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50"/>
  </p:notesMasterIdLst>
  <p:sldIdLst>
    <p:sldId id="467" r:id="rId3"/>
    <p:sldId id="478" r:id="rId4"/>
    <p:sldId id="470" r:id="rId5"/>
    <p:sldId id="469" r:id="rId6"/>
    <p:sldId id="277" r:id="rId7"/>
    <p:sldId id="471" r:id="rId8"/>
    <p:sldId id="472" r:id="rId9"/>
    <p:sldId id="473" r:id="rId10"/>
    <p:sldId id="474" r:id="rId11"/>
    <p:sldId id="475" r:id="rId12"/>
    <p:sldId id="477" r:id="rId13"/>
    <p:sldId id="513" r:id="rId14"/>
    <p:sldId id="479" r:id="rId15"/>
    <p:sldId id="480" r:id="rId16"/>
    <p:sldId id="481" r:id="rId17"/>
    <p:sldId id="483" r:id="rId18"/>
    <p:sldId id="482" r:id="rId19"/>
    <p:sldId id="484" r:id="rId20"/>
    <p:sldId id="485" r:id="rId21"/>
    <p:sldId id="486" r:id="rId22"/>
    <p:sldId id="487" r:id="rId23"/>
    <p:sldId id="488" r:id="rId24"/>
    <p:sldId id="489" r:id="rId25"/>
    <p:sldId id="490" r:id="rId26"/>
    <p:sldId id="491" r:id="rId27"/>
    <p:sldId id="492" r:id="rId28"/>
    <p:sldId id="493" r:id="rId29"/>
    <p:sldId id="495" r:id="rId30"/>
    <p:sldId id="494" r:id="rId31"/>
    <p:sldId id="496" r:id="rId32"/>
    <p:sldId id="497" r:id="rId33"/>
    <p:sldId id="498" r:id="rId34"/>
    <p:sldId id="499" r:id="rId35"/>
    <p:sldId id="500" r:id="rId36"/>
    <p:sldId id="501" r:id="rId37"/>
    <p:sldId id="502" r:id="rId38"/>
    <p:sldId id="503" r:id="rId39"/>
    <p:sldId id="505" r:id="rId40"/>
    <p:sldId id="504" r:id="rId41"/>
    <p:sldId id="506" r:id="rId42"/>
    <p:sldId id="507" r:id="rId43"/>
    <p:sldId id="508" r:id="rId44"/>
    <p:sldId id="509" r:id="rId45"/>
    <p:sldId id="510" r:id="rId46"/>
    <p:sldId id="511" r:id="rId47"/>
    <p:sldId id="512" r:id="rId48"/>
    <p:sldId id="380" r:id="rId49"/>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uri@faculty.chiba-u.jp" initials="k" lastIdx="3" clrIdx="0">
    <p:extLst>
      <p:ext uri="{19B8F6BF-5375-455C-9EA6-DF929625EA0E}">
        <p15:presenceInfo xmlns:p15="http://schemas.microsoft.com/office/powerpoint/2012/main" userId="kuri@faculty.chiba-u.j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FFFFFF"/>
    <a:srgbClr val="47B0FF"/>
    <a:srgbClr val="79DCFF"/>
    <a:srgbClr val="003300"/>
    <a:srgbClr val="93D1FF"/>
    <a:srgbClr val="CC6600"/>
    <a:srgbClr val="666633"/>
    <a:srgbClr val="65D7FF"/>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339" autoAdjust="0"/>
    <p:restoredTop sz="96445" autoAdjust="0"/>
  </p:normalViewPr>
  <p:slideViewPr>
    <p:cSldViewPr>
      <p:cViewPr varScale="1">
        <p:scale>
          <a:sx n="119" d="100"/>
          <a:sy n="119" d="100"/>
        </p:scale>
        <p:origin x="1572"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90" d="100"/>
          <a:sy n="90" d="100"/>
        </p:scale>
        <p:origin x="3774" y="39"/>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image" Target="../media/image26.wmf"/><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26.wmf"/><Relationship Id="rId1" Type="http://schemas.openxmlformats.org/officeDocument/2006/relationships/image" Target="../media/image25.wmf"/><Relationship Id="rId5" Type="http://schemas.openxmlformats.org/officeDocument/2006/relationships/image" Target="../media/image45.wmf"/><Relationship Id="rId4" Type="http://schemas.openxmlformats.org/officeDocument/2006/relationships/image" Target="../media/image4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2.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62.wmf"/><Relationship Id="rId2" Type="http://schemas.openxmlformats.org/officeDocument/2006/relationships/image" Target="../media/image61.wmf"/><Relationship Id="rId1" Type="http://schemas.openxmlformats.org/officeDocument/2006/relationships/image" Target="../media/image6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C2FF37-B953-4175-B2B2-5CC4AC5C0D94}" type="datetimeFigureOut">
              <a:rPr kumimoji="1" lang="ja-JP" altLang="en-US" smtClean="0"/>
              <a:t>2021/7/5</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6492E8-5D94-4260-A9E5-A55708B34C01}" type="slidenum">
              <a:rPr kumimoji="1" lang="ja-JP" altLang="en-US" smtClean="0"/>
              <a:t>‹#›</a:t>
            </a:fld>
            <a:endParaRPr kumimoji="1" lang="ja-JP" altLang="en-US"/>
          </a:p>
        </p:txBody>
      </p:sp>
    </p:spTree>
    <p:extLst>
      <p:ext uri="{BB962C8B-B14F-4D97-AF65-F5344CB8AC3E}">
        <p14:creationId xmlns:p14="http://schemas.microsoft.com/office/powerpoint/2010/main" val="30522929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06492E8-5D94-4260-A9E5-A55708B34C01}" type="slidenum">
              <a:rPr kumimoji="1" lang="ja-JP" altLang="en-US" smtClean="0"/>
              <a:t>1</a:t>
            </a:fld>
            <a:endParaRPr kumimoji="1" lang="ja-JP" altLang="en-US"/>
          </a:p>
        </p:txBody>
      </p:sp>
    </p:spTree>
    <p:extLst>
      <p:ext uri="{BB962C8B-B14F-4D97-AF65-F5344CB8AC3E}">
        <p14:creationId xmlns:p14="http://schemas.microsoft.com/office/powerpoint/2010/main" val="1180497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9</a:t>
            </a:fld>
            <a:endParaRPr kumimoji="1" lang="ja-JP" altLang="en-US"/>
          </a:p>
        </p:txBody>
      </p:sp>
    </p:spTree>
    <p:extLst>
      <p:ext uri="{BB962C8B-B14F-4D97-AF65-F5344CB8AC3E}">
        <p14:creationId xmlns:p14="http://schemas.microsoft.com/office/powerpoint/2010/main" val="2352464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19</a:t>
            </a:fld>
            <a:endParaRPr kumimoji="1" lang="ja-JP" altLang="en-US"/>
          </a:p>
        </p:txBody>
      </p:sp>
    </p:spTree>
    <p:extLst>
      <p:ext uri="{BB962C8B-B14F-4D97-AF65-F5344CB8AC3E}">
        <p14:creationId xmlns:p14="http://schemas.microsoft.com/office/powerpoint/2010/main" val="31977903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06492E8-5D94-4260-A9E5-A55708B34C01}" type="slidenum">
              <a:rPr kumimoji="1" lang="ja-JP" altLang="en-US" smtClean="0"/>
              <a:t>25</a:t>
            </a:fld>
            <a:endParaRPr kumimoji="1" lang="ja-JP" altLang="en-US"/>
          </a:p>
        </p:txBody>
      </p:sp>
    </p:spTree>
    <p:extLst>
      <p:ext uri="{BB962C8B-B14F-4D97-AF65-F5344CB8AC3E}">
        <p14:creationId xmlns:p14="http://schemas.microsoft.com/office/powerpoint/2010/main" val="21477633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04800" y="609600"/>
            <a:ext cx="6629400" cy="1143000"/>
          </a:xfrm>
        </p:spPr>
        <p:txBody>
          <a:bodyPr/>
          <a:lstStyle>
            <a:lvl1pPr>
              <a:defRPr/>
            </a:lvl1pPr>
          </a:lstStyle>
          <a:p>
            <a:r>
              <a:rPr lang="ja-JP" altLang="en-US"/>
              <a:t>マスター タイトルの書式設定</a:t>
            </a:r>
            <a:endParaRPr lang="en-US"/>
          </a:p>
        </p:txBody>
      </p:sp>
      <p:sp>
        <p:nvSpPr>
          <p:cNvPr id="2051" name="Rectangle 3"/>
          <p:cNvSpPr>
            <a:spLocks noGrp="1" noChangeArrowheads="1"/>
          </p:cNvSpPr>
          <p:nvPr>
            <p:ph type="subTitle" idx="1"/>
          </p:nvPr>
        </p:nvSpPr>
        <p:spPr>
          <a:xfrm>
            <a:off x="381000" y="2819400"/>
            <a:ext cx="8305800" cy="2514600"/>
          </a:xfrm>
        </p:spPr>
        <p:txBody>
          <a:bodyPr/>
          <a:lstStyle>
            <a:lvl1pPr marL="0" indent="0">
              <a:defRPr/>
            </a:lvl1pPr>
          </a:lstStyle>
          <a:p>
            <a:r>
              <a:rPr lang="ja-JP" altLang="en-US"/>
              <a:t>マスター サブタイトルの書式設定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86400"/>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5800" y="685800"/>
            <a:ext cx="5676900" cy="5486400"/>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600" y="620688"/>
            <a:ext cx="7162800" cy="1143000"/>
          </a:xfrm>
        </p:spPr>
        <p:txBody>
          <a:bodyPr/>
          <a:lstStyle>
            <a:lvl1pPr>
              <a:defRPr b="1">
                <a:effectLst>
                  <a:outerShdw blurRad="38100" dist="38100" dir="2700000" algn="tl">
                    <a:srgbClr val="000000">
                      <a:alpha val="43137"/>
                    </a:srgbClr>
                  </a:outerShdw>
                </a:effectLst>
                <a:latin typeface="+mj-ea"/>
                <a:ea typeface="+mj-ea"/>
              </a:defRPr>
            </a:lvl1pPr>
          </a:lstStyle>
          <a:p>
            <a:r>
              <a:rPr lang="ja-JP" altLang="en-US" dirty="0"/>
              <a:t>マスター タイトルの書式設定</a:t>
            </a:r>
            <a:endParaRPr lang="en-US" dirty="0"/>
          </a:p>
        </p:txBody>
      </p:sp>
      <p:sp>
        <p:nvSpPr>
          <p:cNvPr id="3" name="Content Placeholder 2"/>
          <p:cNvSpPr>
            <a:spLocks noGrp="1"/>
          </p:cNvSpPr>
          <p:nvPr>
            <p:ph idx="1"/>
          </p:nvPr>
        </p:nvSpPr>
        <p:spPr/>
        <p:txBody>
          <a:bodyPr/>
          <a:lstStyle>
            <a:lvl1pPr algn="just">
              <a:defRPr sz="3000">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マスター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6858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4648200" y="20574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lvl1pPr>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57200" y="17335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5" name="Text Placeholder 4"/>
          <p:cNvSpPr>
            <a:spLocks noGrp="1"/>
          </p:cNvSpPr>
          <p:nvPr>
            <p:ph type="body" sz="quarter" idx="3"/>
          </p:nvPr>
        </p:nvSpPr>
        <p:spPr>
          <a:xfrm>
            <a:off x="4645025" y="17335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7772400" cy="1143000"/>
          </a:xfrm>
        </p:spPr>
        <p:txBody>
          <a:bodyPr/>
          <a:lstStyle/>
          <a:p>
            <a:r>
              <a:rPr lang="ja-JP" altLang="en-US"/>
              <a:t>マスター タイトルの書式設定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0">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bg>
      <p:bgPr>
        <a:blipFill dpi="0" rotWithShape="0">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1054100"/>
          </a:xfrm>
        </p:spPr>
        <p:txBody>
          <a:bodyPr anchor="b"/>
          <a:lstStyle>
            <a:lvl1pPr algn="l">
              <a:defRPr sz="2000" b="1"/>
            </a:lvl1pPr>
          </a:lstStyle>
          <a:p>
            <a:r>
              <a:rPr lang="ja-JP" altLang="en-US"/>
              <a:t>マスター タイトルの書式設定</a:t>
            </a:r>
            <a:endParaRPr lang="en-US"/>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1676400"/>
            <a:ext cx="3008313" cy="4449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8382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endParaRPr lang="en-US" dirty="0"/>
          </a:p>
        </p:txBody>
      </p:sp>
      <p:sp>
        <p:nvSpPr>
          <p:cNvPr id="1027" name="Rectangle 3"/>
          <p:cNvSpPr>
            <a:spLocks noGrp="1" noChangeArrowheads="1"/>
          </p:cNvSpPr>
          <p:nvPr>
            <p:ph type="body" idx="1"/>
          </p:nvPr>
        </p:nvSpPr>
        <p:spPr bwMode="auto">
          <a:xfrm>
            <a:off x="685800" y="20574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0"/>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rtl="0" eaLnBrk="1" fontAlgn="base" hangingPunct="1">
        <a:spcBef>
          <a:spcPct val="0"/>
        </a:spcBef>
        <a:spcAft>
          <a:spcPct val="0"/>
        </a:spcAft>
        <a:defRPr kumimoji="1" sz="4400">
          <a:solidFill>
            <a:schemeClr val="bg1"/>
          </a:solidFill>
          <a:latin typeface="+mj-lt"/>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p:titleStyle>
    <p:bodyStyle>
      <a:lvl1pPr marL="342900" indent="-342900" algn="l" rtl="0" eaLnBrk="1" fontAlgn="base" hangingPunct="1">
        <a:spcBef>
          <a:spcPct val="20000"/>
        </a:spcBef>
        <a:spcAft>
          <a:spcPct val="0"/>
        </a:spcAft>
        <a:buBlip>
          <a:blip r:embed="rId15"/>
        </a:buBlip>
        <a:defRPr kumimoji="1" sz="3200">
          <a:solidFill>
            <a:schemeClr val="bg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bg1"/>
          </a:solidFill>
          <a:latin typeface="+mn-lt"/>
        </a:defRPr>
      </a:lvl2pPr>
      <a:lvl3pPr marL="1143000" indent="-228600" algn="l" rtl="0" eaLnBrk="1" fontAlgn="base" hangingPunct="1">
        <a:spcBef>
          <a:spcPct val="20000"/>
        </a:spcBef>
        <a:spcAft>
          <a:spcPct val="0"/>
        </a:spcAft>
        <a:buChar char="•"/>
        <a:defRPr kumimoji="1" sz="2400">
          <a:solidFill>
            <a:schemeClr val="bg1"/>
          </a:solidFill>
          <a:latin typeface="+mn-lt"/>
        </a:defRPr>
      </a:lvl3pPr>
      <a:lvl4pPr marL="1600200" indent="-228600" algn="l" rtl="0" eaLnBrk="1" fontAlgn="base" hangingPunct="1">
        <a:spcBef>
          <a:spcPct val="20000"/>
        </a:spcBef>
        <a:spcAft>
          <a:spcPct val="0"/>
        </a:spcAft>
        <a:buChar char="–"/>
        <a:defRPr kumimoji="1" sz="2000">
          <a:solidFill>
            <a:schemeClr val="bg1"/>
          </a:solidFill>
          <a:latin typeface="+mn-lt"/>
        </a:defRPr>
      </a:lvl4pPr>
      <a:lvl5pPr marL="2057400" indent="-228600" algn="l" rtl="0" eaLnBrk="1" fontAlgn="base" hangingPunct="1">
        <a:spcBef>
          <a:spcPct val="20000"/>
        </a:spcBef>
        <a:spcAft>
          <a:spcPct val="0"/>
        </a:spcAft>
        <a:buChar char="»"/>
        <a:defRPr kumimoji="1" sz="2000">
          <a:solidFill>
            <a:schemeClr val="bg1"/>
          </a:solidFill>
          <a:latin typeface="+mn-lt"/>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0.png"/><Relationship Id="rId2" Type="http://schemas.openxmlformats.org/officeDocument/2006/relationships/image" Target="../media/image140.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gif"/><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3.bin"/><Relationship Id="rId3" Type="http://schemas.openxmlformats.org/officeDocument/2006/relationships/notesSlide" Target="../notesSlides/notesSlide3.xml"/><Relationship Id="rId7" Type="http://schemas.openxmlformats.org/officeDocument/2006/relationships/oleObject" Target="../embeddings/oleObject1.bin"/><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8.png"/><Relationship Id="rId15" Type="http://schemas.openxmlformats.org/officeDocument/2006/relationships/image" Target="../media/image31.png"/><Relationship Id="rId10" Type="http://schemas.openxmlformats.org/officeDocument/2006/relationships/image" Target="../media/image26.wmf"/><Relationship Id="rId4" Type="http://schemas.openxmlformats.org/officeDocument/2006/relationships/image" Target="../media/image2.gif"/><Relationship Id="rId9" Type="http://schemas.openxmlformats.org/officeDocument/2006/relationships/oleObject" Target="../embeddings/oleObject2.bin"/><Relationship Id="rId1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37.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oleObject" Target="../embeddings/oleObject5.bin"/><Relationship Id="rId3" Type="http://schemas.openxmlformats.org/officeDocument/2006/relationships/image" Target="../media/image2.gif"/><Relationship Id="rId7" Type="http://schemas.openxmlformats.org/officeDocument/2006/relationships/image" Target="../media/image25.wmf"/><Relationship Id="rId12" Type="http://schemas.openxmlformats.org/officeDocument/2006/relationships/image" Target="../media/image47.png"/><Relationship Id="rId2" Type="http://schemas.openxmlformats.org/officeDocument/2006/relationships/slideLayout" Target="../slideLayouts/slideLayout2.xml"/><Relationship Id="rId16" Type="http://schemas.openxmlformats.org/officeDocument/2006/relationships/image" Target="../media/image45.wmf"/><Relationship Id="rId1" Type="http://schemas.openxmlformats.org/officeDocument/2006/relationships/vmlDrawing" Target="../drawings/vmlDrawing2.vml"/><Relationship Id="rId6" Type="http://schemas.openxmlformats.org/officeDocument/2006/relationships/oleObject" Target="../embeddings/oleObject1.bin"/><Relationship Id="rId11" Type="http://schemas.openxmlformats.org/officeDocument/2006/relationships/image" Target="../media/image43.wmf"/><Relationship Id="rId5" Type="http://schemas.openxmlformats.org/officeDocument/2006/relationships/image" Target="../media/image24.png"/><Relationship Id="rId15" Type="http://schemas.openxmlformats.org/officeDocument/2006/relationships/oleObject" Target="../embeddings/oleObject6.bin"/><Relationship Id="rId10" Type="http://schemas.openxmlformats.org/officeDocument/2006/relationships/oleObject" Target="../embeddings/oleObject4.bin"/><Relationship Id="rId4" Type="http://schemas.openxmlformats.org/officeDocument/2006/relationships/image" Target="../media/image46.png"/><Relationship Id="rId9" Type="http://schemas.openxmlformats.org/officeDocument/2006/relationships/image" Target="../media/image26.wmf"/><Relationship Id="rId14" Type="http://schemas.openxmlformats.org/officeDocument/2006/relationships/image" Target="../media/image44.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4.xml"/><Relationship Id="rId7"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 Id="rId9" Type="http://schemas.openxmlformats.org/officeDocument/2006/relationships/image" Target="../media/image46.wmf"/></Relationships>
</file>

<file path=ppt/slides/_rels/slide2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52.wmf"/></Relationships>
</file>

<file path=ppt/slides/_rels/slide2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2.gi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9.bin"/><Relationship Id="rId7" Type="http://schemas.openxmlformats.org/officeDocument/2006/relationships/image" Target="../media/image6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2.gif"/><Relationship Id="rId4" Type="http://schemas.openxmlformats.org/officeDocument/2006/relationships/image" Target="../media/image60.wmf"/><Relationship Id="rId9" Type="http://schemas.openxmlformats.org/officeDocument/2006/relationships/image" Target="../media/image62.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4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899592" y="620688"/>
            <a:ext cx="7651576" cy="1143000"/>
          </a:xfrm>
        </p:spPr>
        <p:txBody>
          <a:bodyPr/>
          <a:lstStyle/>
          <a:p>
            <a:r>
              <a:rPr lang="ja-JP" alt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第６章</a:t>
            </a:r>
            <a:endParaRPr lang="en-US" sz="66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
        <p:nvSpPr>
          <p:cNvPr id="5123" name="Rectangle 3"/>
          <p:cNvSpPr>
            <a:spLocks noGrp="1" noChangeArrowheads="1"/>
          </p:cNvSpPr>
          <p:nvPr>
            <p:ph type="subTitle" idx="1"/>
          </p:nvPr>
        </p:nvSpPr>
        <p:spPr>
          <a:xfrm>
            <a:off x="539552" y="2852936"/>
            <a:ext cx="5919192" cy="2514600"/>
          </a:xfrm>
        </p:spPr>
        <p:txBody>
          <a:bodyPr/>
          <a:lstStyle/>
          <a:p>
            <a:pPr>
              <a:buNone/>
            </a:pPr>
            <a:r>
              <a:rPr lang="ja-JP" altLang="en-US"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仮説検定と検出力</a:t>
            </a:r>
            <a:endParaRPr lang="en-US" altLang="ja-JP" sz="3500" b="1"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　</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入門 統計学 第</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2</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版　</a:t>
            </a:r>
            <a:r>
              <a:rPr lang="ja-JP" altLang="en-US" sz="2000" dirty="0" err="1">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ー</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検定から多変量解析・実験計画法・ベイズ統計学までー</a:t>
            </a: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（オーム社）</a:t>
            </a:r>
            <a:endPar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endParaRPr lang="en-US" altLang="ja-JP" sz="1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a:p>
            <a:pPr>
              <a:buNone/>
            </a:pPr>
            <a:r>
              <a:rPr lang="en-US" altLang="ja-JP"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a:t>
            </a:r>
            <a:r>
              <a:rPr lang="ja-JP" alt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rPr>
              <a:t>注：本書を購入された方へのサービスですので，教科書指定（参考図書は不可）していない授業での使用はお控えください。</a:t>
            </a:r>
            <a:endParaRPr lang="en-US" sz="2000" dirty="0">
              <a:effectLst>
                <a:outerShdw blurRad="38100" dist="38100" dir="2700000" algn="tl">
                  <a:srgbClr val="000000">
                    <a:alpha val="43137"/>
                  </a:srgbClr>
                </a:outerShdw>
              </a:effectLst>
              <a:latin typeface="ＭＳ Ｐゴシック" pitchFamily="50" charset="-128"/>
              <a:ea typeface="ＭＳ Ｐゴシック" pitchFamily="50" charset="-128"/>
              <a:cs typeface="Meiryo UI"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8E2CEB-6ECE-416C-AE97-65E5CF207ACC}"/>
              </a:ext>
            </a:extLst>
          </p:cNvPr>
          <p:cNvSpPr>
            <a:spLocks noGrp="1"/>
          </p:cNvSpPr>
          <p:nvPr>
            <p:ph type="title"/>
          </p:nvPr>
        </p:nvSpPr>
        <p:spPr/>
        <p:txBody>
          <a:bodyPr/>
          <a:lstStyle/>
          <a:p>
            <a:r>
              <a:rPr kumimoji="1" lang="ja-JP" altLang="en-US" dirty="0"/>
              <a:t>対立仮説の内容</a:t>
            </a:r>
          </a:p>
        </p:txBody>
      </p:sp>
      <p:sp>
        <p:nvSpPr>
          <p:cNvPr id="3" name="コンテンツ プレースホルダー 2">
            <a:extLst>
              <a:ext uri="{FF2B5EF4-FFF2-40B4-BE49-F238E27FC236}">
                <a16:creationId xmlns:a16="http://schemas.microsoft.com/office/drawing/2014/main" id="{1CF26DFB-E383-4FB2-870B-1988BFF0EC8A}"/>
              </a:ext>
            </a:extLst>
          </p:cNvPr>
          <p:cNvSpPr>
            <a:spLocks noGrp="1"/>
          </p:cNvSpPr>
          <p:nvPr>
            <p:ph idx="1"/>
          </p:nvPr>
        </p:nvSpPr>
        <p:spPr>
          <a:xfrm>
            <a:off x="685800" y="2057400"/>
            <a:ext cx="8062664" cy="2307704"/>
          </a:xfrm>
        </p:spPr>
        <p:txBody>
          <a:bodyPr/>
          <a:lstStyle/>
          <a:p>
            <a:r>
              <a:rPr kumimoji="1" lang="ja-JP" altLang="en-US" dirty="0"/>
              <a:t>対立仮説は，</a:t>
            </a:r>
            <a:r>
              <a:rPr kumimoji="1" lang="ja-JP" altLang="en-US" dirty="0">
                <a:solidFill>
                  <a:srgbClr val="FFFF00"/>
                </a:solidFill>
              </a:rPr>
              <a:t>帰無仮説の逆の（主張したい）内容</a:t>
            </a:r>
            <a:r>
              <a:rPr kumimoji="1" lang="ja-JP" altLang="en-US" dirty="0"/>
              <a:t>とし，帰無仮説が棄却されたときに採用する</a:t>
            </a:r>
            <a:endParaRPr kumimoji="1" lang="en-US" altLang="ja-JP" dirty="0"/>
          </a:p>
          <a:p>
            <a:r>
              <a:rPr kumimoji="1" lang="ja-JP" altLang="en-US" dirty="0"/>
              <a:t>対立仮説は何のために立てる？</a:t>
            </a:r>
            <a:endParaRPr kumimoji="1" lang="en-US" altLang="ja-JP" dirty="0"/>
          </a:p>
          <a:p>
            <a:pPr marL="0" indent="0">
              <a:buNone/>
            </a:pPr>
            <a:r>
              <a:rPr kumimoji="1" lang="ja-JP" altLang="en-US" dirty="0"/>
              <a:t>　→検出力や第二種の過誤確率</a:t>
            </a:r>
            <a:r>
              <a:rPr kumimoji="1" lang="en-US" altLang="ja-JP" dirty="0"/>
              <a:t>β</a:t>
            </a:r>
            <a:r>
              <a:rPr kumimoji="1" lang="ja-JP" altLang="en-US" dirty="0"/>
              <a:t>（後述）のため</a:t>
            </a:r>
          </a:p>
        </p:txBody>
      </p:sp>
      <p:sp>
        <p:nvSpPr>
          <p:cNvPr id="4" name="正方形/長方形 3">
            <a:extLst>
              <a:ext uri="{FF2B5EF4-FFF2-40B4-BE49-F238E27FC236}">
                <a16:creationId xmlns:a16="http://schemas.microsoft.com/office/drawing/2014/main" id="{101E2769-E638-4E09-A556-5A92C060FDBA}"/>
              </a:ext>
            </a:extLst>
          </p:cNvPr>
          <p:cNvSpPr/>
          <p:nvPr/>
        </p:nvSpPr>
        <p:spPr>
          <a:xfrm>
            <a:off x="422613" y="4379155"/>
            <a:ext cx="3168352" cy="432048"/>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帰無仮説</a:t>
            </a:r>
            <a:r>
              <a:rPr kumimoji="1" lang="en-US" altLang="ja-JP" dirty="0"/>
              <a:t>H</a:t>
            </a:r>
            <a:r>
              <a:rPr kumimoji="1" lang="en-US" altLang="ja-JP" baseline="-25000" dirty="0"/>
              <a:t>0</a:t>
            </a:r>
            <a:r>
              <a:rPr kumimoji="1" lang="ja-JP" altLang="en-US" dirty="0"/>
              <a:t>：差はない</a:t>
            </a:r>
          </a:p>
        </p:txBody>
      </p:sp>
      <p:cxnSp>
        <p:nvCxnSpPr>
          <p:cNvPr id="6" name="直線矢印コネクタ 5">
            <a:extLst>
              <a:ext uri="{FF2B5EF4-FFF2-40B4-BE49-F238E27FC236}">
                <a16:creationId xmlns:a16="http://schemas.microsoft.com/office/drawing/2014/main" id="{354514C4-0634-404F-81E4-CF7A772ED91D}"/>
              </a:ext>
            </a:extLst>
          </p:cNvPr>
          <p:cNvCxnSpPr/>
          <p:nvPr/>
        </p:nvCxnSpPr>
        <p:spPr>
          <a:xfrm>
            <a:off x="2123728" y="4811203"/>
            <a:ext cx="0" cy="576064"/>
          </a:xfrm>
          <a:prstGeom prst="straightConnector1">
            <a:avLst/>
          </a:prstGeom>
          <a:ln w="762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7" name="正方形/長方形 6">
            <a:extLst>
              <a:ext uri="{FF2B5EF4-FFF2-40B4-BE49-F238E27FC236}">
                <a16:creationId xmlns:a16="http://schemas.microsoft.com/office/drawing/2014/main" id="{6B37CC82-E647-434D-88F8-2D0A0F761323}"/>
              </a:ext>
            </a:extLst>
          </p:cNvPr>
          <p:cNvSpPr/>
          <p:nvPr/>
        </p:nvSpPr>
        <p:spPr>
          <a:xfrm>
            <a:off x="438493" y="5387267"/>
            <a:ext cx="3152472" cy="432048"/>
          </a:xfrm>
          <a:prstGeom prst="rect">
            <a:avLst/>
          </a:prstGeom>
          <a:solidFill>
            <a:srgbClr val="00B050"/>
          </a:solidFill>
          <a:ln w="317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対立仮説</a:t>
            </a:r>
            <a:r>
              <a:rPr kumimoji="1" lang="en-US" altLang="ja-JP" dirty="0"/>
              <a:t>H</a:t>
            </a:r>
            <a:r>
              <a:rPr kumimoji="1" lang="en-US" altLang="ja-JP" baseline="-25000" dirty="0"/>
              <a:t>1</a:t>
            </a:r>
            <a:r>
              <a:rPr kumimoji="1" lang="ja-JP" altLang="en-US" dirty="0"/>
              <a:t>：差がある</a:t>
            </a:r>
          </a:p>
        </p:txBody>
      </p:sp>
      <p:cxnSp>
        <p:nvCxnSpPr>
          <p:cNvPr id="8" name="直線矢印コネクタ 7">
            <a:extLst>
              <a:ext uri="{FF2B5EF4-FFF2-40B4-BE49-F238E27FC236}">
                <a16:creationId xmlns:a16="http://schemas.microsoft.com/office/drawing/2014/main" id="{316D6E98-47F6-4E7D-83AF-48256505F0BF}"/>
              </a:ext>
            </a:extLst>
          </p:cNvPr>
          <p:cNvCxnSpPr>
            <a:cxnSpLocks/>
            <a:stCxn id="4" idx="3"/>
          </p:cNvCxnSpPr>
          <p:nvPr/>
        </p:nvCxnSpPr>
        <p:spPr>
          <a:xfrm>
            <a:off x="3590965" y="4595179"/>
            <a:ext cx="886030" cy="0"/>
          </a:xfrm>
          <a:prstGeom prst="straightConnector1">
            <a:avLst/>
          </a:prstGeom>
          <a:ln w="7620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3FC85B83-A2EE-4017-A57F-4A42CED3A783}"/>
              </a:ext>
            </a:extLst>
          </p:cNvPr>
          <p:cNvSpPr/>
          <p:nvPr/>
        </p:nvSpPr>
        <p:spPr>
          <a:xfrm>
            <a:off x="4476995" y="4359654"/>
            <a:ext cx="4198398" cy="739582"/>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帰無仮説の受容</a:t>
            </a:r>
            <a:endParaRPr kumimoji="1" lang="en-US" altLang="ja-JP" sz="2000" dirty="0"/>
          </a:p>
          <a:p>
            <a:pPr algn="ctr"/>
            <a:r>
              <a:rPr kumimoji="1" lang="ja-JP" altLang="en-US" sz="2000" dirty="0"/>
              <a:t>（差はあるともないともいい切れない）</a:t>
            </a:r>
          </a:p>
        </p:txBody>
      </p:sp>
      <p:sp>
        <p:nvSpPr>
          <p:cNvPr id="12" name="テキスト ボックス 11">
            <a:extLst>
              <a:ext uri="{FF2B5EF4-FFF2-40B4-BE49-F238E27FC236}">
                <a16:creationId xmlns:a16="http://schemas.microsoft.com/office/drawing/2014/main" id="{3B2510C9-ECE7-4012-9D40-94F6AF2A84BC}"/>
              </a:ext>
            </a:extLst>
          </p:cNvPr>
          <p:cNvSpPr txBox="1"/>
          <p:nvPr/>
        </p:nvSpPr>
        <p:spPr>
          <a:xfrm>
            <a:off x="476345" y="4873611"/>
            <a:ext cx="1634248"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棄却されたら</a:t>
            </a:r>
          </a:p>
        </p:txBody>
      </p:sp>
      <p:sp>
        <p:nvSpPr>
          <p:cNvPr id="13" name="テキスト ボックス 12">
            <a:extLst>
              <a:ext uri="{FF2B5EF4-FFF2-40B4-BE49-F238E27FC236}">
                <a16:creationId xmlns:a16="http://schemas.microsoft.com/office/drawing/2014/main" id="{20CA896D-2106-4692-9B98-F66621CFC998}"/>
              </a:ext>
            </a:extLst>
          </p:cNvPr>
          <p:cNvSpPr txBox="1"/>
          <p:nvPr/>
        </p:nvSpPr>
        <p:spPr>
          <a:xfrm>
            <a:off x="3583961" y="4636963"/>
            <a:ext cx="978868"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棄却できない</a:t>
            </a:r>
          </a:p>
        </p:txBody>
      </p:sp>
      <p:sp>
        <p:nvSpPr>
          <p:cNvPr id="14" name="テキスト ボックス 13">
            <a:extLst>
              <a:ext uri="{FF2B5EF4-FFF2-40B4-BE49-F238E27FC236}">
                <a16:creationId xmlns:a16="http://schemas.microsoft.com/office/drawing/2014/main" id="{37EC1675-DEEA-47CB-981D-EADC9DB2B93B}"/>
              </a:ext>
            </a:extLst>
          </p:cNvPr>
          <p:cNvSpPr txBox="1"/>
          <p:nvPr/>
        </p:nvSpPr>
        <p:spPr>
          <a:xfrm>
            <a:off x="5076056" y="5240536"/>
            <a:ext cx="3600395"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別標本やサイズが大きければ棄却できるかも知れないので，帰無仮説が正しい（差がない）と</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断言しない</a:t>
            </a:r>
          </a:p>
        </p:txBody>
      </p:sp>
      <p:cxnSp>
        <p:nvCxnSpPr>
          <p:cNvPr id="16" name="コネクタ: 曲線 15">
            <a:extLst>
              <a:ext uri="{FF2B5EF4-FFF2-40B4-BE49-F238E27FC236}">
                <a16:creationId xmlns:a16="http://schemas.microsoft.com/office/drawing/2014/main" id="{B3F0633B-ACAA-4C15-AA80-C77EE1FD3991}"/>
              </a:ext>
            </a:extLst>
          </p:cNvPr>
          <p:cNvCxnSpPr>
            <a:cxnSpLocks/>
          </p:cNvCxnSpPr>
          <p:nvPr/>
        </p:nvCxnSpPr>
        <p:spPr>
          <a:xfrm rot="10800000">
            <a:off x="4837035" y="5048212"/>
            <a:ext cx="295664" cy="382827"/>
          </a:xfrm>
          <a:prstGeom prst="curvedConnector2">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C759EC1-200E-49EA-B3FE-3344D8358E85}"/>
              </a:ext>
            </a:extLst>
          </p:cNvPr>
          <p:cNvSpPr txBox="1"/>
          <p:nvPr/>
        </p:nvSpPr>
        <p:spPr>
          <a:xfrm>
            <a:off x="454756" y="5822373"/>
            <a:ext cx="1634248"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こっちを採択</a:t>
            </a:r>
          </a:p>
        </p:txBody>
      </p:sp>
    </p:spTree>
    <p:extLst>
      <p:ext uri="{BB962C8B-B14F-4D97-AF65-F5344CB8AC3E}">
        <p14:creationId xmlns:p14="http://schemas.microsoft.com/office/powerpoint/2010/main" val="3865347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1" end="1"/>
                                            </p:txEl>
                                          </p:spTgt>
                                        </p:tgtEl>
                                        <p:attrNameLst>
                                          <p:attrName>style.visibility</p:attrName>
                                        </p:attrNameLst>
                                      </p:cBhvr>
                                      <p:to>
                                        <p:strVal val="visible"/>
                                      </p:to>
                                    </p:set>
                                    <p:animEffect transition="in" filter="fade">
                                      <p:cBhvr>
                                        <p:cTn id="24" dur="500"/>
                                        <p:tgtEl>
                                          <p:spTgt spid="3">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8A15E6-882A-412F-8163-8DACD834E800}"/>
              </a:ext>
            </a:extLst>
          </p:cNvPr>
          <p:cNvSpPr>
            <a:spLocks noGrp="1"/>
          </p:cNvSpPr>
          <p:nvPr>
            <p:ph type="title"/>
          </p:nvPr>
        </p:nvSpPr>
        <p:spPr>
          <a:xfrm>
            <a:off x="323528" y="620688"/>
            <a:ext cx="8640960" cy="1143000"/>
          </a:xfrm>
        </p:spPr>
        <p:txBody>
          <a:bodyPr/>
          <a:lstStyle/>
          <a:p>
            <a:r>
              <a:rPr kumimoji="1" lang="en-US" altLang="ja-JP" sz="4000" dirty="0"/>
              <a:t>6.3</a:t>
            </a:r>
            <a:r>
              <a:rPr kumimoji="1" lang="ja-JP" altLang="en-US" sz="4000" dirty="0"/>
              <a:t>　（</a:t>
            </a:r>
            <a:r>
              <a:rPr kumimoji="1" lang="en-US" altLang="ja-JP" sz="4000" dirty="0"/>
              <a:t>1</a:t>
            </a:r>
            <a:r>
              <a:rPr kumimoji="1" lang="ja-JP" altLang="en-US" sz="4000" dirty="0"/>
              <a:t>標本の）母平均の検定</a:t>
            </a:r>
            <a:br>
              <a:rPr kumimoji="1" lang="en-US" altLang="ja-JP" dirty="0"/>
            </a:br>
            <a:r>
              <a:rPr kumimoji="1" lang="ja-JP" altLang="en-US" sz="2500" dirty="0"/>
              <a:t>検定統計量が不要（容易）な検定から学びます</a:t>
            </a:r>
          </a:p>
        </p:txBody>
      </p:sp>
      <p:sp>
        <p:nvSpPr>
          <p:cNvPr id="3" name="コンテンツ プレースホルダー 2">
            <a:extLst>
              <a:ext uri="{FF2B5EF4-FFF2-40B4-BE49-F238E27FC236}">
                <a16:creationId xmlns:a16="http://schemas.microsoft.com/office/drawing/2014/main" id="{14BBB6C0-8321-4A48-AAAA-36C98DA262A1}"/>
              </a:ext>
            </a:extLst>
          </p:cNvPr>
          <p:cNvSpPr>
            <a:spLocks noGrp="1"/>
          </p:cNvSpPr>
          <p:nvPr>
            <p:ph idx="1"/>
          </p:nvPr>
        </p:nvSpPr>
        <p:spPr>
          <a:xfrm>
            <a:off x="685800" y="2057400"/>
            <a:ext cx="7772400" cy="1371600"/>
          </a:xfrm>
        </p:spPr>
        <p:txBody>
          <a:bodyPr/>
          <a:lstStyle/>
          <a:p>
            <a:r>
              <a:rPr kumimoji="1" lang="ja-JP" altLang="en-US" sz="2500" dirty="0">
                <a:solidFill>
                  <a:srgbClr val="FFFF00"/>
                </a:solidFill>
              </a:rPr>
              <a:t>特定の既知の値</a:t>
            </a:r>
            <a:r>
              <a:rPr kumimoji="1" lang="ja-JP" altLang="en-US" sz="2500" dirty="0"/>
              <a:t>と</a:t>
            </a:r>
            <a:r>
              <a:rPr kumimoji="1" lang="ja-JP" altLang="en-US" sz="2500" dirty="0">
                <a:solidFill>
                  <a:srgbClr val="FFC000"/>
                </a:solidFill>
              </a:rPr>
              <a:t>観測された標本平均</a:t>
            </a:r>
            <a:r>
              <a:rPr kumimoji="1" lang="ja-JP" altLang="en-US" sz="2500" dirty="0"/>
              <a:t>とを比較し，その差が偶然（誤差）の範囲内なのか，母集団においても差があるといえるほど大きい差なのかを判定する</a:t>
            </a:r>
            <a:endParaRPr lang="en-US" altLang="ja-JP" sz="2500" dirty="0"/>
          </a:p>
        </p:txBody>
      </p:sp>
      <p:sp>
        <p:nvSpPr>
          <p:cNvPr id="8" name="四角形: 角を丸くする 7">
            <a:extLst>
              <a:ext uri="{FF2B5EF4-FFF2-40B4-BE49-F238E27FC236}">
                <a16:creationId xmlns:a16="http://schemas.microsoft.com/office/drawing/2014/main" id="{7251712D-6A2E-4B74-81AC-6AA63C57FA57}"/>
              </a:ext>
            </a:extLst>
          </p:cNvPr>
          <p:cNvSpPr/>
          <p:nvPr/>
        </p:nvSpPr>
        <p:spPr>
          <a:xfrm>
            <a:off x="2412112" y="5079258"/>
            <a:ext cx="1656184" cy="776537"/>
          </a:xfrm>
          <a:prstGeom prst="roundRect">
            <a:avLst/>
          </a:prstGeom>
          <a:solidFill>
            <a:srgbClr val="00B050"/>
          </a:solid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特定の値（既知）</a:t>
            </a:r>
          </a:p>
        </p:txBody>
      </p:sp>
      <p:sp>
        <p:nvSpPr>
          <p:cNvPr id="9" name="四角形: 角を丸くする 8">
            <a:extLst>
              <a:ext uri="{FF2B5EF4-FFF2-40B4-BE49-F238E27FC236}">
                <a16:creationId xmlns:a16="http://schemas.microsoft.com/office/drawing/2014/main" id="{94DC3F33-3D75-4CC9-9DE5-CAF6624D463A}"/>
              </a:ext>
            </a:extLst>
          </p:cNvPr>
          <p:cNvSpPr/>
          <p:nvPr/>
        </p:nvSpPr>
        <p:spPr>
          <a:xfrm>
            <a:off x="5451172" y="5079258"/>
            <a:ext cx="1656184" cy="776536"/>
          </a:xfrm>
          <a:prstGeom prst="roundRect">
            <a:avLst/>
          </a:prstGeom>
          <a:solidFill>
            <a:srgbClr val="00B050"/>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標本平均</a:t>
            </a:r>
            <a:endParaRPr kumimoji="1" lang="en-US" altLang="ja-JP" dirty="0"/>
          </a:p>
          <a:p>
            <a:pPr algn="ctr"/>
            <a:r>
              <a:rPr kumimoji="1" lang="ja-JP" altLang="en-US" dirty="0"/>
              <a:t>（観測）</a:t>
            </a:r>
          </a:p>
        </p:txBody>
      </p:sp>
      <p:sp>
        <p:nvSpPr>
          <p:cNvPr id="10" name="矢印: 左右 9">
            <a:extLst>
              <a:ext uri="{FF2B5EF4-FFF2-40B4-BE49-F238E27FC236}">
                <a16:creationId xmlns:a16="http://schemas.microsoft.com/office/drawing/2014/main" id="{0ED83261-9EE1-495C-9435-9BFF31F64CDB}"/>
              </a:ext>
            </a:extLst>
          </p:cNvPr>
          <p:cNvSpPr/>
          <p:nvPr/>
        </p:nvSpPr>
        <p:spPr>
          <a:xfrm>
            <a:off x="4094728" y="5135715"/>
            <a:ext cx="1296144" cy="720080"/>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t>比較</a:t>
            </a:r>
          </a:p>
        </p:txBody>
      </p:sp>
      <p:sp>
        <p:nvSpPr>
          <p:cNvPr id="11" name="楕円 10">
            <a:extLst>
              <a:ext uri="{FF2B5EF4-FFF2-40B4-BE49-F238E27FC236}">
                <a16:creationId xmlns:a16="http://schemas.microsoft.com/office/drawing/2014/main" id="{12FCEF4A-67A0-48E8-A1F9-A73BE42B7218}"/>
              </a:ext>
            </a:extLst>
          </p:cNvPr>
          <p:cNvSpPr/>
          <p:nvPr/>
        </p:nvSpPr>
        <p:spPr>
          <a:xfrm>
            <a:off x="2339752" y="3501008"/>
            <a:ext cx="1656184" cy="951655"/>
          </a:xfrm>
          <a:prstGeom prst="ellipse">
            <a:avLst/>
          </a:prstGeom>
          <a:solidFill>
            <a:srgbClr val="C0000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母平均</a:t>
            </a:r>
          </a:p>
        </p:txBody>
      </p:sp>
      <p:sp>
        <p:nvSpPr>
          <p:cNvPr id="12" name="楕円 11">
            <a:extLst>
              <a:ext uri="{FF2B5EF4-FFF2-40B4-BE49-F238E27FC236}">
                <a16:creationId xmlns:a16="http://schemas.microsoft.com/office/drawing/2014/main" id="{D383D600-C7EA-4C59-BD16-08DB69B646AB}"/>
              </a:ext>
            </a:extLst>
          </p:cNvPr>
          <p:cNvSpPr/>
          <p:nvPr/>
        </p:nvSpPr>
        <p:spPr>
          <a:xfrm>
            <a:off x="5428911" y="3489156"/>
            <a:ext cx="1656184" cy="951655"/>
          </a:xfrm>
          <a:prstGeom prst="ellipse">
            <a:avLst/>
          </a:prstGeom>
          <a:solidFill>
            <a:srgbClr val="C0000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母平均</a:t>
            </a:r>
          </a:p>
        </p:txBody>
      </p:sp>
      <p:sp>
        <p:nvSpPr>
          <p:cNvPr id="13" name="矢印: 左右 12">
            <a:extLst>
              <a:ext uri="{FF2B5EF4-FFF2-40B4-BE49-F238E27FC236}">
                <a16:creationId xmlns:a16="http://schemas.microsoft.com/office/drawing/2014/main" id="{9F3C5096-45CD-4338-8AC0-92AA2BCBABE2}"/>
              </a:ext>
            </a:extLst>
          </p:cNvPr>
          <p:cNvSpPr/>
          <p:nvPr/>
        </p:nvSpPr>
        <p:spPr>
          <a:xfrm>
            <a:off x="4040005" y="3604943"/>
            <a:ext cx="1296144" cy="720080"/>
          </a:xfrm>
          <a:prstGeom prst="leftRightArrow">
            <a:avLst/>
          </a:prstGeom>
          <a:solidFill>
            <a:srgbClr val="C0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500" dirty="0"/>
              <a:t>異なる？</a:t>
            </a:r>
          </a:p>
        </p:txBody>
      </p:sp>
      <p:sp>
        <p:nvSpPr>
          <p:cNvPr id="14" name="矢印: ストライプ 13">
            <a:extLst>
              <a:ext uri="{FF2B5EF4-FFF2-40B4-BE49-F238E27FC236}">
                <a16:creationId xmlns:a16="http://schemas.microsoft.com/office/drawing/2014/main" id="{CD3F8876-1D81-417F-A7C3-4BBA428FAF39}"/>
              </a:ext>
            </a:extLst>
          </p:cNvPr>
          <p:cNvSpPr/>
          <p:nvPr/>
        </p:nvSpPr>
        <p:spPr>
          <a:xfrm rot="5400000">
            <a:off x="2779576" y="4501470"/>
            <a:ext cx="776536" cy="379040"/>
          </a:xfrm>
          <a:prstGeom prst="striped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ストライプ 14">
            <a:extLst>
              <a:ext uri="{FF2B5EF4-FFF2-40B4-BE49-F238E27FC236}">
                <a16:creationId xmlns:a16="http://schemas.microsoft.com/office/drawing/2014/main" id="{FB4E0E53-F4B5-4662-8115-A53C40BB2AB1}"/>
              </a:ext>
            </a:extLst>
          </p:cNvPr>
          <p:cNvSpPr/>
          <p:nvPr/>
        </p:nvSpPr>
        <p:spPr>
          <a:xfrm rot="5400000">
            <a:off x="5868735" y="4488295"/>
            <a:ext cx="776536" cy="379040"/>
          </a:xfrm>
          <a:prstGeom prst="striped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コネクタ: 曲線 16">
            <a:extLst>
              <a:ext uri="{FF2B5EF4-FFF2-40B4-BE49-F238E27FC236}">
                <a16:creationId xmlns:a16="http://schemas.microsoft.com/office/drawing/2014/main" id="{DE36156A-FDD8-486F-BF83-CC7898ED4FCF}"/>
              </a:ext>
            </a:extLst>
          </p:cNvPr>
          <p:cNvCxnSpPr>
            <a:cxnSpLocks/>
          </p:cNvCxnSpPr>
          <p:nvPr/>
        </p:nvCxnSpPr>
        <p:spPr>
          <a:xfrm>
            <a:off x="2141156" y="5079258"/>
            <a:ext cx="277430" cy="194820"/>
          </a:xfrm>
          <a:prstGeom prst="curvedConnector3">
            <a:avLst>
              <a:gd name="adj1" fmla="val 50000"/>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0" name="テキスト ボックス 19">
            <a:extLst>
              <a:ext uri="{FF2B5EF4-FFF2-40B4-BE49-F238E27FC236}">
                <a16:creationId xmlns:a16="http://schemas.microsoft.com/office/drawing/2014/main" id="{BAC018A3-8925-41A5-882B-E4C8C0F92062}"/>
              </a:ext>
            </a:extLst>
          </p:cNvPr>
          <p:cNvSpPr txBox="1"/>
          <p:nvPr/>
        </p:nvSpPr>
        <p:spPr>
          <a:xfrm>
            <a:off x="318304" y="4834117"/>
            <a:ext cx="1859412" cy="1200329"/>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比較対象が所与なので検定が簡単（離れ具合がわかりやすい）</a:t>
            </a:r>
          </a:p>
        </p:txBody>
      </p:sp>
      <p:sp>
        <p:nvSpPr>
          <p:cNvPr id="4" name="テキスト ボックス 3">
            <a:extLst>
              <a:ext uri="{FF2B5EF4-FFF2-40B4-BE49-F238E27FC236}">
                <a16:creationId xmlns:a16="http://schemas.microsoft.com/office/drawing/2014/main" id="{2851A1C9-63C0-44DA-A5A1-95AE2589D2AF}"/>
              </a:ext>
            </a:extLst>
          </p:cNvPr>
          <p:cNvSpPr txBox="1"/>
          <p:nvPr/>
        </p:nvSpPr>
        <p:spPr>
          <a:xfrm>
            <a:off x="7085095" y="3563648"/>
            <a:ext cx="1591713" cy="877163"/>
          </a:xfrm>
          <a:prstGeom prst="rect">
            <a:avLst/>
          </a:prstGeom>
          <a:noFill/>
        </p:spPr>
        <p:txBody>
          <a:bodyPr wrap="square" rtlCol="0">
            <a:spAutoFit/>
          </a:bodyPr>
          <a:lstStyle/>
          <a:p>
            <a:pPr algn="just"/>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普遍的なことをいうためにはこちらを考える</a:t>
            </a:r>
          </a:p>
        </p:txBody>
      </p:sp>
      <p:sp>
        <p:nvSpPr>
          <p:cNvPr id="16" name="テキスト ボックス 15">
            <a:extLst>
              <a:ext uri="{FF2B5EF4-FFF2-40B4-BE49-F238E27FC236}">
                <a16:creationId xmlns:a16="http://schemas.microsoft.com/office/drawing/2014/main" id="{015BAD7D-C3CE-4099-AAED-E3062366A33C}"/>
              </a:ext>
            </a:extLst>
          </p:cNvPr>
          <p:cNvSpPr txBox="1"/>
          <p:nvPr/>
        </p:nvSpPr>
        <p:spPr>
          <a:xfrm>
            <a:off x="7126384" y="5260903"/>
            <a:ext cx="1550424"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あくまで標本</a:t>
            </a:r>
          </a:p>
        </p:txBody>
      </p:sp>
    </p:spTree>
    <p:extLst>
      <p:ext uri="{BB962C8B-B14F-4D97-AF65-F5344CB8AC3E}">
        <p14:creationId xmlns:p14="http://schemas.microsoft.com/office/powerpoint/2010/main" val="332458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D67675-CCEB-48E2-A6EF-31D321A9BC41}"/>
              </a:ext>
            </a:extLst>
          </p:cNvPr>
          <p:cNvSpPr>
            <a:spLocks noGrp="1"/>
          </p:cNvSpPr>
          <p:nvPr>
            <p:ph type="title"/>
          </p:nvPr>
        </p:nvSpPr>
        <p:spPr/>
        <p:txBody>
          <a:bodyPr/>
          <a:lstStyle/>
          <a:p>
            <a:r>
              <a:rPr kumimoji="1" lang="ja-JP" altLang="en-US" dirty="0"/>
              <a:t>母平均の検定の適用例</a:t>
            </a:r>
          </a:p>
        </p:txBody>
      </p:sp>
      <p:pic>
        <p:nvPicPr>
          <p:cNvPr id="5" name="図 4">
            <a:extLst>
              <a:ext uri="{FF2B5EF4-FFF2-40B4-BE49-F238E27FC236}">
                <a16:creationId xmlns:a16="http://schemas.microsoft.com/office/drawing/2014/main" id="{434DFF65-9A17-4D8A-9C1B-996D8F58BA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276872"/>
            <a:ext cx="1789956" cy="1988840"/>
          </a:xfrm>
          <a:prstGeom prst="rect">
            <a:avLst/>
          </a:prstGeom>
        </p:spPr>
      </p:pic>
      <p:sp>
        <p:nvSpPr>
          <p:cNvPr id="6" name="テキスト ボックス 5">
            <a:extLst>
              <a:ext uri="{FF2B5EF4-FFF2-40B4-BE49-F238E27FC236}">
                <a16:creationId xmlns:a16="http://schemas.microsoft.com/office/drawing/2014/main" id="{483CD0CA-D874-4B83-89AB-E11785543169}"/>
              </a:ext>
            </a:extLst>
          </p:cNvPr>
          <p:cNvSpPr txBox="1"/>
          <p:nvPr/>
        </p:nvSpPr>
        <p:spPr>
          <a:xfrm>
            <a:off x="894471" y="4432592"/>
            <a:ext cx="2237369" cy="1200329"/>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病気の疑いのあるグループの平均と正常値とを比較して，病気か健康かを判定</a:t>
            </a:r>
          </a:p>
        </p:txBody>
      </p:sp>
      <p:pic>
        <p:nvPicPr>
          <p:cNvPr id="8" name="図 7">
            <a:extLst>
              <a:ext uri="{FF2B5EF4-FFF2-40B4-BE49-F238E27FC236}">
                <a16:creationId xmlns:a16="http://schemas.microsoft.com/office/drawing/2014/main" id="{784781DA-48D8-4C39-9D3B-A142BD0EFA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91880" y="2636912"/>
            <a:ext cx="2149068" cy="1512168"/>
          </a:xfrm>
          <a:prstGeom prst="rect">
            <a:avLst/>
          </a:prstGeom>
        </p:spPr>
      </p:pic>
      <p:sp>
        <p:nvSpPr>
          <p:cNvPr id="9" name="テキスト ボックス 8">
            <a:extLst>
              <a:ext uri="{FF2B5EF4-FFF2-40B4-BE49-F238E27FC236}">
                <a16:creationId xmlns:a16="http://schemas.microsoft.com/office/drawing/2014/main" id="{890DE185-4864-49F3-BA36-60D301C25C6E}"/>
              </a:ext>
            </a:extLst>
          </p:cNvPr>
          <p:cNvSpPr txBox="1"/>
          <p:nvPr/>
        </p:nvSpPr>
        <p:spPr>
          <a:xfrm>
            <a:off x="3563888" y="4430051"/>
            <a:ext cx="2304256" cy="1200329"/>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製造している商品の容量が袋に表記されている基準値と異なっていないかを確認</a:t>
            </a:r>
          </a:p>
        </p:txBody>
      </p:sp>
      <p:sp>
        <p:nvSpPr>
          <p:cNvPr id="10" name="テキスト ボックス 9">
            <a:extLst>
              <a:ext uri="{FF2B5EF4-FFF2-40B4-BE49-F238E27FC236}">
                <a16:creationId xmlns:a16="http://schemas.microsoft.com/office/drawing/2014/main" id="{F194BB71-C685-4060-93F8-35BE4D0DA947}"/>
              </a:ext>
            </a:extLst>
          </p:cNvPr>
          <p:cNvSpPr txBox="1"/>
          <p:nvPr/>
        </p:nvSpPr>
        <p:spPr>
          <a:xfrm>
            <a:off x="6516216" y="4430051"/>
            <a:ext cx="2019360" cy="1200329"/>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調査した農家の平均年齢が真の値からズレ</a:t>
            </a:r>
            <a:r>
              <a:rPr kumimoji="1" lang="ja-JP" altLang="en-US" sz="18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て</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いないかを検証</a:t>
            </a:r>
          </a:p>
        </p:txBody>
      </p:sp>
      <p:pic>
        <p:nvPicPr>
          <p:cNvPr id="12" name="図 11">
            <a:extLst>
              <a:ext uri="{FF2B5EF4-FFF2-40B4-BE49-F238E27FC236}">
                <a16:creationId xmlns:a16="http://schemas.microsoft.com/office/drawing/2014/main" id="{FC806DA2-6FC9-41DF-B613-2D2564E12E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4208" y="2607949"/>
            <a:ext cx="1875344" cy="1411197"/>
          </a:xfrm>
          <a:prstGeom prst="rect">
            <a:avLst/>
          </a:prstGeom>
        </p:spPr>
      </p:pic>
    </p:spTree>
    <p:extLst>
      <p:ext uri="{BB962C8B-B14F-4D97-AF65-F5344CB8AC3E}">
        <p14:creationId xmlns:p14="http://schemas.microsoft.com/office/powerpoint/2010/main" val="29442907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C42FED-6054-48CF-935F-32CAA553A520}"/>
              </a:ext>
            </a:extLst>
          </p:cNvPr>
          <p:cNvSpPr>
            <a:spLocks noGrp="1"/>
          </p:cNvSpPr>
          <p:nvPr>
            <p:ph type="title"/>
          </p:nvPr>
        </p:nvSpPr>
        <p:spPr>
          <a:xfrm>
            <a:off x="990600" y="620688"/>
            <a:ext cx="7162800" cy="1143000"/>
          </a:xfrm>
        </p:spPr>
        <p:txBody>
          <a:bodyPr/>
          <a:lstStyle/>
          <a:p>
            <a:r>
              <a:rPr kumimoji="1" lang="ja-JP" altLang="en-US" dirty="0"/>
              <a:t>検定の原理</a:t>
            </a:r>
          </a:p>
        </p:txBody>
      </p:sp>
      <p:sp>
        <p:nvSpPr>
          <p:cNvPr id="4" name="コンテンツ プレースホルダー 5">
            <a:extLst>
              <a:ext uri="{FF2B5EF4-FFF2-40B4-BE49-F238E27FC236}">
                <a16:creationId xmlns:a16="http://schemas.microsoft.com/office/drawing/2014/main" id="{72C5A28F-F1B5-4DBA-B4A7-E3914DF29A03}"/>
              </a:ext>
            </a:extLst>
          </p:cNvPr>
          <p:cNvSpPr txBox="1">
            <a:spLocks/>
          </p:cNvSpPr>
          <p:nvPr/>
        </p:nvSpPr>
        <p:spPr bwMode="auto">
          <a:xfrm>
            <a:off x="2071346" y="2110827"/>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473B1C4D-3E7B-43EE-8B6C-1380BE452EA6}"/>
              </a:ext>
            </a:extLst>
          </p:cNvPr>
          <p:cNvCxnSpPr/>
          <p:nvPr/>
        </p:nvCxnSpPr>
        <p:spPr>
          <a:xfrm>
            <a:off x="1989494" y="3944308"/>
            <a:ext cx="4546552" cy="0"/>
          </a:xfrm>
          <a:prstGeom prst="line">
            <a:avLst/>
          </a:prstGeom>
          <a:ln w="4445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2CA8768E-6077-43B2-8735-1E8098453302}"/>
                  </a:ext>
                </a:extLst>
              </p:cNvPr>
              <p:cNvSpPr txBox="1"/>
              <p:nvPr/>
            </p:nvSpPr>
            <p:spPr>
              <a:xfrm>
                <a:off x="7274117" y="3647291"/>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2CA8768E-6077-43B2-8735-1E8098453302}"/>
                  </a:ext>
                </a:extLst>
              </p:cNvPr>
              <p:cNvSpPr txBox="1">
                <a:spLocks noRot="1" noChangeAspect="1" noMove="1" noResize="1" noEditPoints="1" noAdjustHandles="1" noChangeArrowheads="1" noChangeShapeType="1" noTextEdit="1"/>
              </p:cNvSpPr>
              <p:nvPr/>
            </p:nvSpPr>
            <p:spPr>
              <a:xfrm>
                <a:off x="7274117" y="3647291"/>
                <a:ext cx="462050" cy="477054"/>
              </a:xfrm>
              <a:prstGeom prst="rect">
                <a:avLst/>
              </a:prstGeom>
              <a:blipFill>
                <a:blip r:embed="rId3"/>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3FD9804F-AAD0-4655-A632-91D2ADB82716}"/>
              </a:ext>
            </a:extLst>
          </p:cNvPr>
          <p:cNvCxnSpPr>
            <a:cxnSpLocks/>
            <a:endCxn id="4" idx="2"/>
          </p:cNvCxnSpPr>
          <p:nvPr/>
        </p:nvCxnSpPr>
        <p:spPr>
          <a:xfrm flipH="1" flipV="1">
            <a:off x="4106129" y="2110832"/>
            <a:ext cx="1313" cy="101960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40CE02E9-463B-40A1-8CA6-8F7F86ACDB91}"/>
              </a:ext>
            </a:extLst>
          </p:cNvPr>
          <p:cNvSpPr txBox="1"/>
          <p:nvPr/>
        </p:nvSpPr>
        <p:spPr>
          <a:xfrm>
            <a:off x="6480506" y="3750854"/>
            <a:ext cx="1106590" cy="338554"/>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a:t>
            </a:r>
          </a:p>
        </p:txBody>
      </p:sp>
      <p:sp>
        <p:nvSpPr>
          <p:cNvPr id="9" name="テキスト ボックス 8">
            <a:extLst>
              <a:ext uri="{FF2B5EF4-FFF2-40B4-BE49-F238E27FC236}">
                <a16:creationId xmlns:a16="http://schemas.microsoft.com/office/drawing/2014/main" id="{F8796AB7-79C2-42AE-9B69-25E8862AC372}"/>
              </a:ext>
            </a:extLst>
          </p:cNvPr>
          <p:cNvSpPr txBox="1"/>
          <p:nvPr/>
        </p:nvSpPr>
        <p:spPr>
          <a:xfrm>
            <a:off x="3195516" y="4234507"/>
            <a:ext cx="1952243"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真の値なので，よく起きる（確率が高い）</a:t>
            </a:r>
          </a:p>
        </p:txBody>
      </p:sp>
      <p:sp>
        <p:nvSpPr>
          <p:cNvPr id="10" name="テキスト ボックス 9">
            <a:extLst>
              <a:ext uri="{FF2B5EF4-FFF2-40B4-BE49-F238E27FC236}">
                <a16:creationId xmlns:a16="http://schemas.microsoft.com/office/drawing/2014/main" id="{1E20046D-AB5D-4531-B366-32EC72F89CDC}"/>
              </a:ext>
            </a:extLst>
          </p:cNvPr>
          <p:cNvSpPr txBox="1"/>
          <p:nvPr/>
        </p:nvSpPr>
        <p:spPr>
          <a:xfrm>
            <a:off x="3446138" y="3117940"/>
            <a:ext cx="1346644" cy="646331"/>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母平均</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3" name="テキスト ボックス 12">
            <a:extLst>
              <a:ext uri="{FF2B5EF4-FFF2-40B4-BE49-F238E27FC236}">
                <a16:creationId xmlns:a16="http://schemas.microsoft.com/office/drawing/2014/main" id="{F7547B30-375A-4666-81C4-327D86833212}"/>
              </a:ext>
            </a:extLst>
          </p:cNvPr>
          <p:cNvSpPr txBox="1"/>
          <p:nvPr/>
        </p:nvSpPr>
        <p:spPr>
          <a:xfrm>
            <a:off x="1357595" y="4249344"/>
            <a:ext cx="1872208" cy="338554"/>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滅多に起きない</a:t>
            </a:r>
          </a:p>
        </p:txBody>
      </p:sp>
      <p:sp>
        <p:nvSpPr>
          <p:cNvPr id="14" name="テキスト ボックス 13">
            <a:extLst>
              <a:ext uri="{FF2B5EF4-FFF2-40B4-BE49-F238E27FC236}">
                <a16:creationId xmlns:a16="http://schemas.microsoft.com/office/drawing/2014/main" id="{B88AAEDF-9B3E-420B-851B-D251765E7836}"/>
              </a:ext>
            </a:extLst>
          </p:cNvPr>
          <p:cNvSpPr txBox="1"/>
          <p:nvPr/>
        </p:nvSpPr>
        <p:spPr>
          <a:xfrm>
            <a:off x="5182025" y="4234507"/>
            <a:ext cx="1872208" cy="338554"/>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滅多に起きない</a:t>
            </a:r>
          </a:p>
        </p:txBody>
      </p:sp>
      <p:cxnSp>
        <p:nvCxnSpPr>
          <p:cNvPr id="19" name="直線コネクタ 18">
            <a:extLst>
              <a:ext uri="{FF2B5EF4-FFF2-40B4-BE49-F238E27FC236}">
                <a16:creationId xmlns:a16="http://schemas.microsoft.com/office/drawing/2014/main" id="{C533CAA6-DCAD-46D3-936A-5D14709F01E7}"/>
              </a:ext>
            </a:extLst>
          </p:cNvPr>
          <p:cNvCxnSpPr>
            <a:cxnSpLocks/>
          </p:cNvCxnSpPr>
          <p:nvPr/>
        </p:nvCxnSpPr>
        <p:spPr>
          <a:xfrm flipV="1">
            <a:off x="4106129" y="3772739"/>
            <a:ext cx="0" cy="18003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4" name="右中かっこ 23">
            <a:extLst>
              <a:ext uri="{FF2B5EF4-FFF2-40B4-BE49-F238E27FC236}">
                <a16:creationId xmlns:a16="http://schemas.microsoft.com/office/drawing/2014/main" id="{C36F7F10-9C88-4AD2-8608-7983D7A28D62}"/>
              </a:ext>
            </a:extLst>
          </p:cNvPr>
          <p:cNvSpPr/>
          <p:nvPr/>
        </p:nvSpPr>
        <p:spPr>
          <a:xfrm rot="5400000">
            <a:off x="4011914" y="3585441"/>
            <a:ext cx="273589" cy="1077808"/>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5" name="右中かっこ 24">
            <a:extLst>
              <a:ext uri="{FF2B5EF4-FFF2-40B4-BE49-F238E27FC236}">
                <a16:creationId xmlns:a16="http://schemas.microsoft.com/office/drawing/2014/main" id="{2205B2C3-BAE1-4B7A-BA5A-BA39C193BB41}"/>
              </a:ext>
            </a:extLst>
          </p:cNvPr>
          <p:cNvSpPr/>
          <p:nvPr/>
        </p:nvSpPr>
        <p:spPr>
          <a:xfrm rot="5400000">
            <a:off x="2387185" y="3613790"/>
            <a:ext cx="273589" cy="1077808"/>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右中かっこ 25">
            <a:extLst>
              <a:ext uri="{FF2B5EF4-FFF2-40B4-BE49-F238E27FC236}">
                <a16:creationId xmlns:a16="http://schemas.microsoft.com/office/drawing/2014/main" id="{E57D3C55-97C1-412A-90E0-E77DD65D2EA6}"/>
              </a:ext>
            </a:extLst>
          </p:cNvPr>
          <p:cNvSpPr/>
          <p:nvPr/>
        </p:nvSpPr>
        <p:spPr>
          <a:xfrm rot="5400000">
            <a:off x="5652666" y="3602919"/>
            <a:ext cx="273589" cy="1077808"/>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2" name="直線矢印コネクタ 31">
            <a:extLst>
              <a:ext uri="{FF2B5EF4-FFF2-40B4-BE49-F238E27FC236}">
                <a16:creationId xmlns:a16="http://schemas.microsoft.com/office/drawing/2014/main" id="{431E10AA-E986-44F9-A284-683288D219E2}"/>
              </a:ext>
            </a:extLst>
          </p:cNvPr>
          <p:cNvCxnSpPr>
            <a:cxnSpLocks/>
          </p:cNvCxnSpPr>
          <p:nvPr/>
        </p:nvCxnSpPr>
        <p:spPr>
          <a:xfrm flipH="1" flipV="1">
            <a:off x="2543474" y="4544855"/>
            <a:ext cx="482068" cy="64976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F6BC938A-A652-4B97-9C5A-95FC189F1687}"/>
              </a:ext>
            </a:extLst>
          </p:cNvPr>
          <p:cNvCxnSpPr>
            <a:cxnSpLocks/>
          </p:cNvCxnSpPr>
          <p:nvPr/>
        </p:nvCxnSpPr>
        <p:spPr>
          <a:xfrm flipV="1">
            <a:off x="5436096" y="4562283"/>
            <a:ext cx="365543" cy="632340"/>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F05B0A9E-D17C-4882-A945-AC3103FF9CF0}"/>
              </a:ext>
            </a:extLst>
          </p:cNvPr>
          <p:cNvSpPr txBox="1"/>
          <p:nvPr/>
        </p:nvSpPr>
        <p:spPr>
          <a:xfrm>
            <a:off x="2771800" y="5185485"/>
            <a:ext cx="2952328"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実験結果の平均値が両端に位置するならば，この分布ではなく別の分布に従っていると考える</a:t>
            </a:r>
          </a:p>
        </p:txBody>
      </p:sp>
      <p:sp>
        <p:nvSpPr>
          <p:cNvPr id="45" name="矢印: 右 44">
            <a:extLst>
              <a:ext uri="{FF2B5EF4-FFF2-40B4-BE49-F238E27FC236}">
                <a16:creationId xmlns:a16="http://schemas.microsoft.com/office/drawing/2014/main" id="{9201B759-3BA8-4726-9676-9A8489E841AE}"/>
              </a:ext>
            </a:extLst>
          </p:cNvPr>
          <p:cNvSpPr/>
          <p:nvPr/>
        </p:nvSpPr>
        <p:spPr>
          <a:xfrm>
            <a:off x="4647301" y="3763842"/>
            <a:ext cx="1696571" cy="72978"/>
          </a:xfrm>
          <a:prstGeom prst="rightArrow">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矢印: 右 45">
            <a:extLst>
              <a:ext uri="{FF2B5EF4-FFF2-40B4-BE49-F238E27FC236}">
                <a16:creationId xmlns:a16="http://schemas.microsoft.com/office/drawing/2014/main" id="{C65CF268-2A5F-440B-BD38-2B83957732BF}"/>
              </a:ext>
            </a:extLst>
          </p:cNvPr>
          <p:cNvSpPr/>
          <p:nvPr/>
        </p:nvSpPr>
        <p:spPr>
          <a:xfrm rot="10800000">
            <a:off x="1840121" y="3774555"/>
            <a:ext cx="1696571" cy="72978"/>
          </a:xfrm>
          <a:prstGeom prst="rightArrow">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872FF65A-8241-4F73-B1A7-B84D9DA7B1AA}"/>
              </a:ext>
            </a:extLst>
          </p:cNvPr>
          <p:cNvSpPr txBox="1"/>
          <p:nvPr/>
        </p:nvSpPr>
        <p:spPr>
          <a:xfrm>
            <a:off x="5300146" y="2970419"/>
            <a:ext cx="2648345" cy="584775"/>
          </a:xfrm>
          <a:prstGeom prst="rect">
            <a:avLst/>
          </a:prstGeom>
          <a:noFill/>
        </p:spPr>
        <p:txBody>
          <a:bodyPr wrap="square" rtlCol="0">
            <a:spAutoFit/>
          </a:bodyPr>
          <a:lstStyle/>
          <a:p>
            <a:pPr algn="l"/>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実験結果が両端に来たら，この分布は真の分布ではない</a:t>
            </a:r>
          </a:p>
        </p:txBody>
      </p:sp>
    </p:spTree>
    <p:extLst>
      <p:ext uri="{BB962C8B-B14F-4D97-AF65-F5344CB8AC3E}">
        <p14:creationId xmlns:p14="http://schemas.microsoft.com/office/powerpoint/2010/main" val="420271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500"/>
                                        <p:tgtEl>
                                          <p:spTgt spid="2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500"/>
                                        <p:tgtEl>
                                          <p:spTgt spid="3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par>
                                <p:cTn id="29" presetID="10"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fade">
                                      <p:cBhvr>
                                        <p:cTn id="36" dur="500"/>
                                        <p:tgtEl>
                                          <p:spTgt spid="4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500"/>
                                        <p:tgtEl>
                                          <p:spTgt spid="4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24" grpId="0" animBg="1"/>
      <p:bldP spid="25" grpId="0" animBg="1"/>
      <p:bldP spid="26" grpId="0" animBg="1"/>
      <p:bldP spid="37" grpId="0"/>
      <p:bldP spid="45" grpId="0" animBg="1"/>
      <p:bldP spid="46" grpId="0" animBg="1"/>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9FB35B-FB58-4487-8F53-32086768D74C}"/>
              </a:ext>
            </a:extLst>
          </p:cNvPr>
          <p:cNvSpPr>
            <a:spLocks noGrp="1"/>
          </p:cNvSpPr>
          <p:nvPr>
            <p:ph type="title"/>
          </p:nvPr>
        </p:nvSpPr>
        <p:spPr/>
        <p:txBody>
          <a:bodyPr/>
          <a:lstStyle/>
          <a:p>
            <a:r>
              <a:rPr kumimoji="1" lang="ja-JP" altLang="en-US" sz="4000" dirty="0"/>
              <a:t>ステップ①：２つの仮説を考える</a:t>
            </a:r>
          </a:p>
        </p:txBody>
      </p:sp>
      <p:sp>
        <p:nvSpPr>
          <p:cNvPr id="4" name="楕円 3">
            <a:extLst>
              <a:ext uri="{FF2B5EF4-FFF2-40B4-BE49-F238E27FC236}">
                <a16:creationId xmlns:a16="http://schemas.microsoft.com/office/drawing/2014/main" id="{28D8C322-C65B-42CB-8865-6895DC248B38}"/>
              </a:ext>
            </a:extLst>
          </p:cNvPr>
          <p:cNvSpPr/>
          <p:nvPr/>
        </p:nvSpPr>
        <p:spPr>
          <a:xfrm>
            <a:off x="1329953" y="2649809"/>
            <a:ext cx="2016224"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t>母集団</a:t>
            </a:r>
            <a:endParaRPr kumimoji="1" lang="en-US" altLang="ja-JP"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dirty="0"/>
              <a:t>=</a:t>
            </a: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t>0</a:t>
            </a:r>
            <a:endParaRPr kumimoji="1" lang="ja-JP" altLang="en-US" sz="2500" dirty="0"/>
          </a:p>
        </p:txBody>
      </p:sp>
      <p:sp>
        <p:nvSpPr>
          <p:cNvPr id="5" name="テキスト ボックス 4">
            <a:extLst>
              <a:ext uri="{FF2B5EF4-FFF2-40B4-BE49-F238E27FC236}">
                <a16:creationId xmlns:a16="http://schemas.microsoft.com/office/drawing/2014/main" id="{99FF5B45-9A28-4BCD-8144-858BCFF5D8A7}"/>
              </a:ext>
            </a:extLst>
          </p:cNvPr>
          <p:cNvSpPr txBox="1"/>
          <p:nvPr/>
        </p:nvSpPr>
        <p:spPr>
          <a:xfrm>
            <a:off x="1086670" y="2084689"/>
            <a:ext cx="2478564" cy="40011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μ=μ</a:t>
            </a:r>
            <a:r>
              <a:rPr kumimoji="1" lang="en-US" altLang="ja-JP" sz="2000" baseline="-25000" dirty="0">
                <a:solidFill>
                  <a:schemeClr val="bg1"/>
                </a:solidFill>
                <a:latin typeface="ＭＳ Ｐゴシック" panose="020B0600070205080204" pitchFamily="50" charset="-128"/>
                <a:cs typeface="Meiryo UI" pitchFamily="50" charset="-128"/>
              </a:rPr>
              <a:t>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 name="直線矢印コネクタ 6">
            <a:extLst>
              <a:ext uri="{FF2B5EF4-FFF2-40B4-BE49-F238E27FC236}">
                <a16:creationId xmlns:a16="http://schemas.microsoft.com/office/drawing/2014/main" id="{274E48FA-7AA5-4F17-BC75-489D045E6284}"/>
              </a:ext>
            </a:extLst>
          </p:cNvPr>
          <p:cNvCxnSpPr/>
          <p:nvPr/>
        </p:nvCxnSpPr>
        <p:spPr>
          <a:xfrm flipH="1">
            <a:off x="1329953" y="3606502"/>
            <a:ext cx="576064" cy="864096"/>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楕円 7">
            <a:extLst>
              <a:ext uri="{FF2B5EF4-FFF2-40B4-BE49-F238E27FC236}">
                <a16:creationId xmlns:a16="http://schemas.microsoft.com/office/drawing/2014/main" id="{257116DD-085F-4CC3-B8D6-20B94080C7FE}"/>
              </a:ext>
            </a:extLst>
          </p:cNvPr>
          <p:cNvSpPr/>
          <p:nvPr/>
        </p:nvSpPr>
        <p:spPr>
          <a:xfrm>
            <a:off x="393849" y="4470598"/>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特定の値</a:t>
            </a:r>
            <a:endParaRPr kumimoji="1" lang="en-US" altLang="ja-JP" sz="2000"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latin typeface="Times New Roman" panose="02020603050405020304" pitchFamily="18" charset="0"/>
                <a:cs typeface="Times New Roman" panose="02020603050405020304" pitchFamily="18" charset="0"/>
              </a:rPr>
              <a:t>0</a:t>
            </a:r>
            <a:endParaRPr kumimoji="1" lang="ja-JP" altLang="en-US" sz="25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楕円 8">
                <a:extLst>
                  <a:ext uri="{FF2B5EF4-FFF2-40B4-BE49-F238E27FC236}">
                    <a16:creationId xmlns:a16="http://schemas.microsoft.com/office/drawing/2014/main" id="{7F972D1A-38D7-46D8-9EE6-2DC3DB2CA2FF}"/>
                  </a:ext>
                </a:extLst>
              </p:cNvPr>
              <p:cNvSpPr/>
              <p:nvPr/>
            </p:nvSpPr>
            <p:spPr>
              <a:xfrm>
                <a:off x="2360263" y="4445343"/>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標本平均</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acc>
                        <m:accPr>
                          <m:chr m:val="̅"/>
                          <m:ctrlPr>
                            <a:rPr kumimoji="1" lang="en-US" altLang="ja-JP" sz="2500" i="1" smtClean="0">
                              <a:latin typeface="Cambria Math" panose="02040503050406030204" pitchFamily="18" charset="0"/>
                              <a:cs typeface="Times New Roman" panose="02020603050405020304" pitchFamily="18" charset="0"/>
                            </a:rPr>
                          </m:ctrlPr>
                        </m:accPr>
                        <m:e>
                          <m:r>
                            <m:rPr>
                              <m:nor/>
                            </m:rPr>
                            <a:rPr kumimoji="1" lang="en-US" altLang="ja-JP" sz="2500" i="1" dirty="0">
                              <a:latin typeface="Times New Roman" panose="02020603050405020304" pitchFamily="18" charset="0"/>
                              <a:cs typeface="Times New Roman" panose="02020603050405020304" pitchFamily="18" charset="0"/>
                            </a:rPr>
                            <m:t>x</m:t>
                          </m:r>
                        </m:e>
                      </m:acc>
                    </m:oMath>
                  </m:oMathPara>
                </a14:m>
                <a:endParaRPr kumimoji="1" lang="ja-JP" altLang="en-US" sz="2500" dirty="0">
                  <a:latin typeface="Times New Roman" panose="02020603050405020304" pitchFamily="18" charset="0"/>
                  <a:cs typeface="Times New Roman" panose="02020603050405020304" pitchFamily="18" charset="0"/>
                </a:endParaRPr>
              </a:p>
            </p:txBody>
          </p:sp>
        </mc:Choice>
        <mc:Fallback xmlns="">
          <p:sp>
            <p:nvSpPr>
              <p:cNvPr id="9" name="楕円 8">
                <a:extLst>
                  <a:ext uri="{FF2B5EF4-FFF2-40B4-BE49-F238E27FC236}">
                    <a16:creationId xmlns:a16="http://schemas.microsoft.com/office/drawing/2014/main" id="{7F972D1A-38D7-46D8-9EE6-2DC3DB2CA2FF}"/>
                  </a:ext>
                </a:extLst>
              </p:cNvPr>
              <p:cNvSpPr>
                <a:spLocks noRot="1" noChangeAspect="1" noMove="1" noResize="1" noEditPoints="1" noAdjustHandles="1" noChangeArrowheads="1" noChangeShapeType="1" noTextEdit="1"/>
              </p:cNvSpPr>
              <p:nvPr/>
            </p:nvSpPr>
            <p:spPr>
              <a:xfrm>
                <a:off x="2360263" y="4445343"/>
                <a:ext cx="1728192" cy="864096"/>
              </a:xfrm>
              <a:prstGeom prst="ellipse">
                <a:avLst/>
              </a:prstGeom>
              <a:blipFill>
                <a:blip r:embed="rId2"/>
                <a:stretch>
                  <a:fillRect/>
                </a:stretch>
              </a:blipFill>
              <a:ln w="31750">
                <a:solidFill>
                  <a:schemeClr val="bg1"/>
                </a:solidFill>
              </a:ln>
            </p:spPr>
            <p:txBody>
              <a:bodyPr/>
              <a:lstStyle/>
              <a:p>
                <a:r>
                  <a:rPr lang="ja-JP" altLang="en-US">
                    <a:noFill/>
                  </a:rPr>
                  <a:t> </a:t>
                </a:r>
              </a:p>
            </p:txBody>
          </p:sp>
        </mc:Fallback>
      </mc:AlternateContent>
      <p:cxnSp>
        <p:nvCxnSpPr>
          <p:cNvPr id="10" name="直線矢印コネクタ 9">
            <a:extLst>
              <a:ext uri="{FF2B5EF4-FFF2-40B4-BE49-F238E27FC236}">
                <a16:creationId xmlns:a16="http://schemas.microsoft.com/office/drawing/2014/main" id="{0EBA5C88-205E-4985-B0B9-17F3290EFEDE}"/>
              </a:ext>
            </a:extLst>
          </p:cNvPr>
          <p:cNvCxnSpPr>
            <a:cxnSpLocks/>
          </p:cNvCxnSpPr>
          <p:nvPr/>
        </p:nvCxnSpPr>
        <p:spPr>
          <a:xfrm>
            <a:off x="2626097" y="3638913"/>
            <a:ext cx="432048" cy="831685"/>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6FB6E4F9-BD77-46F8-8EF5-4390CCBFC88F}"/>
                  </a:ext>
                </a:extLst>
              </p:cNvPr>
              <p:cNvSpPr txBox="1"/>
              <p:nvPr/>
            </p:nvSpPr>
            <p:spPr>
              <a:xfrm>
                <a:off x="980590" y="5385999"/>
                <a:ext cx="2462534" cy="735138"/>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同じ母集団から抽出</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i="1">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の真の値）</a:t>
                </a:r>
              </a:p>
            </p:txBody>
          </p:sp>
        </mc:Choice>
        <mc:Fallback xmlns="">
          <p:sp>
            <p:nvSpPr>
              <p:cNvPr id="13" name="テキスト ボックス 12">
                <a:extLst>
                  <a:ext uri="{FF2B5EF4-FFF2-40B4-BE49-F238E27FC236}">
                    <a16:creationId xmlns:a16="http://schemas.microsoft.com/office/drawing/2014/main" id="{6FB6E4F9-BD77-46F8-8EF5-4390CCBFC88F}"/>
                  </a:ext>
                </a:extLst>
              </p:cNvPr>
              <p:cNvSpPr txBox="1">
                <a:spLocks noRot="1" noChangeAspect="1" noMove="1" noResize="1" noEditPoints="1" noAdjustHandles="1" noChangeArrowheads="1" noChangeShapeType="1" noTextEdit="1"/>
              </p:cNvSpPr>
              <p:nvPr/>
            </p:nvSpPr>
            <p:spPr>
              <a:xfrm>
                <a:off x="980590" y="5385999"/>
                <a:ext cx="2462534" cy="735138"/>
              </a:xfrm>
              <a:prstGeom prst="rect">
                <a:avLst/>
              </a:prstGeom>
              <a:blipFill>
                <a:blip r:embed="rId3"/>
                <a:stretch>
                  <a:fillRect l="-2723" t="-5000" b="-9167"/>
                </a:stretch>
              </a:blipFill>
            </p:spPr>
            <p:txBody>
              <a:bodyPr/>
              <a:lstStyle/>
              <a:p>
                <a:r>
                  <a:rPr lang="ja-JP" altLang="en-US">
                    <a:noFill/>
                  </a:rPr>
                  <a:t> </a:t>
                </a:r>
              </a:p>
            </p:txBody>
          </p:sp>
        </mc:Fallback>
      </mc:AlternateContent>
      <p:sp>
        <p:nvSpPr>
          <p:cNvPr id="14" name="楕円 13">
            <a:extLst>
              <a:ext uri="{FF2B5EF4-FFF2-40B4-BE49-F238E27FC236}">
                <a16:creationId xmlns:a16="http://schemas.microsoft.com/office/drawing/2014/main" id="{15503E79-152C-4F7E-9213-30E220FE2759}"/>
              </a:ext>
            </a:extLst>
          </p:cNvPr>
          <p:cNvSpPr/>
          <p:nvPr/>
        </p:nvSpPr>
        <p:spPr>
          <a:xfrm>
            <a:off x="4716016" y="2636912"/>
            <a:ext cx="1826450"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t>母集団</a:t>
            </a:r>
            <a:endParaRPr kumimoji="1" lang="en-US" altLang="ja-JP"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t>0</a:t>
            </a:r>
            <a:endParaRPr kumimoji="1" lang="ja-JP" altLang="en-US" sz="2500" dirty="0"/>
          </a:p>
        </p:txBody>
      </p:sp>
      <p:sp>
        <p:nvSpPr>
          <p:cNvPr id="15" name="テキスト ボックス 14">
            <a:extLst>
              <a:ext uri="{FF2B5EF4-FFF2-40B4-BE49-F238E27FC236}">
                <a16:creationId xmlns:a16="http://schemas.microsoft.com/office/drawing/2014/main" id="{20B2F2E5-0E99-4449-85D6-70E785C4F9F2}"/>
              </a:ext>
            </a:extLst>
          </p:cNvPr>
          <p:cNvSpPr txBox="1"/>
          <p:nvPr/>
        </p:nvSpPr>
        <p:spPr>
          <a:xfrm>
            <a:off x="5416012" y="2094334"/>
            <a:ext cx="2606804" cy="400110"/>
          </a:xfrm>
          <a:prstGeom prst="rect">
            <a:avLst/>
          </a:prstGeom>
          <a:noFill/>
        </p:spPr>
        <p:txBody>
          <a:bodyPr wrap="none" rtlCol="0">
            <a:spAutoFit/>
          </a:bodyPr>
          <a:lstStyle/>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6" name="直線矢印コネクタ 15">
            <a:extLst>
              <a:ext uri="{FF2B5EF4-FFF2-40B4-BE49-F238E27FC236}">
                <a16:creationId xmlns:a16="http://schemas.microsoft.com/office/drawing/2014/main" id="{E2450E93-9226-4E8E-998A-828E836C33BC}"/>
              </a:ext>
            </a:extLst>
          </p:cNvPr>
          <p:cNvCxnSpPr>
            <a:cxnSpLocks/>
          </p:cNvCxnSpPr>
          <p:nvPr/>
        </p:nvCxnSpPr>
        <p:spPr>
          <a:xfrm flipH="1">
            <a:off x="5611653" y="3659781"/>
            <a:ext cx="8794" cy="74996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10DE7983-2DBB-4077-AECE-EDE6D04FE11C}"/>
              </a:ext>
            </a:extLst>
          </p:cNvPr>
          <p:cNvSpPr/>
          <p:nvPr/>
        </p:nvSpPr>
        <p:spPr>
          <a:xfrm>
            <a:off x="4695932" y="4419179"/>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特定の値</a:t>
            </a:r>
            <a:endParaRPr kumimoji="1" lang="en-US" altLang="ja-JP" sz="2000"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r>
              <a:rPr kumimoji="1" lang="en-US" altLang="ja-JP" sz="2500" baseline="-25000" dirty="0">
                <a:latin typeface="Times New Roman" panose="02020603050405020304" pitchFamily="18" charset="0"/>
                <a:cs typeface="Times New Roman" panose="02020603050405020304" pitchFamily="18" charset="0"/>
              </a:rPr>
              <a:t>0</a:t>
            </a:r>
            <a:endParaRPr kumimoji="1" lang="ja-JP" altLang="en-US" sz="25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8" name="楕円 17">
                <a:extLst>
                  <a:ext uri="{FF2B5EF4-FFF2-40B4-BE49-F238E27FC236}">
                    <a16:creationId xmlns:a16="http://schemas.microsoft.com/office/drawing/2014/main" id="{2AA6445C-230D-48C7-B729-D7D87A4BCD3A}"/>
                  </a:ext>
                </a:extLst>
              </p:cNvPr>
              <p:cNvSpPr/>
              <p:nvPr/>
            </p:nvSpPr>
            <p:spPr>
              <a:xfrm>
                <a:off x="6662346" y="4393924"/>
                <a:ext cx="1728192" cy="864096"/>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2000" dirty="0"/>
                  <a:t>標本平均</a:t>
                </a:r>
                <a:endParaRPr kumimoji="1" lang="en-US" altLang="ja-JP" sz="2000" dirty="0"/>
              </a:p>
              <a:p>
                <a:pPr algn="ctr">
                  <a:lnSpc>
                    <a:spcPts val="2000"/>
                  </a:lnSpc>
                </a:pPr>
                <a14:m>
                  <m:oMathPara xmlns:m="http://schemas.openxmlformats.org/officeDocument/2006/math">
                    <m:oMathParaPr>
                      <m:jc m:val="centerGroup"/>
                    </m:oMathParaPr>
                    <m:oMath xmlns:m="http://schemas.openxmlformats.org/officeDocument/2006/math">
                      <m:acc>
                        <m:accPr>
                          <m:chr m:val="̅"/>
                          <m:ctrlPr>
                            <a:rPr kumimoji="1" lang="en-US" altLang="ja-JP" sz="2500" i="1" smtClean="0">
                              <a:latin typeface="Cambria Math" panose="02040503050406030204" pitchFamily="18" charset="0"/>
                              <a:cs typeface="Times New Roman" panose="02020603050405020304" pitchFamily="18" charset="0"/>
                            </a:rPr>
                          </m:ctrlPr>
                        </m:accPr>
                        <m:e>
                          <m:r>
                            <m:rPr>
                              <m:nor/>
                            </m:rPr>
                            <a:rPr kumimoji="1" lang="en-US" altLang="ja-JP" sz="2500" i="1" dirty="0">
                              <a:latin typeface="Times New Roman" panose="02020603050405020304" pitchFamily="18" charset="0"/>
                              <a:cs typeface="Times New Roman" panose="02020603050405020304" pitchFamily="18" charset="0"/>
                            </a:rPr>
                            <m:t>x</m:t>
                          </m:r>
                        </m:e>
                      </m:acc>
                    </m:oMath>
                  </m:oMathPara>
                </a14:m>
                <a:endParaRPr kumimoji="1" lang="ja-JP" altLang="en-US" sz="2500" dirty="0">
                  <a:latin typeface="Times New Roman" panose="02020603050405020304" pitchFamily="18" charset="0"/>
                  <a:cs typeface="Times New Roman" panose="02020603050405020304" pitchFamily="18" charset="0"/>
                </a:endParaRPr>
              </a:p>
            </p:txBody>
          </p:sp>
        </mc:Choice>
        <mc:Fallback xmlns="">
          <p:sp>
            <p:nvSpPr>
              <p:cNvPr id="18" name="楕円 17">
                <a:extLst>
                  <a:ext uri="{FF2B5EF4-FFF2-40B4-BE49-F238E27FC236}">
                    <a16:creationId xmlns:a16="http://schemas.microsoft.com/office/drawing/2014/main" id="{2AA6445C-230D-48C7-B729-D7D87A4BCD3A}"/>
                  </a:ext>
                </a:extLst>
              </p:cNvPr>
              <p:cNvSpPr>
                <a:spLocks noRot="1" noChangeAspect="1" noMove="1" noResize="1" noEditPoints="1" noAdjustHandles="1" noChangeArrowheads="1" noChangeShapeType="1" noTextEdit="1"/>
              </p:cNvSpPr>
              <p:nvPr/>
            </p:nvSpPr>
            <p:spPr>
              <a:xfrm>
                <a:off x="6662346" y="4393924"/>
                <a:ext cx="1728192" cy="864096"/>
              </a:xfrm>
              <a:prstGeom prst="ellipse">
                <a:avLst/>
              </a:prstGeom>
              <a:blipFill>
                <a:blip r:embed="rId4"/>
                <a:stretch>
                  <a:fillRect/>
                </a:stretch>
              </a:blipFill>
              <a:ln w="31750">
                <a:solidFill>
                  <a:schemeClr val="bg1"/>
                </a:solidFill>
              </a:ln>
            </p:spPr>
            <p:txBody>
              <a:bodyPr/>
              <a:lstStyle/>
              <a:p>
                <a:r>
                  <a:rPr lang="ja-JP" altLang="en-US">
                    <a:noFill/>
                  </a:rPr>
                  <a:t> </a:t>
                </a:r>
              </a:p>
            </p:txBody>
          </p:sp>
        </mc:Fallback>
      </mc:AlternateContent>
      <p:cxnSp>
        <p:nvCxnSpPr>
          <p:cNvPr id="19" name="直線矢印コネクタ 18">
            <a:extLst>
              <a:ext uri="{FF2B5EF4-FFF2-40B4-BE49-F238E27FC236}">
                <a16:creationId xmlns:a16="http://schemas.microsoft.com/office/drawing/2014/main" id="{714ED572-D9A0-424D-AC89-EB40178228B7}"/>
              </a:ext>
            </a:extLst>
          </p:cNvPr>
          <p:cNvCxnSpPr>
            <a:cxnSpLocks/>
          </p:cNvCxnSpPr>
          <p:nvPr/>
        </p:nvCxnSpPr>
        <p:spPr>
          <a:xfrm>
            <a:off x="7522641" y="3489063"/>
            <a:ext cx="7211" cy="901619"/>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CC64FA55-3E54-4953-B246-03181384235B}"/>
                  </a:ext>
                </a:extLst>
              </p:cNvPr>
              <p:cNvSpPr txBox="1"/>
              <p:nvPr/>
            </p:nvSpPr>
            <p:spPr>
              <a:xfrm>
                <a:off x="5297389" y="5385999"/>
                <a:ext cx="3169201" cy="707886"/>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異なる母集団から抽出</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cs typeface="Meiryo UI" pitchFamily="50" charset="-128"/>
                  </a:rPr>
                  <a:t>は</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ja-JP" altLang="en-US" sz="2000" dirty="0">
                    <a:solidFill>
                      <a:schemeClr val="bg1"/>
                    </a:solidFill>
                    <a:latin typeface="ＭＳ Ｐゴシック" panose="020B0600070205080204" pitchFamily="50" charset="-128"/>
                    <a:cs typeface="Meiryo UI" pitchFamily="50" charset="-128"/>
                  </a:rPr>
                  <a:t>の真の値ではない）</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0" name="テキスト ボックス 19">
                <a:extLst>
                  <a:ext uri="{FF2B5EF4-FFF2-40B4-BE49-F238E27FC236}">
                    <a16:creationId xmlns:a16="http://schemas.microsoft.com/office/drawing/2014/main" id="{CC64FA55-3E54-4953-B246-03181384235B}"/>
                  </a:ext>
                </a:extLst>
              </p:cNvPr>
              <p:cNvSpPr txBox="1">
                <a:spLocks noRot="1" noChangeAspect="1" noMove="1" noResize="1" noEditPoints="1" noAdjustHandles="1" noChangeArrowheads="1" noChangeShapeType="1" noTextEdit="1"/>
              </p:cNvSpPr>
              <p:nvPr/>
            </p:nvSpPr>
            <p:spPr>
              <a:xfrm>
                <a:off x="5297389" y="5385999"/>
                <a:ext cx="3169201" cy="707886"/>
              </a:xfrm>
              <a:prstGeom prst="rect">
                <a:avLst/>
              </a:prstGeom>
              <a:blipFill>
                <a:blip r:embed="rId5"/>
                <a:stretch>
                  <a:fillRect l="-1731" t="-5172" r="-1731" b="-12931"/>
                </a:stretch>
              </a:blipFill>
            </p:spPr>
            <p:txBody>
              <a:bodyPr/>
              <a:lstStyle/>
              <a:p>
                <a:r>
                  <a:rPr lang="ja-JP" altLang="en-US">
                    <a:noFill/>
                  </a:rPr>
                  <a:t> </a:t>
                </a:r>
              </a:p>
            </p:txBody>
          </p:sp>
        </mc:Fallback>
      </mc:AlternateContent>
      <p:sp>
        <p:nvSpPr>
          <p:cNvPr id="24" name="楕円 23">
            <a:extLst>
              <a:ext uri="{FF2B5EF4-FFF2-40B4-BE49-F238E27FC236}">
                <a16:creationId xmlns:a16="http://schemas.microsoft.com/office/drawing/2014/main" id="{E63AF7BA-CEF4-4BC8-9129-5F21E462F4BA}"/>
              </a:ext>
            </a:extLst>
          </p:cNvPr>
          <p:cNvSpPr/>
          <p:nvPr/>
        </p:nvSpPr>
        <p:spPr>
          <a:xfrm>
            <a:off x="6662346" y="2622423"/>
            <a:ext cx="1826449" cy="1008112"/>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dirty="0"/>
              <a:t>母集団</a:t>
            </a:r>
            <a:endParaRPr kumimoji="1" lang="en-US" altLang="ja-JP" dirty="0"/>
          </a:p>
          <a:p>
            <a:pPr algn="ctr">
              <a:lnSpc>
                <a:spcPts val="2000"/>
              </a:lnSpc>
            </a:pPr>
            <a:r>
              <a:rPr kumimoji="1" lang="en-US" altLang="ja-JP" sz="2500" i="1" dirty="0">
                <a:latin typeface="Times New Roman" panose="02020603050405020304" pitchFamily="18" charset="0"/>
                <a:cs typeface="Times New Roman" panose="02020603050405020304" pitchFamily="18" charset="0"/>
              </a:rPr>
              <a:t>μ</a:t>
            </a:r>
            <a:endParaRPr kumimoji="1" lang="ja-JP" altLang="en-US" sz="2500" dirty="0"/>
          </a:p>
        </p:txBody>
      </p:sp>
    </p:spTree>
    <p:extLst>
      <p:ext uri="{BB962C8B-B14F-4D97-AF65-F5344CB8AC3E}">
        <p14:creationId xmlns:p14="http://schemas.microsoft.com/office/powerpoint/2010/main" val="187546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500"/>
                                        <p:tgtEl>
                                          <p:spTgt spid="18"/>
                                        </p:tgtEl>
                                      </p:cBhvr>
                                    </p:animEffect>
                                  </p:childTnLst>
                                </p:cTn>
                              </p:par>
                              <p:par>
                                <p:cTn id="34" presetID="10" presetClass="entr" presetSubtype="0" fill="hold"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p:bldP spid="14" grpId="0" animBg="1"/>
      <p:bldP spid="15" grpId="0"/>
      <p:bldP spid="17" grpId="0" animBg="1"/>
      <p:bldP spid="18" grpId="0" animBg="1"/>
      <p:bldP spid="20" grpId="0"/>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75B034-3CB6-4579-B59C-47A582343FB4}"/>
              </a:ext>
            </a:extLst>
          </p:cNvPr>
          <p:cNvSpPr>
            <a:spLocks noGrp="1"/>
          </p:cNvSpPr>
          <p:nvPr>
            <p:ph type="title"/>
          </p:nvPr>
        </p:nvSpPr>
        <p:spPr/>
        <p:txBody>
          <a:bodyPr/>
          <a:lstStyle/>
          <a:p>
            <a:r>
              <a:rPr kumimoji="1" lang="ja-JP" altLang="en-US" dirty="0"/>
              <a:t>対立仮説の内容は</a:t>
            </a:r>
            <a:r>
              <a:rPr kumimoji="1" lang="en-US" altLang="ja-JP" dirty="0"/>
              <a:t>3</a:t>
            </a:r>
            <a:r>
              <a:rPr kumimoji="1" lang="ja-JP" altLang="en-US" dirty="0"/>
              <a:t>種類</a:t>
            </a:r>
          </a:p>
        </p:txBody>
      </p:sp>
      <p:sp>
        <p:nvSpPr>
          <p:cNvPr id="3" name="コンテンツ プレースホルダー 2">
            <a:extLst>
              <a:ext uri="{FF2B5EF4-FFF2-40B4-BE49-F238E27FC236}">
                <a16:creationId xmlns:a16="http://schemas.microsoft.com/office/drawing/2014/main" id="{E3B2326F-D0E1-40F6-A5F8-9D60E83FFA04}"/>
              </a:ext>
            </a:extLst>
          </p:cNvPr>
          <p:cNvSpPr>
            <a:spLocks noGrp="1"/>
          </p:cNvSpPr>
          <p:nvPr>
            <p:ph idx="1"/>
          </p:nvPr>
        </p:nvSpPr>
        <p:spPr>
          <a:xfrm>
            <a:off x="685800" y="1945225"/>
            <a:ext cx="6694512" cy="3819869"/>
          </a:xfrm>
        </p:spPr>
        <p:txBody>
          <a:bodyPr/>
          <a:lstStyle/>
          <a:p>
            <a:pPr marL="360000" indent="-457200">
              <a:buNone/>
            </a:pPr>
            <a:r>
              <a:rPr kumimoji="1" lang="ja-JP" altLang="en-US" sz="2500" dirty="0">
                <a:solidFill>
                  <a:srgbClr val="FFFF00"/>
                </a:solidFill>
              </a:rPr>
              <a:t>パターン①：</a:t>
            </a:r>
            <a:r>
              <a:rPr lang="en-US" altLang="ja-JP" sz="2500" dirty="0">
                <a:solidFill>
                  <a:srgbClr val="FFFF00"/>
                </a:solidFill>
              </a:rPr>
              <a:t>μ</a:t>
            </a:r>
            <a:r>
              <a:rPr lang="ja-JP" altLang="en-US" sz="2500" dirty="0">
                <a:solidFill>
                  <a:srgbClr val="FFFF00"/>
                </a:solidFill>
              </a:rPr>
              <a:t>≠</a:t>
            </a:r>
            <a:r>
              <a:rPr lang="en-US" altLang="ja-JP" sz="2500" dirty="0">
                <a:solidFill>
                  <a:srgbClr val="FFFF00"/>
                </a:solidFill>
              </a:rPr>
              <a:t>μ</a:t>
            </a:r>
            <a:r>
              <a:rPr lang="en-US" altLang="ja-JP" sz="2500" baseline="-25000" dirty="0">
                <a:solidFill>
                  <a:srgbClr val="FFFF00"/>
                </a:solidFill>
              </a:rPr>
              <a:t>0</a:t>
            </a:r>
            <a:r>
              <a:rPr lang="ja-JP" altLang="en-US" sz="2500" baseline="-25000" dirty="0">
                <a:solidFill>
                  <a:srgbClr val="FFC000"/>
                </a:solidFill>
              </a:rPr>
              <a:t>　</a:t>
            </a:r>
            <a:r>
              <a:rPr lang="ja-JP" altLang="en-US" sz="2500" dirty="0"/>
              <a:t>→どちらが大きくなるかは不明</a:t>
            </a:r>
            <a:r>
              <a:rPr lang="ja-JP" altLang="en-US" sz="2000" dirty="0"/>
              <a:t>（とにかく差があることに興味がある）</a:t>
            </a:r>
            <a:endParaRPr lang="en-US" altLang="ja-JP" sz="2000" dirty="0"/>
          </a:p>
          <a:p>
            <a:pPr marL="360000" indent="-457200">
              <a:buNone/>
            </a:pPr>
            <a:endParaRPr lang="en-US" altLang="ja-JP" sz="500" dirty="0"/>
          </a:p>
          <a:p>
            <a:pPr marL="360000" indent="-457200">
              <a:buNone/>
            </a:pPr>
            <a:r>
              <a:rPr lang="ja-JP" altLang="en-US" sz="2500" dirty="0">
                <a:solidFill>
                  <a:srgbClr val="FFFF00"/>
                </a:solidFill>
              </a:rPr>
              <a:t>パターン②：</a:t>
            </a:r>
            <a:r>
              <a:rPr lang="en-US" altLang="ja-JP" sz="2500" dirty="0">
                <a:solidFill>
                  <a:srgbClr val="FFFF00"/>
                </a:solidFill>
              </a:rPr>
              <a:t>μ</a:t>
            </a:r>
            <a:r>
              <a:rPr lang="ja-JP" altLang="en-US" sz="2500" dirty="0">
                <a:solidFill>
                  <a:srgbClr val="FFFF00"/>
                </a:solidFill>
              </a:rPr>
              <a:t>＜</a:t>
            </a:r>
            <a:r>
              <a:rPr lang="en-US" altLang="ja-JP" sz="2500" dirty="0">
                <a:solidFill>
                  <a:srgbClr val="FFFF00"/>
                </a:solidFill>
              </a:rPr>
              <a:t>μ</a:t>
            </a:r>
            <a:r>
              <a:rPr lang="en-US" altLang="ja-JP" sz="2500" baseline="-25000" dirty="0">
                <a:solidFill>
                  <a:srgbClr val="FFFF00"/>
                </a:solidFill>
              </a:rPr>
              <a:t>0</a:t>
            </a:r>
            <a:r>
              <a:rPr lang="ja-JP" altLang="en-US" sz="2500" baseline="-25000" dirty="0"/>
              <a:t>　</a:t>
            </a:r>
            <a:r>
              <a:rPr kumimoji="1" lang="ja-JP" altLang="en-US" sz="2500" dirty="0"/>
              <a:t>→比較値</a:t>
            </a:r>
            <a:r>
              <a:rPr kumimoji="1" lang="en-US" altLang="ja-JP" sz="2500" dirty="0"/>
              <a:t>μ</a:t>
            </a:r>
            <a:r>
              <a:rPr kumimoji="1" lang="en-US" altLang="ja-JP" sz="2500" baseline="-25000" dirty="0"/>
              <a:t>0</a:t>
            </a:r>
            <a:r>
              <a:rPr kumimoji="1" lang="ja-JP" altLang="en-US" sz="2500" dirty="0"/>
              <a:t>が標本の母平均</a:t>
            </a:r>
            <a:r>
              <a:rPr kumimoji="1" lang="en-US" altLang="ja-JP" sz="2500" dirty="0"/>
              <a:t>μ</a:t>
            </a:r>
            <a:r>
              <a:rPr kumimoji="1" lang="ja-JP" altLang="en-US" sz="2500" dirty="0"/>
              <a:t>よりも大きいと仮定できる</a:t>
            </a:r>
            <a:r>
              <a:rPr kumimoji="1" lang="ja-JP" altLang="en-US" sz="2000" dirty="0"/>
              <a:t>（あるいは比較値の方が小さいことには興味がない）</a:t>
            </a:r>
            <a:endParaRPr kumimoji="1" lang="en-US" altLang="ja-JP" sz="2000" dirty="0"/>
          </a:p>
          <a:p>
            <a:pPr marL="360000" indent="-457200">
              <a:buNone/>
            </a:pPr>
            <a:endParaRPr lang="en-US" altLang="ja-JP" sz="500" dirty="0">
              <a:solidFill>
                <a:srgbClr val="FFFF00"/>
              </a:solidFill>
            </a:endParaRPr>
          </a:p>
          <a:p>
            <a:pPr marL="360000" indent="-457200">
              <a:buNone/>
            </a:pPr>
            <a:r>
              <a:rPr lang="ja-JP" altLang="en-US" sz="2500" dirty="0">
                <a:solidFill>
                  <a:srgbClr val="FFFF00"/>
                </a:solidFill>
              </a:rPr>
              <a:t>パターン③：</a:t>
            </a:r>
            <a:r>
              <a:rPr lang="en-US" altLang="ja-JP" sz="2500" dirty="0">
                <a:solidFill>
                  <a:srgbClr val="FFFF00"/>
                </a:solidFill>
              </a:rPr>
              <a:t>μ</a:t>
            </a:r>
            <a:r>
              <a:rPr lang="ja-JP" altLang="en-US" sz="2500" dirty="0">
                <a:solidFill>
                  <a:srgbClr val="FFFF00"/>
                </a:solidFill>
              </a:rPr>
              <a:t>＞</a:t>
            </a:r>
            <a:r>
              <a:rPr lang="en-US" altLang="ja-JP" sz="2500" dirty="0">
                <a:solidFill>
                  <a:srgbClr val="FFFF00"/>
                </a:solidFill>
              </a:rPr>
              <a:t>μ</a:t>
            </a:r>
            <a:r>
              <a:rPr lang="en-US" altLang="ja-JP" sz="2500" baseline="-25000" dirty="0">
                <a:solidFill>
                  <a:srgbClr val="FFFF00"/>
                </a:solidFill>
              </a:rPr>
              <a:t>0</a:t>
            </a:r>
            <a:r>
              <a:rPr lang="ja-JP" altLang="en-US" sz="2500" baseline="-25000" dirty="0">
                <a:solidFill>
                  <a:srgbClr val="FFFF00"/>
                </a:solidFill>
              </a:rPr>
              <a:t>　</a:t>
            </a:r>
            <a:r>
              <a:rPr lang="ja-JP" altLang="en-US" sz="2500" dirty="0"/>
              <a:t>→比較値</a:t>
            </a:r>
            <a:r>
              <a:rPr lang="en-US" altLang="ja-JP" sz="2500" dirty="0"/>
              <a:t>μ</a:t>
            </a:r>
            <a:r>
              <a:rPr lang="en-US" altLang="ja-JP" sz="2500" baseline="-25000" dirty="0"/>
              <a:t>0</a:t>
            </a:r>
            <a:r>
              <a:rPr lang="ja-JP" altLang="en-US" sz="2500" dirty="0"/>
              <a:t>が標本の母平均</a:t>
            </a:r>
            <a:r>
              <a:rPr lang="en-US" altLang="ja-JP" sz="2500" dirty="0"/>
              <a:t>μ</a:t>
            </a:r>
            <a:r>
              <a:rPr lang="ja-JP" altLang="en-US" sz="2500" dirty="0"/>
              <a:t>よりも小さいと仮定できる</a:t>
            </a:r>
            <a:r>
              <a:rPr lang="ja-JP" altLang="en-US" sz="2000" dirty="0"/>
              <a:t>（あるいは比較値の方が大きいことには興味がない）</a:t>
            </a:r>
            <a:endParaRPr lang="en-US" altLang="ja-JP" sz="2000" dirty="0"/>
          </a:p>
        </p:txBody>
      </p:sp>
      <p:sp>
        <p:nvSpPr>
          <p:cNvPr id="5" name="テキスト ボックス 4">
            <a:extLst>
              <a:ext uri="{FF2B5EF4-FFF2-40B4-BE49-F238E27FC236}">
                <a16:creationId xmlns:a16="http://schemas.microsoft.com/office/drawing/2014/main" id="{3CC75936-4AA8-4AB9-BEA0-4C375076676E}"/>
              </a:ext>
            </a:extLst>
          </p:cNvPr>
          <p:cNvSpPr txBox="1"/>
          <p:nvPr/>
        </p:nvSpPr>
        <p:spPr>
          <a:xfrm>
            <a:off x="7901171" y="1844824"/>
            <a:ext cx="569387" cy="1374735"/>
          </a:xfrm>
          <a:prstGeom prst="rect">
            <a:avLst/>
          </a:prstGeom>
          <a:noFill/>
        </p:spPr>
        <p:txBody>
          <a:bodyPr vert="eaVert"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両側検定</a:t>
            </a:r>
          </a:p>
        </p:txBody>
      </p:sp>
      <p:sp>
        <p:nvSpPr>
          <p:cNvPr id="6" name="テキスト ボックス 5">
            <a:extLst>
              <a:ext uri="{FF2B5EF4-FFF2-40B4-BE49-F238E27FC236}">
                <a16:creationId xmlns:a16="http://schemas.microsoft.com/office/drawing/2014/main" id="{3AC65CAD-4BCF-42EE-85C2-725C67E2B89D}"/>
              </a:ext>
            </a:extLst>
          </p:cNvPr>
          <p:cNvSpPr txBox="1"/>
          <p:nvPr/>
        </p:nvSpPr>
        <p:spPr>
          <a:xfrm>
            <a:off x="7901170" y="3429000"/>
            <a:ext cx="569387" cy="1374735"/>
          </a:xfrm>
          <a:prstGeom prst="rect">
            <a:avLst/>
          </a:prstGeom>
          <a:noFill/>
        </p:spPr>
        <p:txBody>
          <a:bodyPr vert="eaVert" wrap="none" rtlCol="0">
            <a:spAutoFit/>
          </a:bodyPr>
          <a:lstStyle/>
          <a:p>
            <a:pPr algn="l"/>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片側検定</a:t>
            </a:r>
          </a:p>
        </p:txBody>
      </p:sp>
      <p:sp>
        <p:nvSpPr>
          <p:cNvPr id="7" name="右中かっこ 6">
            <a:extLst>
              <a:ext uri="{FF2B5EF4-FFF2-40B4-BE49-F238E27FC236}">
                <a16:creationId xmlns:a16="http://schemas.microsoft.com/office/drawing/2014/main" id="{068E457E-6F7E-4A41-BB60-DB1011AACD30}"/>
              </a:ext>
            </a:extLst>
          </p:cNvPr>
          <p:cNvSpPr/>
          <p:nvPr/>
        </p:nvSpPr>
        <p:spPr>
          <a:xfrm>
            <a:off x="7683325" y="2996952"/>
            <a:ext cx="273589" cy="2068219"/>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9" name="直線矢印コネクタ 8">
            <a:extLst>
              <a:ext uri="{FF2B5EF4-FFF2-40B4-BE49-F238E27FC236}">
                <a16:creationId xmlns:a16="http://schemas.microsoft.com/office/drawing/2014/main" id="{B515EF3D-D8E4-406D-AB0D-AA81190CA75C}"/>
              </a:ext>
            </a:extLst>
          </p:cNvPr>
          <p:cNvCxnSpPr>
            <a:cxnSpLocks/>
          </p:cNvCxnSpPr>
          <p:nvPr/>
        </p:nvCxnSpPr>
        <p:spPr>
          <a:xfrm flipH="1">
            <a:off x="7709329" y="2499479"/>
            <a:ext cx="218156" cy="0"/>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54273DC1-0F29-45E6-AD5A-8C6C5AFB57CE}"/>
              </a:ext>
            </a:extLst>
          </p:cNvPr>
          <p:cNvSpPr txBox="1"/>
          <p:nvPr/>
        </p:nvSpPr>
        <p:spPr>
          <a:xfrm>
            <a:off x="751778" y="5373216"/>
            <a:ext cx="6888963" cy="707886"/>
          </a:xfrm>
          <a:prstGeom prst="rect">
            <a:avLst/>
          </a:prstGeom>
          <a:solidFill>
            <a:srgbClr val="00B050"/>
          </a:solidFill>
        </p:spPr>
        <p:txBody>
          <a:bodyPr wrap="square" rtlCol="0">
            <a:spAutoFit/>
          </a:bodyPr>
          <a:lstStyle/>
          <a:p>
            <a:r>
              <a:rPr lang="ja-JP" altLang="en-US" sz="2000" dirty="0">
                <a:solidFill>
                  <a:schemeClr val="bg1"/>
                </a:solidFill>
              </a:rPr>
              <a:t>片側検定の方が差があることをいいやすいが，普通はどちらが大きいかはわからないため，両側検定を基本とする</a:t>
            </a:r>
            <a:endParaRPr kumimoji="1" lang="ja-JP" altLang="en-US" sz="2000" dirty="0">
              <a:solidFill>
                <a:schemeClr val="bg1"/>
              </a:solidFill>
            </a:endParaRPr>
          </a:p>
        </p:txBody>
      </p:sp>
      <p:sp>
        <p:nvSpPr>
          <p:cNvPr id="8" name="正方形/長方形 7">
            <a:extLst>
              <a:ext uri="{FF2B5EF4-FFF2-40B4-BE49-F238E27FC236}">
                <a16:creationId xmlns:a16="http://schemas.microsoft.com/office/drawing/2014/main" id="{2B4F44FF-68D2-4845-AD00-1E21C1BB5EFD}"/>
              </a:ext>
            </a:extLst>
          </p:cNvPr>
          <p:cNvSpPr/>
          <p:nvPr/>
        </p:nvSpPr>
        <p:spPr>
          <a:xfrm>
            <a:off x="617677" y="1968430"/>
            <a:ext cx="6984776" cy="792084"/>
          </a:xfrm>
          <a:prstGeom prst="rect">
            <a:avLst/>
          </a:prstGeom>
          <a:noFill/>
          <a:ln w="317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954733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10"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コンテンツ プレースホルダー 5">
            <a:extLst>
              <a:ext uri="{FF2B5EF4-FFF2-40B4-BE49-F238E27FC236}">
                <a16:creationId xmlns:a16="http://schemas.microsoft.com/office/drawing/2014/main" id="{07B2A735-AE19-4C33-941A-ED170FE631D0}"/>
              </a:ext>
            </a:extLst>
          </p:cNvPr>
          <p:cNvSpPr txBox="1">
            <a:spLocks/>
          </p:cNvSpPr>
          <p:nvPr/>
        </p:nvSpPr>
        <p:spPr bwMode="auto">
          <a:xfrm>
            <a:off x="2144864" y="2411842"/>
            <a:ext cx="4546551" cy="183866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noFill/>
          <a:ln w="38100" cap="flat" cmpd="sng" algn="ctr">
            <a:solidFill>
              <a:srgbClr val="FFFF00"/>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4" name="コンテンツ プレースホルダー 5">
            <a:extLst>
              <a:ext uri="{FF2B5EF4-FFF2-40B4-BE49-F238E27FC236}">
                <a16:creationId xmlns:a16="http://schemas.microsoft.com/office/drawing/2014/main" id="{F95A5CF5-FFB9-4877-8E98-6363E35B0F03}"/>
              </a:ext>
            </a:extLst>
          </p:cNvPr>
          <p:cNvSpPr txBox="1">
            <a:spLocks/>
          </p:cNvSpPr>
          <p:nvPr/>
        </p:nvSpPr>
        <p:spPr bwMode="auto">
          <a:xfrm>
            <a:off x="2267744" y="2461013"/>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F9F62313-760B-477E-B7B2-33495682E09C}"/>
              </a:ext>
            </a:extLst>
          </p:cNvPr>
          <p:cNvCxnSpPr/>
          <p:nvPr/>
        </p:nvCxnSpPr>
        <p:spPr>
          <a:xfrm>
            <a:off x="2185892" y="4294494"/>
            <a:ext cx="4546552" cy="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882AB46-EBD7-40EF-9DBA-70C17F315382}"/>
                  </a:ext>
                </a:extLst>
              </p:cNvPr>
              <p:cNvSpPr txBox="1"/>
              <p:nvPr/>
            </p:nvSpPr>
            <p:spPr>
              <a:xfrm>
                <a:off x="7470515" y="3997477"/>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1882AB46-EBD7-40EF-9DBA-70C17F315382}"/>
                  </a:ext>
                </a:extLst>
              </p:cNvPr>
              <p:cNvSpPr txBox="1">
                <a:spLocks noRot="1" noChangeAspect="1" noMove="1" noResize="1" noEditPoints="1" noAdjustHandles="1" noChangeArrowheads="1" noChangeShapeType="1" noTextEdit="1"/>
              </p:cNvSpPr>
              <p:nvPr/>
            </p:nvSpPr>
            <p:spPr>
              <a:xfrm>
                <a:off x="7470515" y="3997477"/>
                <a:ext cx="462050" cy="477054"/>
              </a:xfrm>
              <a:prstGeom prst="rect">
                <a:avLst/>
              </a:prstGeom>
              <a:blipFill>
                <a:blip r:embed="rId3"/>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B693270B-BDB4-4CC0-9A17-285735B8DBA5}"/>
              </a:ext>
            </a:extLst>
          </p:cNvPr>
          <p:cNvCxnSpPr>
            <a:cxnSpLocks/>
            <a:endCxn id="4" idx="2"/>
          </p:cNvCxnSpPr>
          <p:nvPr/>
        </p:nvCxnSpPr>
        <p:spPr>
          <a:xfrm flipH="1" flipV="1">
            <a:off x="4302527" y="2461018"/>
            <a:ext cx="1844" cy="1803208"/>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AC2A1B35-48DE-417F-AE8E-7BFDC5A1C037}"/>
              </a:ext>
            </a:extLst>
          </p:cNvPr>
          <p:cNvSpPr txBox="1"/>
          <p:nvPr/>
        </p:nvSpPr>
        <p:spPr>
          <a:xfrm>
            <a:off x="6676904" y="4101040"/>
            <a:ext cx="1106590" cy="338554"/>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a:t>
            </a:r>
          </a:p>
        </p:txBody>
      </p:sp>
      <p:sp>
        <p:nvSpPr>
          <p:cNvPr id="9" name="テキスト ボックス 8">
            <a:extLst>
              <a:ext uri="{FF2B5EF4-FFF2-40B4-BE49-F238E27FC236}">
                <a16:creationId xmlns:a16="http://schemas.microsoft.com/office/drawing/2014/main" id="{609415BF-B68C-40F7-8010-959E89D1FE37}"/>
              </a:ext>
            </a:extLst>
          </p:cNvPr>
          <p:cNvSpPr txBox="1"/>
          <p:nvPr/>
        </p:nvSpPr>
        <p:spPr>
          <a:xfrm>
            <a:off x="3458638" y="4746659"/>
            <a:ext cx="1952243" cy="338554"/>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a:t>
            </a: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受容域</a:t>
            </a:r>
          </a:p>
        </p:txBody>
      </p:sp>
      <p:sp>
        <p:nvSpPr>
          <p:cNvPr id="11" name="テキスト ボックス 10">
            <a:extLst>
              <a:ext uri="{FF2B5EF4-FFF2-40B4-BE49-F238E27FC236}">
                <a16:creationId xmlns:a16="http://schemas.microsoft.com/office/drawing/2014/main" id="{6B1886B8-3820-414F-AF75-9469F0F22A1E}"/>
              </a:ext>
            </a:extLst>
          </p:cNvPr>
          <p:cNvSpPr txBox="1"/>
          <p:nvPr/>
        </p:nvSpPr>
        <p:spPr>
          <a:xfrm>
            <a:off x="2248118" y="4720909"/>
            <a:ext cx="1158457" cy="338554"/>
          </a:xfrm>
          <a:prstGeom prst="rect">
            <a:avLst/>
          </a:prstGeom>
          <a:noFill/>
        </p:spPr>
        <p:txBody>
          <a:bodyPr wrap="square" rtlCol="0">
            <a:spAutoFit/>
          </a:bodyPr>
          <a:lstStyle/>
          <a:p>
            <a:pPr algn="l"/>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sp>
        <p:nvSpPr>
          <p:cNvPr id="12" name="テキスト ボックス 11">
            <a:extLst>
              <a:ext uri="{FF2B5EF4-FFF2-40B4-BE49-F238E27FC236}">
                <a16:creationId xmlns:a16="http://schemas.microsoft.com/office/drawing/2014/main" id="{D93CCF7C-11AD-490C-BD0D-64C25F52D38C}"/>
              </a:ext>
            </a:extLst>
          </p:cNvPr>
          <p:cNvSpPr txBox="1"/>
          <p:nvPr/>
        </p:nvSpPr>
        <p:spPr>
          <a:xfrm>
            <a:off x="5627402" y="4750183"/>
            <a:ext cx="902143" cy="338554"/>
          </a:xfrm>
          <a:prstGeom prst="rect">
            <a:avLst/>
          </a:prstGeom>
          <a:noFill/>
        </p:spPr>
        <p:txBody>
          <a:bodyPr wrap="square" rtlCol="0">
            <a:spAutoFit/>
          </a:bodyPr>
          <a:lstStyle/>
          <a:p>
            <a:pPr algn="l"/>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sp>
        <p:nvSpPr>
          <p:cNvPr id="14" name="右中かっこ 13">
            <a:extLst>
              <a:ext uri="{FF2B5EF4-FFF2-40B4-BE49-F238E27FC236}">
                <a16:creationId xmlns:a16="http://schemas.microsoft.com/office/drawing/2014/main" id="{B3A50C4E-540F-4401-9446-4E6F12F723F1}"/>
              </a:ext>
            </a:extLst>
          </p:cNvPr>
          <p:cNvSpPr/>
          <p:nvPr/>
        </p:nvSpPr>
        <p:spPr>
          <a:xfrm rot="5400000">
            <a:off x="4196435" y="3621926"/>
            <a:ext cx="273589" cy="2027376"/>
          </a:xfrm>
          <a:prstGeom prst="rightBrace">
            <a:avLst>
              <a:gd name="adj1" fmla="val 12361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右中かっこ 14">
            <a:extLst>
              <a:ext uri="{FF2B5EF4-FFF2-40B4-BE49-F238E27FC236}">
                <a16:creationId xmlns:a16="http://schemas.microsoft.com/office/drawing/2014/main" id="{99C553D0-C6ED-4149-B70E-21C7EFA677C9}"/>
              </a:ext>
            </a:extLst>
          </p:cNvPr>
          <p:cNvSpPr/>
          <p:nvPr/>
        </p:nvSpPr>
        <p:spPr>
          <a:xfrm rot="5400000">
            <a:off x="2563958" y="4085356"/>
            <a:ext cx="273589" cy="1077808"/>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右中かっこ 15">
            <a:extLst>
              <a:ext uri="{FF2B5EF4-FFF2-40B4-BE49-F238E27FC236}">
                <a16:creationId xmlns:a16="http://schemas.microsoft.com/office/drawing/2014/main" id="{A3A51EA8-23BD-48A5-BB06-4FE6E8B7D1DF}"/>
              </a:ext>
            </a:extLst>
          </p:cNvPr>
          <p:cNvSpPr/>
          <p:nvPr/>
        </p:nvSpPr>
        <p:spPr>
          <a:xfrm rot="5400000">
            <a:off x="5829439" y="4074484"/>
            <a:ext cx="273589" cy="1077808"/>
          </a:xfrm>
          <a:prstGeom prst="rightBrace">
            <a:avLst>
              <a:gd name="adj1" fmla="val 77963"/>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8295570-C830-4363-BBA1-34764B28002E}"/>
              </a:ext>
            </a:extLst>
          </p:cNvPr>
          <p:cNvSpPr txBox="1"/>
          <p:nvPr/>
        </p:nvSpPr>
        <p:spPr>
          <a:xfrm>
            <a:off x="3883055" y="4228748"/>
            <a:ext cx="1346644"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a:t>
            </a:r>
            <a:r>
              <a:rPr kumimoji="1" lang="en-US" altLang="ja-JP" sz="2000" i="1" dirty="0">
                <a:solidFill>
                  <a:srgbClr val="FFFF00"/>
                </a:solidFill>
                <a:ea typeface="ＭＳ Ｐゴシック" panose="020B0600070205080204" pitchFamily="50" charset="-128"/>
                <a:cs typeface="Times New Roman" panose="02020603050405020304" pitchFamily="18" charset="0"/>
              </a:rPr>
              <a:t>μ</a:t>
            </a:r>
            <a:r>
              <a:rPr kumimoji="1" lang="en-US" altLang="ja-JP" sz="2000" baseline="-25000" dirty="0">
                <a:solidFill>
                  <a:srgbClr val="FFFF00"/>
                </a:solidFill>
                <a:ea typeface="ＭＳ Ｐゴシック" panose="020B0600070205080204" pitchFamily="50" charset="-128"/>
                <a:cs typeface="Times New Roman" panose="02020603050405020304" pitchFamily="18" charset="0"/>
              </a:rPr>
              <a:t>0</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24" name="直線コネクタ 23">
            <a:extLst>
              <a:ext uri="{FF2B5EF4-FFF2-40B4-BE49-F238E27FC236}">
                <a16:creationId xmlns:a16="http://schemas.microsoft.com/office/drawing/2014/main" id="{EE2FDF4F-AE28-481D-836C-955B7DC95DAC}"/>
              </a:ext>
            </a:extLst>
          </p:cNvPr>
          <p:cNvCxnSpPr>
            <a:cxnSpLocks/>
          </p:cNvCxnSpPr>
          <p:nvPr/>
        </p:nvCxnSpPr>
        <p:spPr>
          <a:xfrm flipH="1" flipV="1">
            <a:off x="4340306" y="2461018"/>
            <a:ext cx="8670" cy="1838892"/>
          </a:xfrm>
          <a:prstGeom prst="line">
            <a:avLst/>
          </a:prstGeom>
          <a:ln w="31750">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251A56A-CBA8-48CB-8AEF-A546D388CFBA}"/>
              </a:ext>
            </a:extLst>
          </p:cNvPr>
          <p:cNvCxnSpPr/>
          <p:nvPr/>
        </p:nvCxnSpPr>
        <p:spPr>
          <a:xfrm>
            <a:off x="3061150" y="2663547"/>
            <a:ext cx="504056" cy="432048"/>
          </a:xfrm>
          <a:prstGeom prst="straightConnector1">
            <a:avLst/>
          </a:prstGeom>
          <a:ln w="3175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C711683-7B8F-4E8A-AB62-F02213B8E02B}"/>
              </a:ext>
            </a:extLst>
          </p:cNvPr>
          <p:cNvSpPr txBox="1"/>
          <p:nvPr/>
        </p:nvSpPr>
        <p:spPr>
          <a:xfrm>
            <a:off x="1016838" y="2185124"/>
            <a:ext cx="2042251" cy="1569660"/>
          </a:xfrm>
          <a:prstGeom prst="rect">
            <a:avLst/>
          </a:prstGeom>
          <a:noFill/>
        </p:spPr>
        <p:txBody>
          <a:bodyPr wrap="square" rtlCol="0">
            <a:spAutoFit/>
          </a:bodyPr>
          <a:lstStyle/>
          <a:p>
            <a:pPr algn="just"/>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6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を真の値とした母集団から抽出した標本分布（比較対象）</a:t>
            </a:r>
            <a:endPar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注：実際には</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6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が既知なので分布を考える必要なし</a:t>
            </a:r>
          </a:p>
        </p:txBody>
      </p:sp>
      <p:cxnSp>
        <p:nvCxnSpPr>
          <p:cNvPr id="31" name="直線矢印コネクタ 30">
            <a:extLst>
              <a:ext uri="{FF2B5EF4-FFF2-40B4-BE49-F238E27FC236}">
                <a16:creationId xmlns:a16="http://schemas.microsoft.com/office/drawing/2014/main" id="{95455C6F-BF07-48B4-B693-4D7AFCB32F82}"/>
              </a:ext>
            </a:extLst>
          </p:cNvPr>
          <p:cNvCxnSpPr/>
          <p:nvPr/>
        </p:nvCxnSpPr>
        <p:spPr>
          <a:xfrm flipH="1">
            <a:off x="4931244" y="2795647"/>
            <a:ext cx="648072" cy="28803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59CDA9C-AEB9-41DE-BDEC-2BFAD72EEADE}"/>
              </a:ext>
            </a:extLst>
          </p:cNvPr>
          <p:cNvSpPr txBox="1"/>
          <p:nvPr/>
        </p:nvSpPr>
        <p:spPr>
          <a:xfrm>
            <a:off x="5592414" y="2180266"/>
            <a:ext cx="1952243" cy="1077218"/>
          </a:xfrm>
          <a:prstGeom prst="rect">
            <a:avLst/>
          </a:prstGeom>
          <a:no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を真の値とした母集団から抽出した標本分布（観測された標本の分布）</a:t>
            </a:r>
          </a:p>
        </p:txBody>
      </p: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613F9E5B-8D9A-4FA2-A5A4-AF6AC81586E7}"/>
                  </a:ext>
                </a:extLst>
              </p:cNvPr>
              <p:cNvSpPr txBox="1"/>
              <p:nvPr/>
            </p:nvSpPr>
            <p:spPr>
              <a:xfrm>
                <a:off x="3185772" y="5254420"/>
                <a:ext cx="2464734"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帰無仮説が正しいなら，</a:t>
                </a:r>
                <a14:m>
                  <m:oMath xmlns:m="http://schemas.openxmlformats.org/officeDocument/2006/math">
                    <m:r>
                      <a:rPr kumimoji="1" lang="ja-JP" altLang="en-US" sz="1600" i="1" dirty="0">
                        <a:solidFill>
                          <a:schemeClr val="bg1"/>
                        </a:solidFill>
                        <a:latin typeface="Cambria Math" panose="02040503050406030204" pitchFamily="18" charset="0"/>
                        <a:ea typeface="ＭＳ Ｐゴシック" panose="020B0600070205080204" pitchFamily="50" charset="-128"/>
                      </a:rPr>
                      <m:t>標本平均</m:t>
                    </m:r>
                    <m:acc>
                      <m:accPr>
                        <m:chr m:val="̅"/>
                        <m:ctrlPr>
                          <a:rPr kumimoji="1" lang="en-US" altLang="ja-JP" sz="16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6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は比較値</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6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と近い値を取りやすい</a:t>
                </a:r>
              </a:p>
            </p:txBody>
          </p:sp>
        </mc:Choice>
        <mc:Fallback xmlns="">
          <p:sp>
            <p:nvSpPr>
              <p:cNvPr id="33" name="テキスト ボックス 32">
                <a:extLst>
                  <a:ext uri="{FF2B5EF4-FFF2-40B4-BE49-F238E27FC236}">
                    <a16:creationId xmlns:a16="http://schemas.microsoft.com/office/drawing/2014/main" id="{613F9E5B-8D9A-4FA2-A5A4-AF6AC81586E7}"/>
                  </a:ext>
                </a:extLst>
              </p:cNvPr>
              <p:cNvSpPr txBox="1">
                <a:spLocks noRot="1" noChangeAspect="1" noMove="1" noResize="1" noEditPoints="1" noAdjustHandles="1" noChangeArrowheads="1" noChangeShapeType="1" noTextEdit="1"/>
              </p:cNvSpPr>
              <p:nvPr/>
            </p:nvSpPr>
            <p:spPr>
              <a:xfrm>
                <a:off x="3185772" y="5254420"/>
                <a:ext cx="2464734" cy="830997"/>
              </a:xfrm>
              <a:prstGeom prst="rect">
                <a:avLst/>
              </a:prstGeom>
              <a:blipFill>
                <a:blip r:embed="rId4"/>
                <a:stretch>
                  <a:fillRect l="-1485" t="-2206" r="-1238" b="-8824"/>
                </a:stretch>
              </a:blipFill>
            </p:spPr>
            <p:txBody>
              <a:bodyPr/>
              <a:lstStyle/>
              <a:p>
                <a:r>
                  <a:rPr lang="ja-JP" altLang="en-US">
                    <a:noFill/>
                  </a:rPr>
                  <a:t> </a:t>
                </a:r>
              </a:p>
            </p:txBody>
          </p:sp>
        </mc:Fallback>
      </mc:AlternateContent>
      <p:cxnSp>
        <p:nvCxnSpPr>
          <p:cNvPr id="35" name="コネクタ: 曲線 34">
            <a:extLst>
              <a:ext uri="{FF2B5EF4-FFF2-40B4-BE49-F238E27FC236}">
                <a16:creationId xmlns:a16="http://schemas.microsoft.com/office/drawing/2014/main" id="{85E3401C-6DE0-4DE2-9D3A-577F27C41F3C}"/>
              </a:ext>
            </a:extLst>
          </p:cNvPr>
          <p:cNvCxnSpPr>
            <a:cxnSpLocks/>
          </p:cNvCxnSpPr>
          <p:nvPr/>
        </p:nvCxnSpPr>
        <p:spPr>
          <a:xfrm rot="5400000" flipH="1" flipV="1">
            <a:off x="4575407" y="5106217"/>
            <a:ext cx="263592" cy="126391"/>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DEE85F06-8142-4678-9110-37E291145BE1}"/>
              </a:ext>
            </a:extLst>
          </p:cNvPr>
          <p:cNvSpPr txBox="1"/>
          <p:nvPr/>
        </p:nvSpPr>
        <p:spPr>
          <a:xfrm>
            <a:off x="4086217" y="4222410"/>
            <a:ext cx="405967"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10" name="テキスト ボックス 9">
            <a:extLst>
              <a:ext uri="{FF2B5EF4-FFF2-40B4-BE49-F238E27FC236}">
                <a16:creationId xmlns:a16="http://schemas.microsoft.com/office/drawing/2014/main" id="{9631624F-7881-44D6-B375-0A481F90B34B}"/>
              </a:ext>
            </a:extLst>
          </p:cNvPr>
          <p:cNvSpPr txBox="1"/>
          <p:nvPr/>
        </p:nvSpPr>
        <p:spPr>
          <a:xfrm>
            <a:off x="3675654" y="3324684"/>
            <a:ext cx="1346644" cy="830997"/>
          </a:xfrm>
          <a:prstGeom prst="rect">
            <a:avLst/>
          </a:prstGeom>
          <a:solidFill>
            <a:srgbClr val="00B050"/>
          </a:soli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重なっている（どちらも同じ母集団）</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40" name="コネクタ: 曲線 39">
            <a:extLst>
              <a:ext uri="{FF2B5EF4-FFF2-40B4-BE49-F238E27FC236}">
                <a16:creationId xmlns:a16="http://schemas.microsoft.com/office/drawing/2014/main" id="{3A587116-D293-4AB5-9C96-DDDD344D52B3}"/>
              </a:ext>
            </a:extLst>
          </p:cNvPr>
          <p:cNvCxnSpPr>
            <a:cxnSpLocks/>
          </p:cNvCxnSpPr>
          <p:nvPr/>
        </p:nvCxnSpPr>
        <p:spPr>
          <a:xfrm rot="16200000" flipV="1">
            <a:off x="6042010" y="5067547"/>
            <a:ext cx="227882" cy="195595"/>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BA128E2-D5DF-4457-A5D3-F239020852D3}"/>
              </a:ext>
            </a:extLst>
          </p:cNvPr>
          <p:cNvSpPr txBox="1"/>
          <p:nvPr/>
        </p:nvSpPr>
        <p:spPr>
          <a:xfrm>
            <a:off x="6078473" y="5253439"/>
            <a:ext cx="2237943"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離れた値をとるならば帰無仮説が間違っている可能性が高い（次掲）</a:t>
            </a:r>
          </a:p>
        </p:txBody>
      </p:sp>
      <p:sp>
        <p:nvSpPr>
          <p:cNvPr id="30" name="タイトル 1">
            <a:extLst>
              <a:ext uri="{FF2B5EF4-FFF2-40B4-BE49-F238E27FC236}">
                <a16:creationId xmlns:a16="http://schemas.microsoft.com/office/drawing/2014/main" id="{40D6D8AF-C350-4662-B0B1-DD9D604FBF45}"/>
              </a:ext>
            </a:extLst>
          </p:cNvPr>
          <p:cNvSpPr>
            <a:spLocks noGrp="1"/>
          </p:cNvSpPr>
          <p:nvPr>
            <p:ph type="title"/>
          </p:nvPr>
        </p:nvSpPr>
        <p:spPr>
          <a:xfrm>
            <a:off x="539552" y="620688"/>
            <a:ext cx="8136904" cy="1143000"/>
          </a:xfrm>
        </p:spPr>
        <p:txBody>
          <a:bodyPr/>
          <a:lstStyle/>
          <a:p>
            <a:r>
              <a:rPr kumimoji="1" lang="ja-JP" altLang="en-US" sz="3300" dirty="0"/>
              <a:t>ステップ②：帰無仮説が正しい場合の</a:t>
            </a:r>
            <a:br>
              <a:rPr kumimoji="1" lang="en-US" altLang="ja-JP" sz="3300" dirty="0"/>
            </a:br>
            <a:r>
              <a:rPr kumimoji="1" lang="ja-JP" altLang="en-US" sz="3300" dirty="0"/>
              <a:t>標本の位置は？</a:t>
            </a:r>
          </a:p>
        </p:txBody>
      </p:sp>
    </p:spTree>
    <p:extLst>
      <p:ext uri="{BB962C8B-B14F-4D97-AF65-F5344CB8AC3E}">
        <p14:creationId xmlns:p14="http://schemas.microsoft.com/office/powerpoint/2010/main" val="78953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1"/>
                                        </p:tgtEl>
                                        <p:attrNameLst>
                                          <p:attrName>style.visibility</p:attrName>
                                        </p:attrNameLst>
                                      </p:cBhvr>
                                      <p:to>
                                        <p:strVal val="visible"/>
                                      </p:to>
                                    </p:set>
                                    <p:animEffect transition="in" filter="fade">
                                      <p:cBhvr>
                                        <p:cTn id="50" dur="500"/>
                                        <p:tgtEl>
                                          <p:spTgt spid="11"/>
                                        </p:tgtEl>
                                      </p:cBhvr>
                                    </p:animEffect>
                                  </p:childTnLst>
                                </p:cTn>
                              </p:par>
                              <p:par>
                                <p:cTn id="51" presetID="10" presetClass="entr" presetSubtype="0"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500"/>
                                        <p:tgtEl>
                                          <p:spTgt spid="4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9" grpId="0"/>
      <p:bldP spid="11" grpId="0"/>
      <p:bldP spid="12" grpId="0"/>
      <p:bldP spid="14" grpId="0" animBg="1"/>
      <p:bldP spid="15" grpId="0" animBg="1"/>
      <p:bldP spid="16" grpId="0" animBg="1"/>
      <p:bldP spid="21" grpId="0"/>
      <p:bldP spid="29" grpId="0"/>
      <p:bldP spid="33" grpId="0"/>
      <p:bldP spid="10" grpId="0" animBg="1"/>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コンテンツ プレースホルダー 5">
            <a:extLst>
              <a:ext uri="{FF2B5EF4-FFF2-40B4-BE49-F238E27FC236}">
                <a16:creationId xmlns:a16="http://schemas.microsoft.com/office/drawing/2014/main" id="{07B2A735-AE19-4C33-941A-ED170FE631D0}"/>
              </a:ext>
            </a:extLst>
          </p:cNvPr>
          <p:cNvSpPr txBox="1">
            <a:spLocks/>
          </p:cNvSpPr>
          <p:nvPr/>
        </p:nvSpPr>
        <p:spPr bwMode="auto">
          <a:xfrm>
            <a:off x="1071119" y="2875630"/>
            <a:ext cx="4546551" cy="183866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rgbClr val="FFFF00"/>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4" name="コンテンツ プレースホルダー 5">
            <a:extLst>
              <a:ext uri="{FF2B5EF4-FFF2-40B4-BE49-F238E27FC236}">
                <a16:creationId xmlns:a16="http://schemas.microsoft.com/office/drawing/2014/main" id="{F95A5CF5-FFB9-4877-8E98-6363E35B0F03}"/>
              </a:ext>
            </a:extLst>
          </p:cNvPr>
          <p:cNvSpPr txBox="1">
            <a:spLocks/>
          </p:cNvSpPr>
          <p:nvPr/>
        </p:nvSpPr>
        <p:spPr bwMode="auto">
          <a:xfrm>
            <a:off x="3743454" y="2891663"/>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FF0000">
              <a:alpha val="55000"/>
            </a:srgbClr>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F9F62313-760B-477E-B7B2-33495682E09C}"/>
              </a:ext>
            </a:extLst>
          </p:cNvPr>
          <p:cNvCxnSpPr>
            <a:cxnSpLocks/>
          </p:cNvCxnSpPr>
          <p:nvPr/>
        </p:nvCxnSpPr>
        <p:spPr>
          <a:xfrm>
            <a:off x="1043608" y="4725144"/>
            <a:ext cx="7016853" cy="910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1882AB46-EBD7-40EF-9DBA-70C17F315382}"/>
                  </a:ext>
                </a:extLst>
              </p:cNvPr>
              <p:cNvSpPr txBox="1"/>
              <p:nvPr/>
            </p:nvSpPr>
            <p:spPr>
              <a:xfrm>
                <a:off x="8016383" y="4430189"/>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1882AB46-EBD7-40EF-9DBA-70C17F315382}"/>
                  </a:ext>
                </a:extLst>
              </p:cNvPr>
              <p:cNvSpPr txBox="1">
                <a:spLocks noRot="1" noChangeAspect="1" noMove="1" noResize="1" noEditPoints="1" noAdjustHandles="1" noChangeArrowheads="1" noChangeShapeType="1" noTextEdit="1"/>
              </p:cNvSpPr>
              <p:nvPr/>
            </p:nvSpPr>
            <p:spPr>
              <a:xfrm>
                <a:off x="8016383" y="4430189"/>
                <a:ext cx="462050" cy="477054"/>
              </a:xfrm>
              <a:prstGeom prst="rect">
                <a:avLst/>
              </a:prstGeom>
              <a:blipFill>
                <a:blip r:embed="rId3"/>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B693270B-BDB4-4CC0-9A17-285735B8DBA5}"/>
              </a:ext>
            </a:extLst>
          </p:cNvPr>
          <p:cNvCxnSpPr>
            <a:cxnSpLocks/>
            <a:endCxn id="4" idx="2"/>
          </p:cNvCxnSpPr>
          <p:nvPr/>
        </p:nvCxnSpPr>
        <p:spPr>
          <a:xfrm flipV="1">
            <a:off x="5776332" y="2891668"/>
            <a:ext cx="1905" cy="112277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1" name="テキスト ボックス 20">
            <a:extLst>
              <a:ext uri="{FF2B5EF4-FFF2-40B4-BE49-F238E27FC236}">
                <a16:creationId xmlns:a16="http://schemas.microsoft.com/office/drawing/2014/main" id="{48295570-C830-4363-BBA1-34764B28002E}"/>
              </a:ext>
            </a:extLst>
          </p:cNvPr>
          <p:cNvSpPr txBox="1"/>
          <p:nvPr/>
        </p:nvSpPr>
        <p:spPr>
          <a:xfrm>
            <a:off x="2614879" y="4614529"/>
            <a:ext cx="1234137" cy="400110"/>
          </a:xfrm>
          <a:prstGeom prst="rect">
            <a:avLst/>
          </a:prstGeom>
          <a:noFill/>
        </p:spPr>
        <p:txBody>
          <a:bodyPr wrap="square" rtlCol="0">
            <a:spAutoFit/>
          </a:bodyPr>
          <a:lstStyle/>
          <a:p>
            <a:pPr algn="ctr"/>
            <a:r>
              <a:rPr kumimoji="1" lang="en-US" altLang="ja-JP" sz="2000" i="1" dirty="0">
                <a:solidFill>
                  <a:srgbClr val="FFFF00"/>
                </a:solidFill>
                <a:ea typeface="ＭＳ Ｐゴシック" panose="020B0600070205080204" pitchFamily="50" charset="-128"/>
                <a:cs typeface="Times New Roman" panose="02020603050405020304" pitchFamily="18" charset="0"/>
              </a:rPr>
              <a:t>μ</a:t>
            </a:r>
            <a:r>
              <a:rPr kumimoji="1" lang="en-US" altLang="ja-JP" sz="2000" baseline="-25000" dirty="0">
                <a:solidFill>
                  <a:srgbClr val="FFFF00"/>
                </a:solidFill>
                <a:ea typeface="ＭＳ Ｐゴシック" panose="020B0600070205080204" pitchFamily="50" charset="-128"/>
                <a:cs typeface="Times New Roman" panose="02020603050405020304" pitchFamily="18" charset="0"/>
              </a:rPr>
              <a:t>0</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cxnSp>
        <p:nvCxnSpPr>
          <p:cNvPr id="24" name="直線コネクタ 23">
            <a:extLst>
              <a:ext uri="{FF2B5EF4-FFF2-40B4-BE49-F238E27FC236}">
                <a16:creationId xmlns:a16="http://schemas.microsoft.com/office/drawing/2014/main" id="{EE2FDF4F-AE28-481D-836C-955B7DC95DAC}"/>
              </a:ext>
            </a:extLst>
          </p:cNvPr>
          <p:cNvCxnSpPr>
            <a:cxnSpLocks/>
          </p:cNvCxnSpPr>
          <p:nvPr/>
        </p:nvCxnSpPr>
        <p:spPr>
          <a:xfrm flipH="1" flipV="1">
            <a:off x="3223105" y="2854000"/>
            <a:ext cx="8670" cy="1838892"/>
          </a:xfrm>
          <a:prstGeom prst="line">
            <a:avLst/>
          </a:prstGeom>
          <a:ln w="31750">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1251A56A-CBA8-48CB-8AEF-A546D388CFBA}"/>
              </a:ext>
            </a:extLst>
          </p:cNvPr>
          <p:cNvCxnSpPr/>
          <p:nvPr/>
        </p:nvCxnSpPr>
        <p:spPr>
          <a:xfrm>
            <a:off x="2037341" y="3079439"/>
            <a:ext cx="504056" cy="432048"/>
          </a:xfrm>
          <a:prstGeom prst="straightConnector1">
            <a:avLst/>
          </a:prstGeom>
          <a:ln w="31750">
            <a:solidFill>
              <a:srgbClr val="FFFF00"/>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EC711683-7B8F-4E8A-AB62-F02213B8E02B}"/>
              </a:ext>
            </a:extLst>
          </p:cNvPr>
          <p:cNvSpPr txBox="1"/>
          <p:nvPr/>
        </p:nvSpPr>
        <p:spPr>
          <a:xfrm>
            <a:off x="464395" y="2532027"/>
            <a:ext cx="2550084" cy="584775"/>
          </a:xfrm>
          <a:prstGeom prst="rect">
            <a:avLst/>
          </a:prstGeom>
          <a:noFill/>
        </p:spPr>
        <p:txBody>
          <a:bodyPr wrap="square" rtlCol="0">
            <a:spAutoFit/>
          </a:bodyPr>
          <a:lstStyle/>
          <a:p>
            <a:pPr algn="ct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600" baseline="-25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を真の値とした標本分布</a:t>
            </a:r>
            <a:endPar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（比較対象）</a:t>
            </a:r>
          </a:p>
        </p:txBody>
      </p:sp>
      <p:cxnSp>
        <p:nvCxnSpPr>
          <p:cNvPr id="31" name="直線矢印コネクタ 30">
            <a:extLst>
              <a:ext uri="{FF2B5EF4-FFF2-40B4-BE49-F238E27FC236}">
                <a16:creationId xmlns:a16="http://schemas.microsoft.com/office/drawing/2014/main" id="{95455C6F-BF07-48B4-B693-4D7AFCB32F82}"/>
              </a:ext>
            </a:extLst>
          </p:cNvPr>
          <p:cNvCxnSpPr>
            <a:cxnSpLocks/>
          </p:cNvCxnSpPr>
          <p:nvPr/>
        </p:nvCxnSpPr>
        <p:spPr>
          <a:xfrm flipH="1">
            <a:off x="6525045" y="3149715"/>
            <a:ext cx="574643" cy="439126"/>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459CDA9C-AEB9-41DE-BDEC-2BFAD72EEADE}"/>
              </a:ext>
            </a:extLst>
          </p:cNvPr>
          <p:cNvSpPr txBox="1"/>
          <p:nvPr/>
        </p:nvSpPr>
        <p:spPr>
          <a:xfrm>
            <a:off x="6167037" y="2527886"/>
            <a:ext cx="2591178" cy="584775"/>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を真の値とした標本分布（観測された標本分布）</a:t>
            </a:r>
          </a:p>
        </p:txBody>
      </p:sp>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613F9E5B-8D9A-4FA2-A5A4-AF6AC81586E7}"/>
                  </a:ext>
                </a:extLst>
              </p:cNvPr>
              <p:cNvSpPr txBox="1"/>
              <p:nvPr/>
            </p:nvSpPr>
            <p:spPr>
              <a:xfrm>
                <a:off x="2511278" y="5404774"/>
                <a:ext cx="3264125" cy="584775"/>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帰無仮説が間違っているなら，標本平均</a:t>
                </a:r>
                <a14:m>
                  <m:oMath xmlns:m="http://schemas.openxmlformats.org/officeDocument/2006/math">
                    <m:acc>
                      <m:accPr>
                        <m:chr m:val="̅"/>
                        <m:ctrlPr>
                          <a:rPr kumimoji="1" lang="en-US" altLang="ja-JP" sz="16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6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6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と離れた値を取りやすい</a:t>
                </a:r>
              </a:p>
            </p:txBody>
          </p:sp>
        </mc:Choice>
        <mc:Fallback xmlns="">
          <p:sp>
            <p:nvSpPr>
              <p:cNvPr id="33" name="テキスト ボックス 32">
                <a:extLst>
                  <a:ext uri="{FF2B5EF4-FFF2-40B4-BE49-F238E27FC236}">
                    <a16:creationId xmlns:a16="http://schemas.microsoft.com/office/drawing/2014/main" id="{613F9E5B-8D9A-4FA2-A5A4-AF6AC81586E7}"/>
                  </a:ext>
                </a:extLst>
              </p:cNvPr>
              <p:cNvSpPr txBox="1">
                <a:spLocks noRot="1" noChangeAspect="1" noMove="1" noResize="1" noEditPoints="1" noAdjustHandles="1" noChangeArrowheads="1" noChangeShapeType="1" noTextEdit="1"/>
              </p:cNvSpPr>
              <p:nvPr/>
            </p:nvSpPr>
            <p:spPr>
              <a:xfrm>
                <a:off x="2511278" y="5404774"/>
                <a:ext cx="3264125" cy="584775"/>
              </a:xfrm>
              <a:prstGeom prst="rect">
                <a:avLst/>
              </a:prstGeom>
              <a:blipFill>
                <a:blip r:embed="rId4"/>
                <a:stretch>
                  <a:fillRect l="-1121" t="-3125" r="-935" b="-11458"/>
                </a:stretch>
              </a:blipFill>
            </p:spPr>
            <p:txBody>
              <a:bodyPr/>
              <a:lstStyle/>
              <a:p>
                <a:r>
                  <a:rPr lang="ja-JP" altLang="en-US">
                    <a:noFill/>
                  </a:rPr>
                  <a:t> </a:t>
                </a:r>
              </a:p>
            </p:txBody>
          </p:sp>
        </mc:Fallback>
      </mc:AlternateContent>
      <p:sp>
        <p:nvSpPr>
          <p:cNvPr id="37" name="テキスト ボックス 36">
            <a:extLst>
              <a:ext uri="{FF2B5EF4-FFF2-40B4-BE49-F238E27FC236}">
                <a16:creationId xmlns:a16="http://schemas.microsoft.com/office/drawing/2014/main" id="{DEE85F06-8142-4678-9110-37E291145BE1}"/>
              </a:ext>
            </a:extLst>
          </p:cNvPr>
          <p:cNvSpPr txBox="1"/>
          <p:nvPr/>
        </p:nvSpPr>
        <p:spPr>
          <a:xfrm>
            <a:off x="5582740" y="4622712"/>
            <a:ext cx="405967"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μ</a:t>
            </a:r>
            <a:endParaRPr kumimoji="1" lang="ja-JP" altLang="en-US" sz="2000" i="1" dirty="0">
              <a:solidFill>
                <a:schemeClr val="bg1"/>
              </a:solidFill>
              <a:ea typeface="ＭＳ Ｐゴシック" panose="020B0600070205080204" pitchFamily="50" charset="-128"/>
              <a:cs typeface="Times New Roman" panose="02020603050405020304" pitchFamily="18" charset="0"/>
            </a:endParaRPr>
          </a:p>
        </p:txBody>
      </p:sp>
      <p:sp>
        <p:nvSpPr>
          <p:cNvPr id="44" name="タイトル 1">
            <a:extLst>
              <a:ext uri="{FF2B5EF4-FFF2-40B4-BE49-F238E27FC236}">
                <a16:creationId xmlns:a16="http://schemas.microsoft.com/office/drawing/2014/main" id="{5D495A42-33F7-452A-9E08-D1FEF56E36EA}"/>
              </a:ext>
            </a:extLst>
          </p:cNvPr>
          <p:cNvSpPr txBox="1">
            <a:spLocks/>
          </p:cNvSpPr>
          <p:nvPr/>
        </p:nvSpPr>
        <p:spPr bwMode="auto">
          <a:xfrm>
            <a:off x="323528" y="576705"/>
            <a:ext cx="8452127"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kumimoji="1" sz="4400" b="1">
                <a:solidFill>
                  <a:schemeClr val="bg1"/>
                </a:solidFill>
                <a:effectLst>
                  <a:outerShdw blurRad="38100" dist="38100" dir="2700000" algn="tl">
                    <a:srgbClr val="000000">
                      <a:alpha val="43137"/>
                    </a:srgbClr>
                  </a:outerShdw>
                </a:effectLst>
                <a:latin typeface="+mj-ea"/>
                <a:ea typeface="+mj-ea"/>
                <a:cs typeface="+mj-cs"/>
              </a:defRPr>
            </a:lvl1pPr>
            <a:lvl2pPr algn="ctr" rtl="0" eaLnBrk="1" fontAlgn="base" hangingPunct="1">
              <a:spcBef>
                <a:spcPct val="0"/>
              </a:spcBef>
              <a:spcAft>
                <a:spcPct val="0"/>
              </a:spcAft>
              <a:defRPr kumimoji="1" sz="4400">
                <a:solidFill>
                  <a:schemeClr val="bg1"/>
                </a:solidFill>
                <a:latin typeface="Mead Bold" pitchFamily="2" charset="0"/>
              </a:defRPr>
            </a:lvl2pPr>
            <a:lvl3pPr algn="ctr" rtl="0" eaLnBrk="1" fontAlgn="base" hangingPunct="1">
              <a:spcBef>
                <a:spcPct val="0"/>
              </a:spcBef>
              <a:spcAft>
                <a:spcPct val="0"/>
              </a:spcAft>
              <a:defRPr kumimoji="1" sz="4400">
                <a:solidFill>
                  <a:schemeClr val="bg1"/>
                </a:solidFill>
                <a:latin typeface="Mead Bold" pitchFamily="2" charset="0"/>
              </a:defRPr>
            </a:lvl3pPr>
            <a:lvl4pPr algn="ctr" rtl="0" eaLnBrk="1" fontAlgn="base" hangingPunct="1">
              <a:spcBef>
                <a:spcPct val="0"/>
              </a:spcBef>
              <a:spcAft>
                <a:spcPct val="0"/>
              </a:spcAft>
              <a:defRPr kumimoji="1" sz="4400">
                <a:solidFill>
                  <a:schemeClr val="bg1"/>
                </a:solidFill>
                <a:latin typeface="Mead Bold" pitchFamily="2" charset="0"/>
              </a:defRPr>
            </a:lvl4pPr>
            <a:lvl5pPr algn="ctr" rtl="0" eaLnBrk="1" fontAlgn="base" hangingPunct="1">
              <a:spcBef>
                <a:spcPct val="0"/>
              </a:spcBef>
              <a:spcAft>
                <a:spcPct val="0"/>
              </a:spcAft>
              <a:defRPr kumimoji="1" sz="4400">
                <a:solidFill>
                  <a:schemeClr val="bg1"/>
                </a:solidFill>
                <a:latin typeface="Mead Bold" pitchFamily="2" charset="0"/>
              </a:defRPr>
            </a:lvl5pPr>
            <a:lvl6pPr marL="457200" algn="ctr" rtl="0" eaLnBrk="1" fontAlgn="base" hangingPunct="1">
              <a:spcBef>
                <a:spcPct val="0"/>
              </a:spcBef>
              <a:spcAft>
                <a:spcPct val="0"/>
              </a:spcAft>
              <a:defRPr kumimoji="1" sz="4400">
                <a:solidFill>
                  <a:schemeClr val="bg1"/>
                </a:solidFill>
                <a:latin typeface="Mead Bold" pitchFamily="2" charset="0"/>
              </a:defRPr>
            </a:lvl6pPr>
            <a:lvl7pPr marL="914400" algn="ctr" rtl="0" eaLnBrk="1" fontAlgn="base" hangingPunct="1">
              <a:spcBef>
                <a:spcPct val="0"/>
              </a:spcBef>
              <a:spcAft>
                <a:spcPct val="0"/>
              </a:spcAft>
              <a:defRPr kumimoji="1" sz="4400">
                <a:solidFill>
                  <a:schemeClr val="bg1"/>
                </a:solidFill>
                <a:latin typeface="Mead Bold" pitchFamily="2" charset="0"/>
              </a:defRPr>
            </a:lvl7pPr>
            <a:lvl8pPr marL="1371600" algn="ctr" rtl="0" eaLnBrk="1" fontAlgn="base" hangingPunct="1">
              <a:spcBef>
                <a:spcPct val="0"/>
              </a:spcBef>
              <a:spcAft>
                <a:spcPct val="0"/>
              </a:spcAft>
              <a:defRPr kumimoji="1" sz="4400">
                <a:solidFill>
                  <a:schemeClr val="bg1"/>
                </a:solidFill>
                <a:latin typeface="Mead Bold" pitchFamily="2" charset="0"/>
              </a:defRPr>
            </a:lvl8pPr>
            <a:lvl9pPr marL="1828800" algn="ctr" rtl="0" eaLnBrk="1" fontAlgn="base" hangingPunct="1">
              <a:spcBef>
                <a:spcPct val="0"/>
              </a:spcBef>
              <a:spcAft>
                <a:spcPct val="0"/>
              </a:spcAft>
              <a:defRPr kumimoji="1" sz="4400">
                <a:solidFill>
                  <a:schemeClr val="bg1"/>
                </a:solidFill>
                <a:latin typeface="Mead Bold" pitchFamily="2" charset="0"/>
              </a:defRPr>
            </a:lvl9pPr>
          </a:lstStyle>
          <a:p>
            <a:r>
              <a:rPr lang="ja-JP" altLang="en-US" sz="3300" kern="0" dirty="0"/>
              <a:t>ステップ②の続き：</a:t>
            </a:r>
            <a:br>
              <a:rPr lang="en-US" altLang="ja-JP" sz="3300" kern="0" dirty="0"/>
            </a:br>
            <a:r>
              <a:rPr lang="ja-JP" altLang="en-US" sz="3000" kern="0" dirty="0"/>
              <a:t>帰無仮説が間違っている場合は？</a:t>
            </a:r>
          </a:p>
        </p:txBody>
      </p:sp>
      <p:cxnSp>
        <p:nvCxnSpPr>
          <p:cNvPr id="49" name="直線コネクタ 48">
            <a:extLst>
              <a:ext uri="{FF2B5EF4-FFF2-40B4-BE49-F238E27FC236}">
                <a16:creationId xmlns:a16="http://schemas.microsoft.com/office/drawing/2014/main" id="{8A0529DE-0695-4621-971A-2B4E6A01C3EE}"/>
              </a:ext>
            </a:extLst>
          </p:cNvPr>
          <p:cNvCxnSpPr>
            <a:cxnSpLocks/>
          </p:cNvCxnSpPr>
          <p:nvPr/>
        </p:nvCxnSpPr>
        <p:spPr>
          <a:xfrm flipV="1">
            <a:off x="3231775" y="5011778"/>
            <a:ext cx="0" cy="429320"/>
          </a:xfrm>
          <a:prstGeom prst="line">
            <a:avLst/>
          </a:prstGeom>
          <a:ln w="31750">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AEB88537-91B7-4BA2-B64F-7681E181FE3F}"/>
              </a:ext>
            </a:extLst>
          </p:cNvPr>
          <p:cNvCxnSpPr/>
          <p:nvPr/>
        </p:nvCxnSpPr>
        <p:spPr>
          <a:xfrm>
            <a:off x="3241406" y="5227802"/>
            <a:ext cx="2376264"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6DF4C245-74B1-468E-A758-C4F012B4D37D}"/>
                  </a:ext>
                </a:extLst>
              </p:cNvPr>
              <p:cNvSpPr txBox="1"/>
              <p:nvPr/>
            </p:nvSpPr>
            <p:spPr>
              <a:xfrm>
                <a:off x="5526657" y="4971738"/>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rgbClr val="FFC000"/>
                              </a:solidFill>
                              <a:latin typeface="Cambria Math" panose="02040503050406030204" pitchFamily="18" charset="0"/>
                              <a:ea typeface="ＭＳ Ｐゴシック" panose="020B0600070205080204" pitchFamily="50" charset="-128"/>
                            </a:rPr>
                          </m:ctrlPr>
                        </m:accPr>
                        <m:e>
                          <m:r>
                            <a:rPr kumimoji="1" lang="en-US" altLang="ja-JP" sz="2500" i="1">
                              <a:solidFill>
                                <a:srgbClr val="FFC000"/>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55" name="テキスト ボックス 54">
                <a:extLst>
                  <a:ext uri="{FF2B5EF4-FFF2-40B4-BE49-F238E27FC236}">
                    <a16:creationId xmlns:a16="http://schemas.microsoft.com/office/drawing/2014/main" id="{6DF4C245-74B1-468E-A758-C4F012B4D37D}"/>
                  </a:ext>
                </a:extLst>
              </p:cNvPr>
              <p:cNvSpPr txBox="1">
                <a:spLocks noRot="1" noChangeAspect="1" noMove="1" noResize="1" noEditPoints="1" noAdjustHandles="1" noChangeArrowheads="1" noChangeShapeType="1" noTextEdit="1"/>
              </p:cNvSpPr>
              <p:nvPr/>
            </p:nvSpPr>
            <p:spPr>
              <a:xfrm>
                <a:off x="5526657" y="4971738"/>
                <a:ext cx="462050" cy="477054"/>
              </a:xfrm>
              <a:prstGeom prst="rect">
                <a:avLst/>
              </a:prstGeom>
              <a:blipFill>
                <a:blip r:embed="rId5"/>
                <a:stretch>
                  <a:fillRect/>
                </a:stretch>
              </a:blipFill>
            </p:spPr>
            <p:txBody>
              <a:bodyPr/>
              <a:lstStyle/>
              <a:p>
                <a:r>
                  <a:rPr lang="ja-JP" altLang="en-US">
                    <a:noFill/>
                  </a:rPr>
                  <a:t> </a:t>
                </a:r>
              </a:p>
            </p:txBody>
          </p:sp>
        </mc:Fallback>
      </mc:AlternateContent>
      <p:sp>
        <p:nvSpPr>
          <p:cNvPr id="56" name="テキスト ボックス 55">
            <a:extLst>
              <a:ext uri="{FF2B5EF4-FFF2-40B4-BE49-F238E27FC236}">
                <a16:creationId xmlns:a16="http://schemas.microsoft.com/office/drawing/2014/main" id="{1F8C6C87-A5CA-4059-B5AB-C491EE1AA653}"/>
              </a:ext>
            </a:extLst>
          </p:cNvPr>
          <p:cNvSpPr txBox="1"/>
          <p:nvPr/>
        </p:nvSpPr>
        <p:spPr>
          <a:xfrm>
            <a:off x="3353331" y="2075788"/>
            <a:ext cx="2690733" cy="584775"/>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異なる母集団から抽出されたので標本分布も離れている</a:t>
            </a:r>
          </a:p>
        </p:txBody>
      </p:sp>
      <p:cxnSp>
        <p:nvCxnSpPr>
          <p:cNvPr id="58" name="コネクタ: 曲線 57">
            <a:extLst>
              <a:ext uri="{FF2B5EF4-FFF2-40B4-BE49-F238E27FC236}">
                <a16:creationId xmlns:a16="http://schemas.microsoft.com/office/drawing/2014/main" id="{E8B5FAB1-D18D-4595-AC4F-40A7BA1ED347}"/>
              </a:ext>
            </a:extLst>
          </p:cNvPr>
          <p:cNvCxnSpPr>
            <a:cxnSpLocks/>
          </p:cNvCxnSpPr>
          <p:nvPr/>
        </p:nvCxnSpPr>
        <p:spPr>
          <a:xfrm rot="5400000">
            <a:off x="3538275" y="2655728"/>
            <a:ext cx="268412" cy="268139"/>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コネクタ: 曲線 61">
            <a:extLst>
              <a:ext uri="{FF2B5EF4-FFF2-40B4-BE49-F238E27FC236}">
                <a16:creationId xmlns:a16="http://schemas.microsoft.com/office/drawing/2014/main" id="{99C6BD95-AF48-42C7-AB99-A0AE420A7DDD}"/>
              </a:ext>
            </a:extLst>
          </p:cNvPr>
          <p:cNvCxnSpPr>
            <a:cxnSpLocks/>
          </p:cNvCxnSpPr>
          <p:nvPr/>
        </p:nvCxnSpPr>
        <p:spPr>
          <a:xfrm rot="16200000" flipH="1">
            <a:off x="5227170" y="2656031"/>
            <a:ext cx="331446" cy="267532"/>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D5408811-17BA-478E-9B60-F61F3253FE0C}"/>
              </a:ext>
            </a:extLst>
          </p:cNvPr>
          <p:cNvSpPr txBox="1"/>
          <p:nvPr/>
        </p:nvSpPr>
        <p:spPr>
          <a:xfrm>
            <a:off x="6144671" y="5424840"/>
            <a:ext cx="2454591" cy="584775"/>
          </a:xfrm>
          <a:prstGeom prst="rect">
            <a:avLst/>
          </a:prstGeom>
          <a:solidFill>
            <a:srgbClr val="0070C0"/>
          </a:solid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どれぐらい離れていれば帰無仮説は間違い？</a:t>
            </a:r>
          </a:p>
        </p:txBody>
      </p:sp>
      <p:sp>
        <p:nvSpPr>
          <p:cNvPr id="69" name="テキスト ボックス 68">
            <a:extLst>
              <a:ext uri="{FF2B5EF4-FFF2-40B4-BE49-F238E27FC236}">
                <a16:creationId xmlns:a16="http://schemas.microsoft.com/office/drawing/2014/main" id="{CAC46BD4-6610-482B-8EED-83CFF145F071}"/>
              </a:ext>
            </a:extLst>
          </p:cNvPr>
          <p:cNvSpPr txBox="1"/>
          <p:nvPr/>
        </p:nvSpPr>
        <p:spPr>
          <a:xfrm>
            <a:off x="2407360" y="3948893"/>
            <a:ext cx="1685236" cy="338554"/>
          </a:xfrm>
          <a:prstGeom prst="rect">
            <a:avLst/>
          </a:prstGeom>
          <a:solidFill>
            <a:srgbClr val="00B050"/>
          </a:soli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sp>
        <p:nvSpPr>
          <p:cNvPr id="70" name="テキスト ボックス 69">
            <a:extLst>
              <a:ext uri="{FF2B5EF4-FFF2-40B4-BE49-F238E27FC236}">
                <a16:creationId xmlns:a16="http://schemas.microsoft.com/office/drawing/2014/main" id="{23314E46-E7C6-4D7E-A0D7-CE2959D9B02C}"/>
              </a:ext>
            </a:extLst>
          </p:cNvPr>
          <p:cNvSpPr txBox="1"/>
          <p:nvPr/>
        </p:nvSpPr>
        <p:spPr>
          <a:xfrm>
            <a:off x="4980095" y="3948893"/>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対立仮説の分布</a:t>
            </a:r>
          </a:p>
        </p:txBody>
      </p:sp>
      <p:cxnSp>
        <p:nvCxnSpPr>
          <p:cNvPr id="72" name="直線コネクタ 71">
            <a:extLst>
              <a:ext uri="{FF2B5EF4-FFF2-40B4-BE49-F238E27FC236}">
                <a16:creationId xmlns:a16="http://schemas.microsoft.com/office/drawing/2014/main" id="{1B6D2DAC-5F3F-4BB3-B46B-AA6FB1E25EFB}"/>
              </a:ext>
            </a:extLst>
          </p:cNvPr>
          <p:cNvCxnSpPr>
            <a:cxnSpLocks/>
          </p:cNvCxnSpPr>
          <p:nvPr/>
        </p:nvCxnSpPr>
        <p:spPr>
          <a:xfrm flipV="1">
            <a:off x="5776331" y="4237463"/>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2290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8"/>
                                        </p:tgtEl>
                                        <p:attrNameLst>
                                          <p:attrName>style.visibility</p:attrName>
                                        </p:attrNameLst>
                                      </p:cBhvr>
                                      <p:to>
                                        <p:strVal val="visible"/>
                                      </p:to>
                                    </p:set>
                                    <p:animEffect transition="in" filter="fade">
                                      <p:cBhvr>
                                        <p:cTn id="21"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55" grpId="0"/>
      <p:bldP spid="6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CC5CD2-2166-4B3E-8D77-FEFF6BF259B1}"/>
              </a:ext>
            </a:extLst>
          </p:cNvPr>
          <p:cNvSpPr>
            <a:spLocks noGrp="1"/>
          </p:cNvSpPr>
          <p:nvPr>
            <p:ph type="title"/>
          </p:nvPr>
        </p:nvSpPr>
        <p:spPr>
          <a:xfrm>
            <a:off x="323528" y="620688"/>
            <a:ext cx="8424936" cy="1143000"/>
          </a:xfrm>
        </p:spPr>
        <p:txBody>
          <a:bodyPr/>
          <a:lstStyle/>
          <a:p>
            <a:r>
              <a:rPr kumimoji="1" lang="ja-JP" altLang="en-US" sz="3300" dirty="0"/>
              <a:t>ステップ③：どこから</a:t>
            </a:r>
            <a:r>
              <a:rPr lang="ja-JP" altLang="en-US" sz="3300" dirty="0"/>
              <a:t>帰無仮説を</a:t>
            </a:r>
            <a:r>
              <a:rPr kumimoji="1" lang="ja-JP" altLang="en-US" sz="3300" dirty="0"/>
              <a:t>棄却する？</a:t>
            </a:r>
          </a:p>
        </p:txBody>
      </p:sp>
      <p:sp>
        <p:nvSpPr>
          <p:cNvPr id="4" name="コンテンツ プレースホルダー 5">
            <a:extLst>
              <a:ext uri="{FF2B5EF4-FFF2-40B4-BE49-F238E27FC236}">
                <a16:creationId xmlns:a16="http://schemas.microsoft.com/office/drawing/2014/main" id="{DC93C73F-567A-4BEE-B215-B22B66EB4F56}"/>
              </a:ext>
            </a:extLst>
          </p:cNvPr>
          <p:cNvSpPr txBox="1">
            <a:spLocks/>
          </p:cNvSpPr>
          <p:nvPr/>
        </p:nvSpPr>
        <p:spPr bwMode="auto">
          <a:xfrm>
            <a:off x="2421604" y="2276872"/>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C9F4F0DA-3D50-48B8-9227-F7EEE7A554B7}"/>
              </a:ext>
            </a:extLst>
          </p:cNvPr>
          <p:cNvCxnSpPr>
            <a:cxnSpLocks/>
            <a:stCxn id="4" idx="0"/>
          </p:cNvCxnSpPr>
          <p:nvPr/>
        </p:nvCxnSpPr>
        <p:spPr>
          <a:xfrm>
            <a:off x="2421604" y="4092109"/>
            <a:ext cx="4317007" cy="27344"/>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3E3160A6-DB38-40B8-B365-C80379ECAA93}"/>
                  </a:ext>
                </a:extLst>
              </p:cNvPr>
              <p:cNvSpPr txBox="1"/>
              <p:nvPr/>
            </p:nvSpPr>
            <p:spPr>
              <a:xfrm>
                <a:off x="6694533" y="3815398"/>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3E3160A6-DB38-40B8-B365-C80379ECAA93}"/>
                  </a:ext>
                </a:extLst>
              </p:cNvPr>
              <p:cNvSpPr txBox="1">
                <a:spLocks noRot="1" noChangeAspect="1" noMove="1" noResize="1" noEditPoints="1" noAdjustHandles="1" noChangeArrowheads="1" noChangeShapeType="1" noTextEdit="1"/>
              </p:cNvSpPr>
              <p:nvPr/>
            </p:nvSpPr>
            <p:spPr>
              <a:xfrm>
                <a:off x="6694533" y="3815398"/>
                <a:ext cx="462050" cy="477054"/>
              </a:xfrm>
              <a:prstGeom prst="rect">
                <a:avLst/>
              </a:prstGeom>
              <a:blipFill>
                <a:blip r:embed="rId3"/>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434963FF-8843-4243-B7F5-C993B16CA94B}"/>
              </a:ext>
            </a:extLst>
          </p:cNvPr>
          <p:cNvCxnSpPr>
            <a:cxnSpLocks/>
            <a:endCxn id="4" idx="2"/>
          </p:cNvCxnSpPr>
          <p:nvPr/>
        </p:nvCxnSpPr>
        <p:spPr>
          <a:xfrm flipV="1">
            <a:off x="4454482" y="2276877"/>
            <a:ext cx="1905" cy="112277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2DA9F82B-88A2-40EF-9390-42B552032B04}"/>
              </a:ext>
            </a:extLst>
          </p:cNvPr>
          <p:cNvSpPr txBox="1"/>
          <p:nvPr/>
        </p:nvSpPr>
        <p:spPr>
          <a:xfrm>
            <a:off x="4260890" y="4007921"/>
            <a:ext cx="405967"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C3A6DBE-9D6C-47AC-A17C-3729669C0549}"/>
              </a:ext>
            </a:extLst>
          </p:cNvPr>
          <p:cNvSpPr txBox="1"/>
          <p:nvPr/>
        </p:nvSpPr>
        <p:spPr>
          <a:xfrm>
            <a:off x="3658245" y="3334102"/>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cxnSp>
        <p:nvCxnSpPr>
          <p:cNvPr id="10" name="直線コネクタ 9">
            <a:extLst>
              <a:ext uri="{FF2B5EF4-FFF2-40B4-BE49-F238E27FC236}">
                <a16:creationId xmlns:a16="http://schemas.microsoft.com/office/drawing/2014/main" id="{E95B4EE0-1097-4888-908D-CA09B9167E8D}"/>
              </a:ext>
            </a:extLst>
          </p:cNvPr>
          <p:cNvCxnSpPr>
            <a:cxnSpLocks/>
          </p:cNvCxnSpPr>
          <p:nvPr/>
        </p:nvCxnSpPr>
        <p:spPr>
          <a:xfrm flipV="1">
            <a:off x="4454481" y="3622672"/>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FE823C1F-4D1A-4671-B821-D2D762A38E67}"/>
              </a:ext>
            </a:extLst>
          </p:cNvPr>
          <p:cNvPicPr>
            <a:picLocks noChangeAspect="1"/>
          </p:cNvPicPr>
          <p:nvPr/>
        </p:nvPicPr>
        <p:blipFill rotWithShape="1">
          <a:blip r:embed="rId4"/>
          <a:srcRect l="71939"/>
          <a:stretch/>
        </p:blipFill>
        <p:spPr>
          <a:xfrm>
            <a:off x="5502775" y="2251698"/>
            <a:ext cx="1207805" cy="1883827"/>
          </a:xfrm>
          <a:prstGeom prst="rect">
            <a:avLst/>
          </a:prstGeom>
        </p:spPr>
      </p:pic>
      <p:pic>
        <p:nvPicPr>
          <p:cNvPr id="15" name="図 14">
            <a:extLst>
              <a:ext uri="{FF2B5EF4-FFF2-40B4-BE49-F238E27FC236}">
                <a16:creationId xmlns:a16="http://schemas.microsoft.com/office/drawing/2014/main" id="{10F318C3-F076-4450-8023-8ADF951F1742}"/>
              </a:ext>
            </a:extLst>
          </p:cNvPr>
          <p:cNvPicPr>
            <a:picLocks noChangeAspect="1"/>
          </p:cNvPicPr>
          <p:nvPr/>
        </p:nvPicPr>
        <p:blipFill rotWithShape="1">
          <a:blip r:embed="rId4"/>
          <a:srcRect r="74698"/>
          <a:stretch/>
        </p:blipFill>
        <p:spPr>
          <a:xfrm>
            <a:off x="2447266" y="2235626"/>
            <a:ext cx="1089011" cy="1883827"/>
          </a:xfrm>
          <a:prstGeom prst="rect">
            <a:avLst/>
          </a:prstGeom>
        </p:spPr>
      </p:pic>
      <p:sp>
        <p:nvSpPr>
          <p:cNvPr id="16" name="テキスト ボックス 15">
            <a:extLst>
              <a:ext uri="{FF2B5EF4-FFF2-40B4-BE49-F238E27FC236}">
                <a16:creationId xmlns:a16="http://schemas.microsoft.com/office/drawing/2014/main" id="{96D26216-4D93-4390-901C-52D464F5CDB9}"/>
              </a:ext>
            </a:extLst>
          </p:cNvPr>
          <p:cNvSpPr txBox="1"/>
          <p:nvPr/>
        </p:nvSpPr>
        <p:spPr>
          <a:xfrm>
            <a:off x="5374009" y="3114617"/>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8" name="直線矢印コネクタ 17">
            <a:extLst>
              <a:ext uri="{FF2B5EF4-FFF2-40B4-BE49-F238E27FC236}">
                <a16:creationId xmlns:a16="http://schemas.microsoft.com/office/drawing/2014/main" id="{F6B50802-5C01-41E6-A95F-98E990505F36}"/>
              </a:ext>
            </a:extLst>
          </p:cNvPr>
          <p:cNvCxnSpPr>
            <a:cxnSpLocks/>
          </p:cNvCxnSpPr>
          <p:nvPr/>
        </p:nvCxnSpPr>
        <p:spPr>
          <a:xfrm flipH="1">
            <a:off x="5546201" y="3414676"/>
            <a:ext cx="256338" cy="44308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BB6ED6EB-5C75-4073-89D3-A79DB8A9EA37}"/>
              </a:ext>
            </a:extLst>
          </p:cNvPr>
          <p:cNvSpPr txBox="1"/>
          <p:nvPr/>
        </p:nvSpPr>
        <p:spPr>
          <a:xfrm>
            <a:off x="1813715" y="3105131"/>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0" name="直線矢印コネクタ 19">
            <a:extLst>
              <a:ext uri="{FF2B5EF4-FFF2-40B4-BE49-F238E27FC236}">
                <a16:creationId xmlns:a16="http://schemas.microsoft.com/office/drawing/2014/main" id="{6A728680-2EB9-47FD-9E76-DA900AC2DAAC}"/>
              </a:ext>
            </a:extLst>
          </p:cNvPr>
          <p:cNvCxnSpPr>
            <a:cxnSpLocks/>
          </p:cNvCxnSpPr>
          <p:nvPr/>
        </p:nvCxnSpPr>
        <p:spPr>
          <a:xfrm>
            <a:off x="3123493" y="3383907"/>
            <a:ext cx="335113" cy="47385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9F03BB37-C443-4DA7-9A23-5BBCDBE8FEAA}"/>
              </a:ext>
            </a:extLst>
          </p:cNvPr>
          <p:cNvCxnSpPr>
            <a:cxnSpLocks/>
          </p:cNvCxnSpPr>
          <p:nvPr/>
        </p:nvCxnSpPr>
        <p:spPr>
          <a:xfrm>
            <a:off x="5502775" y="4254369"/>
            <a:ext cx="1275767"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C2BF75F0-5020-415F-B5CB-F7CE01569372}"/>
              </a:ext>
            </a:extLst>
          </p:cNvPr>
          <p:cNvCxnSpPr>
            <a:cxnSpLocks/>
          </p:cNvCxnSpPr>
          <p:nvPr/>
        </p:nvCxnSpPr>
        <p:spPr>
          <a:xfrm flipH="1">
            <a:off x="2158052" y="4254369"/>
            <a:ext cx="1378225" cy="0"/>
          </a:xfrm>
          <a:prstGeom prst="straightConnector1">
            <a:avLst/>
          </a:prstGeom>
          <a:ln w="571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66D5774-A28B-4B12-9F68-1C3A3564530A}"/>
              </a:ext>
            </a:extLst>
          </p:cNvPr>
          <p:cNvCxnSpPr>
            <a:cxnSpLocks/>
          </p:cNvCxnSpPr>
          <p:nvPr/>
        </p:nvCxnSpPr>
        <p:spPr>
          <a:xfrm>
            <a:off x="5486255" y="3503379"/>
            <a:ext cx="0" cy="93610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8690371F-D449-43C2-8634-253CDD8A8157}"/>
              </a:ext>
            </a:extLst>
          </p:cNvPr>
          <p:cNvCxnSpPr>
            <a:cxnSpLocks/>
          </p:cNvCxnSpPr>
          <p:nvPr/>
        </p:nvCxnSpPr>
        <p:spPr>
          <a:xfrm>
            <a:off x="3536277" y="3503379"/>
            <a:ext cx="0" cy="93610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3878FF11-B370-4C3F-A15E-D7897F316E52}"/>
              </a:ext>
            </a:extLst>
          </p:cNvPr>
          <p:cNvSpPr txBox="1"/>
          <p:nvPr/>
        </p:nvSpPr>
        <p:spPr>
          <a:xfrm>
            <a:off x="3305444" y="4438729"/>
            <a:ext cx="461665" cy="784830"/>
          </a:xfrm>
          <a:prstGeom prst="rect">
            <a:avLst/>
          </a:prstGeom>
          <a:solidFill>
            <a:srgbClr val="00B0F0"/>
          </a:solidFill>
        </p:spPr>
        <p:txBody>
          <a:bodyPr vert="eaVert"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33" name="テキスト ボックス 32">
            <a:extLst>
              <a:ext uri="{FF2B5EF4-FFF2-40B4-BE49-F238E27FC236}">
                <a16:creationId xmlns:a16="http://schemas.microsoft.com/office/drawing/2014/main" id="{587903F2-0D5A-489F-B60D-27CA9AD6B292}"/>
              </a:ext>
            </a:extLst>
          </p:cNvPr>
          <p:cNvSpPr txBox="1"/>
          <p:nvPr/>
        </p:nvSpPr>
        <p:spPr>
          <a:xfrm>
            <a:off x="5673789" y="4269452"/>
            <a:ext cx="960799"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sp>
        <p:nvSpPr>
          <p:cNvPr id="34" name="テキスト ボックス 33">
            <a:extLst>
              <a:ext uri="{FF2B5EF4-FFF2-40B4-BE49-F238E27FC236}">
                <a16:creationId xmlns:a16="http://schemas.microsoft.com/office/drawing/2014/main" id="{56CB803D-8A3E-4B09-B0C1-ABDDFAFC531F}"/>
              </a:ext>
            </a:extLst>
          </p:cNvPr>
          <p:cNvSpPr txBox="1"/>
          <p:nvPr/>
        </p:nvSpPr>
        <p:spPr>
          <a:xfrm>
            <a:off x="2387945" y="4259704"/>
            <a:ext cx="960799"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棄却域</a:t>
            </a:r>
          </a:p>
        </p:txBody>
      </p:sp>
      <p:sp>
        <p:nvSpPr>
          <p:cNvPr id="35" name="テキスト ボックス 34">
            <a:extLst>
              <a:ext uri="{FF2B5EF4-FFF2-40B4-BE49-F238E27FC236}">
                <a16:creationId xmlns:a16="http://schemas.microsoft.com/office/drawing/2014/main" id="{1788DB70-65FB-4ED9-B298-2254467EE275}"/>
              </a:ext>
            </a:extLst>
          </p:cNvPr>
          <p:cNvSpPr txBox="1"/>
          <p:nvPr/>
        </p:nvSpPr>
        <p:spPr>
          <a:xfrm>
            <a:off x="5271942" y="4428981"/>
            <a:ext cx="461665" cy="784830"/>
          </a:xfrm>
          <a:prstGeom prst="rect">
            <a:avLst/>
          </a:prstGeom>
          <a:solidFill>
            <a:srgbClr val="00B0F0"/>
          </a:solidFill>
        </p:spPr>
        <p:txBody>
          <a:bodyPr vert="eaVert"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37" name="コネクタ: 曲線 36">
            <a:extLst>
              <a:ext uri="{FF2B5EF4-FFF2-40B4-BE49-F238E27FC236}">
                <a16:creationId xmlns:a16="http://schemas.microsoft.com/office/drawing/2014/main" id="{A10AE600-20FE-4118-9BA3-CBB50F166084}"/>
              </a:ext>
            </a:extLst>
          </p:cNvPr>
          <p:cNvCxnSpPr>
            <a:cxnSpLocks/>
          </p:cNvCxnSpPr>
          <p:nvPr/>
        </p:nvCxnSpPr>
        <p:spPr>
          <a:xfrm rot="10800000" flipV="1">
            <a:off x="5072216" y="2513795"/>
            <a:ext cx="301863" cy="230697"/>
          </a:xfrm>
          <a:prstGeom prst="curvedConnector3">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9" name="テキスト ボックス 38">
            <a:extLst>
              <a:ext uri="{FF2B5EF4-FFF2-40B4-BE49-F238E27FC236}">
                <a16:creationId xmlns:a16="http://schemas.microsoft.com/office/drawing/2014/main" id="{A1FFF417-AA97-4612-8807-0FB7437496C9}"/>
              </a:ext>
            </a:extLst>
          </p:cNvPr>
          <p:cNvSpPr txBox="1"/>
          <p:nvPr/>
        </p:nvSpPr>
        <p:spPr>
          <a:xfrm>
            <a:off x="5314705" y="2301443"/>
            <a:ext cx="2600257" cy="584775"/>
          </a:xfrm>
          <a:prstGeom prst="rect">
            <a:avLst/>
          </a:prstGeom>
          <a:noFill/>
        </p:spPr>
        <p:txBody>
          <a:bodyPr wrap="square" rtlCol="0">
            <a:spAutoFit/>
          </a:bodyPr>
          <a:lstStyle/>
          <a:p>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帰無仮説が正しいとした下の標本分布</a:t>
            </a:r>
          </a:p>
        </p:txBody>
      </p:sp>
      <p:cxnSp>
        <p:nvCxnSpPr>
          <p:cNvPr id="42" name="コネクタ: 曲線 41">
            <a:extLst>
              <a:ext uri="{FF2B5EF4-FFF2-40B4-BE49-F238E27FC236}">
                <a16:creationId xmlns:a16="http://schemas.microsoft.com/office/drawing/2014/main" id="{77E4742B-9803-4EFA-90E8-65E9C7A5D253}"/>
              </a:ext>
            </a:extLst>
          </p:cNvPr>
          <p:cNvCxnSpPr>
            <a:cxnSpLocks/>
          </p:cNvCxnSpPr>
          <p:nvPr/>
        </p:nvCxnSpPr>
        <p:spPr>
          <a:xfrm flipV="1">
            <a:off x="2478062" y="3419722"/>
            <a:ext cx="364057" cy="275658"/>
          </a:xfrm>
          <a:prstGeom prst="curvedConnector3">
            <a:avLst>
              <a:gd name="adj1" fmla="val 91658"/>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4" name="テキスト ボックス 43">
            <a:extLst>
              <a:ext uri="{FF2B5EF4-FFF2-40B4-BE49-F238E27FC236}">
                <a16:creationId xmlns:a16="http://schemas.microsoft.com/office/drawing/2014/main" id="{5613092E-6CD4-462C-A06F-2A690179F916}"/>
              </a:ext>
            </a:extLst>
          </p:cNvPr>
          <p:cNvSpPr txBox="1"/>
          <p:nvPr/>
        </p:nvSpPr>
        <p:spPr>
          <a:xfrm>
            <a:off x="569217" y="3453923"/>
            <a:ext cx="1919687" cy="553998"/>
          </a:xfrm>
          <a:prstGeom prst="rect">
            <a:avLst/>
          </a:prstGeom>
          <a:noFill/>
        </p:spPr>
        <p:txBody>
          <a:bodyPr wrap="square" rtlCol="0">
            <a:spAutoFit/>
          </a:bodyPr>
          <a:lstStyle/>
          <a:p>
            <a:pPr algn="just"/>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注：両側検定では両側合わせた確率が</a:t>
            </a:r>
            <a:r>
              <a:rPr kumimoji="1" lang="en-US" altLang="ja-JP"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endParaRPr kumimoji="1" lang="ja-JP" altLang="en-US" sz="15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9" name="テキスト ボックス 48">
            <a:extLst>
              <a:ext uri="{FF2B5EF4-FFF2-40B4-BE49-F238E27FC236}">
                <a16:creationId xmlns:a16="http://schemas.microsoft.com/office/drawing/2014/main" id="{E868961E-3135-40E4-993C-6C32950FF639}"/>
              </a:ext>
            </a:extLst>
          </p:cNvPr>
          <p:cNvSpPr txBox="1"/>
          <p:nvPr/>
        </p:nvSpPr>
        <p:spPr>
          <a:xfrm>
            <a:off x="2051720" y="5307850"/>
            <a:ext cx="5344416" cy="830997"/>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任意の有意水準（一般的に</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とする）に対応する値を基準（限界値）として，帰無仮説の是非を判定</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（片側検定では片方だけで</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％とするので棄却域が広がる）</a:t>
            </a:r>
          </a:p>
        </p:txBody>
      </p:sp>
    </p:spTree>
    <p:extLst>
      <p:ext uri="{BB962C8B-B14F-4D97-AF65-F5344CB8AC3E}">
        <p14:creationId xmlns:p14="http://schemas.microsoft.com/office/powerpoint/2010/main" val="315820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fade">
                                      <p:cBhvr>
                                        <p:cTn id="25" dur="500"/>
                                        <p:tgtEl>
                                          <p:spTgt spid="3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fade">
                                      <p:cBhvr>
                                        <p:cTn id="28" dur="500"/>
                                        <p:tgtEl>
                                          <p:spTgt spid="49"/>
                                        </p:tgtEl>
                                      </p:cBhvr>
                                    </p:animEffect>
                                  </p:childTnLst>
                                </p:cTn>
                              </p:par>
                              <p:par>
                                <p:cTn id="29" presetID="10" presetClass="entr" presetSubtype="0" fill="hold"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3" grpId="0"/>
      <p:bldP spid="34" grpId="0"/>
      <p:bldP spid="35" grpId="0" animBg="1"/>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1FDAE1-C192-45D9-A920-3CE378075F72}"/>
              </a:ext>
            </a:extLst>
          </p:cNvPr>
          <p:cNvSpPr>
            <a:spLocks noGrp="1"/>
          </p:cNvSpPr>
          <p:nvPr>
            <p:ph type="title"/>
          </p:nvPr>
        </p:nvSpPr>
        <p:spPr>
          <a:xfrm>
            <a:off x="782601" y="620040"/>
            <a:ext cx="7757864" cy="1143000"/>
          </a:xfrm>
        </p:spPr>
        <p:txBody>
          <a:bodyPr/>
          <a:lstStyle/>
          <a:p>
            <a:r>
              <a:rPr kumimoji="1" lang="ja-JP" altLang="en-US" sz="3500" dirty="0"/>
              <a:t>ステップ④：限界値を求めて</a:t>
            </a:r>
            <a:br>
              <a:rPr kumimoji="1" lang="en-US" altLang="ja-JP" sz="3500" dirty="0"/>
            </a:br>
            <a:r>
              <a:rPr kumimoji="1" lang="ja-JP" altLang="en-US" sz="3500" dirty="0"/>
              <a:t>検定統計量</a:t>
            </a:r>
            <a:r>
              <a:rPr kumimoji="1" lang="ja-JP" altLang="en-US" sz="2500" dirty="0"/>
              <a:t>（観測された標本平均）</a:t>
            </a:r>
            <a:r>
              <a:rPr kumimoji="1" lang="ja-JP" altLang="en-US" sz="3500" dirty="0"/>
              <a:t>と比較する</a:t>
            </a:r>
          </a:p>
        </p:txBody>
      </p:sp>
      <p:sp>
        <p:nvSpPr>
          <p:cNvPr id="4" name="コンテンツ プレースホルダー 5">
            <a:extLst>
              <a:ext uri="{FF2B5EF4-FFF2-40B4-BE49-F238E27FC236}">
                <a16:creationId xmlns:a16="http://schemas.microsoft.com/office/drawing/2014/main" id="{CDDCC3F4-8D0C-49FA-9115-E6B08733BF65}"/>
              </a:ext>
            </a:extLst>
          </p:cNvPr>
          <p:cNvSpPr txBox="1">
            <a:spLocks/>
          </p:cNvSpPr>
          <p:nvPr/>
        </p:nvSpPr>
        <p:spPr bwMode="auto">
          <a:xfrm>
            <a:off x="2809116" y="2276872"/>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4"/>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38AE2460-0B81-4D75-B758-92F0B003AF02}"/>
              </a:ext>
            </a:extLst>
          </p:cNvPr>
          <p:cNvCxnSpPr>
            <a:cxnSpLocks/>
            <a:stCxn id="4" idx="0"/>
          </p:cNvCxnSpPr>
          <p:nvPr/>
        </p:nvCxnSpPr>
        <p:spPr>
          <a:xfrm>
            <a:off x="2809116" y="4092109"/>
            <a:ext cx="4317007" cy="27344"/>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0229AE98-2989-4783-99AB-1F037D38B0BD}"/>
                  </a:ext>
                </a:extLst>
              </p:cNvPr>
              <p:cNvSpPr txBox="1"/>
              <p:nvPr/>
            </p:nvSpPr>
            <p:spPr>
              <a:xfrm>
                <a:off x="7082045" y="3815398"/>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0229AE98-2989-4783-99AB-1F037D38B0BD}"/>
                  </a:ext>
                </a:extLst>
              </p:cNvPr>
              <p:cNvSpPr txBox="1">
                <a:spLocks noRot="1" noChangeAspect="1" noMove="1" noResize="1" noEditPoints="1" noAdjustHandles="1" noChangeArrowheads="1" noChangeShapeType="1" noTextEdit="1"/>
              </p:cNvSpPr>
              <p:nvPr/>
            </p:nvSpPr>
            <p:spPr>
              <a:xfrm>
                <a:off x="7082045" y="3815398"/>
                <a:ext cx="462050" cy="477054"/>
              </a:xfrm>
              <a:prstGeom prst="rect">
                <a:avLst/>
              </a:prstGeom>
              <a:blipFill>
                <a:blip r:embed="rId5"/>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ED00A2C9-F1DC-438E-A9F7-4E747119D28A}"/>
              </a:ext>
            </a:extLst>
          </p:cNvPr>
          <p:cNvCxnSpPr>
            <a:cxnSpLocks/>
            <a:endCxn id="4" idx="2"/>
          </p:cNvCxnSpPr>
          <p:nvPr/>
        </p:nvCxnSpPr>
        <p:spPr>
          <a:xfrm flipV="1">
            <a:off x="4841994" y="2276877"/>
            <a:ext cx="1905" cy="112277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AAF5FBF-7E03-483E-973C-30F74B97A1BD}"/>
              </a:ext>
            </a:extLst>
          </p:cNvPr>
          <p:cNvSpPr txBox="1"/>
          <p:nvPr/>
        </p:nvSpPr>
        <p:spPr>
          <a:xfrm>
            <a:off x="4648402" y="4007921"/>
            <a:ext cx="405967"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43A287E1-3BC9-4F8F-917C-4568B23B6965}"/>
              </a:ext>
            </a:extLst>
          </p:cNvPr>
          <p:cNvSpPr txBox="1"/>
          <p:nvPr/>
        </p:nvSpPr>
        <p:spPr>
          <a:xfrm>
            <a:off x="4045757" y="3334102"/>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cxnSp>
        <p:nvCxnSpPr>
          <p:cNvPr id="10" name="直線コネクタ 9">
            <a:extLst>
              <a:ext uri="{FF2B5EF4-FFF2-40B4-BE49-F238E27FC236}">
                <a16:creationId xmlns:a16="http://schemas.microsoft.com/office/drawing/2014/main" id="{C2464B45-BD23-4546-87C9-771433E6E6BC}"/>
              </a:ext>
            </a:extLst>
          </p:cNvPr>
          <p:cNvCxnSpPr>
            <a:cxnSpLocks/>
          </p:cNvCxnSpPr>
          <p:nvPr/>
        </p:nvCxnSpPr>
        <p:spPr>
          <a:xfrm flipV="1">
            <a:off x="4841993" y="3622672"/>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C4CABD13-417F-43F8-8AA6-8FF19E879AC1}"/>
              </a:ext>
            </a:extLst>
          </p:cNvPr>
          <p:cNvPicPr>
            <a:picLocks noChangeAspect="1"/>
          </p:cNvPicPr>
          <p:nvPr/>
        </p:nvPicPr>
        <p:blipFill rotWithShape="1">
          <a:blip r:embed="rId6"/>
          <a:srcRect l="71939"/>
          <a:stretch/>
        </p:blipFill>
        <p:spPr>
          <a:xfrm>
            <a:off x="5890287" y="2251698"/>
            <a:ext cx="1207805" cy="1883827"/>
          </a:xfrm>
          <a:prstGeom prst="rect">
            <a:avLst/>
          </a:prstGeom>
        </p:spPr>
      </p:pic>
      <p:pic>
        <p:nvPicPr>
          <p:cNvPr id="12" name="図 11">
            <a:extLst>
              <a:ext uri="{FF2B5EF4-FFF2-40B4-BE49-F238E27FC236}">
                <a16:creationId xmlns:a16="http://schemas.microsoft.com/office/drawing/2014/main" id="{4BED897B-4B53-41D4-83E0-7235670ACBDD}"/>
              </a:ext>
            </a:extLst>
          </p:cNvPr>
          <p:cNvPicPr>
            <a:picLocks noChangeAspect="1"/>
          </p:cNvPicPr>
          <p:nvPr/>
        </p:nvPicPr>
        <p:blipFill rotWithShape="1">
          <a:blip r:embed="rId6"/>
          <a:srcRect r="74698"/>
          <a:stretch/>
        </p:blipFill>
        <p:spPr>
          <a:xfrm>
            <a:off x="2834778" y="2235626"/>
            <a:ext cx="1089011" cy="1883827"/>
          </a:xfrm>
          <a:prstGeom prst="rect">
            <a:avLst/>
          </a:prstGeom>
        </p:spPr>
      </p:pic>
      <p:sp>
        <p:nvSpPr>
          <p:cNvPr id="13" name="テキスト ボックス 12">
            <a:extLst>
              <a:ext uri="{FF2B5EF4-FFF2-40B4-BE49-F238E27FC236}">
                <a16:creationId xmlns:a16="http://schemas.microsoft.com/office/drawing/2014/main" id="{9134CC17-E7D4-492D-B690-265A578C63A2}"/>
              </a:ext>
            </a:extLst>
          </p:cNvPr>
          <p:cNvSpPr txBox="1"/>
          <p:nvPr/>
        </p:nvSpPr>
        <p:spPr>
          <a:xfrm>
            <a:off x="5806580" y="2901223"/>
            <a:ext cx="1685236"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/2=0.025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4" name="直線矢印コネクタ 13">
            <a:extLst>
              <a:ext uri="{FF2B5EF4-FFF2-40B4-BE49-F238E27FC236}">
                <a16:creationId xmlns:a16="http://schemas.microsoft.com/office/drawing/2014/main" id="{22CF036E-D30A-4DC2-BF20-D88C8D3D026B}"/>
              </a:ext>
            </a:extLst>
          </p:cNvPr>
          <p:cNvCxnSpPr>
            <a:cxnSpLocks/>
          </p:cNvCxnSpPr>
          <p:nvPr/>
        </p:nvCxnSpPr>
        <p:spPr>
          <a:xfrm flipH="1">
            <a:off x="5933713" y="3414676"/>
            <a:ext cx="256338" cy="44308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EDE48F8-EC61-40F9-87B8-959BFB92DCBE}"/>
              </a:ext>
            </a:extLst>
          </p:cNvPr>
          <p:cNvCxnSpPr>
            <a:cxnSpLocks/>
          </p:cNvCxnSpPr>
          <p:nvPr/>
        </p:nvCxnSpPr>
        <p:spPr>
          <a:xfrm>
            <a:off x="3511005" y="3383907"/>
            <a:ext cx="335113" cy="473852"/>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83F34CD0-9883-4FE3-9FEB-9AC1DCADAC6D}"/>
              </a:ext>
            </a:extLst>
          </p:cNvPr>
          <p:cNvCxnSpPr>
            <a:cxnSpLocks/>
          </p:cNvCxnSpPr>
          <p:nvPr/>
        </p:nvCxnSpPr>
        <p:spPr>
          <a:xfrm flipH="1" flipV="1">
            <a:off x="4496901" y="4424640"/>
            <a:ext cx="164632" cy="68544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3588901A-55C0-4D74-8EEA-5EB197FBD84C}"/>
              </a:ext>
            </a:extLst>
          </p:cNvPr>
          <p:cNvCxnSpPr>
            <a:cxnSpLocks/>
          </p:cNvCxnSpPr>
          <p:nvPr/>
        </p:nvCxnSpPr>
        <p:spPr>
          <a:xfrm>
            <a:off x="5873767" y="3503379"/>
            <a:ext cx="0" cy="93610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731F782-7FFB-4B1A-9EC8-D53E014FF29E}"/>
              </a:ext>
            </a:extLst>
          </p:cNvPr>
          <p:cNvCxnSpPr>
            <a:cxnSpLocks/>
          </p:cNvCxnSpPr>
          <p:nvPr/>
        </p:nvCxnSpPr>
        <p:spPr>
          <a:xfrm>
            <a:off x="3923789" y="3503379"/>
            <a:ext cx="0" cy="93610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29" name="テキスト ボックス 28">
            <a:extLst>
              <a:ext uri="{FF2B5EF4-FFF2-40B4-BE49-F238E27FC236}">
                <a16:creationId xmlns:a16="http://schemas.microsoft.com/office/drawing/2014/main" id="{0EB7D4DA-4B84-4413-9927-4EAF5B7F524D}"/>
              </a:ext>
            </a:extLst>
          </p:cNvPr>
          <p:cNvSpPr txBox="1"/>
          <p:nvPr/>
        </p:nvSpPr>
        <p:spPr>
          <a:xfrm>
            <a:off x="2304619" y="2857169"/>
            <a:ext cx="1685236"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/2=0.025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31" name="オブジェクト 30">
            <a:extLst>
              <a:ext uri="{FF2B5EF4-FFF2-40B4-BE49-F238E27FC236}">
                <a16:creationId xmlns:a16="http://schemas.microsoft.com/office/drawing/2014/main" id="{15097E37-AF41-40C4-932E-F90CC6D9E32E}"/>
              </a:ext>
            </a:extLst>
          </p:cNvPr>
          <p:cNvGraphicFramePr>
            <a:graphicFrameLocks noChangeAspect="1"/>
          </p:cNvGraphicFramePr>
          <p:nvPr>
            <p:extLst>
              <p:ext uri="{D42A27DB-BD31-4B8C-83A1-F6EECF244321}">
                <p14:modId xmlns:p14="http://schemas.microsoft.com/office/powerpoint/2010/main" val="3288754226"/>
              </p:ext>
            </p:extLst>
          </p:nvPr>
        </p:nvGraphicFramePr>
        <p:xfrm>
          <a:off x="3376255" y="4446708"/>
          <a:ext cx="1090896" cy="338554"/>
        </p:xfrm>
        <a:graphic>
          <a:graphicData uri="http://schemas.openxmlformats.org/presentationml/2006/ole">
            <mc:AlternateContent xmlns:mc="http://schemas.openxmlformats.org/markup-compatibility/2006">
              <mc:Choice xmlns:v="urn:schemas-microsoft-com:vml" Requires="v">
                <p:oleObj spid="_x0000_s1320" name="Equation" r:id="rId7" imgW="736560" imgH="228600" progId="Equation.DSMT4">
                  <p:embed/>
                </p:oleObj>
              </mc:Choice>
              <mc:Fallback>
                <p:oleObj name="Equation" r:id="rId7" imgW="736560" imgH="228600" progId="Equation.DSMT4">
                  <p:embed/>
                  <p:pic>
                    <p:nvPicPr>
                      <p:cNvPr id="0" name=""/>
                      <p:cNvPicPr/>
                      <p:nvPr/>
                    </p:nvPicPr>
                    <p:blipFill>
                      <a:blip r:embed="rId8"/>
                      <a:stretch>
                        <a:fillRect/>
                      </a:stretch>
                    </p:blipFill>
                    <p:spPr>
                      <a:xfrm>
                        <a:off x="3376255" y="4446708"/>
                        <a:ext cx="1090896" cy="338554"/>
                      </a:xfrm>
                      <a:prstGeom prst="rect">
                        <a:avLst/>
                      </a:prstGeom>
                    </p:spPr>
                  </p:pic>
                </p:oleObj>
              </mc:Fallback>
            </mc:AlternateContent>
          </a:graphicData>
        </a:graphic>
      </p:graphicFrame>
      <p:graphicFrame>
        <p:nvGraphicFramePr>
          <p:cNvPr id="32" name="オブジェクト 31">
            <a:extLst>
              <a:ext uri="{FF2B5EF4-FFF2-40B4-BE49-F238E27FC236}">
                <a16:creationId xmlns:a16="http://schemas.microsoft.com/office/drawing/2014/main" id="{B3F2D6B8-84D3-4536-9539-421CA66ADBE4}"/>
              </a:ext>
            </a:extLst>
          </p:cNvPr>
          <p:cNvGraphicFramePr>
            <a:graphicFrameLocks noChangeAspect="1"/>
          </p:cNvGraphicFramePr>
          <p:nvPr>
            <p:extLst>
              <p:ext uri="{D42A27DB-BD31-4B8C-83A1-F6EECF244321}">
                <p14:modId xmlns:p14="http://schemas.microsoft.com/office/powerpoint/2010/main" val="2334425261"/>
              </p:ext>
            </p:extLst>
          </p:nvPr>
        </p:nvGraphicFramePr>
        <p:xfrm>
          <a:off x="5449788" y="4424393"/>
          <a:ext cx="1090896" cy="338554"/>
        </p:xfrm>
        <a:graphic>
          <a:graphicData uri="http://schemas.openxmlformats.org/presentationml/2006/ole">
            <mc:AlternateContent xmlns:mc="http://schemas.openxmlformats.org/markup-compatibility/2006">
              <mc:Choice xmlns:v="urn:schemas-microsoft-com:vml" Requires="v">
                <p:oleObj spid="_x0000_s1321" name="Equation" r:id="rId9" imgW="736560" imgH="228600" progId="Equation.DSMT4">
                  <p:embed/>
                </p:oleObj>
              </mc:Choice>
              <mc:Fallback>
                <p:oleObj name="Equation" r:id="rId9" imgW="736560" imgH="228600" progId="Equation.DSMT4">
                  <p:embed/>
                  <p:pic>
                    <p:nvPicPr>
                      <p:cNvPr id="31" name="オブジェクト 30">
                        <a:extLst>
                          <a:ext uri="{FF2B5EF4-FFF2-40B4-BE49-F238E27FC236}">
                            <a16:creationId xmlns:a16="http://schemas.microsoft.com/office/drawing/2014/main" id="{15097E37-AF41-40C4-932E-F90CC6D9E32E}"/>
                          </a:ext>
                        </a:extLst>
                      </p:cNvPr>
                      <p:cNvPicPr/>
                      <p:nvPr/>
                    </p:nvPicPr>
                    <p:blipFill>
                      <a:blip r:embed="rId10"/>
                      <a:stretch>
                        <a:fillRect/>
                      </a:stretch>
                    </p:blipFill>
                    <p:spPr>
                      <a:xfrm>
                        <a:off x="5449788" y="4424393"/>
                        <a:ext cx="1090896" cy="338554"/>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4" name="テキスト ボックス 33">
                <a:extLst>
                  <a:ext uri="{FF2B5EF4-FFF2-40B4-BE49-F238E27FC236}">
                    <a16:creationId xmlns:a16="http://schemas.microsoft.com/office/drawing/2014/main" id="{ABB2E050-C463-480E-87F8-EDF7AF7C5319}"/>
                  </a:ext>
                </a:extLst>
              </p:cNvPr>
              <p:cNvSpPr txBox="1"/>
              <p:nvPr/>
            </p:nvSpPr>
            <p:spPr>
              <a:xfrm>
                <a:off x="4233177" y="4017526"/>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rgbClr val="FFFF00"/>
                              </a:solidFill>
                              <a:latin typeface="Cambria Math" panose="02040503050406030204" pitchFamily="18" charset="0"/>
                              <a:ea typeface="ＭＳ Ｐゴシック" panose="020B0600070205080204" pitchFamily="50" charset="-128"/>
                            </a:rPr>
                          </m:ctrlPr>
                        </m:accPr>
                        <m:e>
                          <m:r>
                            <a:rPr kumimoji="1" lang="en-US" altLang="ja-JP" sz="2500" i="1">
                              <a:solidFill>
                                <a:srgbClr val="FFFF00"/>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4" name="テキスト ボックス 33">
                <a:extLst>
                  <a:ext uri="{FF2B5EF4-FFF2-40B4-BE49-F238E27FC236}">
                    <a16:creationId xmlns:a16="http://schemas.microsoft.com/office/drawing/2014/main" id="{ABB2E050-C463-480E-87F8-EDF7AF7C5319}"/>
                  </a:ext>
                </a:extLst>
              </p:cNvPr>
              <p:cNvSpPr txBox="1">
                <a:spLocks noRot="1" noChangeAspect="1" noMove="1" noResize="1" noEditPoints="1" noAdjustHandles="1" noChangeArrowheads="1" noChangeShapeType="1" noTextEdit="1"/>
              </p:cNvSpPr>
              <p:nvPr/>
            </p:nvSpPr>
            <p:spPr>
              <a:xfrm>
                <a:off x="4233177" y="4017526"/>
                <a:ext cx="462050" cy="477054"/>
              </a:xfrm>
              <a:prstGeom prst="rect">
                <a:avLst/>
              </a:prstGeom>
              <a:blipFill>
                <a:blip r:embed="rId11"/>
                <a:stretch>
                  <a:fillRect/>
                </a:stretch>
              </a:blipFill>
            </p:spPr>
            <p:txBody>
              <a:bodyPr/>
              <a:lstStyle/>
              <a:p>
                <a:r>
                  <a:rPr lang="ja-JP" altLang="en-US">
                    <a:noFill/>
                  </a:rPr>
                  <a:t> </a:t>
                </a:r>
              </a:p>
            </p:txBody>
          </p:sp>
        </mc:Fallback>
      </mc:AlternateContent>
      <p:sp>
        <p:nvSpPr>
          <p:cNvPr id="35" name="テキスト ボックス 34">
            <a:extLst>
              <a:ext uri="{FF2B5EF4-FFF2-40B4-BE49-F238E27FC236}">
                <a16:creationId xmlns:a16="http://schemas.microsoft.com/office/drawing/2014/main" id="{3CEF9B32-B59C-45A9-8F88-66F723264D5D}"/>
              </a:ext>
            </a:extLst>
          </p:cNvPr>
          <p:cNvSpPr txBox="1"/>
          <p:nvPr/>
        </p:nvSpPr>
        <p:spPr>
          <a:xfrm>
            <a:off x="3934724" y="5070241"/>
            <a:ext cx="2029271" cy="1077218"/>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これぐらいの差ならば偶然に観測されることがある（</a:t>
            </a: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帰無仮説は間違いとはいえない</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36" name="直線矢印コネクタ 35">
            <a:extLst>
              <a:ext uri="{FF2B5EF4-FFF2-40B4-BE49-F238E27FC236}">
                <a16:creationId xmlns:a16="http://schemas.microsoft.com/office/drawing/2014/main" id="{F7F1EF6C-6EDE-469C-BBC0-3DBD130934A1}"/>
              </a:ext>
            </a:extLst>
          </p:cNvPr>
          <p:cNvCxnSpPr>
            <a:cxnSpLocks/>
          </p:cNvCxnSpPr>
          <p:nvPr/>
        </p:nvCxnSpPr>
        <p:spPr>
          <a:xfrm flipH="1" flipV="1">
            <a:off x="6698169" y="4406012"/>
            <a:ext cx="164632" cy="685442"/>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7" name="テキスト ボックス 36">
                <a:extLst>
                  <a:ext uri="{FF2B5EF4-FFF2-40B4-BE49-F238E27FC236}">
                    <a16:creationId xmlns:a16="http://schemas.microsoft.com/office/drawing/2014/main" id="{D9A4415F-7F8D-454E-9504-60BF485EAEED}"/>
                  </a:ext>
                </a:extLst>
              </p:cNvPr>
              <p:cNvSpPr txBox="1"/>
              <p:nvPr/>
            </p:nvSpPr>
            <p:spPr>
              <a:xfrm>
                <a:off x="6425929" y="4024678"/>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rgbClr val="FFFF00"/>
                              </a:solidFill>
                              <a:latin typeface="Cambria Math" panose="02040503050406030204" pitchFamily="18" charset="0"/>
                              <a:ea typeface="ＭＳ Ｐゴシック" panose="020B0600070205080204" pitchFamily="50" charset="-128"/>
                            </a:rPr>
                          </m:ctrlPr>
                        </m:accPr>
                        <m:e>
                          <m:r>
                            <a:rPr kumimoji="1" lang="en-US" altLang="ja-JP" sz="2500" i="1">
                              <a:solidFill>
                                <a:srgbClr val="FFFF00"/>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7" name="テキスト ボックス 36">
                <a:extLst>
                  <a:ext uri="{FF2B5EF4-FFF2-40B4-BE49-F238E27FC236}">
                    <a16:creationId xmlns:a16="http://schemas.microsoft.com/office/drawing/2014/main" id="{D9A4415F-7F8D-454E-9504-60BF485EAEED}"/>
                  </a:ext>
                </a:extLst>
              </p:cNvPr>
              <p:cNvSpPr txBox="1">
                <a:spLocks noRot="1" noChangeAspect="1" noMove="1" noResize="1" noEditPoints="1" noAdjustHandles="1" noChangeArrowheads="1" noChangeShapeType="1" noTextEdit="1"/>
              </p:cNvSpPr>
              <p:nvPr/>
            </p:nvSpPr>
            <p:spPr>
              <a:xfrm>
                <a:off x="6425929" y="4024678"/>
                <a:ext cx="462050" cy="477054"/>
              </a:xfrm>
              <a:prstGeom prst="rect">
                <a:avLst/>
              </a:prstGeom>
              <a:blipFill>
                <a:blip r:embed="rId12"/>
                <a:stretch>
                  <a:fillRect/>
                </a:stretch>
              </a:blipFill>
            </p:spPr>
            <p:txBody>
              <a:bodyPr/>
              <a:lstStyle/>
              <a:p>
                <a:r>
                  <a:rPr lang="ja-JP" altLang="en-US">
                    <a:noFill/>
                  </a:rPr>
                  <a:t> </a:t>
                </a:r>
              </a:p>
            </p:txBody>
          </p:sp>
        </mc:Fallback>
      </mc:AlternateContent>
      <p:sp>
        <p:nvSpPr>
          <p:cNvPr id="38" name="テキスト ボックス 37">
            <a:extLst>
              <a:ext uri="{FF2B5EF4-FFF2-40B4-BE49-F238E27FC236}">
                <a16:creationId xmlns:a16="http://schemas.microsoft.com/office/drawing/2014/main" id="{828D6D39-AB9F-4CF5-BF3F-EDE29212F37D}"/>
              </a:ext>
            </a:extLst>
          </p:cNvPr>
          <p:cNvSpPr txBox="1"/>
          <p:nvPr/>
        </p:nvSpPr>
        <p:spPr>
          <a:xfrm>
            <a:off x="6339688" y="5030471"/>
            <a:ext cx="2336768" cy="1077218"/>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滅多に起きないぐらいの大きな差なので，別の分布に従う（</a:t>
            </a: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帰無仮説は間違い</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有意差</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がある</a:t>
            </a:r>
          </a:p>
        </p:txBody>
      </p:sp>
      <p:sp>
        <p:nvSpPr>
          <p:cNvPr id="39" name="テキスト ボックス 38">
            <a:extLst>
              <a:ext uri="{FF2B5EF4-FFF2-40B4-BE49-F238E27FC236}">
                <a16:creationId xmlns:a16="http://schemas.microsoft.com/office/drawing/2014/main" id="{36D0598C-B79C-4739-B344-69744C2D5742}"/>
              </a:ext>
            </a:extLst>
          </p:cNvPr>
          <p:cNvSpPr txBox="1"/>
          <p:nvPr/>
        </p:nvSpPr>
        <p:spPr>
          <a:xfrm>
            <a:off x="6726862" y="4609790"/>
            <a:ext cx="742460"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棄却</a:t>
            </a:r>
          </a:p>
        </p:txBody>
      </p:sp>
      <p:sp>
        <p:nvSpPr>
          <p:cNvPr id="40" name="テキスト ボックス 39">
            <a:extLst>
              <a:ext uri="{FF2B5EF4-FFF2-40B4-BE49-F238E27FC236}">
                <a16:creationId xmlns:a16="http://schemas.microsoft.com/office/drawing/2014/main" id="{8FC961D9-749D-41A4-AD61-5CD24195D524}"/>
              </a:ext>
            </a:extLst>
          </p:cNvPr>
          <p:cNvSpPr txBox="1"/>
          <p:nvPr/>
        </p:nvSpPr>
        <p:spPr>
          <a:xfrm>
            <a:off x="4490339" y="4658207"/>
            <a:ext cx="742460"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受容</a:t>
            </a:r>
          </a:p>
        </p:txBody>
      </p:sp>
      <p:sp>
        <p:nvSpPr>
          <p:cNvPr id="43" name="テキスト ボックス 42">
            <a:extLst>
              <a:ext uri="{FF2B5EF4-FFF2-40B4-BE49-F238E27FC236}">
                <a16:creationId xmlns:a16="http://schemas.microsoft.com/office/drawing/2014/main" id="{5BEDC7F2-18F1-4AA9-93B7-E5394F2E97F4}"/>
              </a:ext>
            </a:extLst>
          </p:cNvPr>
          <p:cNvSpPr txBox="1"/>
          <p:nvPr/>
        </p:nvSpPr>
        <p:spPr>
          <a:xfrm>
            <a:off x="1916468" y="2019766"/>
            <a:ext cx="2038432" cy="584775"/>
          </a:xfrm>
          <a:prstGeom prst="rect">
            <a:avLst/>
          </a:prstGeom>
          <a:noFill/>
        </p:spPr>
        <p:txBody>
          <a:bodyPr wrap="square" rtlCol="0">
            <a:spAutoFit/>
          </a:bodyPr>
          <a:lstStyle/>
          <a:p>
            <a:pPr algn="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正規分布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（中心極限定理より）</a:t>
            </a:r>
          </a:p>
        </p:txBody>
      </p:sp>
      <p:cxnSp>
        <p:nvCxnSpPr>
          <p:cNvPr id="44" name="コネクタ: 曲線 43">
            <a:extLst>
              <a:ext uri="{FF2B5EF4-FFF2-40B4-BE49-F238E27FC236}">
                <a16:creationId xmlns:a16="http://schemas.microsoft.com/office/drawing/2014/main" id="{CB1BF3B7-A3B0-4D22-92A5-A74F467638E6}"/>
              </a:ext>
            </a:extLst>
          </p:cNvPr>
          <p:cNvCxnSpPr>
            <a:cxnSpLocks/>
          </p:cNvCxnSpPr>
          <p:nvPr/>
        </p:nvCxnSpPr>
        <p:spPr>
          <a:xfrm>
            <a:off x="3940308" y="2213095"/>
            <a:ext cx="491743" cy="36648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7" name="オブジェクト 46">
            <a:extLst>
              <a:ext uri="{FF2B5EF4-FFF2-40B4-BE49-F238E27FC236}">
                <a16:creationId xmlns:a16="http://schemas.microsoft.com/office/drawing/2014/main" id="{5F075305-C44D-4BBE-99B2-5B15443DA362}"/>
              </a:ext>
            </a:extLst>
          </p:cNvPr>
          <p:cNvGraphicFramePr>
            <a:graphicFrameLocks noChangeAspect="1"/>
          </p:cNvGraphicFramePr>
          <p:nvPr>
            <p:extLst>
              <p:ext uri="{D42A27DB-BD31-4B8C-83A1-F6EECF244321}">
                <p14:modId xmlns:p14="http://schemas.microsoft.com/office/powerpoint/2010/main" val="3751084627"/>
              </p:ext>
            </p:extLst>
          </p:nvPr>
        </p:nvGraphicFramePr>
        <p:xfrm>
          <a:off x="550967" y="4606500"/>
          <a:ext cx="1807247" cy="560870"/>
        </p:xfrm>
        <a:graphic>
          <a:graphicData uri="http://schemas.openxmlformats.org/presentationml/2006/ole">
            <mc:AlternateContent xmlns:mc="http://schemas.openxmlformats.org/markup-compatibility/2006">
              <mc:Choice xmlns:v="urn:schemas-microsoft-com:vml" Requires="v">
                <p:oleObj spid="_x0000_s1322" name="Equation" r:id="rId13" imgW="736560" imgH="228600" progId="Equation.DSMT4">
                  <p:embed/>
                </p:oleObj>
              </mc:Choice>
              <mc:Fallback>
                <p:oleObj name="Equation" r:id="rId13" imgW="736560" imgH="228600" progId="Equation.DSMT4">
                  <p:embed/>
                  <p:pic>
                    <p:nvPicPr>
                      <p:cNvPr id="31" name="オブジェクト 30">
                        <a:extLst>
                          <a:ext uri="{FF2B5EF4-FFF2-40B4-BE49-F238E27FC236}">
                            <a16:creationId xmlns:a16="http://schemas.microsoft.com/office/drawing/2014/main" id="{15097E37-AF41-40C4-932E-F90CC6D9E32E}"/>
                          </a:ext>
                        </a:extLst>
                      </p:cNvPr>
                      <p:cNvPicPr/>
                      <p:nvPr/>
                    </p:nvPicPr>
                    <p:blipFill>
                      <a:blip r:embed="rId14"/>
                      <a:stretch>
                        <a:fillRect/>
                      </a:stretch>
                    </p:blipFill>
                    <p:spPr>
                      <a:xfrm>
                        <a:off x="550967" y="4606500"/>
                        <a:ext cx="1807247" cy="560870"/>
                      </a:xfrm>
                      <a:prstGeom prst="rect">
                        <a:avLst/>
                      </a:prstGeom>
                    </p:spPr>
                  </p:pic>
                </p:oleObj>
              </mc:Fallback>
            </mc:AlternateContent>
          </a:graphicData>
        </a:graphic>
      </p:graphicFrame>
      <p:cxnSp>
        <p:nvCxnSpPr>
          <p:cNvPr id="49" name="直線矢印コネクタ 48">
            <a:extLst>
              <a:ext uri="{FF2B5EF4-FFF2-40B4-BE49-F238E27FC236}">
                <a16:creationId xmlns:a16="http://schemas.microsoft.com/office/drawing/2014/main" id="{B51A99A8-FA29-4050-A1A2-4D290CB24209}"/>
              </a:ext>
            </a:extLst>
          </p:cNvPr>
          <p:cNvCxnSpPr>
            <a:cxnSpLocks/>
          </p:cNvCxnSpPr>
          <p:nvPr/>
        </p:nvCxnSpPr>
        <p:spPr>
          <a:xfrm flipV="1">
            <a:off x="1547664" y="5041450"/>
            <a:ext cx="72008" cy="285817"/>
          </a:xfrm>
          <a:prstGeom prst="straightConnector1">
            <a:avLst/>
          </a:prstGeom>
          <a:ln w="285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8AF00619-F8B0-48D3-89E6-D6A066CC7A3F}"/>
              </a:ext>
            </a:extLst>
          </p:cNvPr>
          <p:cNvSpPr txBox="1"/>
          <p:nvPr/>
        </p:nvSpPr>
        <p:spPr>
          <a:xfrm>
            <a:off x="385885" y="5299651"/>
            <a:ext cx="2508865" cy="830997"/>
          </a:xfrm>
          <a:prstGeom prst="rect">
            <a:avLst/>
          </a:prstGeom>
          <a:no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分布表から上側確率が</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0.025</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ja-JP" altLang="en-US" sz="1600" dirty="0">
                <a:solidFill>
                  <a:schemeClr val="bg1"/>
                </a:solidFill>
                <a:latin typeface="ＭＳ Ｐゴシック" panose="020B0600070205080204" pitchFamily="50" charset="-128"/>
                <a:cs typeface="Meiryo UI" pitchFamily="50" charset="-128"/>
              </a:rPr>
              <a:t>を読み取る（区間推定と同じ）</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52" name="直線矢印コネクタ 51">
            <a:extLst>
              <a:ext uri="{FF2B5EF4-FFF2-40B4-BE49-F238E27FC236}">
                <a16:creationId xmlns:a16="http://schemas.microsoft.com/office/drawing/2014/main" id="{AE633879-D052-40E0-AFA2-0B4288FC5172}"/>
              </a:ext>
            </a:extLst>
          </p:cNvPr>
          <p:cNvCxnSpPr>
            <a:cxnSpLocks/>
          </p:cNvCxnSpPr>
          <p:nvPr/>
        </p:nvCxnSpPr>
        <p:spPr>
          <a:xfrm>
            <a:off x="1911516" y="4398224"/>
            <a:ext cx="151274" cy="325782"/>
          </a:xfrm>
          <a:prstGeom prst="straightConnector1">
            <a:avLst/>
          </a:prstGeom>
          <a:ln w="28575">
            <a:solidFill>
              <a:srgbClr val="65D7FF"/>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5" name="テキスト ボックス 54">
                <a:extLst>
                  <a:ext uri="{FF2B5EF4-FFF2-40B4-BE49-F238E27FC236}">
                    <a16:creationId xmlns:a16="http://schemas.microsoft.com/office/drawing/2014/main" id="{A08F48E0-25BD-49AC-A909-C70400C5A525}"/>
                  </a:ext>
                </a:extLst>
              </p:cNvPr>
              <p:cNvSpPr txBox="1"/>
              <p:nvPr/>
            </p:nvSpPr>
            <p:spPr>
              <a:xfrm>
                <a:off x="526884" y="3861828"/>
                <a:ext cx="2019983" cy="584775"/>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母標準誤差（標本平均</a:t>
                </a:r>
                <a14:m>
                  <m:oMath xmlns:m="http://schemas.openxmlformats.org/officeDocument/2006/math">
                    <m:acc>
                      <m:accPr>
                        <m:chr m:val="̅"/>
                        <m:ctrlPr>
                          <a:rPr kumimoji="1" lang="ja-JP" altLang="en-US" sz="16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1600" i="1">
                            <a:solidFill>
                              <a:schemeClr val="bg1"/>
                            </a:solidFill>
                            <a:latin typeface="Cambria Math" panose="02040503050406030204" pitchFamily="18" charset="0"/>
                            <a:ea typeface="ＭＳ Ｐゴシック" panose="020B0600070205080204" pitchFamily="50" charset="-128"/>
                          </a:rPr>
                          <m:t>𝑥</m:t>
                        </m:r>
                      </m:e>
                    </m:acc>
                  </m:oMath>
                </a14:m>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の母標準偏差）</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55" name="テキスト ボックス 54">
                <a:extLst>
                  <a:ext uri="{FF2B5EF4-FFF2-40B4-BE49-F238E27FC236}">
                    <a16:creationId xmlns:a16="http://schemas.microsoft.com/office/drawing/2014/main" id="{A08F48E0-25BD-49AC-A909-C70400C5A525}"/>
                  </a:ext>
                </a:extLst>
              </p:cNvPr>
              <p:cNvSpPr txBox="1">
                <a:spLocks noRot="1" noChangeAspect="1" noMove="1" noResize="1" noEditPoints="1" noAdjustHandles="1" noChangeArrowheads="1" noChangeShapeType="1" noTextEdit="1"/>
              </p:cNvSpPr>
              <p:nvPr/>
            </p:nvSpPr>
            <p:spPr>
              <a:xfrm>
                <a:off x="526884" y="3861828"/>
                <a:ext cx="2019983" cy="584775"/>
              </a:xfrm>
              <a:prstGeom prst="rect">
                <a:avLst/>
              </a:prstGeom>
              <a:blipFill>
                <a:blip r:embed="rId15"/>
                <a:stretch>
                  <a:fillRect l="-1506" t="-3158" r="-1506" b="-12632"/>
                </a:stretch>
              </a:blipFill>
            </p:spPr>
            <p:txBody>
              <a:bodyPr/>
              <a:lstStyle/>
              <a:p>
                <a:r>
                  <a:rPr lang="ja-JP" altLang="en-US">
                    <a:noFill/>
                  </a:rPr>
                  <a:t> </a:t>
                </a:r>
              </a:p>
            </p:txBody>
          </p:sp>
        </mc:Fallback>
      </mc:AlternateContent>
      <p:sp>
        <p:nvSpPr>
          <p:cNvPr id="59" name="矢印: 折線 58">
            <a:extLst>
              <a:ext uri="{FF2B5EF4-FFF2-40B4-BE49-F238E27FC236}">
                <a16:creationId xmlns:a16="http://schemas.microsoft.com/office/drawing/2014/main" id="{71EEA87B-5063-481E-B405-3BB04A271662}"/>
              </a:ext>
            </a:extLst>
          </p:cNvPr>
          <p:cNvSpPr/>
          <p:nvPr/>
        </p:nvSpPr>
        <p:spPr>
          <a:xfrm rot="5400000" flipH="1">
            <a:off x="3173841" y="3954113"/>
            <a:ext cx="248079" cy="1772241"/>
          </a:xfrm>
          <a:prstGeom prst="ben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139365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childTnLst>
                                </p:cTn>
                              </p:par>
                              <p:par>
                                <p:cTn id="14" presetID="10" presetClass="entr" presetSubtype="0" fill="hold"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500"/>
                                        <p:tgtEl>
                                          <p:spTgt spid="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9"/>
                                        </p:tgtEl>
                                        <p:attrNameLst>
                                          <p:attrName>style.visibility</p:attrName>
                                        </p:attrNameLst>
                                      </p:cBhvr>
                                      <p:to>
                                        <p:strVal val="visible"/>
                                      </p:to>
                                    </p:set>
                                    <p:animEffect transition="in" filter="fade">
                                      <p:cBhvr>
                                        <p:cTn id="22" dur="500"/>
                                        <p:tgtEl>
                                          <p:spTgt spid="5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500"/>
                                        <p:tgtEl>
                                          <p:spTgt spid="1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38" grpId="0"/>
      <p:bldP spid="39" grpId="0"/>
      <p:bldP spid="40" grpId="0"/>
      <p:bldP spid="51" grpId="0"/>
      <p:bldP spid="55" grpId="0"/>
      <p:bldP spid="5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B188152-62A2-414A-A9A6-B94688EDC145}"/>
              </a:ext>
            </a:extLst>
          </p:cNvPr>
          <p:cNvSpPr>
            <a:spLocks noGrp="1"/>
          </p:cNvSpPr>
          <p:nvPr>
            <p:ph type="title"/>
          </p:nvPr>
        </p:nvSpPr>
        <p:spPr/>
        <p:txBody>
          <a:bodyPr/>
          <a:lstStyle/>
          <a:p>
            <a:r>
              <a:rPr lang="ja-JP" altLang="en-US" sz="3500" dirty="0"/>
              <a:t>（本章と次章で）仮説検定を学ぶと</a:t>
            </a:r>
            <a:br>
              <a:rPr lang="en-US" altLang="ja-JP" sz="3500" dirty="0"/>
            </a:br>
            <a:r>
              <a:rPr lang="ja-JP" altLang="en-US" sz="3500" dirty="0"/>
              <a:t>何を検証できる？</a:t>
            </a:r>
            <a:endParaRPr kumimoji="1" lang="ja-JP" altLang="en-US" sz="3500" dirty="0"/>
          </a:p>
        </p:txBody>
      </p:sp>
      <p:pic>
        <p:nvPicPr>
          <p:cNvPr id="5" name="図 4">
            <a:extLst>
              <a:ext uri="{FF2B5EF4-FFF2-40B4-BE49-F238E27FC236}">
                <a16:creationId xmlns:a16="http://schemas.microsoft.com/office/drawing/2014/main" id="{861B0E91-6B6B-4E95-ADC6-CC8D572FF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1880" y="2636912"/>
            <a:ext cx="1243488" cy="1556792"/>
          </a:xfrm>
          <a:prstGeom prst="rect">
            <a:avLst/>
          </a:prstGeom>
        </p:spPr>
      </p:pic>
      <p:sp>
        <p:nvSpPr>
          <p:cNvPr id="6" name="テキスト ボックス 5">
            <a:extLst>
              <a:ext uri="{FF2B5EF4-FFF2-40B4-BE49-F238E27FC236}">
                <a16:creationId xmlns:a16="http://schemas.microsoft.com/office/drawing/2014/main" id="{7B84BA11-78E8-48E4-936A-8784C5639E34}"/>
              </a:ext>
            </a:extLst>
          </p:cNvPr>
          <p:cNvSpPr txBox="1"/>
          <p:nvPr/>
        </p:nvSpPr>
        <p:spPr>
          <a:xfrm>
            <a:off x="3179358" y="2131568"/>
            <a:ext cx="2196435"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薬の効き目の有無</a:t>
            </a:r>
          </a:p>
        </p:txBody>
      </p:sp>
      <p:sp>
        <p:nvSpPr>
          <p:cNvPr id="9" name="テキスト ボックス 8">
            <a:extLst>
              <a:ext uri="{FF2B5EF4-FFF2-40B4-BE49-F238E27FC236}">
                <a16:creationId xmlns:a16="http://schemas.microsoft.com/office/drawing/2014/main" id="{BA271058-52A0-45B3-96C8-3D707955F7CB}"/>
              </a:ext>
            </a:extLst>
          </p:cNvPr>
          <p:cNvSpPr txBox="1"/>
          <p:nvPr/>
        </p:nvSpPr>
        <p:spPr>
          <a:xfrm>
            <a:off x="5919896" y="2115110"/>
            <a:ext cx="2492990"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機械導入効果の有無</a:t>
            </a:r>
          </a:p>
        </p:txBody>
      </p:sp>
      <p:pic>
        <p:nvPicPr>
          <p:cNvPr id="14" name="図 13">
            <a:extLst>
              <a:ext uri="{FF2B5EF4-FFF2-40B4-BE49-F238E27FC236}">
                <a16:creationId xmlns:a16="http://schemas.microsoft.com/office/drawing/2014/main" id="{B98696CD-6710-4B0E-8F60-9CDF928F2E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6218" y="2512678"/>
            <a:ext cx="1468332" cy="1387574"/>
          </a:xfrm>
          <a:prstGeom prst="rect">
            <a:avLst/>
          </a:prstGeom>
        </p:spPr>
      </p:pic>
      <p:pic>
        <p:nvPicPr>
          <p:cNvPr id="16" name="図 15">
            <a:extLst>
              <a:ext uri="{FF2B5EF4-FFF2-40B4-BE49-F238E27FC236}">
                <a16:creationId xmlns:a16="http://schemas.microsoft.com/office/drawing/2014/main" id="{96AB88B5-CBFE-4E9A-B832-948E30DA63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4737" y="3088649"/>
            <a:ext cx="1113309" cy="1113309"/>
          </a:xfrm>
          <a:prstGeom prst="rect">
            <a:avLst/>
          </a:prstGeom>
        </p:spPr>
      </p:pic>
      <p:sp>
        <p:nvSpPr>
          <p:cNvPr id="17" name="正方形/長方形 16">
            <a:extLst>
              <a:ext uri="{FF2B5EF4-FFF2-40B4-BE49-F238E27FC236}">
                <a16:creationId xmlns:a16="http://schemas.microsoft.com/office/drawing/2014/main" id="{46BEBFEE-D269-4050-BA46-B399CE5AB315}"/>
              </a:ext>
            </a:extLst>
          </p:cNvPr>
          <p:cNvSpPr/>
          <p:nvPr/>
        </p:nvSpPr>
        <p:spPr>
          <a:xfrm>
            <a:off x="792270" y="4297820"/>
            <a:ext cx="7632847" cy="1800493"/>
          </a:xfrm>
          <a:prstGeom prst="rect">
            <a:avLst/>
          </a:prstGeom>
        </p:spPr>
        <p:txBody>
          <a:bodyPr wrap="square">
            <a:spAutoFit/>
          </a:bodyPr>
          <a:lstStyle/>
          <a:p>
            <a:pPr algn="just"/>
            <a:r>
              <a:rPr kumimoji="1" lang="ja-JP" altLang="en-US" sz="2700" dirty="0">
                <a:solidFill>
                  <a:schemeClr val="bg1"/>
                </a:solidFill>
                <a:latin typeface="+mn-ea"/>
              </a:rPr>
              <a:t>特定の値と標本平均を比較したり，処理前後の標本平均を比較することで，その背後にある母集団の平にも差があるか否かを判定できる</a:t>
            </a:r>
            <a:endParaRPr kumimoji="1" lang="en-US" altLang="ja-JP" sz="2700" dirty="0">
              <a:solidFill>
                <a:schemeClr val="bg1"/>
              </a:solidFill>
              <a:latin typeface="+mn-ea"/>
            </a:endParaRPr>
          </a:p>
          <a:p>
            <a:pPr algn="just"/>
            <a:endParaRPr kumimoji="1" lang="en-US" altLang="ja-JP" sz="1000" dirty="0">
              <a:solidFill>
                <a:schemeClr val="bg1"/>
              </a:solidFill>
              <a:latin typeface="+mn-ea"/>
            </a:endParaRPr>
          </a:p>
          <a:p>
            <a:pPr algn="just"/>
            <a:r>
              <a:rPr kumimoji="1" lang="ja-JP" altLang="en-US" sz="2000" dirty="0">
                <a:solidFill>
                  <a:schemeClr val="bg1"/>
                </a:solidFill>
                <a:latin typeface="+mn-ea"/>
              </a:rPr>
              <a:t>注：平均だけでなく分散なども比較できる</a:t>
            </a:r>
            <a:endParaRPr kumimoji="1" lang="en-US" altLang="ja-JP" sz="2000" dirty="0">
              <a:solidFill>
                <a:schemeClr val="bg1"/>
              </a:solidFill>
              <a:latin typeface="+mn-ea"/>
            </a:endParaRPr>
          </a:p>
        </p:txBody>
      </p:sp>
      <p:sp>
        <p:nvSpPr>
          <p:cNvPr id="13" name="テキスト ボックス 12">
            <a:extLst>
              <a:ext uri="{FF2B5EF4-FFF2-40B4-BE49-F238E27FC236}">
                <a16:creationId xmlns:a16="http://schemas.microsoft.com/office/drawing/2014/main" id="{AE8BCED8-FC15-4934-861D-2B5FBC0D59BD}"/>
              </a:ext>
            </a:extLst>
          </p:cNvPr>
          <p:cNvSpPr txBox="1"/>
          <p:nvPr/>
        </p:nvSpPr>
        <p:spPr>
          <a:xfrm>
            <a:off x="589451" y="2120478"/>
            <a:ext cx="2394316"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病気かどうかの判断</a:t>
            </a:r>
          </a:p>
        </p:txBody>
      </p:sp>
      <p:pic>
        <p:nvPicPr>
          <p:cNvPr id="8" name="図 7">
            <a:extLst>
              <a:ext uri="{FF2B5EF4-FFF2-40B4-BE49-F238E27FC236}">
                <a16:creationId xmlns:a16="http://schemas.microsoft.com/office/drawing/2014/main" id="{4DED6440-6363-44B0-B52F-9520B4D072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8592" y="2519135"/>
            <a:ext cx="1565176" cy="1739083"/>
          </a:xfrm>
          <a:prstGeom prst="rect">
            <a:avLst/>
          </a:prstGeom>
        </p:spPr>
      </p:pic>
    </p:spTree>
    <p:extLst>
      <p:ext uri="{BB962C8B-B14F-4D97-AF65-F5344CB8AC3E}">
        <p14:creationId xmlns:p14="http://schemas.microsoft.com/office/powerpoint/2010/main" val="1270338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828209-FE98-4D83-A8C9-38D5DDC4E5E8}"/>
              </a:ext>
            </a:extLst>
          </p:cNvPr>
          <p:cNvSpPr>
            <a:spLocks noGrp="1"/>
          </p:cNvSpPr>
          <p:nvPr>
            <p:ph type="title"/>
          </p:nvPr>
        </p:nvSpPr>
        <p:spPr>
          <a:xfrm>
            <a:off x="822141" y="636773"/>
            <a:ext cx="7397824" cy="1143000"/>
          </a:xfrm>
        </p:spPr>
        <p:txBody>
          <a:bodyPr/>
          <a:lstStyle/>
          <a:p>
            <a:pPr algn="r"/>
            <a:r>
              <a:rPr kumimoji="1" lang="ja-JP" altLang="en-US" sz="3500" dirty="0"/>
              <a:t>ステップ④の補足：</a:t>
            </a:r>
            <a:r>
              <a:rPr kumimoji="1" lang="en-US" altLang="ja-JP" sz="3500" dirty="0"/>
              <a:t>p</a:t>
            </a:r>
            <a:r>
              <a:rPr kumimoji="1" lang="ja-JP" altLang="en-US" sz="3500" dirty="0"/>
              <a:t>値を使った検定法</a:t>
            </a:r>
            <a:br>
              <a:rPr kumimoji="1" lang="en-US" altLang="ja-JP" sz="3500" dirty="0"/>
            </a:br>
            <a:r>
              <a:rPr kumimoji="1" lang="ja-JP" altLang="en-US" sz="2500" dirty="0"/>
              <a:t>（ソフトウェアが必要）</a:t>
            </a:r>
          </a:p>
        </p:txBody>
      </p:sp>
      <p:sp>
        <p:nvSpPr>
          <p:cNvPr id="4" name="コンテンツ プレースホルダー 5">
            <a:extLst>
              <a:ext uri="{FF2B5EF4-FFF2-40B4-BE49-F238E27FC236}">
                <a16:creationId xmlns:a16="http://schemas.microsoft.com/office/drawing/2014/main" id="{4D53FE24-DB57-4FA4-B925-BB7218C4FFB2}"/>
              </a:ext>
            </a:extLst>
          </p:cNvPr>
          <p:cNvSpPr txBox="1">
            <a:spLocks/>
          </p:cNvSpPr>
          <p:nvPr/>
        </p:nvSpPr>
        <p:spPr bwMode="auto">
          <a:xfrm>
            <a:off x="2310438" y="2133538"/>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37634F3D-924E-42B8-9186-98525C01A317}"/>
              </a:ext>
            </a:extLst>
          </p:cNvPr>
          <p:cNvCxnSpPr>
            <a:cxnSpLocks/>
            <a:stCxn id="4" idx="0"/>
          </p:cNvCxnSpPr>
          <p:nvPr/>
        </p:nvCxnSpPr>
        <p:spPr>
          <a:xfrm>
            <a:off x="2310438" y="3948775"/>
            <a:ext cx="4317007" cy="27344"/>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BFDD7EC4-24D0-4F44-906F-6D7D0A9D6081}"/>
                  </a:ext>
                </a:extLst>
              </p:cNvPr>
              <p:cNvSpPr txBox="1"/>
              <p:nvPr/>
            </p:nvSpPr>
            <p:spPr>
              <a:xfrm>
                <a:off x="6583367" y="3672064"/>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BFDD7EC4-24D0-4F44-906F-6D7D0A9D6081}"/>
                  </a:ext>
                </a:extLst>
              </p:cNvPr>
              <p:cNvSpPr txBox="1">
                <a:spLocks noRot="1" noChangeAspect="1" noMove="1" noResize="1" noEditPoints="1" noAdjustHandles="1" noChangeArrowheads="1" noChangeShapeType="1" noTextEdit="1"/>
              </p:cNvSpPr>
              <p:nvPr/>
            </p:nvSpPr>
            <p:spPr>
              <a:xfrm>
                <a:off x="6583367" y="3672064"/>
                <a:ext cx="462050" cy="477054"/>
              </a:xfrm>
              <a:prstGeom prst="rect">
                <a:avLst/>
              </a:prstGeom>
              <a:blipFill>
                <a:blip r:embed="rId3"/>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125FBFC6-8E85-4621-80DD-DF220C8C9909}"/>
              </a:ext>
            </a:extLst>
          </p:cNvPr>
          <p:cNvCxnSpPr>
            <a:cxnSpLocks/>
            <a:endCxn id="4" idx="2"/>
          </p:cNvCxnSpPr>
          <p:nvPr/>
        </p:nvCxnSpPr>
        <p:spPr>
          <a:xfrm flipV="1">
            <a:off x="4343316" y="2133543"/>
            <a:ext cx="1905" cy="1122771"/>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709C66F6-E5F3-4D0F-A296-A6A30750A1AE}"/>
              </a:ext>
            </a:extLst>
          </p:cNvPr>
          <p:cNvSpPr txBox="1"/>
          <p:nvPr/>
        </p:nvSpPr>
        <p:spPr>
          <a:xfrm>
            <a:off x="4149724" y="3864587"/>
            <a:ext cx="405967"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73997DF9-9570-4250-8691-3DDDCF0D1E6F}"/>
              </a:ext>
            </a:extLst>
          </p:cNvPr>
          <p:cNvSpPr txBox="1"/>
          <p:nvPr/>
        </p:nvSpPr>
        <p:spPr>
          <a:xfrm>
            <a:off x="3547079" y="3190768"/>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cxnSp>
        <p:nvCxnSpPr>
          <p:cNvPr id="10" name="直線コネクタ 9">
            <a:extLst>
              <a:ext uri="{FF2B5EF4-FFF2-40B4-BE49-F238E27FC236}">
                <a16:creationId xmlns:a16="http://schemas.microsoft.com/office/drawing/2014/main" id="{CD76CFD2-D536-4028-A571-3E47E0991257}"/>
              </a:ext>
            </a:extLst>
          </p:cNvPr>
          <p:cNvCxnSpPr>
            <a:cxnSpLocks/>
          </p:cNvCxnSpPr>
          <p:nvPr/>
        </p:nvCxnSpPr>
        <p:spPr>
          <a:xfrm flipV="1">
            <a:off x="4343315" y="3479338"/>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462BBBF3-9F85-4F90-B103-079EF36025F3}"/>
              </a:ext>
            </a:extLst>
          </p:cNvPr>
          <p:cNvPicPr>
            <a:picLocks noChangeAspect="1"/>
          </p:cNvPicPr>
          <p:nvPr/>
        </p:nvPicPr>
        <p:blipFill rotWithShape="1">
          <a:blip r:embed="rId4"/>
          <a:srcRect l="71939"/>
          <a:stretch/>
        </p:blipFill>
        <p:spPr>
          <a:xfrm>
            <a:off x="5391609" y="2108364"/>
            <a:ext cx="1207805" cy="1883827"/>
          </a:xfrm>
          <a:prstGeom prst="rect">
            <a:avLst/>
          </a:prstGeom>
        </p:spPr>
      </p:pic>
      <p:pic>
        <p:nvPicPr>
          <p:cNvPr id="12" name="図 11">
            <a:extLst>
              <a:ext uri="{FF2B5EF4-FFF2-40B4-BE49-F238E27FC236}">
                <a16:creationId xmlns:a16="http://schemas.microsoft.com/office/drawing/2014/main" id="{A437E64A-ADFD-45D3-B8E8-F1A5A55E3994}"/>
              </a:ext>
            </a:extLst>
          </p:cNvPr>
          <p:cNvPicPr>
            <a:picLocks noChangeAspect="1"/>
          </p:cNvPicPr>
          <p:nvPr/>
        </p:nvPicPr>
        <p:blipFill rotWithShape="1">
          <a:blip r:embed="rId4"/>
          <a:srcRect r="74698"/>
          <a:stretch/>
        </p:blipFill>
        <p:spPr>
          <a:xfrm>
            <a:off x="2336100" y="2092292"/>
            <a:ext cx="1089011" cy="1883827"/>
          </a:xfrm>
          <a:prstGeom prst="rect">
            <a:avLst/>
          </a:prstGeom>
        </p:spPr>
      </p:pic>
      <p:sp>
        <p:nvSpPr>
          <p:cNvPr id="13" name="テキスト ボックス 12">
            <a:extLst>
              <a:ext uri="{FF2B5EF4-FFF2-40B4-BE49-F238E27FC236}">
                <a16:creationId xmlns:a16="http://schemas.microsoft.com/office/drawing/2014/main" id="{EDFBEE4A-C3CD-44CD-9564-8338E2090B9E}"/>
              </a:ext>
            </a:extLst>
          </p:cNvPr>
          <p:cNvSpPr txBox="1"/>
          <p:nvPr/>
        </p:nvSpPr>
        <p:spPr>
          <a:xfrm>
            <a:off x="4907676" y="2667726"/>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14" name="直線矢印コネクタ 13">
            <a:extLst>
              <a:ext uri="{FF2B5EF4-FFF2-40B4-BE49-F238E27FC236}">
                <a16:creationId xmlns:a16="http://schemas.microsoft.com/office/drawing/2014/main" id="{2527BC78-341C-4736-98EC-A77B99525C77}"/>
              </a:ext>
            </a:extLst>
          </p:cNvPr>
          <p:cNvCxnSpPr>
            <a:cxnSpLocks/>
            <a:stCxn id="13" idx="2"/>
          </p:cNvCxnSpPr>
          <p:nvPr/>
        </p:nvCxnSpPr>
        <p:spPr>
          <a:xfrm flipH="1">
            <a:off x="5419454" y="3006280"/>
            <a:ext cx="330840" cy="653627"/>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矢印コネクタ 14">
            <a:extLst>
              <a:ext uri="{FF2B5EF4-FFF2-40B4-BE49-F238E27FC236}">
                <a16:creationId xmlns:a16="http://schemas.microsoft.com/office/drawing/2014/main" id="{B32C8914-AFF7-4BF2-8559-41E22FE00CA0}"/>
              </a:ext>
            </a:extLst>
          </p:cNvPr>
          <p:cNvCxnSpPr>
            <a:cxnSpLocks/>
          </p:cNvCxnSpPr>
          <p:nvPr/>
        </p:nvCxnSpPr>
        <p:spPr>
          <a:xfrm>
            <a:off x="3177052" y="3017109"/>
            <a:ext cx="192329" cy="66172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1664ABF-25C6-4D5E-A17B-CB6F328FAEAA}"/>
              </a:ext>
            </a:extLst>
          </p:cNvPr>
          <p:cNvCxnSpPr>
            <a:cxnSpLocks/>
          </p:cNvCxnSpPr>
          <p:nvPr/>
        </p:nvCxnSpPr>
        <p:spPr>
          <a:xfrm>
            <a:off x="5375089" y="3360045"/>
            <a:ext cx="0" cy="93610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F7986350-EFE2-4EC8-88B2-D1CE9ABED22C}"/>
              </a:ext>
            </a:extLst>
          </p:cNvPr>
          <p:cNvCxnSpPr>
            <a:cxnSpLocks/>
          </p:cNvCxnSpPr>
          <p:nvPr/>
        </p:nvCxnSpPr>
        <p:spPr>
          <a:xfrm>
            <a:off x="3425111" y="3360045"/>
            <a:ext cx="0" cy="93610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A75ADD30-5F47-4AB3-ABF8-4320E4892BBA}"/>
              </a:ext>
            </a:extLst>
          </p:cNvPr>
          <p:cNvSpPr txBox="1"/>
          <p:nvPr/>
        </p:nvSpPr>
        <p:spPr>
          <a:xfrm>
            <a:off x="2198978" y="2643135"/>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a:t>
            </a:r>
            <a:r>
              <a:rPr kumimoji="1" lang="en-US" altLang="ja-JP" sz="16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E1E576CD-AD20-41F3-A89F-41B9604F91FD}"/>
                  </a:ext>
                </a:extLst>
              </p:cNvPr>
              <p:cNvSpPr txBox="1"/>
              <p:nvPr/>
            </p:nvSpPr>
            <p:spPr>
              <a:xfrm>
                <a:off x="5624612" y="3893973"/>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rgbClr val="FFFF00"/>
                              </a:solidFill>
                              <a:latin typeface="Cambria Math" panose="02040503050406030204" pitchFamily="18" charset="0"/>
                              <a:ea typeface="ＭＳ Ｐゴシック" panose="020B0600070205080204" pitchFamily="50" charset="-128"/>
                            </a:rPr>
                          </m:ctrlPr>
                        </m:accPr>
                        <m:e>
                          <m:r>
                            <a:rPr kumimoji="1" lang="en-US" altLang="ja-JP" sz="2500" i="1">
                              <a:solidFill>
                                <a:srgbClr val="FFFF00"/>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22" name="テキスト ボックス 21">
                <a:extLst>
                  <a:ext uri="{FF2B5EF4-FFF2-40B4-BE49-F238E27FC236}">
                    <a16:creationId xmlns:a16="http://schemas.microsoft.com/office/drawing/2014/main" id="{E1E576CD-AD20-41F3-A89F-41B9604F91FD}"/>
                  </a:ext>
                </a:extLst>
              </p:cNvPr>
              <p:cNvSpPr txBox="1">
                <a:spLocks noRot="1" noChangeAspect="1" noMove="1" noResize="1" noEditPoints="1" noAdjustHandles="1" noChangeArrowheads="1" noChangeShapeType="1" noTextEdit="1"/>
              </p:cNvSpPr>
              <p:nvPr/>
            </p:nvSpPr>
            <p:spPr>
              <a:xfrm>
                <a:off x="5624612" y="3893973"/>
                <a:ext cx="462050" cy="477054"/>
              </a:xfrm>
              <a:prstGeom prst="rect">
                <a:avLst/>
              </a:prstGeom>
              <a:blipFill>
                <a:blip r:embed="rId5"/>
                <a:stretch>
                  <a:fillRect/>
                </a:stretch>
              </a:blipFill>
            </p:spPr>
            <p:txBody>
              <a:bodyPr/>
              <a:lstStyle/>
              <a:p>
                <a:r>
                  <a:rPr lang="ja-JP" altLang="en-US">
                    <a:noFill/>
                  </a:rPr>
                  <a:t> </a:t>
                </a:r>
              </a:p>
            </p:txBody>
          </p:sp>
        </mc:Fallback>
      </mc:AlternateContent>
      <p:pic>
        <p:nvPicPr>
          <p:cNvPr id="32" name="図 31">
            <a:extLst>
              <a:ext uri="{FF2B5EF4-FFF2-40B4-BE49-F238E27FC236}">
                <a16:creationId xmlns:a16="http://schemas.microsoft.com/office/drawing/2014/main" id="{DD14EB7B-7688-40F2-A401-914C9AAA13FB}"/>
              </a:ext>
            </a:extLst>
          </p:cNvPr>
          <p:cNvPicPr>
            <a:picLocks noChangeAspect="1"/>
          </p:cNvPicPr>
          <p:nvPr/>
        </p:nvPicPr>
        <p:blipFill rotWithShape="1">
          <a:blip r:embed="rId6"/>
          <a:srcRect l="82750"/>
          <a:stretch/>
        </p:blipFill>
        <p:spPr>
          <a:xfrm>
            <a:off x="5850452" y="2107727"/>
            <a:ext cx="742460" cy="1883827"/>
          </a:xfrm>
          <a:prstGeom prst="rect">
            <a:avLst/>
          </a:prstGeom>
        </p:spPr>
      </p:pic>
      <p:pic>
        <p:nvPicPr>
          <p:cNvPr id="33" name="図 32">
            <a:extLst>
              <a:ext uri="{FF2B5EF4-FFF2-40B4-BE49-F238E27FC236}">
                <a16:creationId xmlns:a16="http://schemas.microsoft.com/office/drawing/2014/main" id="{7564FC5E-834B-442B-A565-3CCBCC39256E}"/>
              </a:ext>
            </a:extLst>
          </p:cNvPr>
          <p:cNvPicPr>
            <a:picLocks noChangeAspect="1"/>
          </p:cNvPicPr>
          <p:nvPr/>
        </p:nvPicPr>
        <p:blipFill rotWithShape="1">
          <a:blip r:embed="rId6"/>
          <a:srcRect l="82750"/>
          <a:stretch/>
        </p:blipFill>
        <p:spPr>
          <a:xfrm flipH="1">
            <a:off x="2319581" y="2107726"/>
            <a:ext cx="727433" cy="1868393"/>
          </a:xfrm>
          <a:prstGeom prst="rect">
            <a:avLst/>
          </a:prstGeom>
        </p:spPr>
      </p:pic>
      <mc:AlternateContent xmlns:mc="http://schemas.openxmlformats.org/markup-compatibility/2006" xmlns:a14="http://schemas.microsoft.com/office/drawing/2010/main">
        <mc:Choice Requires="a14">
          <p:sp>
            <p:nvSpPr>
              <p:cNvPr id="38" name="テキスト ボックス 37">
                <a:extLst>
                  <a:ext uri="{FF2B5EF4-FFF2-40B4-BE49-F238E27FC236}">
                    <a16:creationId xmlns:a16="http://schemas.microsoft.com/office/drawing/2014/main" id="{D336856B-0B55-4147-B1B6-DCCE0BE92853}"/>
                  </a:ext>
                </a:extLst>
              </p:cNvPr>
              <p:cNvSpPr txBox="1"/>
              <p:nvPr/>
            </p:nvSpPr>
            <p:spPr>
              <a:xfrm>
                <a:off x="6140773" y="3106665"/>
                <a:ext cx="545070" cy="581698"/>
              </a:xfrm>
              <a:prstGeom prst="rect">
                <a:avLst/>
              </a:prstGeom>
              <a:solidFill>
                <a:srgbClr val="00B0F0"/>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kumimoji="1" lang="en-US" altLang="ja-JP" sz="1600" i="1" smtClean="0">
                              <a:solidFill>
                                <a:schemeClr val="bg1"/>
                              </a:solidFill>
                              <a:latin typeface="Cambria Math" panose="02040503050406030204" pitchFamily="18" charset="0"/>
                              <a:ea typeface="ＭＳ Ｐゴシック" panose="020B0600070205080204" pitchFamily="50" charset="-128"/>
                            </a:rPr>
                          </m:ctrlPr>
                        </m:fPr>
                        <m:num>
                          <m:r>
                            <m:rPr>
                              <m:nor/>
                            </m:rPr>
                            <a:rPr kumimoji="1" lang="en-US" altLang="ja-JP" sz="1600" dirty="0">
                              <a:solidFill>
                                <a:schemeClr val="bg1"/>
                              </a:solidFill>
                              <a:latin typeface="ＭＳ Ｐゴシック" panose="020B0600070205080204" pitchFamily="50" charset="-128"/>
                              <a:cs typeface="Meiryo UI" pitchFamily="50" charset="-128"/>
                            </a:rPr>
                            <m:t>p</m:t>
                          </m:r>
                          <m:r>
                            <m:rPr>
                              <m:nor/>
                            </m:rPr>
                            <a:rPr kumimoji="1" lang="ja-JP" altLang="en-US" sz="1600" dirty="0">
                              <a:solidFill>
                                <a:schemeClr val="bg1"/>
                              </a:solidFill>
                              <a:latin typeface="ＭＳ Ｐゴシック" panose="020B0600070205080204" pitchFamily="50" charset="-128"/>
                              <a:cs typeface="Meiryo UI" pitchFamily="50" charset="-128"/>
                            </a:rPr>
                            <m:t>値</m:t>
                          </m:r>
                        </m:num>
                        <m:den>
                          <m:r>
                            <a:rPr kumimoji="1" lang="en-US" altLang="ja-JP" sz="1600" b="0" i="1" smtClean="0">
                              <a:solidFill>
                                <a:schemeClr val="bg1"/>
                              </a:solidFill>
                              <a:latin typeface="Cambria Math" panose="02040503050406030204" pitchFamily="18" charset="0"/>
                              <a:ea typeface="ＭＳ Ｐゴシック" panose="020B0600070205080204" pitchFamily="50" charset="-128"/>
                            </a:rPr>
                            <m:t>2</m:t>
                          </m:r>
                        </m:den>
                      </m:f>
                    </m:oMath>
                  </m:oMathPara>
                </a14:m>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8" name="テキスト ボックス 37">
                <a:extLst>
                  <a:ext uri="{FF2B5EF4-FFF2-40B4-BE49-F238E27FC236}">
                    <a16:creationId xmlns:a16="http://schemas.microsoft.com/office/drawing/2014/main" id="{D336856B-0B55-4147-B1B6-DCCE0BE92853}"/>
                  </a:ext>
                </a:extLst>
              </p:cNvPr>
              <p:cNvSpPr txBox="1">
                <a:spLocks noRot="1" noChangeAspect="1" noMove="1" noResize="1" noEditPoints="1" noAdjustHandles="1" noChangeArrowheads="1" noChangeShapeType="1" noTextEdit="1"/>
              </p:cNvSpPr>
              <p:nvPr/>
            </p:nvSpPr>
            <p:spPr>
              <a:xfrm>
                <a:off x="6140773" y="3106665"/>
                <a:ext cx="545070" cy="581698"/>
              </a:xfrm>
              <a:prstGeom prst="rect">
                <a:avLst/>
              </a:prstGeom>
              <a:blipFill>
                <a:blip r:embed="rId7"/>
                <a:stretch>
                  <a:fillRect/>
                </a:stretch>
              </a:blipFill>
              <a:ln>
                <a:solidFill>
                  <a:srgbClr val="FFC000"/>
                </a:solidFill>
              </a:ln>
            </p:spPr>
            <p:txBody>
              <a:bodyPr/>
              <a:lstStyle/>
              <a:p>
                <a:r>
                  <a:rPr lang="ja-JP" altLang="en-US">
                    <a:noFill/>
                  </a:rPr>
                  <a:t> </a:t>
                </a:r>
              </a:p>
            </p:txBody>
          </p:sp>
        </mc:Fallback>
      </mc:AlternateContent>
      <p:sp>
        <p:nvSpPr>
          <p:cNvPr id="42" name="テキスト ボックス 41">
            <a:extLst>
              <a:ext uri="{FF2B5EF4-FFF2-40B4-BE49-F238E27FC236}">
                <a16:creationId xmlns:a16="http://schemas.microsoft.com/office/drawing/2014/main" id="{B372F77F-0720-4F2F-BB6C-7862FB393214}"/>
              </a:ext>
            </a:extLst>
          </p:cNvPr>
          <p:cNvSpPr txBox="1"/>
          <p:nvPr/>
        </p:nvSpPr>
        <p:spPr>
          <a:xfrm>
            <a:off x="4902562" y="4264169"/>
            <a:ext cx="945053"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43" name="テキスト ボックス 42">
            <a:extLst>
              <a:ext uri="{FF2B5EF4-FFF2-40B4-BE49-F238E27FC236}">
                <a16:creationId xmlns:a16="http://schemas.microsoft.com/office/drawing/2014/main" id="{ECC5CF35-695E-4B0D-B26C-E6AF9122174E}"/>
              </a:ext>
            </a:extLst>
          </p:cNvPr>
          <p:cNvSpPr txBox="1"/>
          <p:nvPr/>
        </p:nvSpPr>
        <p:spPr>
          <a:xfrm>
            <a:off x="2975653" y="4275951"/>
            <a:ext cx="908561"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36" name="直線矢印コネクタ 35">
            <a:extLst>
              <a:ext uri="{FF2B5EF4-FFF2-40B4-BE49-F238E27FC236}">
                <a16:creationId xmlns:a16="http://schemas.microsoft.com/office/drawing/2014/main" id="{1D274409-26EA-4748-B580-C9B72957A65C}"/>
              </a:ext>
            </a:extLst>
          </p:cNvPr>
          <p:cNvCxnSpPr>
            <a:cxnSpLocks/>
          </p:cNvCxnSpPr>
          <p:nvPr/>
        </p:nvCxnSpPr>
        <p:spPr>
          <a:xfrm flipH="1">
            <a:off x="5980159" y="3669492"/>
            <a:ext cx="157205" cy="195587"/>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40B08F62-9B07-4558-B736-F9A04C8C6AF8}"/>
                  </a:ext>
                </a:extLst>
              </p:cNvPr>
              <p:cNvSpPr txBox="1"/>
              <p:nvPr/>
            </p:nvSpPr>
            <p:spPr>
              <a:xfrm>
                <a:off x="2209271" y="3121282"/>
                <a:ext cx="545070" cy="581698"/>
              </a:xfrm>
              <a:prstGeom prst="rect">
                <a:avLst/>
              </a:prstGeom>
              <a:solidFill>
                <a:srgbClr val="00B0F0"/>
              </a:solidFill>
              <a:ln>
                <a:solidFill>
                  <a:srgbClr val="FFC000"/>
                </a:solidFill>
              </a:ln>
            </p:spPr>
            <p:txBody>
              <a:bodyPr wrap="square" rtlCol="0">
                <a:spAutoFit/>
              </a:bodyPr>
              <a:lstStyle/>
              <a:p>
                <a:pPr algn="ctr"/>
                <a14:m>
                  <m:oMathPara xmlns:m="http://schemas.openxmlformats.org/officeDocument/2006/math">
                    <m:oMathParaPr>
                      <m:jc m:val="centerGroup"/>
                    </m:oMathParaPr>
                    <m:oMath xmlns:m="http://schemas.openxmlformats.org/officeDocument/2006/math">
                      <m:f>
                        <m:fPr>
                          <m:ctrlPr>
                            <a:rPr kumimoji="1" lang="en-US" altLang="ja-JP" sz="1600" i="1" smtClean="0">
                              <a:solidFill>
                                <a:schemeClr val="bg1"/>
                              </a:solidFill>
                              <a:latin typeface="Cambria Math" panose="02040503050406030204" pitchFamily="18" charset="0"/>
                              <a:ea typeface="ＭＳ Ｐゴシック" panose="020B0600070205080204" pitchFamily="50" charset="-128"/>
                            </a:rPr>
                          </m:ctrlPr>
                        </m:fPr>
                        <m:num>
                          <m:r>
                            <m:rPr>
                              <m:nor/>
                            </m:rPr>
                            <a:rPr kumimoji="1" lang="en-US" altLang="ja-JP" sz="1600" dirty="0">
                              <a:solidFill>
                                <a:schemeClr val="bg1"/>
                              </a:solidFill>
                              <a:latin typeface="ＭＳ Ｐゴシック" panose="020B0600070205080204" pitchFamily="50" charset="-128"/>
                              <a:cs typeface="Meiryo UI" pitchFamily="50" charset="-128"/>
                            </a:rPr>
                            <m:t>p</m:t>
                          </m:r>
                          <m:r>
                            <m:rPr>
                              <m:nor/>
                            </m:rPr>
                            <a:rPr kumimoji="1" lang="ja-JP" altLang="en-US" sz="1600" dirty="0">
                              <a:solidFill>
                                <a:schemeClr val="bg1"/>
                              </a:solidFill>
                              <a:latin typeface="ＭＳ Ｐゴシック" panose="020B0600070205080204" pitchFamily="50" charset="-128"/>
                              <a:cs typeface="Meiryo UI" pitchFamily="50" charset="-128"/>
                            </a:rPr>
                            <m:t>値</m:t>
                          </m:r>
                        </m:num>
                        <m:den>
                          <m:r>
                            <a:rPr kumimoji="1" lang="en-US" altLang="ja-JP" sz="1600" b="0" i="1" smtClean="0">
                              <a:solidFill>
                                <a:schemeClr val="bg1"/>
                              </a:solidFill>
                              <a:latin typeface="Cambria Math" panose="02040503050406030204" pitchFamily="18" charset="0"/>
                              <a:ea typeface="ＭＳ Ｐゴシック" panose="020B0600070205080204" pitchFamily="50" charset="-128"/>
                            </a:rPr>
                            <m:t>2</m:t>
                          </m:r>
                        </m:den>
                      </m:f>
                    </m:oMath>
                  </m:oMathPara>
                </a14:m>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46" name="テキスト ボックス 45">
                <a:extLst>
                  <a:ext uri="{FF2B5EF4-FFF2-40B4-BE49-F238E27FC236}">
                    <a16:creationId xmlns:a16="http://schemas.microsoft.com/office/drawing/2014/main" id="{40B08F62-9B07-4558-B736-F9A04C8C6AF8}"/>
                  </a:ext>
                </a:extLst>
              </p:cNvPr>
              <p:cNvSpPr txBox="1">
                <a:spLocks noRot="1" noChangeAspect="1" noMove="1" noResize="1" noEditPoints="1" noAdjustHandles="1" noChangeArrowheads="1" noChangeShapeType="1" noTextEdit="1"/>
              </p:cNvSpPr>
              <p:nvPr/>
            </p:nvSpPr>
            <p:spPr>
              <a:xfrm>
                <a:off x="2209271" y="3121282"/>
                <a:ext cx="545070" cy="581698"/>
              </a:xfrm>
              <a:prstGeom prst="rect">
                <a:avLst/>
              </a:prstGeom>
              <a:blipFill>
                <a:blip r:embed="rId8"/>
                <a:stretch>
                  <a:fillRect/>
                </a:stretch>
              </a:blipFill>
              <a:ln>
                <a:solidFill>
                  <a:srgbClr val="FFC000"/>
                </a:solidFill>
              </a:ln>
            </p:spPr>
            <p:txBody>
              <a:bodyPr/>
              <a:lstStyle/>
              <a:p>
                <a:r>
                  <a:rPr lang="ja-JP" altLang="en-US">
                    <a:noFill/>
                  </a:rPr>
                  <a:t> </a:t>
                </a:r>
              </a:p>
            </p:txBody>
          </p:sp>
        </mc:Fallback>
      </mc:AlternateContent>
      <p:cxnSp>
        <p:nvCxnSpPr>
          <p:cNvPr id="44" name="直線矢印コネクタ 43">
            <a:extLst>
              <a:ext uri="{FF2B5EF4-FFF2-40B4-BE49-F238E27FC236}">
                <a16:creationId xmlns:a16="http://schemas.microsoft.com/office/drawing/2014/main" id="{BCF6DE3F-0148-46B0-A561-3550724E1F19}"/>
              </a:ext>
            </a:extLst>
          </p:cNvPr>
          <p:cNvCxnSpPr>
            <a:cxnSpLocks/>
          </p:cNvCxnSpPr>
          <p:nvPr/>
        </p:nvCxnSpPr>
        <p:spPr>
          <a:xfrm>
            <a:off x="2736613" y="3678833"/>
            <a:ext cx="161175" cy="159051"/>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E2A7E452-554D-4945-BCDD-A7340DCCC37D}"/>
              </a:ext>
            </a:extLst>
          </p:cNvPr>
          <p:cNvSpPr txBox="1"/>
          <p:nvPr/>
        </p:nvSpPr>
        <p:spPr>
          <a:xfrm>
            <a:off x="683568" y="5116204"/>
            <a:ext cx="7632848" cy="1015663"/>
          </a:xfrm>
          <a:prstGeom prst="rect">
            <a:avLst/>
          </a:prstGeom>
          <a:noFill/>
        </p:spPr>
        <p:txBody>
          <a:bodyPr wrap="square" rtlCol="0">
            <a:spAutoFit/>
          </a:bodyPr>
          <a:lstStyle/>
          <a:p>
            <a:pPr algn="just"/>
            <a:r>
              <a:rPr kumimoji="1" lang="en-US" altLang="ja-JP"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値</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：帰無仮説の下で，実験結果（検定統計量）よりも極端な値</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が観測される確率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値を有意水準</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と比較して“</a:t>
            </a:r>
            <a:r>
              <a:rPr kumimoji="1" lang="en-US" altLang="ja-JP"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”ならば帰無仮説を棄却（有意）</a:t>
            </a:r>
          </a:p>
        </p:txBody>
      </p:sp>
      <p:cxnSp>
        <p:nvCxnSpPr>
          <p:cNvPr id="50" name="直線矢印コネクタ 49">
            <a:extLst>
              <a:ext uri="{FF2B5EF4-FFF2-40B4-BE49-F238E27FC236}">
                <a16:creationId xmlns:a16="http://schemas.microsoft.com/office/drawing/2014/main" id="{BFE9B1C9-72F3-475E-B702-E7203D00C343}"/>
              </a:ext>
            </a:extLst>
          </p:cNvPr>
          <p:cNvCxnSpPr>
            <a:cxnSpLocks/>
          </p:cNvCxnSpPr>
          <p:nvPr/>
        </p:nvCxnSpPr>
        <p:spPr>
          <a:xfrm flipH="1" flipV="1">
            <a:off x="5980159" y="4169912"/>
            <a:ext cx="315546" cy="28838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4" name="テキスト ボックス 53">
            <a:extLst>
              <a:ext uri="{FF2B5EF4-FFF2-40B4-BE49-F238E27FC236}">
                <a16:creationId xmlns:a16="http://schemas.microsoft.com/office/drawing/2014/main" id="{D513AFFA-9402-4BC9-8135-9EB46B72E1BB}"/>
              </a:ext>
            </a:extLst>
          </p:cNvPr>
          <p:cNvSpPr txBox="1"/>
          <p:nvPr/>
        </p:nvSpPr>
        <p:spPr>
          <a:xfrm>
            <a:off x="6132255" y="4408220"/>
            <a:ext cx="2648633"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実験で観測された標本平均（検定統計量）</a:t>
            </a:r>
          </a:p>
        </p:txBody>
      </p:sp>
    </p:spTree>
    <p:extLst>
      <p:ext uri="{BB962C8B-B14F-4D97-AF65-F5344CB8AC3E}">
        <p14:creationId xmlns:p14="http://schemas.microsoft.com/office/powerpoint/2010/main" val="8099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6" grpId="0" animBg="1"/>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7951E8-E2EA-4B6B-BE08-F992CCCAC3FD}"/>
              </a:ext>
            </a:extLst>
          </p:cNvPr>
          <p:cNvSpPr>
            <a:spLocks noGrp="1"/>
          </p:cNvSpPr>
          <p:nvPr>
            <p:ph type="title"/>
          </p:nvPr>
        </p:nvSpPr>
        <p:spPr/>
        <p:txBody>
          <a:bodyPr/>
          <a:lstStyle/>
          <a:p>
            <a:r>
              <a:rPr kumimoji="1" lang="ja-JP" altLang="en-US" dirty="0"/>
              <a:t>例　題</a:t>
            </a:r>
          </a:p>
        </p:txBody>
      </p:sp>
      <p:pic>
        <p:nvPicPr>
          <p:cNvPr id="5" name="コンテンツ プレースホルダー 4">
            <a:extLst>
              <a:ext uri="{FF2B5EF4-FFF2-40B4-BE49-F238E27FC236}">
                <a16:creationId xmlns:a16="http://schemas.microsoft.com/office/drawing/2014/main" id="{1183AEB6-0B4F-4EE5-8591-B5FE0F2725C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04248" y="692696"/>
            <a:ext cx="1156128" cy="998984"/>
          </a:xfrm>
        </p:spPr>
      </p:pic>
      <mc:AlternateContent xmlns:mc="http://schemas.openxmlformats.org/markup-compatibility/2006" xmlns:a14="http://schemas.microsoft.com/office/drawing/2010/main">
        <mc:Choice Requires="a14">
          <p:sp>
            <p:nvSpPr>
              <p:cNvPr id="6" name="コンテンツ プレースホルダー 2">
                <a:extLst>
                  <a:ext uri="{FF2B5EF4-FFF2-40B4-BE49-F238E27FC236}">
                    <a16:creationId xmlns:a16="http://schemas.microsoft.com/office/drawing/2014/main" id="{064BFA5A-2230-42F4-8572-B72F20754BBD}"/>
                  </a:ext>
                </a:extLst>
              </p:cNvPr>
              <p:cNvSpPr txBox="1">
                <a:spLocks/>
              </p:cNvSpPr>
              <p:nvPr/>
            </p:nvSpPr>
            <p:spPr bwMode="auto">
              <a:xfrm>
                <a:off x="503548" y="1918208"/>
                <a:ext cx="8136904" cy="25922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3"/>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en-US" altLang="ja-JP" sz="2300" kern="0" dirty="0"/>
                  <a:t>A</a:t>
                </a:r>
                <a:r>
                  <a:rPr lang="ja-JP" altLang="en-US" sz="2300" kern="0" dirty="0"/>
                  <a:t>君が大きなテントウムシ</a:t>
                </a:r>
                <a:r>
                  <a:rPr lang="ja-JP" altLang="en-US" sz="2000" kern="0" dirty="0"/>
                  <a:t>（平均体長</a:t>
                </a:r>
                <a14:m>
                  <m:oMath xmlns:m="http://schemas.openxmlformats.org/officeDocument/2006/math">
                    <m:acc>
                      <m:accPr>
                        <m:chr m:val="̅"/>
                        <m:ctrlPr>
                          <a:rPr lang="ja-JP" altLang="en-US" sz="2000" i="1" kern="0" smtClean="0">
                            <a:latin typeface="Cambria Math" panose="02040503050406030204" pitchFamily="18" charset="0"/>
                          </a:rPr>
                        </m:ctrlPr>
                      </m:accPr>
                      <m:e>
                        <m:r>
                          <a:rPr lang="en-US" altLang="ja-JP" sz="2000" b="0" i="1" kern="0" smtClean="0">
                            <a:latin typeface="Cambria Math" panose="02040503050406030204" pitchFamily="18" charset="0"/>
                          </a:rPr>
                          <m:t>𝑥</m:t>
                        </m:r>
                      </m:e>
                    </m:acc>
                  </m:oMath>
                </a14:m>
                <a:r>
                  <a:rPr lang="en-US" altLang="ja-JP" sz="2000" kern="0" dirty="0"/>
                  <a:t>=11</a:t>
                </a:r>
                <a:r>
                  <a:rPr lang="ja-JP" altLang="en-US" sz="2000" kern="0" dirty="0"/>
                  <a:t>㎜）</a:t>
                </a:r>
                <a:r>
                  <a:rPr lang="ja-JP" altLang="en-US" sz="2300" kern="0" dirty="0"/>
                  <a:t>を数匹採集した。このテントウムシは新種だろうか？それとも既知の種</a:t>
                </a:r>
                <a:r>
                  <a:rPr lang="ja-JP" altLang="en-US" sz="2000" kern="0" dirty="0"/>
                  <a:t>（○○テントウ）</a:t>
                </a:r>
                <a:r>
                  <a:rPr lang="ja-JP" altLang="en-US" sz="2300" kern="0" dirty="0"/>
                  <a:t>だろうか？ただし，既知の種の真の体長，つまり母平均</a:t>
                </a:r>
                <a:r>
                  <a:rPr lang="en-US" altLang="ja-JP" sz="2300" kern="0" dirty="0"/>
                  <a:t>μ</a:t>
                </a:r>
                <a:r>
                  <a:rPr lang="en-US" altLang="ja-JP" sz="2300" kern="0" baseline="-25000" dirty="0"/>
                  <a:t>0</a:t>
                </a:r>
                <a:r>
                  <a:rPr lang="en-US" altLang="ja-JP" sz="2300" kern="0" dirty="0"/>
                  <a:t>=5</a:t>
                </a:r>
                <a:r>
                  <a:rPr lang="ja-JP" altLang="en-US" sz="2300" kern="0" dirty="0"/>
                  <a:t>㎜，母標準誤差</a:t>
                </a:r>
                <a14:m>
                  <m:oMath xmlns:m="http://schemas.openxmlformats.org/officeDocument/2006/math">
                    <m:sSub>
                      <m:sSubPr>
                        <m:ctrlPr>
                          <a:rPr lang="en-US" altLang="ja-JP" sz="2300" i="1" kern="0">
                            <a:latin typeface="Cambria Math" panose="02040503050406030204" pitchFamily="18" charset="0"/>
                          </a:rPr>
                        </m:ctrlPr>
                      </m:sSubPr>
                      <m:e>
                        <m:r>
                          <m:rPr>
                            <m:nor/>
                          </m:rPr>
                          <a:rPr lang="en-US" altLang="ja-JP" sz="2300" i="1" kern="0" dirty="0">
                            <a:latin typeface="Times New Roman" panose="02020603050405020304" pitchFamily="18" charset="0"/>
                            <a:cs typeface="Times New Roman" panose="02020603050405020304" pitchFamily="18" charset="0"/>
                          </a:rPr>
                          <m:t>σ</m:t>
                        </m:r>
                      </m:e>
                      <m:sub>
                        <m:acc>
                          <m:accPr>
                            <m:chr m:val="̅"/>
                            <m:ctrlPr>
                              <a:rPr lang="en-US" altLang="ja-JP" sz="2300" i="1" kern="0">
                                <a:latin typeface="Cambria Math" panose="02040503050406030204" pitchFamily="18" charset="0"/>
                              </a:rPr>
                            </m:ctrlPr>
                          </m:accPr>
                          <m:e>
                            <m:r>
                              <a:rPr lang="en-US" altLang="ja-JP" sz="2300" i="1" kern="0">
                                <a:latin typeface="Cambria Math" panose="02040503050406030204" pitchFamily="18" charset="0"/>
                              </a:rPr>
                              <m:t>𝑥</m:t>
                            </m:r>
                          </m:e>
                        </m:acc>
                      </m:sub>
                    </m:sSub>
                  </m:oMath>
                </a14:m>
                <a:r>
                  <a:rPr lang="en-US" altLang="ja-JP" sz="2300" kern="0" dirty="0"/>
                  <a:t>=2</a:t>
                </a:r>
                <a:r>
                  <a:rPr lang="ja-JP" altLang="en-US" sz="2300" kern="0" dirty="0"/>
                  <a:t>㎜とし，種は体長で決まるとする。</a:t>
                </a:r>
                <a:endParaRPr lang="en-US" altLang="ja-JP" sz="2300" kern="0" dirty="0"/>
              </a:p>
              <a:p>
                <a:pPr marL="0" indent="0">
                  <a:buFontTx/>
                  <a:buNone/>
                </a:pPr>
                <a:endParaRPr lang="ja-JP" altLang="en-US" sz="1000" kern="0" dirty="0"/>
              </a:p>
              <a:p>
                <a:pPr marL="0" indent="0">
                  <a:buFontTx/>
                  <a:buNone/>
                </a:pPr>
                <a:r>
                  <a:rPr lang="ja-JP" altLang="en-US" sz="2100" kern="0" dirty="0"/>
                  <a:t>解：標本平均</a:t>
                </a:r>
                <a14:m>
                  <m:oMath xmlns:m="http://schemas.openxmlformats.org/officeDocument/2006/math">
                    <m:acc>
                      <m:accPr>
                        <m:chr m:val="̅"/>
                        <m:ctrlPr>
                          <a:rPr lang="ja-JP" altLang="en-US" sz="2100" i="1" kern="0">
                            <a:latin typeface="Cambria Math" panose="02040503050406030204" pitchFamily="18" charset="0"/>
                          </a:rPr>
                        </m:ctrlPr>
                      </m:accPr>
                      <m:e>
                        <m:r>
                          <a:rPr lang="en-US" altLang="ja-JP" sz="2100" i="1" kern="0">
                            <a:latin typeface="Cambria Math" panose="02040503050406030204" pitchFamily="18" charset="0"/>
                          </a:rPr>
                          <m:t>𝑥</m:t>
                        </m:r>
                      </m:e>
                    </m:acc>
                  </m:oMath>
                </a14:m>
                <a:r>
                  <a:rPr lang="en-US" altLang="ja-JP" sz="2100" kern="0" dirty="0"/>
                  <a:t>=11</a:t>
                </a:r>
                <a:r>
                  <a:rPr lang="ja-JP" altLang="en-US" sz="2100" kern="0" dirty="0"/>
                  <a:t>と特定の値</a:t>
                </a:r>
                <a:r>
                  <a:rPr lang="en-US" altLang="ja-JP" sz="2100" kern="0" dirty="0"/>
                  <a:t>μ</a:t>
                </a:r>
                <a:r>
                  <a:rPr lang="en-US" altLang="ja-JP" sz="2100" kern="0" baseline="-25000" dirty="0"/>
                  <a:t>0</a:t>
                </a:r>
                <a:r>
                  <a:rPr lang="en-US" altLang="ja-JP" sz="2100" kern="0" dirty="0"/>
                  <a:t>=5</a:t>
                </a:r>
                <a:r>
                  <a:rPr lang="ja-JP" altLang="en-US" sz="2100" kern="0" dirty="0"/>
                  <a:t>㎜とを比較して，その抽出元の母集団の平均にも差があることを「（</a:t>
                </a:r>
                <a:r>
                  <a:rPr lang="en-US" altLang="ja-JP" sz="2100" kern="0" dirty="0"/>
                  <a:t>1</a:t>
                </a:r>
                <a:r>
                  <a:rPr lang="ja-JP" altLang="en-US" sz="2100" kern="0" dirty="0"/>
                  <a:t>標本の）母平均の検定」で検証します。</a:t>
                </a:r>
              </a:p>
            </p:txBody>
          </p:sp>
        </mc:Choice>
        <mc:Fallback xmlns="">
          <p:sp>
            <p:nvSpPr>
              <p:cNvPr id="6" name="コンテンツ プレースホルダー 2">
                <a:extLst>
                  <a:ext uri="{FF2B5EF4-FFF2-40B4-BE49-F238E27FC236}">
                    <a16:creationId xmlns:a16="http://schemas.microsoft.com/office/drawing/2014/main" id="{064BFA5A-2230-42F4-8572-B72F20754BBD}"/>
                  </a:ext>
                </a:extLst>
              </p:cNvPr>
              <p:cNvSpPr txBox="1">
                <a:spLocks noRot="1" noChangeAspect="1" noMove="1" noResize="1" noEditPoints="1" noAdjustHandles="1" noChangeArrowheads="1" noChangeShapeType="1" noTextEdit="1"/>
              </p:cNvSpPr>
              <p:nvPr/>
            </p:nvSpPr>
            <p:spPr bwMode="auto">
              <a:xfrm>
                <a:off x="503548" y="1918208"/>
                <a:ext cx="8136904" cy="2592288"/>
              </a:xfrm>
              <a:prstGeom prst="rect">
                <a:avLst/>
              </a:prstGeom>
              <a:blipFill>
                <a:blip r:embed="rId4"/>
                <a:stretch>
                  <a:fillRect l="-1124" t="-2353" r="-1124"/>
                </a:stretch>
              </a:blipFill>
              <a:ln w="9525">
                <a:noFill/>
                <a:miter lim="800000"/>
                <a:headEnd/>
                <a:tailEnd/>
              </a:ln>
              <a:effectLst/>
            </p:spPr>
            <p:txBody>
              <a:bodyPr/>
              <a:lstStyle/>
              <a:p>
                <a:r>
                  <a:rPr lang="ja-JP" altLang="en-US">
                    <a:noFill/>
                  </a:rPr>
                  <a:t> </a:t>
                </a:r>
              </a:p>
            </p:txBody>
          </p:sp>
        </mc:Fallback>
      </mc:AlternateContent>
      <p:sp>
        <p:nvSpPr>
          <p:cNvPr id="7" name="楕円 6">
            <a:extLst>
              <a:ext uri="{FF2B5EF4-FFF2-40B4-BE49-F238E27FC236}">
                <a16:creationId xmlns:a16="http://schemas.microsoft.com/office/drawing/2014/main" id="{02A55E3E-65AE-46F7-BAD6-6E45F8D35335}"/>
              </a:ext>
            </a:extLst>
          </p:cNvPr>
          <p:cNvSpPr/>
          <p:nvPr/>
        </p:nvSpPr>
        <p:spPr>
          <a:xfrm>
            <a:off x="1941035" y="4437112"/>
            <a:ext cx="2088231" cy="715414"/>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700" dirty="0"/>
              <a:t>○○テントウ</a:t>
            </a:r>
            <a:endParaRPr kumimoji="1" lang="en-US" altLang="ja-JP" sz="1700" dirty="0"/>
          </a:p>
          <a:p>
            <a:pPr algn="ctr">
              <a:lnSpc>
                <a:spcPts val="2000"/>
              </a:lnSpc>
            </a:pPr>
            <a:r>
              <a:rPr kumimoji="1" lang="ja-JP" altLang="en-US" sz="1700" dirty="0">
                <a:latin typeface="Times New Roman" panose="02020603050405020304" pitchFamily="18" charset="0"/>
                <a:cs typeface="Times New Roman" panose="02020603050405020304" pitchFamily="18" charset="0"/>
              </a:rPr>
              <a:t>（真の体長</a:t>
            </a:r>
            <a:r>
              <a:rPr kumimoji="1" lang="en-US" altLang="ja-JP" sz="1700" i="1" dirty="0">
                <a:latin typeface="Times New Roman" panose="02020603050405020304" pitchFamily="18" charset="0"/>
                <a:cs typeface="Times New Roman" panose="02020603050405020304" pitchFamily="18" charset="0"/>
              </a:rPr>
              <a:t>μ</a:t>
            </a:r>
            <a:r>
              <a:rPr kumimoji="1" lang="en-US" altLang="ja-JP" sz="1700" baseline="-25000" dirty="0"/>
              <a:t>0</a:t>
            </a:r>
            <a:r>
              <a:rPr kumimoji="1" lang="ja-JP" altLang="en-US" sz="1700" dirty="0"/>
              <a:t>）</a:t>
            </a:r>
          </a:p>
        </p:txBody>
      </p:sp>
      <p:cxnSp>
        <p:nvCxnSpPr>
          <p:cNvPr id="8" name="直線矢印コネクタ 7">
            <a:extLst>
              <a:ext uri="{FF2B5EF4-FFF2-40B4-BE49-F238E27FC236}">
                <a16:creationId xmlns:a16="http://schemas.microsoft.com/office/drawing/2014/main" id="{96D8EF0B-D354-469E-8D7A-D37DAEE3AF33}"/>
              </a:ext>
            </a:extLst>
          </p:cNvPr>
          <p:cNvCxnSpPr>
            <a:cxnSpLocks/>
          </p:cNvCxnSpPr>
          <p:nvPr/>
        </p:nvCxnSpPr>
        <p:spPr>
          <a:xfrm>
            <a:off x="2923737" y="5143377"/>
            <a:ext cx="0" cy="4042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8D8079C3-9F47-47F5-B1AA-ABE111ABBB07}"/>
              </a:ext>
            </a:extLst>
          </p:cNvPr>
          <p:cNvSpPr/>
          <p:nvPr/>
        </p:nvSpPr>
        <p:spPr>
          <a:xfrm>
            <a:off x="2252114" y="5547629"/>
            <a:ext cx="1343247" cy="525057"/>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en-US" altLang="ja-JP" sz="1700" i="1" dirty="0">
                <a:latin typeface="Times New Roman" panose="02020603050405020304" pitchFamily="18" charset="0"/>
                <a:cs typeface="Times New Roman" panose="02020603050405020304" pitchFamily="18" charset="0"/>
              </a:rPr>
              <a:t>μ</a:t>
            </a:r>
            <a:r>
              <a:rPr kumimoji="1" lang="en-US" altLang="ja-JP" sz="1700" baseline="-25000" dirty="0">
                <a:latin typeface="Times New Roman" panose="02020603050405020304" pitchFamily="18" charset="0"/>
                <a:cs typeface="Times New Roman" panose="02020603050405020304" pitchFamily="18" charset="0"/>
              </a:rPr>
              <a:t>0</a:t>
            </a:r>
            <a:r>
              <a:rPr kumimoji="1" lang="en-US" altLang="ja-JP" sz="1700" dirty="0">
                <a:latin typeface="+mn-ea"/>
                <a:cs typeface="Times New Roman" panose="02020603050405020304" pitchFamily="18" charset="0"/>
              </a:rPr>
              <a:t>=5</a:t>
            </a:r>
            <a:r>
              <a:rPr kumimoji="1" lang="ja-JP" altLang="en-US" sz="1700" dirty="0">
                <a:latin typeface="+mn-ea"/>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0" name="楕円 9">
                <a:extLst>
                  <a:ext uri="{FF2B5EF4-FFF2-40B4-BE49-F238E27FC236}">
                    <a16:creationId xmlns:a16="http://schemas.microsoft.com/office/drawing/2014/main" id="{B54D70AC-2453-4F6E-A063-571FB6221611}"/>
                  </a:ext>
                </a:extLst>
              </p:cNvPr>
              <p:cNvSpPr/>
              <p:nvPr/>
            </p:nvSpPr>
            <p:spPr>
              <a:xfrm>
                <a:off x="4850543" y="5573609"/>
                <a:ext cx="1296144" cy="525057"/>
              </a:xfrm>
              <a:prstGeom prst="ellipse">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14:m>
                  <m:oMath xmlns:m="http://schemas.openxmlformats.org/officeDocument/2006/math">
                    <m:acc>
                      <m:accPr>
                        <m:chr m:val="̅"/>
                        <m:ctrlPr>
                          <a:rPr kumimoji="1" lang="en-US" altLang="ja-JP" sz="1700" i="1" smtClean="0">
                            <a:latin typeface="Cambria Math" panose="02040503050406030204" pitchFamily="18" charset="0"/>
                            <a:cs typeface="Times New Roman" panose="02020603050405020304" pitchFamily="18" charset="0"/>
                          </a:rPr>
                        </m:ctrlPr>
                      </m:accPr>
                      <m:e>
                        <m:r>
                          <m:rPr>
                            <m:nor/>
                          </m:rPr>
                          <a:rPr kumimoji="1" lang="en-US" altLang="ja-JP" sz="1700" i="1" dirty="0">
                            <a:latin typeface="Times New Roman" panose="02020603050405020304" pitchFamily="18" charset="0"/>
                            <a:cs typeface="Times New Roman" panose="02020603050405020304" pitchFamily="18" charset="0"/>
                          </a:rPr>
                          <m:t>x</m:t>
                        </m:r>
                      </m:e>
                    </m:acc>
                  </m:oMath>
                </a14:m>
                <a:r>
                  <a:rPr kumimoji="1" lang="en-US" altLang="ja-JP" sz="1700" dirty="0">
                    <a:latin typeface="+mn-ea"/>
                    <a:cs typeface="Times New Roman" panose="02020603050405020304" pitchFamily="18" charset="0"/>
                  </a:rPr>
                  <a:t>=11㎜</a:t>
                </a:r>
                <a:endParaRPr kumimoji="1" lang="ja-JP" altLang="en-US" sz="1700" dirty="0">
                  <a:latin typeface="+mn-ea"/>
                  <a:cs typeface="Times New Roman" panose="02020603050405020304" pitchFamily="18" charset="0"/>
                </a:endParaRPr>
              </a:p>
            </p:txBody>
          </p:sp>
        </mc:Choice>
        <mc:Fallback xmlns="">
          <p:sp>
            <p:nvSpPr>
              <p:cNvPr id="10" name="楕円 9">
                <a:extLst>
                  <a:ext uri="{FF2B5EF4-FFF2-40B4-BE49-F238E27FC236}">
                    <a16:creationId xmlns:a16="http://schemas.microsoft.com/office/drawing/2014/main" id="{B54D70AC-2453-4F6E-A063-571FB6221611}"/>
                  </a:ext>
                </a:extLst>
              </p:cNvPr>
              <p:cNvSpPr>
                <a:spLocks noRot="1" noChangeAspect="1" noMove="1" noResize="1" noEditPoints="1" noAdjustHandles="1" noChangeArrowheads="1" noChangeShapeType="1" noTextEdit="1"/>
              </p:cNvSpPr>
              <p:nvPr/>
            </p:nvSpPr>
            <p:spPr>
              <a:xfrm>
                <a:off x="4850543" y="5573609"/>
                <a:ext cx="1296144" cy="525057"/>
              </a:xfrm>
              <a:prstGeom prst="ellipse">
                <a:avLst/>
              </a:prstGeom>
              <a:blipFill>
                <a:blip r:embed="rId5"/>
                <a:stretch>
                  <a:fillRect/>
                </a:stretch>
              </a:blipFill>
              <a:ln w="31750">
                <a:solidFill>
                  <a:schemeClr val="bg1"/>
                </a:solidFill>
              </a:ln>
            </p:spPr>
            <p:txBody>
              <a:bodyPr/>
              <a:lstStyle/>
              <a:p>
                <a:r>
                  <a:rPr lang="ja-JP" altLang="en-US">
                    <a:noFill/>
                  </a:rPr>
                  <a:t> </a:t>
                </a:r>
              </a:p>
            </p:txBody>
          </p:sp>
        </mc:Fallback>
      </mc:AlternateContent>
      <p:cxnSp>
        <p:nvCxnSpPr>
          <p:cNvPr id="11" name="直線矢印コネクタ 10">
            <a:extLst>
              <a:ext uri="{FF2B5EF4-FFF2-40B4-BE49-F238E27FC236}">
                <a16:creationId xmlns:a16="http://schemas.microsoft.com/office/drawing/2014/main" id="{3C8BB4BE-54C2-4A83-8715-E6C4993E0436}"/>
              </a:ext>
            </a:extLst>
          </p:cNvPr>
          <p:cNvCxnSpPr>
            <a:cxnSpLocks/>
            <a:endCxn id="10" idx="1"/>
          </p:cNvCxnSpPr>
          <p:nvPr/>
        </p:nvCxnSpPr>
        <p:spPr>
          <a:xfrm>
            <a:off x="3864060" y="5018695"/>
            <a:ext cx="1176299" cy="631807"/>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5BA4607-3EC4-4651-A73A-BEB74027D697}"/>
              </a:ext>
            </a:extLst>
          </p:cNvPr>
          <p:cNvCxnSpPr>
            <a:cxnSpLocks/>
          </p:cNvCxnSpPr>
          <p:nvPr/>
        </p:nvCxnSpPr>
        <p:spPr>
          <a:xfrm>
            <a:off x="5508103" y="5152526"/>
            <a:ext cx="0" cy="404252"/>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7" name="楕円 16">
            <a:extLst>
              <a:ext uri="{FF2B5EF4-FFF2-40B4-BE49-F238E27FC236}">
                <a16:creationId xmlns:a16="http://schemas.microsoft.com/office/drawing/2014/main" id="{C3C46917-2512-4106-B321-EC20AEFD5272}"/>
              </a:ext>
            </a:extLst>
          </p:cNvPr>
          <p:cNvSpPr/>
          <p:nvPr/>
        </p:nvSpPr>
        <p:spPr>
          <a:xfrm>
            <a:off x="4494645" y="4437112"/>
            <a:ext cx="1944216" cy="715414"/>
          </a:xfrm>
          <a:prstGeom prst="ellipse">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00"/>
              </a:lnSpc>
            </a:pPr>
            <a:r>
              <a:rPr kumimoji="1" lang="ja-JP" altLang="en-US" sz="1700" dirty="0"/>
              <a:t>新種</a:t>
            </a:r>
            <a:endParaRPr kumimoji="1" lang="en-US" altLang="ja-JP" sz="1700" dirty="0"/>
          </a:p>
          <a:p>
            <a:pPr algn="ctr">
              <a:lnSpc>
                <a:spcPts val="2000"/>
              </a:lnSpc>
            </a:pPr>
            <a:r>
              <a:rPr kumimoji="1" lang="ja-JP" altLang="en-US" sz="1700" dirty="0">
                <a:latin typeface="Times New Roman" panose="02020603050405020304" pitchFamily="18" charset="0"/>
                <a:cs typeface="Times New Roman" panose="02020603050405020304" pitchFamily="18" charset="0"/>
              </a:rPr>
              <a:t>（真の体長</a:t>
            </a:r>
            <a:r>
              <a:rPr kumimoji="1" lang="en-US" altLang="ja-JP" sz="1700" i="1" dirty="0">
                <a:latin typeface="Times New Roman" panose="02020603050405020304" pitchFamily="18" charset="0"/>
                <a:cs typeface="Times New Roman" panose="02020603050405020304" pitchFamily="18" charset="0"/>
              </a:rPr>
              <a:t>μ</a:t>
            </a:r>
            <a:r>
              <a:rPr kumimoji="1" lang="ja-JP" altLang="en-US" sz="1700" dirty="0"/>
              <a:t>）</a:t>
            </a:r>
          </a:p>
        </p:txBody>
      </p:sp>
      <p:sp>
        <p:nvSpPr>
          <p:cNvPr id="19" name="矢印: 左右 18">
            <a:extLst>
              <a:ext uri="{FF2B5EF4-FFF2-40B4-BE49-F238E27FC236}">
                <a16:creationId xmlns:a16="http://schemas.microsoft.com/office/drawing/2014/main" id="{DD015430-8246-4428-B37D-55698B84E8B6}"/>
              </a:ext>
            </a:extLst>
          </p:cNvPr>
          <p:cNvSpPr/>
          <p:nvPr/>
        </p:nvSpPr>
        <p:spPr>
          <a:xfrm>
            <a:off x="3720754" y="5573609"/>
            <a:ext cx="1042818" cy="484337"/>
          </a:xfrm>
          <a:prstGeom prst="leftRightArrow">
            <a:avLst/>
          </a:prstGeom>
          <a:solidFill>
            <a:srgbClr val="00B05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a:t>比較</a:t>
            </a:r>
          </a:p>
        </p:txBody>
      </p:sp>
      <p:sp>
        <p:nvSpPr>
          <p:cNvPr id="20" name="テキスト ボックス 19">
            <a:extLst>
              <a:ext uri="{FF2B5EF4-FFF2-40B4-BE49-F238E27FC236}">
                <a16:creationId xmlns:a16="http://schemas.microsoft.com/office/drawing/2014/main" id="{C031AF8E-4BBA-4C60-9572-587319CA7850}"/>
              </a:ext>
            </a:extLst>
          </p:cNvPr>
          <p:cNvSpPr txBox="1"/>
          <p:nvPr/>
        </p:nvSpPr>
        <p:spPr>
          <a:xfrm>
            <a:off x="3234522" y="5173500"/>
            <a:ext cx="1656180" cy="323165"/>
          </a:xfrm>
          <a:prstGeom prst="rect">
            <a:avLst/>
          </a:prstGeom>
          <a:solidFill>
            <a:srgbClr val="666633">
              <a:alpha val="60000"/>
            </a:srgbClr>
          </a:solid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a:t>
            </a:r>
          </a:p>
        </p:txBody>
      </p:sp>
      <p:sp>
        <p:nvSpPr>
          <p:cNvPr id="22" name="テキスト ボックス 21">
            <a:extLst>
              <a:ext uri="{FF2B5EF4-FFF2-40B4-BE49-F238E27FC236}">
                <a16:creationId xmlns:a16="http://schemas.microsoft.com/office/drawing/2014/main" id="{6B276D4C-D280-4B43-A627-D9C8D2006EAE}"/>
              </a:ext>
            </a:extLst>
          </p:cNvPr>
          <p:cNvSpPr txBox="1"/>
          <p:nvPr/>
        </p:nvSpPr>
        <p:spPr>
          <a:xfrm>
            <a:off x="5622426" y="5183710"/>
            <a:ext cx="2592287"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15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：異なる母集団（新種）？</a:t>
            </a:r>
          </a:p>
        </p:txBody>
      </p:sp>
      <p:sp>
        <p:nvSpPr>
          <p:cNvPr id="23" name="テキスト ボックス 22">
            <a:extLst>
              <a:ext uri="{FF2B5EF4-FFF2-40B4-BE49-F238E27FC236}">
                <a16:creationId xmlns:a16="http://schemas.microsoft.com/office/drawing/2014/main" id="{D3D0E386-D9DB-4791-91B2-EE6140C35F4D}"/>
              </a:ext>
            </a:extLst>
          </p:cNvPr>
          <p:cNvSpPr txBox="1"/>
          <p:nvPr/>
        </p:nvSpPr>
        <p:spPr>
          <a:xfrm>
            <a:off x="6372200" y="5733849"/>
            <a:ext cx="2592287" cy="323165"/>
          </a:xfrm>
          <a:prstGeom prst="rect">
            <a:avLst/>
          </a:prstGeom>
          <a:noFill/>
        </p:spPr>
        <p:txBody>
          <a:bodyPr wrap="square" rtlCol="0">
            <a:spAutoFit/>
          </a:bodyPr>
          <a:lstStyle/>
          <a:p>
            <a:pPr algn="l"/>
            <a:r>
              <a:rPr kumimoji="1" lang="en-US" altLang="ja-JP"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君の見つけたテントウムシ</a:t>
            </a:r>
          </a:p>
        </p:txBody>
      </p:sp>
      <p:cxnSp>
        <p:nvCxnSpPr>
          <p:cNvPr id="25" name="コネクタ: 曲線 24">
            <a:extLst>
              <a:ext uri="{FF2B5EF4-FFF2-40B4-BE49-F238E27FC236}">
                <a16:creationId xmlns:a16="http://schemas.microsoft.com/office/drawing/2014/main" id="{2D8C256F-8174-42CF-B117-3777DA87E9F9}"/>
              </a:ext>
            </a:extLst>
          </p:cNvPr>
          <p:cNvCxnSpPr>
            <a:cxnSpLocks/>
          </p:cNvCxnSpPr>
          <p:nvPr/>
        </p:nvCxnSpPr>
        <p:spPr>
          <a:xfrm rot="10800000">
            <a:off x="6146690" y="5822550"/>
            <a:ext cx="297519" cy="105409"/>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0A17C9D8-4EF6-4152-AB0B-DAEF8E1B12D6}"/>
              </a:ext>
            </a:extLst>
          </p:cNvPr>
          <p:cNvSpPr txBox="1"/>
          <p:nvPr/>
        </p:nvSpPr>
        <p:spPr>
          <a:xfrm>
            <a:off x="404316" y="5790362"/>
            <a:ext cx="1925949"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既知の○○テントウ</a:t>
            </a:r>
          </a:p>
        </p:txBody>
      </p:sp>
      <p:cxnSp>
        <p:nvCxnSpPr>
          <p:cNvPr id="28" name="コネクタ: 曲線 27">
            <a:extLst>
              <a:ext uri="{FF2B5EF4-FFF2-40B4-BE49-F238E27FC236}">
                <a16:creationId xmlns:a16="http://schemas.microsoft.com/office/drawing/2014/main" id="{1559314F-1E7F-4A40-BE90-F41BE5B21E0D}"/>
              </a:ext>
            </a:extLst>
          </p:cNvPr>
          <p:cNvCxnSpPr>
            <a:cxnSpLocks/>
          </p:cNvCxnSpPr>
          <p:nvPr/>
        </p:nvCxnSpPr>
        <p:spPr>
          <a:xfrm flipV="1">
            <a:off x="2102900" y="5833604"/>
            <a:ext cx="340121" cy="118340"/>
          </a:xfrm>
          <a:prstGeom prst="curvedConnector3">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583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fade">
                                      <p:cBhvr>
                                        <p:cTn id="16" dur="500"/>
                                        <p:tgtEl>
                                          <p:spTgt spid="25"/>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500"/>
                                        <p:tgtEl>
                                          <p:spTgt spid="2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fade">
                                      <p:cBhvr>
                                        <p:cTn id="25" dur="500"/>
                                        <p:tgtEl>
                                          <p:spTgt spid="2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fade">
                                      <p:cBhvr>
                                        <p:cTn id="45" dur="500"/>
                                        <p:tgtEl>
                                          <p:spTgt spid="17"/>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7" grpId="0" animBg="1"/>
      <p:bldP spid="19" grpId="0" animBg="1"/>
      <p:bldP spid="20" grpId="0" animBg="1"/>
      <p:bldP spid="22" grpId="0"/>
      <p:bldP spid="23"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E6798C-ACFD-43DE-8E3E-5C800198961D}"/>
              </a:ext>
            </a:extLst>
          </p:cNvPr>
          <p:cNvSpPr>
            <a:spLocks noGrp="1"/>
          </p:cNvSpPr>
          <p:nvPr>
            <p:ph type="title"/>
          </p:nvPr>
        </p:nvSpPr>
        <p:spPr/>
        <p:txBody>
          <a:bodyPr/>
          <a:lstStyle/>
          <a:p>
            <a:r>
              <a:rPr kumimoji="1" lang="ja-JP" altLang="en-US" dirty="0"/>
              <a:t>例題　続き</a:t>
            </a:r>
          </a:p>
        </p:txBody>
      </p:sp>
      <mc:AlternateContent xmlns:mc="http://schemas.openxmlformats.org/markup-compatibility/2006" xmlns:a14="http://schemas.microsoft.com/office/drawing/2010/main">
        <mc:Choice Requires="a14">
          <p:sp>
            <p:nvSpPr>
              <p:cNvPr id="3" name="テキスト ボックス 2">
                <a:extLst>
                  <a:ext uri="{FF2B5EF4-FFF2-40B4-BE49-F238E27FC236}">
                    <a16:creationId xmlns:a16="http://schemas.microsoft.com/office/drawing/2014/main" id="{5F021196-E6A0-4D6D-92B6-11CCFF094DEB}"/>
                  </a:ext>
                </a:extLst>
              </p:cNvPr>
              <p:cNvSpPr txBox="1"/>
              <p:nvPr/>
            </p:nvSpPr>
            <p:spPr>
              <a:xfrm>
                <a:off x="539552" y="1988840"/>
                <a:ext cx="7776864" cy="1015663"/>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手順①：仮説の設定</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㎜）→新種でない（同じ母集団から抽出）</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r>
                  <a:rPr kumimoji="1" lang="en-US" altLang="ja-JP" sz="2000" dirty="0">
                    <a:solidFill>
                      <a:schemeClr val="bg1"/>
                    </a:solidFill>
                    <a:latin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dirty="0">
                    <a:solidFill>
                      <a:schemeClr val="bg1"/>
                    </a:solidFill>
                    <a:latin typeface="ＭＳ Ｐゴシック" panose="020B0600070205080204" pitchFamily="50" charset="-128"/>
                    <a:cs typeface="Meiryo UI" pitchFamily="50" charset="-128"/>
                  </a:rPr>
                  <a:t>=11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cs typeface="Meiryo UI" pitchFamily="50" charset="-128"/>
                  </a:rPr>
                  <a:t>㎜）→新種である（異なる母集団から抽出）</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 name="テキスト ボックス 2">
                <a:extLst>
                  <a:ext uri="{FF2B5EF4-FFF2-40B4-BE49-F238E27FC236}">
                    <a16:creationId xmlns:a16="http://schemas.microsoft.com/office/drawing/2014/main" id="{5F021196-E6A0-4D6D-92B6-11CCFF094DEB}"/>
                  </a:ext>
                </a:extLst>
              </p:cNvPr>
              <p:cNvSpPr txBox="1">
                <a:spLocks noRot="1" noChangeAspect="1" noMove="1" noResize="1" noEditPoints="1" noAdjustHandles="1" noChangeArrowheads="1" noChangeShapeType="1" noTextEdit="1"/>
              </p:cNvSpPr>
              <p:nvPr/>
            </p:nvSpPr>
            <p:spPr>
              <a:xfrm>
                <a:off x="539552" y="1988840"/>
                <a:ext cx="7776864" cy="1015663"/>
              </a:xfrm>
              <a:prstGeom prst="rect">
                <a:avLst/>
              </a:prstGeom>
              <a:blipFill>
                <a:blip r:embed="rId2"/>
                <a:stretch>
                  <a:fillRect l="-863" t="-2994" r="-157" b="-8383"/>
                </a:stretch>
              </a:blipFill>
            </p:spPr>
            <p:txBody>
              <a:bodyPr/>
              <a:lstStyle/>
              <a:p>
                <a:r>
                  <a:rPr lang="ja-JP" altLang="en-US">
                    <a:noFill/>
                  </a:rPr>
                  <a:t> </a:t>
                </a:r>
              </a:p>
            </p:txBody>
          </p:sp>
        </mc:Fallback>
      </mc:AlternateContent>
      <p:sp>
        <p:nvSpPr>
          <p:cNvPr id="4" name="テキスト ボックス 3">
            <a:extLst>
              <a:ext uri="{FF2B5EF4-FFF2-40B4-BE49-F238E27FC236}">
                <a16:creationId xmlns:a16="http://schemas.microsoft.com/office/drawing/2014/main" id="{41E60EE2-82D9-4956-ACE9-8AF9A2AE1B5D}"/>
              </a:ext>
            </a:extLst>
          </p:cNvPr>
          <p:cNvSpPr txBox="1"/>
          <p:nvPr/>
        </p:nvSpPr>
        <p:spPr>
          <a:xfrm>
            <a:off x="1456656" y="2852936"/>
            <a:ext cx="6696744" cy="400110"/>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p>
        </p:txBody>
      </p:sp>
      <p:sp>
        <p:nvSpPr>
          <p:cNvPr id="5" name="左中かっこ 4">
            <a:extLst>
              <a:ext uri="{FF2B5EF4-FFF2-40B4-BE49-F238E27FC236}">
                <a16:creationId xmlns:a16="http://schemas.microsoft.com/office/drawing/2014/main" id="{4CC1E877-AD9E-4934-9C7E-8E4D9DD9C819}"/>
              </a:ext>
            </a:extLst>
          </p:cNvPr>
          <p:cNvSpPr/>
          <p:nvPr/>
        </p:nvSpPr>
        <p:spPr>
          <a:xfrm>
            <a:off x="846584" y="2348880"/>
            <a:ext cx="288032" cy="576064"/>
          </a:xfrm>
          <a:prstGeom prst="leftBrace">
            <a:avLst>
              <a:gd name="adj1" fmla="val 38095"/>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765D3CB6-9DE4-4A47-AC50-F20B2D46A15D}"/>
              </a:ext>
            </a:extLst>
          </p:cNvPr>
          <p:cNvSpPr txBox="1"/>
          <p:nvPr/>
        </p:nvSpPr>
        <p:spPr>
          <a:xfrm>
            <a:off x="517848" y="3102818"/>
            <a:ext cx="8302624" cy="1015663"/>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手順②の検定統計量の計算は不要</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手順③の平均体長が</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11mm</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以上の○○テントウが見つかる確率の計算も難しいので，その珍しさを帰無仮説の分布の位置で判断する（手順④）</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0DB5A9FE-FD1A-4F8C-BB97-C8D68674C06F}"/>
              </a:ext>
            </a:extLst>
          </p:cNvPr>
          <p:cNvSpPr txBox="1"/>
          <p:nvPr/>
        </p:nvSpPr>
        <p:spPr>
          <a:xfrm>
            <a:off x="545232" y="4251076"/>
            <a:ext cx="8203232" cy="1938992"/>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手順④：仮説の判定</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設定した有意水準（今回は両側</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％とする）に対応する限界値を求め，それと標本平均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㎜を比較し，帰無仮説の是非を判定する。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限界値は，（比較対象値）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（有意水準に対応する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母標準誤差なので，</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5±1.96×2</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から，</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下限値が</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1.08</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㎜，上限値が</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8.92</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となる。</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標本平均＞上限値なので，帰無仮説は棄却してよいだろう（次に図掲）。</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654450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44235F-A8AC-4906-B334-2DA2D0E78690}"/>
              </a:ext>
            </a:extLst>
          </p:cNvPr>
          <p:cNvSpPr>
            <a:spLocks noGrp="1"/>
          </p:cNvSpPr>
          <p:nvPr>
            <p:ph type="title"/>
          </p:nvPr>
        </p:nvSpPr>
        <p:spPr/>
        <p:txBody>
          <a:bodyPr/>
          <a:lstStyle/>
          <a:p>
            <a:r>
              <a:rPr kumimoji="1" lang="ja-JP" altLang="en-US" dirty="0"/>
              <a:t>例題　図解</a:t>
            </a:r>
          </a:p>
        </p:txBody>
      </p:sp>
      <p:sp>
        <p:nvSpPr>
          <p:cNvPr id="4" name="コンテンツ プレースホルダー 5">
            <a:extLst>
              <a:ext uri="{FF2B5EF4-FFF2-40B4-BE49-F238E27FC236}">
                <a16:creationId xmlns:a16="http://schemas.microsoft.com/office/drawing/2014/main" id="{9D4F2665-DDBB-4A18-887C-B6428B19B781}"/>
              </a:ext>
            </a:extLst>
          </p:cNvPr>
          <p:cNvSpPr txBox="1">
            <a:spLocks/>
          </p:cNvSpPr>
          <p:nvPr/>
        </p:nvSpPr>
        <p:spPr bwMode="auto">
          <a:xfrm>
            <a:off x="1313164" y="3152301"/>
            <a:ext cx="4546551" cy="183866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5" name="コンテンツ プレースホルダー 5">
            <a:extLst>
              <a:ext uri="{FF2B5EF4-FFF2-40B4-BE49-F238E27FC236}">
                <a16:creationId xmlns:a16="http://schemas.microsoft.com/office/drawing/2014/main" id="{5119F88B-6174-4016-BCA2-8D4B2A5301FD}"/>
              </a:ext>
            </a:extLst>
          </p:cNvPr>
          <p:cNvSpPr txBox="1">
            <a:spLocks/>
          </p:cNvSpPr>
          <p:nvPr/>
        </p:nvSpPr>
        <p:spPr bwMode="auto">
          <a:xfrm>
            <a:off x="3419872" y="3157489"/>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FF0000">
              <a:alpha val="55000"/>
            </a:srgbClr>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6" name="直線コネクタ 5">
            <a:extLst>
              <a:ext uri="{FF2B5EF4-FFF2-40B4-BE49-F238E27FC236}">
                <a16:creationId xmlns:a16="http://schemas.microsoft.com/office/drawing/2014/main" id="{8322A0BF-0E8B-4D82-BCE7-1BB2911AB0EB}"/>
              </a:ext>
            </a:extLst>
          </p:cNvPr>
          <p:cNvCxnSpPr>
            <a:cxnSpLocks/>
            <a:endCxn id="5" idx="4"/>
          </p:cNvCxnSpPr>
          <p:nvPr/>
        </p:nvCxnSpPr>
        <p:spPr>
          <a:xfrm flipV="1">
            <a:off x="1313164" y="4972726"/>
            <a:ext cx="6407500" cy="2853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562F0073-E83D-4747-9731-E024C88B860E}"/>
                  </a:ext>
                </a:extLst>
              </p:cNvPr>
              <p:cNvSpPr txBox="1"/>
              <p:nvPr/>
            </p:nvSpPr>
            <p:spPr>
              <a:xfrm>
                <a:off x="5272337" y="4928509"/>
                <a:ext cx="407227" cy="400110"/>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7" name="テキスト ボックス 6">
                <a:extLst>
                  <a:ext uri="{FF2B5EF4-FFF2-40B4-BE49-F238E27FC236}">
                    <a16:creationId xmlns:a16="http://schemas.microsoft.com/office/drawing/2014/main" id="{562F0073-E83D-4747-9731-E024C88B860E}"/>
                  </a:ext>
                </a:extLst>
              </p:cNvPr>
              <p:cNvSpPr txBox="1">
                <a:spLocks noRot="1" noChangeAspect="1" noMove="1" noResize="1" noEditPoints="1" noAdjustHandles="1" noChangeArrowheads="1" noChangeShapeType="1" noTextEdit="1"/>
              </p:cNvSpPr>
              <p:nvPr/>
            </p:nvSpPr>
            <p:spPr>
              <a:xfrm>
                <a:off x="5272337" y="4928509"/>
                <a:ext cx="407227" cy="400110"/>
              </a:xfrm>
              <a:prstGeom prst="rect">
                <a:avLst/>
              </a:prstGeom>
              <a:blipFill>
                <a:blip r:embed="rId3"/>
                <a:stretch>
                  <a:fillRect r="-25373"/>
                </a:stretch>
              </a:blipFill>
            </p:spPr>
            <p:txBody>
              <a:bodyPr/>
              <a:lstStyle/>
              <a:p>
                <a:r>
                  <a:rPr lang="ja-JP" altLang="en-US">
                    <a:noFill/>
                  </a:rPr>
                  <a:t> </a:t>
                </a:r>
              </a:p>
            </p:txBody>
          </p:sp>
        </mc:Fallback>
      </mc:AlternateContent>
      <p:cxnSp>
        <p:nvCxnSpPr>
          <p:cNvPr id="8" name="直線コネクタ 7">
            <a:extLst>
              <a:ext uri="{FF2B5EF4-FFF2-40B4-BE49-F238E27FC236}">
                <a16:creationId xmlns:a16="http://schemas.microsoft.com/office/drawing/2014/main" id="{30A4842C-E7FF-469B-B299-AD1372EA96A1}"/>
              </a:ext>
            </a:extLst>
          </p:cNvPr>
          <p:cNvCxnSpPr>
            <a:cxnSpLocks/>
            <a:endCxn id="5" idx="2"/>
          </p:cNvCxnSpPr>
          <p:nvPr/>
        </p:nvCxnSpPr>
        <p:spPr>
          <a:xfrm flipH="1" flipV="1">
            <a:off x="5454655" y="3157494"/>
            <a:ext cx="14710" cy="898697"/>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D20FBDC-021F-40C9-9116-EC3D37813C90}"/>
              </a:ext>
            </a:extLst>
          </p:cNvPr>
          <p:cNvCxnSpPr>
            <a:cxnSpLocks/>
          </p:cNvCxnSpPr>
          <p:nvPr/>
        </p:nvCxnSpPr>
        <p:spPr>
          <a:xfrm flipH="1" flipV="1">
            <a:off x="3465151" y="3130675"/>
            <a:ext cx="154" cy="895036"/>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00C4E49C-D204-4D53-8006-C405412B522E}"/>
              </a:ext>
            </a:extLst>
          </p:cNvPr>
          <p:cNvSpPr txBox="1"/>
          <p:nvPr/>
        </p:nvSpPr>
        <p:spPr>
          <a:xfrm>
            <a:off x="2526410" y="4016594"/>
            <a:ext cx="1915025"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○○テントウの分布（帰無仮説の分布）</a:t>
            </a:r>
          </a:p>
        </p:txBody>
      </p:sp>
      <p:sp>
        <p:nvSpPr>
          <p:cNvPr id="20" name="テキスト ボックス 19">
            <a:extLst>
              <a:ext uri="{FF2B5EF4-FFF2-40B4-BE49-F238E27FC236}">
                <a16:creationId xmlns:a16="http://schemas.microsoft.com/office/drawing/2014/main" id="{9CA05032-D8B0-4103-BF3F-0795819FE946}"/>
              </a:ext>
            </a:extLst>
          </p:cNvPr>
          <p:cNvSpPr txBox="1"/>
          <p:nvPr/>
        </p:nvSpPr>
        <p:spPr>
          <a:xfrm>
            <a:off x="2876534" y="1893831"/>
            <a:ext cx="3310177" cy="830997"/>
          </a:xfrm>
          <a:prstGeom prst="rect">
            <a:avLst/>
          </a:prstGeom>
          <a:noFill/>
        </p:spPr>
        <p:txBody>
          <a:bodyPr wrap="square" rtlCol="0">
            <a:spAutoFit/>
          </a:bodyPr>
          <a:lstStyle/>
          <a:p>
            <a:pPr algn="just"/>
            <a:b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b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君の採集したテントウは新種の分布に従っていると考えた方が合理的</a:t>
            </a:r>
          </a:p>
        </p:txBody>
      </p:sp>
      <p:sp>
        <p:nvSpPr>
          <p:cNvPr id="25" name="テキスト ボックス 24">
            <a:extLst>
              <a:ext uri="{FF2B5EF4-FFF2-40B4-BE49-F238E27FC236}">
                <a16:creationId xmlns:a16="http://schemas.microsoft.com/office/drawing/2014/main" id="{75BAC81E-3B69-4EA5-B264-BA08E175A635}"/>
              </a:ext>
            </a:extLst>
          </p:cNvPr>
          <p:cNvSpPr txBox="1"/>
          <p:nvPr/>
        </p:nvSpPr>
        <p:spPr>
          <a:xfrm>
            <a:off x="4556853" y="4008563"/>
            <a:ext cx="2034459"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新種の分布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（対立仮説の分布）</a:t>
            </a:r>
          </a:p>
        </p:txBody>
      </p:sp>
      <p:cxnSp>
        <p:nvCxnSpPr>
          <p:cNvPr id="26" name="直線コネクタ 25">
            <a:extLst>
              <a:ext uri="{FF2B5EF4-FFF2-40B4-BE49-F238E27FC236}">
                <a16:creationId xmlns:a16="http://schemas.microsoft.com/office/drawing/2014/main" id="{9A447EB2-8036-445A-A41F-38038CA36984}"/>
              </a:ext>
            </a:extLst>
          </p:cNvPr>
          <p:cNvCxnSpPr>
            <a:cxnSpLocks/>
          </p:cNvCxnSpPr>
          <p:nvPr/>
        </p:nvCxnSpPr>
        <p:spPr>
          <a:xfrm flipH="1" flipV="1">
            <a:off x="5469365" y="4543871"/>
            <a:ext cx="7297" cy="45720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9" name="円弧 28">
            <a:extLst>
              <a:ext uri="{FF2B5EF4-FFF2-40B4-BE49-F238E27FC236}">
                <a16:creationId xmlns:a16="http://schemas.microsoft.com/office/drawing/2014/main" id="{284FCEF1-40D5-425A-B245-96E7342C6AC5}"/>
              </a:ext>
            </a:extLst>
          </p:cNvPr>
          <p:cNvSpPr/>
          <p:nvPr/>
        </p:nvSpPr>
        <p:spPr>
          <a:xfrm rot="19129280">
            <a:off x="3104552" y="2765571"/>
            <a:ext cx="2570345" cy="2520280"/>
          </a:xfrm>
          <a:prstGeom prst="arc">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D44FE9F8-9937-4192-A3E5-D1280C52895B}"/>
              </a:ext>
            </a:extLst>
          </p:cNvPr>
          <p:cNvSpPr txBox="1"/>
          <p:nvPr/>
        </p:nvSpPr>
        <p:spPr>
          <a:xfrm>
            <a:off x="4254981" y="5031525"/>
            <a:ext cx="801932" cy="338554"/>
          </a:xfrm>
          <a:prstGeom prst="rect">
            <a:avLst/>
          </a:prstGeom>
          <a:no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8.92</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41" name="テキスト ボックス 40">
            <a:extLst>
              <a:ext uri="{FF2B5EF4-FFF2-40B4-BE49-F238E27FC236}">
                <a16:creationId xmlns:a16="http://schemas.microsoft.com/office/drawing/2014/main" id="{B4DA76FD-FCD8-4D9A-9A54-DC9841D5B87D}"/>
              </a:ext>
            </a:extLst>
          </p:cNvPr>
          <p:cNvSpPr txBox="1"/>
          <p:nvPr/>
        </p:nvSpPr>
        <p:spPr>
          <a:xfrm>
            <a:off x="2040834" y="5044371"/>
            <a:ext cx="801932" cy="338554"/>
          </a:xfrm>
          <a:prstGeom prst="rect">
            <a:avLst/>
          </a:prstGeom>
          <a:no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1.08</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44" name="テキスト ボックス 43">
            <a:extLst>
              <a:ext uri="{FF2B5EF4-FFF2-40B4-BE49-F238E27FC236}">
                <a16:creationId xmlns:a16="http://schemas.microsoft.com/office/drawing/2014/main" id="{39606866-3189-4658-BF8B-1B555F2E8448}"/>
              </a:ext>
            </a:extLst>
          </p:cNvPr>
          <p:cNvSpPr txBox="1"/>
          <p:nvPr/>
        </p:nvSpPr>
        <p:spPr>
          <a:xfrm>
            <a:off x="3274664" y="4909610"/>
            <a:ext cx="462444" cy="400110"/>
          </a:xfrm>
          <a:prstGeom prst="rect">
            <a:avLst/>
          </a:prstGeom>
          <a:noFill/>
        </p:spPr>
        <p:txBody>
          <a:bodyPr wrap="square" rtlCol="0">
            <a:spAutoFit/>
          </a:bodyPr>
          <a:lstStyle/>
          <a:p>
            <a:pPr algn="just"/>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5" name="テキスト ボックス 44">
            <a:extLst>
              <a:ext uri="{FF2B5EF4-FFF2-40B4-BE49-F238E27FC236}">
                <a16:creationId xmlns:a16="http://schemas.microsoft.com/office/drawing/2014/main" id="{013C9EC1-6F93-4248-BC17-01AF4F17A1FD}"/>
              </a:ext>
            </a:extLst>
          </p:cNvPr>
          <p:cNvSpPr txBox="1"/>
          <p:nvPr/>
        </p:nvSpPr>
        <p:spPr>
          <a:xfrm>
            <a:off x="2244954" y="3277542"/>
            <a:ext cx="430887" cy="707886"/>
          </a:xfrm>
          <a:prstGeom prst="rect">
            <a:avLst/>
          </a:prstGeom>
          <a:noFill/>
        </p:spPr>
        <p:txBody>
          <a:bodyPr vert="eaVert"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48" name="テキスト ボックス 47">
            <a:extLst>
              <a:ext uri="{FF2B5EF4-FFF2-40B4-BE49-F238E27FC236}">
                <a16:creationId xmlns:a16="http://schemas.microsoft.com/office/drawing/2014/main" id="{BAAC97A2-5A39-493D-944C-8C81C6CAD0D7}"/>
              </a:ext>
            </a:extLst>
          </p:cNvPr>
          <p:cNvSpPr txBox="1"/>
          <p:nvPr/>
        </p:nvSpPr>
        <p:spPr>
          <a:xfrm>
            <a:off x="4419190" y="3282889"/>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59" name="直線コネクタ 58">
            <a:extLst>
              <a:ext uri="{FF2B5EF4-FFF2-40B4-BE49-F238E27FC236}">
                <a16:creationId xmlns:a16="http://schemas.microsoft.com/office/drawing/2014/main" id="{AD323A4F-1F2B-441A-AA39-1B53BA4D3751}"/>
              </a:ext>
            </a:extLst>
          </p:cNvPr>
          <p:cNvCxnSpPr>
            <a:cxnSpLocks/>
          </p:cNvCxnSpPr>
          <p:nvPr/>
        </p:nvCxnSpPr>
        <p:spPr>
          <a:xfrm flipV="1">
            <a:off x="3453860" y="4611467"/>
            <a:ext cx="3802" cy="380002"/>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pic>
        <p:nvPicPr>
          <p:cNvPr id="69" name="図 68">
            <a:extLst>
              <a:ext uri="{FF2B5EF4-FFF2-40B4-BE49-F238E27FC236}">
                <a16:creationId xmlns:a16="http://schemas.microsoft.com/office/drawing/2014/main" id="{85D5EC17-6969-41C6-9986-811E2D0736FF}"/>
              </a:ext>
            </a:extLst>
          </p:cNvPr>
          <p:cNvPicPr>
            <a:picLocks noChangeAspect="1"/>
          </p:cNvPicPr>
          <p:nvPr/>
        </p:nvPicPr>
        <p:blipFill rotWithShape="1">
          <a:blip r:embed="rId4"/>
          <a:srcRect l="73359"/>
          <a:stretch/>
        </p:blipFill>
        <p:spPr>
          <a:xfrm>
            <a:off x="4655947" y="3125669"/>
            <a:ext cx="1213236" cy="1883827"/>
          </a:xfrm>
          <a:prstGeom prst="rect">
            <a:avLst/>
          </a:prstGeom>
        </p:spPr>
      </p:pic>
      <p:pic>
        <p:nvPicPr>
          <p:cNvPr id="70" name="図 69">
            <a:extLst>
              <a:ext uri="{FF2B5EF4-FFF2-40B4-BE49-F238E27FC236}">
                <a16:creationId xmlns:a16="http://schemas.microsoft.com/office/drawing/2014/main" id="{426E8FAA-8C54-4A0A-A326-5B26DE0CE53E}"/>
              </a:ext>
            </a:extLst>
          </p:cNvPr>
          <p:cNvPicPr>
            <a:picLocks noChangeAspect="1"/>
          </p:cNvPicPr>
          <p:nvPr/>
        </p:nvPicPr>
        <p:blipFill rotWithShape="1">
          <a:blip r:embed="rId4"/>
          <a:srcRect r="75280"/>
          <a:stretch/>
        </p:blipFill>
        <p:spPr>
          <a:xfrm>
            <a:off x="1269262" y="3157716"/>
            <a:ext cx="1125790" cy="1883827"/>
          </a:xfrm>
          <a:prstGeom prst="rect">
            <a:avLst/>
          </a:prstGeom>
        </p:spPr>
      </p:pic>
      <p:cxnSp>
        <p:nvCxnSpPr>
          <p:cNvPr id="31" name="直線コネクタ 30">
            <a:extLst>
              <a:ext uri="{FF2B5EF4-FFF2-40B4-BE49-F238E27FC236}">
                <a16:creationId xmlns:a16="http://schemas.microsoft.com/office/drawing/2014/main" id="{05BFE440-74EB-43F1-BC5C-AFF5DC5E3A08}"/>
              </a:ext>
            </a:extLst>
          </p:cNvPr>
          <p:cNvCxnSpPr>
            <a:cxnSpLocks/>
          </p:cNvCxnSpPr>
          <p:nvPr/>
        </p:nvCxnSpPr>
        <p:spPr>
          <a:xfrm flipH="1" flipV="1">
            <a:off x="2412087" y="4107971"/>
            <a:ext cx="1037" cy="100374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73" name="テキスト ボックス 72">
            <a:extLst>
              <a:ext uri="{FF2B5EF4-FFF2-40B4-BE49-F238E27FC236}">
                <a16:creationId xmlns:a16="http://schemas.microsoft.com/office/drawing/2014/main" id="{50706215-F467-47A8-882D-4CAECB1807D7}"/>
              </a:ext>
            </a:extLst>
          </p:cNvPr>
          <p:cNvSpPr txBox="1"/>
          <p:nvPr/>
        </p:nvSpPr>
        <p:spPr>
          <a:xfrm>
            <a:off x="3259542" y="5263398"/>
            <a:ext cx="446276" cy="759053"/>
          </a:xfrm>
          <a:prstGeom prst="rect">
            <a:avLst/>
          </a:prstGeom>
          <a:noFill/>
        </p:spPr>
        <p:txBody>
          <a:bodyPr vert="eaVert"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74" name="テキスト ボックス 73">
            <a:extLst>
              <a:ext uri="{FF2B5EF4-FFF2-40B4-BE49-F238E27FC236}">
                <a16:creationId xmlns:a16="http://schemas.microsoft.com/office/drawing/2014/main" id="{A8E01ACF-1551-436E-A889-D7546F6AEFA7}"/>
              </a:ext>
            </a:extLst>
          </p:cNvPr>
          <p:cNvSpPr txBox="1"/>
          <p:nvPr/>
        </p:nvSpPr>
        <p:spPr>
          <a:xfrm>
            <a:off x="5262651" y="5239552"/>
            <a:ext cx="446276" cy="759053"/>
          </a:xfrm>
          <a:prstGeom prst="rect">
            <a:avLst/>
          </a:prstGeom>
          <a:noFill/>
        </p:spPr>
        <p:txBody>
          <a:bodyPr vert="eaVert"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53" name="テキスト ボックス 52">
            <a:extLst>
              <a:ext uri="{FF2B5EF4-FFF2-40B4-BE49-F238E27FC236}">
                <a16:creationId xmlns:a16="http://schemas.microsoft.com/office/drawing/2014/main" id="{FEB0B445-D1EA-4076-AE2F-3FEC544BA31B}"/>
              </a:ext>
            </a:extLst>
          </p:cNvPr>
          <p:cNvSpPr txBox="1"/>
          <p:nvPr/>
        </p:nvSpPr>
        <p:spPr>
          <a:xfrm>
            <a:off x="4592260" y="4634452"/>
            <a:ext cx="646913" cy="353943"/>
          </a:xfrm>
          <a:prstGeom prst="rect">
            <a:avLst/>
          </a:prstGeom>
          <a:noFill/>
        </p:spPr>
        <p:txBody>
          <a:bodyPr wrap="square" rtlCol="0">
            <a:spAutoFit/>
          </a:bodyPr>
          <a:lstStyle/>
          <a:p>
            <a:pPr algn="l"/>
            <a:r>
              <a:rPr kumimoji="1" lang="en-US" altLang="ja-JP"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6" name="テキスト ボックス 75">
            <a:extLst>
              <a:ext uri="{FF2B5EF4-FFF2-40B4-BE49-F238E27FC236}">
                <a16:creationId xmlns:a16="http://schemas.microsoft.com/office/drawing/2014/main" id="{054CC89C-04CA-4D78-A633-2BDE68724BF2}"/>
              </a:ext>
            </a:extLst>
          </p:cNvPr>
          <p:cNvSpPr txBox="1"/>
          <p:nvPr/>
        </p:nvSpPr>
        <p:spPr>
          <a:xfrm>
            <a:off x="1937249" y="4668193"/>
            <a:ext cx="646913" cy="353943"/>
          </a:xfrm>
          <a:prstGeom prst="rect">
            <a:avLst/>
          </a:prstGeom>
          <a:noFill/>
        </p:spPr>
        <p:txBody>
          <a:bodyPr wrap="square" rtlCol="0">
            <a:spAutoFit/>
          </a:bodyPr>
          <a:lstStyle/>
          <a:p>
            <a:pPr algn="l"/>
            <a:r>
              <a:rPr kumimoji="1" lang="en-US" altLang="ja-JP"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700" dirty="0">
              <a:solidFill>
                <a:srgbClr val="FF00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7" name="矢印: 左右 76">
            <a:extLst>
              <a:ext uri="{FF2B5EF4-FFF2-40B4-BE49-F238E27FC236}">
                <a16:creationId xmlns:a16="http://schemas.microsoft.com/office/drawing/2014/main" id="{6943F740-0D58-4A6D-A650-20602A7AE0C9}"/>
              </a:ext>
            </a:extLst>
          </p:cNvPr>
          <p:cNvSpPr/>
          <p:nvPr/>
        </p:nvSpPr>
        <p:spPr>
          <a:xfrm>
            <a:off x="3652186" y="5449700"/>
            <a:ext cx="1711901" cy="182521"/>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0" name="直線コネクタ 29">
            <a:extLst>
              <a:ext uri="{FF2B5EF4-FFF2-40B4-BE49-F238E27FC236}">
                <a16:creationId xmlns:a16="http://schemas.microsoft.com/office/drawing/2014/main" id="{6C08EFD9-0DB5-4C07-8029-5C67A6173F6A}"/>
              </a:ext>
            </a:extLst>
          </p:cNvPr>
          <p:cNvCxnSpPr>
            <a:cxnSpLocks/>
          </p:cNvCxnSpPr>
          <p:nvPr/>
        </p:nvCxnSpPr>
        <p:spPr>
          <a:xfrm flipH="1" flipV="1">
            <a:off x="4634635" y="3999682"/>
            <a:ext cx="8733" cy="108527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81" name="テキスト ボックス 80">
            <a:extLst>
              <a:ext uri="{FF2B5EF4-FFF2-40B4-BE49-F238E27FC236}">
                <a16:creationId xmlns:a16="http://schemas.microsoft.com/office/drawing/2014/main" id="{FFCB526A-338A-4103-98D6-C00C53839618}"/>
              </a:ext>
            </a:extLst>
          </p:cNvPr>
          <p:cNvSpPr txBox="1"/>
          <p:nvPr/>
        </p:nvSpPr>
        <p:spPr>
          <a:xfrm>
            <a:off x="3059832" y="5841098"/>
            <a:ext cx="4212476" cy="338554"/>
          </a:xfrm>
          <a:prstGeom prst="rect">
            <a:avLst/>
          </a:prstGeom>
          <a:noFill/>
        </p:spPr>
        <p:txBody>
          <a:bodyPr wrap="square" rtlCol="0">
            <a:spAutoFit/>
          </a:bodyPr>
          <a:lstStyle/>
          <a:p>
            <a:pPr algn="just"/>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6</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㎜という差は偶然とはいえない大きさ</a:t>
            </a:r>
          </a:p>
        </p:txBody>
      </p:sp>
      <p:sp>
        <p:nvSpPr>
          <p:cNvPr id="82" name="テキスト ボックス 81">
            <a:extLst>
              <a:ext uri="{FF2B5EF4-FFF2-40B4-BE49-F238E27FC236}">
                <a16:creationId xmlns:a16="http://schemas.microsoft.com/office/drawing/2014/main" id="{D1CCC923-5C89-4802-ABF9-BFAD0609464B}"/>
              </a:ext>
            </a:extLst>
          </p:cNvPr>
          <p:cNvSpPr txBox="1"/>
          <p:nvPr/>
        </p:nvSpPr>
        <p:spPr>
          <a:xfrm>
            <a:off x="2512198" y="2813219"/>
            <a:ext cx="1192409" cy="47705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棄却</a:t>
            </a:r>
          </a:p>
        </p:txBody>
      </p:sp>
      <p:sp>
        <p:nvSpPr>
          <p:cNvPr id="83" name="テキスト ボックス 82">
            <a:extLst>
              <a:ext uri="{FF2B5EF4-FFF2-40B4-BE49-F238E27FC236}">
                <a16:creationId xmlns:a16="http://schemas.microsoft.com/office/drawing/2014/main" id="{16378226-40D6-427C-BF70-B67D94EB5199}"/>
              </a:ext>
            </a:extLst>
          </p:cNvPr>
          <p:cNvSpPr txBox="1"/>
          <p:nvPr/>
        </p:nvSpPr>
        <p:spPr>
          <a:xfrm>
            <a:off x="5730904" y="2794681"/>
            <a:ext cx="1192409" cy="47705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採択</a:t>
            </a:r>
          </a:p>
        </p:txBody>
      </p:sp>
    </p:spTree>
    <p:extLst>
      <p:ext uri="{BB962C8B-B14F-4D97-AF65-F5344CB8AC3E}">
        <p14:creationId xmlns:p14="http://schemas.microsoft.com/office/powerpoint/2010/main" val="33512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4"/>
                                        </p:tgtEl>
                                        <p:attrNameLst>
                                          <p:attrName>style.visibility</p:attrName>
                                        </p:attrNameLst>
                                      </p:cBhvr>
                                      <p:to>
                                        <p:strVal val="visible"/>
                                      </p:to>
                                    </p:set>
                                    <p:animEffect transition="in" filter="fade">
                                      <p:cBhvr>
                                        <p:cTn id="10" dur="500"/>
                                        <p:tgtEl>
                                          <p:spTgt spid="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7"/>
                                        </p:tgtEl>
                                        <p:attrNameLst>
                                          <p:attrName>style.visibility</p:attrName>
                                        </p:attrNameLst>
                                      </p:cBhvr>
                                      <p:to>
                                        <p:strVal val="visible"/>
                                      </p:to>
                                    </p:set>
                                    <p:animEffect transition="in" filter="fade">
                                      <p:cBhvr>
                                        <p:cTn id="21" dur="500"/>
                                        <p:tgtEl>
                                          <p:spTgt spid="7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fade">
                                      <p:cBhvr>
                                        <p:cTn id="24" dur="500"/>
                                        <p:tgtEl>
                                          <p:spTgt spid="8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par>
                                <p:cTn id="31" presetID="10" presetClass="entr" presetSubtype="0"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500"/>
                                        <p:tgtEl>
                                          <p:spTgt spid="8"/>
                                        </p:tgtEl>
                                      </p:cBhvr>
                                    </p:animEffect>
                                  </p:childTnLst>
                                </p:cTn>
                              </p:par>
                              <p:par>
                                <p:cTn id="34" presetID="10"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2"/>
                                        </p:tgtEl>
                                        <p:attrNameLst>
                                          <p:attrName>style.visibility</p:attrName>
                                        </p:attrNameLst>
                                      </p:cBhvr>
                                      <p:to>
                                        <p:strVal val="visible"/>
                                      </p:to>
                                    </p:set>
                                    <p:animEffect transition="in" filter="fade">
                                      <p:cBhvr>
                                        <p:cTn id="39" dur="500"/>
                                        <p:tgtEl>
                                          <p:spTgt spid="8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20" grpId="0"/>
      <p:bldP spid="25" grpId="0"/>
      <p:bldP spid="29" grpId="0" animBg="1"/>
      <p:bldP spid="74" grpId="0"/>
      <p:bldP spid="77" grpId="0" animBg="1"/>
      <p:bldP spid="81" grpId="0"/>
      <p:bldP spid="82" grpId="0"/>
      <p:bldP spid="8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1168BF-A6B9-4937-B22A-BFB69708855B}"/>
              </a:ext>
            </a:extLst>
          </p:cNvPr>
          <p:cNvSpPr>
            <a:spLocks noGrp="1"/>
          </p:cNvSpPr>
          <p:nvPr>
            <p:ph type="title"/>
          </p:nvPr>
        </p:nvSpPr>
        <p:spPr>
          <a:xfrm>
            <a:off x="611560" y="620688"/>
            <a:ext cx="7992888" cy="1143000"/>
          </a:xfrm>
        </p:spPr>
        <p:txBody>
          <a:bodyPr/>
          <a:lstStyle/>
          <a:p>
            <a:r>
              <a:rPr kumimoji="1" lang="en-US" altLang="ja-JP" sz="3500" dirty="0"/>
              <a:t>6.4</a:t>
            </a:r>
            <a:r>
              <a:rPr kumimoji="1" lang="ja-JP" altLang="en-US" sz="3500" dirty="0"/>
              <a:t>　標準正規分布による母平均の検定（ｚ検定）</a:t>
            </a:r>
          </a:p>
        </p:txBody>
      </p:sp>
      <p:sp>
        <p:nvSpPr>
          <p:cNvPr id="4" name="コンテンツ プレースホルダー 5">
            <a:extLst>
              <a:ext uri="{FF2B5EF4-FFF2-40B4-BE49-F238E27FC236}">
                <a16:creationId xmlns:a16="http://schemas.microsoft.com/office/drawing/2014/main" id="{B8C6A9F3-165E-4607-8F54-C29877AA5070}"/>
              </a:ext>
            </a:extLst>
          </p:cNvPr>
          <p:cNvSpPr txBox="1">
            <a:spLocks/>
          </p:cNvSpPr>
          <p:nvPr/>
        </p:nvSpPr>
        <p:spPr bwMode="auto">
          <a:xfrm>
            <a:off x="323528" y="2617544"/>
            <a:ext cx="3672406"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 name="直線コネクタ 4">
            <a:extLst>
              <a:ext uri="{FF2B5EF4-FFF2-40B4-BE49-F238E27FC236}">
                <a16:creationId xmlns:a16="http://schemas.microsoft.com/office/drawing/2014/main" id="{D9847E16-53EB-401C-AFC0-FF7AA5B0067E}"/>
              </a:ext>
            </a:extLst>
          </p:cNvPr>
          <p:cNvCxnSpPr>
            <a:cxnSpLocks/>
          </p:cNvCxnSpPr>
          <p:nvPr/>
        </p:nvCxnSpPr>
        <p:spPr>
          <a:xfrm flipV="1">
            <a:off x="401246" y="4441929"/>
            <a:ext cx="3504768" cy="7516"/>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79ED147-FF18-4414-B45E-D5C39EEE879F}"/>
                  </a:ext>
                </a:extLst>
              </p:cNvPr>
              <p:cNvSpPr txBox="1"/>
              <p:nvPr/>
            </p:nvSpPr>
            <p:spPr>
              <a:xfrm>
                <a:off x="3917919" y="4156070"/>
                <a:ext cx="462050" cy="477054"/>
              </a:xfrm>
              <a:prstGeom prst="rect">
                <a:avLst/>
              </a:prstGeom>
              <a:noFill/>
            </p:spPr>
            <p:txBody>
              <a:bodyPr wrap="none" rtlCol="0">
                <a:spAutoFit/>
              </a:bodyPr>
              <a:lstStyle/>
              <a:p>
                <a:pPr algn="l"/>
                <a14:m>
                  <m:oMathPara xmlns:m="http://schemas.openxmlformats.org/officeDocument/2006/math">
                    <m:oMathParaPr>
                      <m:jc m:val="centerGroup"/>
                    </m:oMathParaPr>
                    <m:oMath xmlns:m="http://schemas.openxmlformats.org/officeDocument/2006/math">
                      <m:acc>
                        <m:accPr>
                          <m:chr m:val="̅"/>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500" i="1">
                              <a:solidFill>
                                <a:schemeClr val="bg1"/>
                              </a:solidFill>
                              <a:latin typeface="Cambria Math" panose="02040503050406030204" pitchFamily="18" charset="0"/>
                              <a:ea typeface="ＭＳ Ｐゴシック" panose="020B0600070205080204" pitchFamily="50" charset="-128"/>
                            </a:rPr>
                            <m:t>𝑥</m:t>
                          </m:r>
                        </m:e>
                      </m:acc>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879ED147-FF18-4414-B45E-D5C39EEE879F}"/>
                  </a:ext>
                </a:extLst>
              </p:cNvPr>
              <p:cNvSpPr txBox="1">
                <a:spLocks noRot="1" noChangeAspect="1" noMove="1" noResize="1" noEditPoints="1" noAdjustHandles="1" noChangeArrowheads="1" noChangeShapeType="1" noTextEdit="1"/>
              </p:cNvSpPr>
              <p:nvPr/>
            </p:nvSpPr>
            <p:spPr>
              <a:xfrm>
                <a:off x="3917919" y="4156070"/>
                <a:ext cx="462050" cy="477054"/>
              </a:xfrm>
              <a:prstGeom prst="rect">
                <a:avLst/>
              </a:prstGeom>
              <a:blipFill>
                <a:blip r:embed="rId4"/>
                <a:stretch>
                  <a:fillRect/>
                </a:stretch>
              </a:blipFill>
            </p:spPr>
            <p:txBody>
              <a:bodyPr/>
              <a:lstStyle/>
              <a:p>
                <a:r>
                  <a:rPr lang="ja-JP" altLang="en-US">
                    <a:noFill/>
                  </a:rPr>
                  <a:t> </a:t>
                </a:r>
              </a:p>
            </p:txBody>
          </p:sp>
        </mc:Fallback>
      </mc:AlternateContent>
      <p:cxnSp>
        <p:nvCxnSpPr>
          <p:cNvPr id="7" name="直線コネクタ 6">
            <a:extLst>
              <a:ext uri="{FF2B5EF4-FFF2-40B4-BE49-F238E27FC236}">
                <a16:creationId xmlns:a16="http://schemas.microsoft.com/office/drawing/2014/main" id="{FD362D2C-C5E0-4501-BC44-DC0499D25989}"/>
              </a:ext>
            </a:extLst>
          </p:cNvPr>
          <p:cNvCxnSpPr>
            <a:cxnSpLocks/>
          </p:cNvCxnSpPr>
          <p:nvPr/>
        </p:nvCxnSpPr>
        <p:spPr>
          <a:xfrm flipV="1">
            <a:off x="2065206" y="2643930"/>
            <a:ext cx="2922" cy="105206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FDDBC5D5-A324-4EC7-B799-C48F1B467764}"/>
              </a:ext>
            </a:extLst>
          </p:cNvPr>
          <p:cNvSpPr txBox="1"/>
          <p:nvPr/>
        </p:nvSpPr>
        <p:spPr>
          <a:xfrm>
            <a:off x="1871686" y="4323735"/>
            <a:ext cx="405967" cy="400110"/>
          </a:xfrm>
          <a:prstGeom prst="rect">
            <a:avLst/>
          </a:prstGeom>
          <a:noFill/>
        </p:spPr>
        <p:txBody>
          <a:bodyPr wrap="square" rtlCol="0">
            <a:spAutoFit/>
          </a:bodyPr>
          <a:lstStyle/>
          <a:p>
            <a:pPr algn="ctr"/>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797E205-C9CD-4B12-9B7A-B519BFDA5088}"/>
              </a:ext>
            </a:extLst>
          </p:cNvPr>
          <p:cNvSpPr txBox="1"/>
          <p:nvPr/>
        </p:nvSpPr>
        <p:spPr>
          <a:xfrm>
            <a:off x="1292719" y="3667085"/>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cxnSp>
        <p:nvCxnSpPr>
          <p:cNvPr id="10" name="直線コネクタ 9">
            <a:extLst>
              <a:ext uri="{FF2B5EF4-FFF2-40B4-BE49-F238E27FC236}">
                <a16:creationId xmlns:a16="http://schemas.microsoft.com/office/drawing/2014/main" id="{52E5010D-8C64-455C-B4D3-DC62003742B6}"/>
              </a:ext>
            </a:extLst>
          </p:cNvPr>
          <p:cNvCxnSpPr>
            <a:cxnSpLocks/>
          </p:cNvCxnSpPr>
          <p:nvPr/>
        </p:nvCxnSpPr>
        <p:spPr>
          <a:xfrm flipV="1">
            <a:off x="2058022" y="3979415"/>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11" name="図 10">
            <a:extLst>
              <a:ext uri="{FF2B5EF4-FFF2-40B4-BE49-F238E27FC236}">
                <a16:creationId xmlns:a16="http://schemas.microsoft.com/office/drawing/2014/main" id="{A595B5A6-4C28-4A6E-B50C-E1DCBF0EE134}"/>
              </a:ext>
            </a:extLst>
          </p:cNvPr>
          <p:cNvPicPr>
            <a:picLocks noChangeAspect="1"/>
          </p:cNvPicPr>
          <p:nvPr/>
        </p:nvPicPr>
        <p:blipFill rotWithShape="1">
          <a:blip r:embed="rId5"/>
          <a:srcRect l="69892"/>
          <a:stretch/>
        </p:blipFill>
        <p:spPr>
          <a:xfrm>
            <a:off x="2883941" y="2592370"/>
            <a:ext cx="1058234" cy="1883827"/>
          </a:xfrm>
          <a:prstGeom prst="rect">
            <a:avLst/>
          </a:prstGeom>
        </p:spPr>
      </p:pic>
      <p:pic>
        <p:nvPicPr>
          <p:cNvPr id="12" name="図 11">
            <a:extLst>
              <a:ext uri="{FF2B5EF4-FFF2-40B4-BE49-F238E27FC236}">
                <a16:creationId xmlns:a16="http://schemas.microsoft.com/office/drawing/2014/main" id="{E6787B7E-5CA2-440D-A84C-153912191330}"/>
              </a:ext>
            </a:extLst>
          </p:cNvPr>
          <p:cNvPicPr>
            <a:picLocks noChangeAspect="1"/>
          </p:cNvPicPr>
          <p:nvPr/>
        </p:nvPicPr>
        <p:blipFill rotWithShape="1">
          <a:blip r:embed="rId5"/>
          <a:srcRect r="72878"/>
          <a:stretch/>
        </p:blipFill>
        <p:spPr>
          <a:xfrm>
            <a:off x="294332" y="2567763"/>
            <a:ext cx="1036215" cy="1908434"/>
          </a:xfrm>
          <a:prstGeom prst="rect">
            <a:avLst/>
          </a:prstGeom>
        </p:spPr>
      </p:pic>
      <p:cxnSp>
        <p:nvCxnSpPr>
          <p:cNvPr id="16" name="直線コネクタ 15">
            <a:extLst>
              <a:ext uri="{FF2B5EF4-FFF2-40B4-BE49-F238E27FC236}">
                <a16:creationId xmlns:a16="http://schemas.microsoft.com/office/drawing/2014/main" id="{F67B5906-3800-4036-B7B3-AC871B10409C}"/>
              </a:ext>
            </a:extLst>
          </p:cNvPr>
          <p:cNvCxnSpPr>
            <a:cxnSpLocks/>
          </p:cNvCxnSpPr>
          <p:nvPr/>
        </p:nvCxnSpPr>
        <p:spPr>
          <a:xfrm flipH="1">
            <a:off x="2873362" y="3474943"/>
            <a:ext cx="3906" cy="1190774"/>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91E3CA22-C1EC-4F7A-9213-1E5667B00B2B}"/>
              </a:ext>
            </a:extLst>
          </p:cNvPr>
          <p:cNvCxnSpPr>
            <a:cxnSpLocks/>
          </p:cNvCxnSpPr>
          <p:nvPr/>
        </p:nvCxnSpPr>
        <p:spPr>
          <a:xfrm flipH="1">
            <a:off x="1337219" y="3506053"/>
            <a:ext cx="1" cy="1174523"/>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19" name="オブジェクト 18">
            <a:extLst>
              <a:ext uri="{FF2B5EF4-FFF2-40B4-BE49-F238E27FC236}">
                <a16:creationId xmlns:a16="http://schemas.microsoft.com/office/drawing/2014/main" id="{22F78DDE-A5C3-4659-B927-1A279D955C40}"/>
              </a:ext>
            </a:extLst>
          </p:cNvPr>
          <p:cNvGraphicFramePr>
            <a:graphicFrameLocks noChangeAspect="1"/>
          </p:cNvGraphicFramePr>
          <p:nvPr>
            <p:extLst>
              <p:ext uri="{D42A27DB-BD31-4B8C-83A1-F6EECF244321}">
                <p14:modId xmlns:p14="http://schemas.microsoft.com/office/powerpoint/2010/main" val="1526343197"/>
              </p:ext>
            </p:extLst>
          </p:nvPr>
        </p:nvGraphicFramePr>
        <p:xfrm>
          <a:off x="834696" y="4660857"/>
          <a:ext cx="1090896" cy="338554"/>
        </p:xfrm>
        <a:graphic>
          <a:graphicData uri="http://schemas.openxmlformats.org/presentationml/2006/ole">
            <mc:AlternateContent xmlns:mc="http://schemas.openxmlformats.org/markup-compatibility/2006">
              <mc:Choice xmlns:v="urn:schemas-microsoft-com:vml" Requires="v">
                <p:oleObj spid="_x0000_s2463" name="Equation" r:id="rId6" imgW="736560" imgH="228600" progId="Equation.DSMT4">
                  <p:embed/>
                </p:oleObj>
              </mc:Choice>
              <mc:Fallback>
                <p:oleObj name="Equation" r:id="rId6" imgW="736560" imgH="228600" progId="Equation.DSMT4">
                  <p:embed/>
                  <p:pic>
                    <p:nvPicPr>
                      <p:cNvPr id="31" name="オブジェクト 30">
                        <a:extLst>
                          <a:ext uri="{FF2B5EF4-FFF2-40B4-BE49-F238E27FC236}">
                            <a16:creationId xmlns:a16="http://schemas.microsoft.com/office/drawing/2014/main" id="{15097E37-AF41-40C4-932E-F90CC6D9E32E}"/>
                          </a:ext>
                        </a:extLst>
                      </p:cNvPr>
                      <p:cNvPicPr/>
                      <p:nvPr/>
                    </p:nvPicPr>
                    <p:blipFill>
                      <a:blip r:embed="rId7"/>
                      <a:stretch>
                        <a:fillRect/>
                      </a:stretch>
                    </p:blipFill>
                    <p:spPr>
                      <a:xfrm>
                        <a:off x="834696" y="4660857"/>
                        <a:ext cx="1090896" cy="338554"/>
                      </a:xfrm>
                      <a:prstGeom prst="rect">
                        <a:avLst/>
                      </a:prstGeom>
                    </p:spPr>
                  </p:pic>
                </p:oleObj>
              </mc:Fallback>
            </mc:AlternateContent>
          </a:graphicData>
        </a:graphic>
      </p:graphicFrame>
      <p:graphicFrame>
        <p:nvGraphicFramePr>
          <p:cNvPr id="20" name="オブジェクト 19">
            <a:extLst>
              <a:ext uri="{FF2B5EF4-FFF2-40B4-BE49-F238E27FC236}">
                <a16:creationId xmlns:a16="http://schemas.microsoft.com/office/drawing/2014/main" id="{0A469C79-7629-4A99-9525-19AA09555A71}"/>
              </a:ext>
            </a:extLst>
          </p:cNvPr>
          <p:cNvGraphicFramePr>
            <a:graphicFrameLocks noChangeAspect="1"/>
          </p:cNvGraphicFramePr>
          <p:nvPr>
            <p:extLst>
              <p:ext uri="{D42A27DB-BD31-4B8C-83A1-F6EECF244321}">
                <p14:modId xmlns:p14="http://schemas.microsoft.com/office/powerpoint/2010/main" val="1408207297"/>
              </p:ext>
            </p:extLst>
          </p:nvPr>
        </p:nvGraphicFramePr>
        <p:xfrm>
          <a:off x="2524365" y="4645288"/>
          <a:ext cx="1090896" cy="338554"/>
        </p:xfrm>
        <a:graphic>
          <a:graphicData uri="http://schemas.openxmlformats.org/presentationml/2006/ole">
            <mc:AlternateContent xmlns:mc="http://schemas.openxmlformats.org/markup-compatibility/2006">
              <mc:Choice xmlns:v="urn:schemas-microsoft-com:vml" Requires="v">
                <p:oleObj spid="_x0000_s2464" name="Equation" r:id="rId8" imgW="736560" imgH="228600" progId="Equation.DSMT4">
                  <p:embed/>
                </p:oleObj>
              </mc:Choice>
              <mc:Fallback>
                <p:oleObj name="Equation" r:id="rId8" imgW="736560" imgH="228600" progId="Equation.DSMT4">
                  <p:embed/>
                  <p:pic>
                    <p:nvPicPr>
                      <p:cNvPr id="32" name="オブジェクト 31">
                        <a:extLst>
                          <a:ext uri="{FF2B5EF4-FFF2-40B4-BE49-F238E27FC236}">
                            <a16:creationId xmlns:a16="http://schemas.microsoft.com/office/drawing/2014/main" id="{B3F2D6B8-84D3-4536-9539-421CA66ADBE4}"/>
                          </a:ext>
                        </a:extLst>
                      </p:cNvPr>
                      <p:cNvPicPr/>
                      <p:nvPr/>
                    </p:nvPicPr>
                    <p:blipFill>
                      <a:blip r:embed="rId9"/>
                      <a:stretch>
                        <a:fillRect/>
                      </a:stretch>
                    </p:blipFill>
                    <p:spPr>
                      <a:xfrm>
                        <a:off x="2524365" y="4645288"/>
                        <a:ext cx="1090896" cy="338554"/>
                      </a:xfrm>
                      <a:prstGeom prst="rect">
                        <a:avLst/>
                      </a:prstGeom>
                    </p:spPr>
                  </p:pic>
                </p:oleObj>
              </mc:Fallback>
            </mc:AlternateContent>
          </a:graphicData>
        </a:graphic>
      </p:graphicFrame>
      <p:sp>
        <p:nvSpPr>
          <p:cNvPr id="33" name="テキスト ボックス 32">
            <a:extLst>
              <a:ext uri="{FF2B5EF4-FFF2-40B4-BE49-F238E27FC236}">
                <a16:creationId xmlns:a16="http://schemas.microsoft.com/office/drawing/2014/main" id="{BC9BAD91-DE4C-41D3-85AA-0EF985E73A75}"/>
              </a:ext>
            </a:extLst>
          </p:cNvPr>
          <p:cNvSpPr txBox="1"/>
          <p:nvPr/>
        </p:nvSpPr>
        <p:spPr>
          <a:xfrm>
            <a:off x="2668497" y="2788374"/>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34" name="テキスト ボックス 33">
            <a:extLst>
              <a:ext uri="{FF2B5EF4-FFF2-40B4-BE49-F238E27FC236}">
                <a16:creationId xmlns:a16="http://schemas.microsoft.com/office/drawing/2014/main" id="{CF3B6F03-9C4D-4CAA-AFC6-0918BAAF21F6}"/>
              </a:ext>
            </a:extLst>
          </p:cNvPr>
          <p:cNvSpPr txBox="1"/>
          <p:nvPr/>
        </p:nvSpPr>
        <p:spPr>
          <a:xfrm>
            <a:off x="1140810" y="2808026"/>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40" name="テキスト ボックス 39">
            <a:extLst>
              <a:ext uri="{FF2B5EF4-FFF2-40B4-BE49-F238E27FC236}">
                <a16:creationId xmlns:a16="http://schemas.microsoft.com/office/drawing/2014/main" id="{96842265-8598-4F62-87D0-D6ACA433023F}"/>
              </a:ext>
            </a:extLst>
          </p:cNvPr>
          <p:cNvSpPr txBox="1"/>
          <p:nvPr/>
        </p:nvSpPr>
        <p:spPr>
          <a:xfrm>
            <a:off x="694269" y="2049031"/>
            <a:ext cx="2920992"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正規分布による仮説検定</a:t>
            </a:r>
          </a:p>
        </p:txBody>
      </p:sp>
      <p:graphicFrame>
        <p:nvGraphicFramePr>
          <p:cNvPr id="43" name="オブジェクト 42">
            <a:extLst>
              <a:ext uri="{FF2B5EF4-FFF2-40B4-BE49-F238E27FC236}">
                <a16:creationId xmlns:a16="http://schemas.microsoft.com/office/drawing/2014/main" id="{1191BDAD-FCAE-477A-9A1C-7D62700A174D}"/>
              </a:ext>
            </a:extLst>
          </p:cNvPr>
          <p:cNvGraphicFramePr>
            <a:graphicFrameLocks noChangeAspect="1"/>
          </p:cNvGraphicFramePr>
          <p:nvPr>
            <p:extLst>
              <p:ext uri="{D42A27DB-BD31-4B8C-83A1-F6EECF244321}">
                <p14:modId xmlns:p14="http://schemas.microsoft.com/office/powerpoint/2010/main" val="2090020566"/>
              </p:ext>
            </p:extLst>
          </p:nvPr>
        </p:nvGraphicFramePr>
        <p:xfrm>
          <a:off x="6593784" y="5195713"/>
          <a:ext cx="2401929" cy="1018775"/>
        </p:xfrm>
        <a:graphic>
          <a:graphicData uri="http://schemas.openxmlformats.org/presentationml/2006/ole">
            <mc:AlternateContent xmlns:mc="http://schemas.openxmlformats.org/markup-compatibility/2006">
              <mc:Choice xmlns:v="urn:schemas-microsoft-com:vml" Requires="v">
                <p:oleObj spid="_x0000_s2465" name="Equation" r:id="rId10" imgW="1536480" imgH="647640" progId="Equation.DSMT4">
                  <p:embed/>
                </p:oleObj>
              </mc:Choice>
              <mc:Fallback>
                <p:oleObj name="Equation" r:id="rId10" imgW="1536480" imgH="647640" progId="Equation.DSMT4">
                  <p:embed/>
                  <p:pic>
                    <p:nvPicPr>
                      <p:cNvPr id="0" name="Object 4"/>
                      <p:cNvPicPr>
                        <a:picLocks noChangeAspect="1" noChangeArrowheads="1"/>
                      </p:cNvPicPr>
                      <p:nvPr/>
                    </p:nvPicPr>
                    <p:blipFill>
                      <a:blip r:embed="rId11"/>
                      <a:srcRect/>
                      <a:stretch>
                        <a:fillRect/>
                      </a:stretch>
                    </p:blipFill>
                    <p:spPr bwMode="auto">
                      <a:xfrm>
                        <a:off x="6593784" y="5195713"/>
                        <a:ext cx="2401929" cy="1018775"/>
                      </a:xfrm>
                      <a:prstGeom prst="rect">
                        <a:avLst/>
                      </a:prstGeom>
                      <a:noFill/>
                    </p:spPr>
                  </p:pic>
                </p:oleObj>
              </mc:Fallback>
            </mc:AlternateContent>
          </a:graphicData>
        </a:graphic>
      </p:graphicFrame>
      <p:sp>
        <p:nvSpPr>
          <p:cNvPr id="44" name="テキスト ボックス 43">
            <a:extLst>
              <a:ext uri="{FF2B5EF4-FFF2-40B4-BE49-F238E27FC236}">
                <a16:creationId xmlns:a16="http://schemas.microsoft.com/office/drawing/2014/main" id="{5966CCBD-E288-497A-B98A-DDC0101F117B}"/>
              </a:ext>
            </a:extLst>
          </p:cNvPr>
          <p:cNvSpPr txBox="1"/>
          <p:nvPr/>
        </p:nvSpPr>
        <p:spPr>
          <a:xfrm>
            <a:off x="4932040" y="2016120"/>
            <a:ext cx="3820277"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標準正規（ｚ）分布による仮説検定</a:t>
            </a:r>
          </a:p>
        </p:txBody>
      </p:sp>
      <p:sp>
        <p:nvSpPr>
          <p:cNvPr id="50" name="テキスト ボックス 49">
            <a:extLst>
              <a:ext uri="{FF2B5EF4-FFF2-40B4-BE49-F238E27FC236}">
                <a16:creationId xmlns:a16="http://schemas.microsoft.com/office/drawing/2014/main" id="{B72EEF5D-5278-430F-94D6-F3C265ED1D1B}"/>
              </a:ext>
            </a:extLst>
          </p:cNvPr>
          <p:cNvSpPr txBox="1"/>
          <p:nvPr/>
        </p:nvSpPr>
        <p:spPr>
          <a:xfrm>
            <a:off x="731952" y="4129082"/>
            <a:ext cx="848249" cy="307777"/>
          </a:xfrm>
          <a:prstGeom prst="rect">
            <a:avLst/>
          </a:prstGeom>
          <a:noFill/>
        </p:spPr>
        <p:txBody>
          <a:bodyPr wrap="square" rtlCol="0">
            <a:spAutoFit/>
          </a:bodyPr>
          <a:lstStyle/>
          <a:p>
            <a:pPr algn="ct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2" name="テキスト ボックス 51">
            <a:extLst>
              <a:ext uri="{FF2B5EF4-FFF2-40B4-BE49-F238E27FC236}">
                <a16:creationId xmlns:a16="http://schemas.microsoft.com/office/drawing/2014/main" id="{636372AC-3879-44B6-AF83-0AF4A7B11F0B}"/>
              </a:ext>
            </a:extLst>
          </p:cNvPr>
          <p:cNvSpPr txBox="1"/>
          <p:nvPr/>
        </p:nvSpPr>
        <p:spPr>
          <a:xfrm>
            <a:off x="2688670" y="4146775"/>
            <a:ext cx="803026" cy="307777"/>
          </a:xfrm>
          <a:prstGeom prst="rect">
            <a:avLst/>
          </a:prstGeom>
          <a:noFill/>
        </p:spPr>
        <p:txBody>
          <a:bodyPr wrap="square" rtlCol="0">
            <a:spAutoFit/>
          </a:bodyPr>
          <a:lstStyle/>
          <a:p>
            <a:pPr algn="ct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8" name="コンテンツ プレースホルダー 5">
            <a:extLst>
              <a:ext uri="{FF2B5EF4-FFF2-40B4-BE49-F238E27FC236}">
                <a16:creationId xmlns:a16="http://schemas.microsoft.com/office/drawing/2014/main" id="{926F5C42-F08C-48FC-A995-4AF80324B2D4}"/>
              </a:ext>
            </a:extLst>
          </p:cNvPr>
          <p:cNvSpPr txBox="1">
            <a:spLocks/>
          </p:cNvSpPr>
          <p:nvPr/>
        </p:nvSpPr>
        <p:spPr bwMode="auto">
          <a:xfrm>
            <a:off x="4626581" y="2558202"/>
            <a:ext cx="3672406"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3"/>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59" name="直線コネクタ 58">
            <a:extLst>
              <a:ext uri="{FF2B5EF4-FFF2-40B4-BE49-F238E27FC236}">
                <a16:creationId xmlns:a16="http://schemas.microsoft.com/office/drawing/2014/main" id="{6D73C8EE-B765-4A8E-B105-E58427EB7A9B}"/>
              </a:ext>
            </a:extLst>
          </p:cNvPr>
          <p:cNvCxnSpPr>
            <a:cxnSpLocks/>
          </p:cNvCxnSpPr>
          <p:nvPr/>
        </p:nvCxnSpPr>
        <p:spPr>
          <a:xfrm flipV="1">
            <a:off x="4704299" y="4382587"/>
            <a:ext cx="3504768" cy="7516"/>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0" name="テキスト ボックス 59">
                <a:extLst>
                  <a:ext uri="{FF2B5EF4-FFF2-40B4-BE49-F238E27FC236}">
                    <a16:creationId xmlns:a16="http://schemas.microsoft.com/office/drawing/2014/main" id="{0A8DCDA1-FA87-4B74-9D5B-2A2B11059FEB}"/>
                  </a:ext>
                </a:extLst>
              </p:cNvPr>
              <p:cNvSpPr txBox="1"/>
              <p:nvPr/>
            </p:nvSpPr>
            <p:spPr>
              <a:xfrm>
                <a:off x="8220972" y="4096728"/>
                <a:ext cx="603435" cy="47705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2500" i="1">
                              <a:solidFill>
                                <a:schemeClr val="bg1"/>
                              </a:solidFill>
                              <a:latin typeface="Cambria Math" panose="02040503050406030204" pitchFamily="18" charset="0"/>
                              <a:ea typeface="ＭＳ Ｐゴシック" panose="020B0600070205080204" pitchFamily="50" charset="-128"/>
                            </a:rPr>
                            <m:t>𝑧</m:t>
                          </m:r>
                        </m:e>
                        <m:sub>
                          <m:acc>
                            <m:accPr>
                              <m:chr m:val="̅"/>
                              <m:ctrlPr>
                                <a:rPr kumimoji="1" lang="en-US" altLang="ja-JP" sz="2500" i="1">
                                  <a:solidFill>
                                    <a:schemeClr val="bg1"/>
                                  </a:solidFill>
                                  <a:latin typeface="Cambria Math" panose="02040503050406030204" pitchFamily="18" charset="0"/>
                                </a:rPr>
                              </m:ctrlPr>
                            </m:accPr>
                            <m:e>
                              <m:r>
                                <a:rPr kumimoji="1" lang="en-US" altLang="ja-JP" sz="2500" i="1">
                                  <a:solidFill>
                                    <a:schemeClr val="bg1"/>
                                  </a:solidFill>
                                  <a:latin typeface="Cambria Math" panose="02040503050406030204" pitchFamily="18" charset="0"/>
                                </a:rPr>
                                <m:t>𝑥</m:t>
                              </m:r>
                            </m:e>
                          </m:acc>
                        </m:sub>
                      </m:sSub>
                    </m:oMath>
                  </m:oMathPara>
                </a14:m>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0" name="テキスト ボックス 59">
                <a:extLst>
                  <a:ext uri="{FF2B5EF4-FFF2-40B4-BE49-F238E27FC236}">
                    <a16:creationId xmlns:a16="http://schemas.microsoft.com/office/drawing/2014/main" id="{0A8DCDA1-FA87-4B74-9D5B-2A2B11059FEB}"/>
                  </a:ext>
                </a:extLst>
              </p:cNvPr>
              <p:cNvSpPr txBox="1">
                <a:spLocks noRot="1" noChangeAspect="1" noMove="1" noResize="1" noEditPoints="1" noAdjustHandles="1" noChangeArrowheads="1" noChangeShapeType="1" noTextEdit="1"/>
              </p:cNvSpPr>
              <p:nvPr/>
            </p:nvSpPr>
            <p:spPr>
              <a:xfrm>
                <a:off x="8220972" y="4096728"/>
                <a:ext cx="603435" cy="477054"/>
              </a:xfrm>
              <a:prstGeom prst="rect">
                <a:avLst/>
              </a:prstGeom>
              <a:blipFill>
                <a:blip r:embed="rId12"/>
                <a:stretch>
                  <a:fillRect/>
                </a:stretch>
              </a:blipFill>
            </p:spPr>
            <p:txBody>
              <a:bodyPr/>
              <a:lstStyle/>
              <a:p>
                <a:r>
                  <a:rPr lang="ja-JP" altLang="en-US">
                    <a:noFill/>
                  </a:rPr>
                  <a:t> </a:t>
                </a:r>
              </a:p>
            </p:txBody>
          </p:sp>
        </mc:Fallback>
      </mc:AlternateContent>
      <p:cxnSp>
        <p:nvCxnSpPr>
          <p:cNvPr id="61" name="直線コネクタ 60">
            <a:extLst>
              <a:ext uri="{FF2B5EF4-FFF2-40B4-BE49-F238E27FC236}">
                <a16:creationId xmlns:a16="http://schemas.microsoft.com/office/drawing/2014/main" id="{0A99D320-A158-4D6B-917A-D54D34D72701}"/>
              </a:ext>
            </a:extLst>
          </p:cNvPr>
          <p:cNvCxnSpPr>
            <a:cxnSpLocks/>
          </p:cNvCxnSpPr>
          <p:nvPr/>
        </p:nvCxnSpPr>
        <p:spPr>
          <a:xfrm flipV="1">
            <a:off x="6368259" y="2584588"/>
            <a:ext cx="2922" cy="105206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78353F86-69CD-4ABC-9B91-452519E9C752}"/>
              </a:ext>
            </a:extLst>
          </p:cNvPr>
          <p:cNvSpPr txBox="1"/>
          <p:nvPr/>
        </p:nvSpPr>
        <p:spPr>
          <a:xfrm>
            <a:off x="6158091" y="4362453"/>
            <a:ext cx="405967" cy="400110"/>
          </a:xfrm>
          <a:prstGeom prst="rect">
            <a:avLst/>
          </a:prstGeom>
          <a:noFill/>
        </p:spPr>
        <p:txBody>
          <a:bodyPr wrap="square" rtlCol="0">
            <a:spAutoFit/>
          </a:bodyPr>
          <a:lstStyle/>
          <a:p>
            <a:pPr algn="ctr"/>
            <a:r>
              <a:rPr kumimoji="1" lang="en-US" altLang="ja-JP" sz="2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baseline="-25000" dirty="0">
              <a:solidFill>
                <a:schemeClr val="bg1"/>
              </a:solidFill>
              <a:ea typeface="ＭＳ Ｐゴシック" panose="020B0600070205080204" pitchFamily="50" charset="-128"/>
              <a:cs typeface="Times New Roman" panose="02020603050405020304" pitchFamily="18" charset="0"/>
            </a:endParaRPr>
          </a:p>
        </p:txBody>
      </p:sp>
      <p:sp>
        <p:nvSpPr>
          <p:cNvPr id="63" name="テキスト ボックス 62">
            <a:extLst>
              <a:ext uri="{FF2B5EF4-FFF2-40B4-BE49-F238E27FC236}">
                <a16:creationId xmlns:a16="http://schemas.microsoft.com/office/drawing/2014/main" id="{80F2AA68-C93E-44D9-97B8-67AB4050FC3F}"/>
              </a:ext>
            </a:extLst>
          </p:cNvPr>
          <p:cNvSpPr txBox="1"/>
          <p:nvPr/>
        </p:nvSpPr>
        <p:spPr>
          <a:xfrm>
            <a:off x="5595772" y="3607743"/>
            <a:ext cx="1685236"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p>
        </p:txBody>
      </p:sp>
      <p:cxnSp>
        <p:nvCxnSpPr>
          <p:cNvPr id="64" name="直線コネクタ 63">
            <a:extLst>
              <a:ext uri="{FF2B5EF4-FFF2-40B4-BE49-F238E27FC236}">
                <a16:creationId xmlns:a16="http://schemas.microsoft.com/office/drawing/2014/main" id="{07CFADE5-756E-4847-8029-F49D242A6440}"/>
              </a:ext>
            </a:extLst>
          </p:cNvPr>
          <p:cNvCxnSpPr>
            <a:cxnSpLocks/>
          </p:cNvCxnSpPr>
          <p:nvPr/>
        </p:nvCxnSpPr>
        <p:spPr>
          <a:xfrm flipV="1">
            <a:off x="6361075" y="3920073"/>
            <a:ext cx="1" cy="496782"/>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pic>
        <p:nvPicPr>
          <p:cNvPr id="65" name="図 64">
            <a:extLst>
              <a:ext uri="{FF2B5EF4-FFF2-40B4-BE49-F238E27FC236}">
                <a16:creationId xmlns:a16="http://schemas.microsoft.com/office/drawing/2014/main" id="{52E72C6F-3DDE-4F6B-8C7A-D712BA6B9839}"/>
              </a:ext>
            </a:extLst>
          </p:cNvPr>
          <p:cNvPicPr>
            <a:picLocks noChangeAspect="1"/>
          </p:cNvPicPr>
          <p:nvPr/>
        </p:nvPicPr>
        <p:blipFill rotWithShape="1">
          <a:blip r:embed="rId5"/>
          <a:srcRect l="69892"/>
          <a:stretch/>
        </p:blipFill>
        <p:spPr>
          <a:xfrm>
            <a:off x="7186994" y="2533028"/>
            <a:ext cx="1058234" cy="1883827"/>
          </a:xfrm>
          <a:prstGeom prst="rect">
            <a:avLst/>
          </a:prstGeom>
        </p:spPr>
      </p:pic>
      <p:pic>
        <p:nvPicPr>
          <p:cNvPr id="66" name="図 65">
            <a:extLst>
              <a:ext uri="{FF2B5EF4-FFF2-40B4-BE49-F238E27FC236}">
                <a16:creationId xmlns:a16="http://schemas.microsoft.com/office/drawing/2014/main" id="{E6480606-DF60-4090-B755-E19FA5786D02}"/>
              </a:ext>
            </a:extLst>
          </p:cNvPr>
          <p:cNvPicPr>
            <a:picLocks noChangeAspect="1"/>
          </p:cNvPicPr>
          <p:nvPr/>
        </p:nvPicPr>
        <p:blipFill rotWithShape="1">
          <a:blip r:embed="rId5"/>
          <a:srcRect r="72878"/>
          <a:stretch/>
        </p:blipFill>
        <p:spPr>
          <a:xfrm>
            <a:off x="4597385" y="2508421"/>
            <a:ext cx="1036215" cy="1908434"/>
          </a:xfrm>
          <a:prstGeom prst="rect">
            <a:avLst/>
          </a:prstGeom>
        </p:spPr>
      </p:pic>
      <p:cxnSp>
        <p:nvCxnSpPr>
          <p:cNvPr id="67" name="直線コネクタ 66">
            <a:extLst>
              <a:ext uri="{FF2B5EF4-FFF2-40B4-BE49-F238E27FC236}">
                <a16:creationId xmlns:a16="http://schemas.microsoft.com/office/drawing/2014/main" id="{26A53F80-0122-4E54-8157-ADEF278EF476}"/>
              </a:ext>
            </a:extLst>
          </p:cNvPr>
          <p:cNvCxnSpPr>
            <a:cxnSpLocks/>
          </p:cNvCxnSpPr>
          <p:nvPr/>
        </p:nvCxnSpPr>
        <p:spPr>
          <a:xfrm>
            <a:off x="7159083" y="3407813"/>
            <a:ext cx="17333" cy="1198562"/>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2F659E4A-93B9-4433-AF82-8BFC07DC1C22}"/>
              </a:ext>
            </a:extLst>
          </p:cNvPr>
          <p:cNvCxnSpPr>
            <a:cxnSpLocks/>
          </p:cNvCxnSpPr>
          <p:nvPr/>
        </p:nvCxnSpPr>
        <p:spPr>
          <a:xfrm flipH="1">
            <a:off x="5640272" y="3446711"/>
            <a:ext cx="1" cy="1174523"/>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graphicFrame>
        <p:nvGraphicFramePr>
          <p:cNvPr id="69" name="オブジェクト 68">
            <a:extLst>
              <a:ext uri="{FF2B5EF4-FFF2-40B4-BE49-F238E27FC236}">
                <a16:creationId xmlns:a16="http://schemas.microsoft.com/office/drawing/2014/main" id="{57C5C025-0171-4866-98A6-B3A94EFB67BE}"/>
              </a:ext>
            </a:extLst>
          </p:cNvPr>
          <p:cNvGraphicFramePr>
            <a:graphicFrameLocks noChangeAspect="1"/>
          </p:cNvGraphicFramePr>
          <p:nvPr>
            <p:extLst>
              <p:ext uri="{D42A27DB-BD31-4B8C-83A1-F6EECF244321}">
                <p14:modId xmlns:p14="http://schemas.microsoft.com/office/powerpoint/2010/main" val="1129966094"/>
              </p:ext>
            </p:extLst>
          </p:nvPr>
        </p:nvGraphicFramePr>
        <p:xfrm>
          <a:off x="5316569" y="4622868"/>
          <a:ext cx="582613" cy="261938"/>
        </p:xfrm>
        <a:graphic>
          <a:graphicData uri="http://schemas.openxmlformats.org/presentationml/2006/ole">
            <mc:AlternateContent xmlns:mc="http://schemas.openxmlformats.org/markup-compatibility/2006">
              <mc:Choice xmlns:v="urn:schemas-microsoft-com:vml" Requires="v">
                <p:oleObj spid="_x0000_s2466" name="Equation" r:id="rId13" imgW="393480" imgH="177480" progId="Equation.DSMT4">
                  <p:embed/>
                </p:oleObj>
              </mc:Choice>
              <mc:Fallback>
                <p:oleObj name="Equation" r:id="rId13" imgW="393480" imgH="177480" progId="Equation.DSMT4">
                  <p:embed/>
                  <p:pic>
                    <p:nvPicPr>
                      <p:cNvPr id="19" name="オブジェクト 18">
                        <a:extLst>
                          <a:ext uri="{FF2B5EF4-FFF2-40B4-BE49-F238E27FC236}">
                            <a16:creationId xmlns:a16="http://schemas.microsoft.com/office/drawing/2014/main" id="{22F78DDE-A5C3-4659-B927-1A279D955C40}"/>
                          </a:ext>
                        </a:extLst>
                      </p:cNvPr>
                      <p:cNvPicPr/>
                      <p:nvPr/>
                    </p:nvPicPr>
                    <p:blipFill>
                      <a:blip r:embed="rId14"/>
                      <a:stretch>
                        <a:fillRect/>
                      </a:stretch>
                    </p:blipFill>
                    <p:spPr>
                      <a:xfrm>
                        <a:off x="5316569" y="4622868"/>
                        <a:ext cx="582613" cy="261938"/>
                      </a:xfrm>
                      <a:prstGeom prst="rect">
                        <a:avLst/>
                      </a:prstGeom>
                    </p:spPr>
                  </p:pic>
                </p:oleObj>
              </mc:Fallback>
            </mc:AlternateContent>
          </a:graphicData>
        </a:graphic>
      </p:graphicFrame>
      <p:sp>
        <p:nvSpPr>
          <p:cNvPr id="71" name="テキスト ボックス 70">
            <a:extLst>
              <a:ext uri="{FF2B5EF4-FFF2-40B4-BE49-F238E27FC236}">
                <a16:creationId xmlns:a16="http://schemas.microsoft.com/office/drawing/2014/main" id="{4DC4D7D7-56B7-4B64-8A17-EADC853424A1}"/>
              </a:ext>
            </a:extLst>
          </p:cNvPr>
          <p:cNvSpPr txBox="1"/>
          <p:nvPr/>
        </p:nvSpPr>
        <p:spPr>
          <a:xfrm>
            <a:off x="6971550" y="2729032"/>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72" name="テキスト ボックス 71">
            <a:extLst>
              <a:ext uri="{FF2B5EF4-FFF2-40B4-BE49-F238E27FC236}">
                <a16:creationId xmlns:a16="http://schemas.microsoft.com/office/drawing/2014/main" id="{AB61F210-F91D-4EE6-AE00-54255EA4ED13}"/>
              </a:ext>
            </a:extLst>
          </p:cNvPr>
          <p:cNvSpPr txBox="1"/>
          <p:nvPr/>
        </p:nvSpPr>
        <p:spPr>
          <a:xfrm>
            <a:off x="5443863" y="2748684"/>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73" name="テキスト ボックス 72">
            <a:extLst>
              <a:ext uri="{FF2B5EF4-FFF2-40B4-BE49-F238E27FC236}">
                <a16:creationId xmlns:a16="http://schemas.microsoft.com/office/drawing/2014/main" id="{A04E58DD-8076-411C-8F71-E068A80E6418}"/>
              </a:ext>
            </a:extLst>
          </p:cNvPr>
          <p:cNvSpPr txBox="1"/>
          <p:nvPr/>
        </p:nvSpPr>
        <p:spPr>
          <a:xfrm>
            <a:off x="5035005" y="4069740"/>
            <a:ext cx="848249" cy="307777"/>
          </a:xfrm>
          <a:prstGeom prst="rect">
            <a:avLst/>
          </a:prstGeom>
          <a:noFill/>
        </p:spPr>
        <p:txBody>
          <a:bodyPr wrap="square" rtlCol="0">
            <a:spAutoFit/>
          </a:bodyPr>
          <a:lstStyle/>
          <a:p>
            <a:pPr algn="ct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4" name="テキスト ボックス 73">
            <a:extLst>
              <a:ext uri="{FF2B5EF4-FFF2-40B4-BE49-F238E27FC236}">
                <a16:creationId xmlns:a16="http://schemas.microsoft.com/office/drawing/2014/main" id="{5F752DAD-A790-4F33-A78B-734E1DDA2B99}"/>
              </a:ext>
            </a:extLst>
          </p:cNvPr>
          <p:cNvSpPr txBox="1"/>
          <p:nvPr/>
        </p:nvSpPr>
        <p:spPr>
          <a:xfrm>
            <a:off x="6991723" y="4087433"/>
            <a:ext cx="803026" cy="307777"/>
          </a:xfrm>
          <a:prstGeom prst="rect">
            <a:avLst/>
          </a:prstGeom>
          <a:noFill/>
        </p:spPr>
        <p:txBody>
          <a:bodyPr wrap="square" rtlCol="0">
            <a:spAutoFit/>
          </a:bodyPr>
          <a:lstStyle/>
          <a:p>
            <a:pPr algn="ct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75" name="オブジェクト 74">
            <a:extLst>
              <a:ext uri="{FF2B5EF4-FFF2-40B4-BE49-F238E27FC236}">
                <a16:creationId xmlns:a16="http://schemas.microsoft.com/office/drawing/2014/main" id="{47C7FA21-19AD-4154-A91D-CE555B0109F8}"/>
              </a:ext>
            </a:extLst>
          </p:cNvPr>
          <p:cNvGraphicFramePr>
            <a:graphicFrameLocks noChangeAspect="1"/>
          </p:cNvGraphicFramePr>
          <p:nvPr>
            <p:extLst>
              <p:ext uri="{D42A27DB-BD31-4B8C-83A1-F6EECF244321}">
                <p14:modId xmlns:p14="http://schemas.microsoft.com/office/powerpoint/2010/main" val="4160285043"/>
              </p:ext>
            </p:extLst>
          </p:nvPr>
        </p:nvGraphicFramePr>
        <p:xfrm>
          <a:off x="6991723" y="4581128"/>
          <a:ext cx="433387" cy="261937"/>
        </p:xfrm>
        <a:graphic>
          <a:graphicData uri="http://schemas.openxmlformats.org/presentationml/2006/ole">
            <mc:AlternateContent xmlns:mc="http://schemas.openxmlformats.org/markup-compatibility/2006">
              <mc:Choice xmlns:v="urn:schemas-microsoft-com:vml" Requires="v">
                <p:oleObj spid="_x0000_s2467" name="Equation" r:id="rId15" imgW="291960" imgH="177480" progId="Equation.DSMT4">
                  <p:embed/>
                </p:oleObj>
              </mc:Choice>
              <mc:Fallback>
                <p:oleObj name="Equation" r:id="rId15" imgW="291960" imgH="177480" progId="Equation.DSMT4">
                  <p:embed/>
                  <p:pic>
                    <p:nvPicPr>
                      <p:cNvPr id="69" name="オブジェクト 68">
                        <a:extLst>
                          <a:ext uri="{FF2B5EF4-FFF2-40B4-BE49-F238E27FC236}">
                            <a16:creationId xmlns:a16="http://schemas.microsoft.com/office/drawing/2014/main" id="{57C5C025-0171-4866-98A6-B3A94EFB67BE}"/>
                          </a:ext>
                        </a:extLst>
                      </p:cNvPr>
                      <p:cNvPicPr/>
                      <p:nvPr/>
                    </p:nvPicPr>
                    <p:blipFill>
                      <a:blip r:embed="rId16"/>
                      <a:stretch>
                        <a:fillRect/>
                      </a:stretch>
                    </p:blipFill>
                    <p:spPr>
                      <a:xfrm>
                        <a:off x="6991723" y="4581128"/>
                        <a:ext cx="433387" cy="261937"/>
                      </a:xfrm>
                      <a:prstGeom prst="rect">
                        <a:avLst/>
                      </a:prstGeom>
                    </p:spPr>
                  </p:pic>
                </p:oleObj>
              </mc:Fallback>
            </mc:AlternateContent>
          </a:graphicData>
        </a:graphic>
      </p:graphicFrame>
      <p:cxnSp>
        <p:nvCxnSpPr>
          <p:cNvPr id="77" name="直線矢印コネクタ 76">
            <a:extLst>
              <a:ext uri="{FF2B5EF4-FFF2-40B4-BE49-F238E27FC236}">
                <a16:creationId xmlns:a16="http://schemas.microsoft.com/office/drawing/2014/main" id="{395269A0-6134-48FF-BD26-483D2D7FB3E4}"/>
              </a:ext>
            </a:extLst>
          </p:cNvPr>
          <p:cNvCxnSpPr>
            <a:cxnSpLocks/>
          </p:cNvCxnSpPr>
          <p:nvPr/>
        </p:nvCxnSpPr>
        <p:spPr>
          <a:xfrm flipV="1">
            <a:off x="8460432" y="4583674"/>
            <a:ext cx="57219" cy="4817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23F348AB-17A2-44B5-B507-BBA72F110FD9}"/>
              </a:ext>
            </a:extLst>
          </p:cNvPr>
          <p:cNvSpPr txBox="1"/>
          <p:nvPr/>
        </p:nvSpPr>
        <p:spPr>
          <a:xfrm>
            <a:off x="444792" y="5225224"/>
            <a:ext cx="3551144" cy="830997"/>
          </a:xfrm>
          <a:prstGeom prst="rect">
            <a:avLst/>
          </a:prstGeom>
          <a:noFill/>
        </p:spPr>
        <p:txBody>
          <a:bodyPr wrap="square" rtlCol="0">
            <a:spAutoFit/>
          </a:bodyPr>
          <a:lstStyle/>
          <a:p>
            <a:pPr algn="just"/>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600" dirty="0">
                <a:solidFill>
                  <a:schemeClr val="bg1"/>
                </a:solidFill>
                <a:latin typeface="ＭＳ Ｐゴシック" panose="020B0600070205080204" pitchFamily="50" charset="-128"/>
                <a:cs typeface="Meiryo UI" pitchFamily="50" charset="-128"/>
              </a:rPr>
              <a:t>検定では，</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限界値が単純になり，どんな対象でも同じ値（統計量を計算するので，検定が容易になるわけではない）</a:t>
            </a:r>
          </a:p>
        </p:txBody>
      </p:sp>
      <p:sp>
        <p:nvSpPr>
          <p:cNvPr id="80" name="矢印: 右 79">
            <a:extLst>
              <a:ext uri="{FF2B5EF4-FFF2-40B4-BE49-F238E27FC236}">
                <a16:creationId xmlns:a16="http://schemas.microsoft.com/office/drawing/2014/main" id="{1002DD58-BE99-473D-91EA-8D23B966AB84}"/>
              </a:ext>
            </a:extLst>
          </p:cNvPr>
          <p:cNvSpPr/>
          <p:nvPr/>
        </p:nvSpPr>
        <p:spPr>
          <a:xfrm>
            <a:off x="3825645" y="3238811"/>
            <a:ext cx="1029024" cy="619006"/>
          </a:xfrm>
          <a:prstGeom prst="rightArrow">
            <a:avLst>
              <a:gd name="adj1" fmla="val 50000"/>
              <a:gd name="adj2" fmla="val 41353"/>
            </a:avLst>
          </a:prstGeom>
          <a:solidFill>
            <a:schemeClr val="bg2"/>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800" dirty="0"/>
              <a:t>標準化</a:t>
            </a:r>
          </a:p>
        </p:txBody>
      </p:sp>
      <p:cxnSp>
        <p:nvCxnSpPr>
          <p:cNvPr id="87" name="コネクタ: 曲線 86">
            <a:extLst>
              <a:ext uri="{FF2B5EF4-FFF2-40B4-BE49-F238E27FC236}">
                <a16:creationId xmlns:a16="http://schemas.microsoft.com/office/drawing/2014/main" id="{27DCAF6B-D20D-4DC7-977E-973D571E2DCD}"/>
              </a:ext>
            </a:extLst>
          </p:cNvPr>
          <p:cNvCxnSpPr>
            <a:cxnSpLocks/>
          </p:cNvCxnSpPr>
          <p:nvPr/>
        </p:nvCxnSpPr>
        <p:spPr>
          <a:xfrm flipV="1">
            <a:off x="3995934" y="4788045"/>
            <a:ext cx="1296146" cy="615552"/>
          </a:xfrm>
          <a:prstGeom prst="curvedConnector3">
            <a:avLst>
              <a:gd name="adj1" fmla="val 50000"/>
            </a:avLst>
          </a:prstGeom>
          <a:ln w="31750">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a:extLst>
              <a:ext uri="{FF2B5EF4-FFF2-40B4-BE49-F238E27FC236}">
                <a16:creationId xmlns:a16="http://schemas.microsoft.com/office/drawing/2014/main" id="{D6787A38-A29E-4C13-8FDE-B8261BBD0600}"/>
              </a:ext>
            </a:extLst>
          </p:cNvPr>
          <p:cNvSpPr txBox="1"/>
          <p:nvPr/>
        </p:nvSpPr>
        <p:spPr>
          <a:xfrm>
            <a:off x="5010599" y="5347082"/>
            <a:ext cx="1872208" cy="615553"/>
          </a:xfrm>
          <a:prstGeom prst="rect">
            <a:avLst/>
          </a:prstGeom>
          <a:noFill/>
        </p:spPr>
        <p:txBody>
          <a:bodyPr wrap="square" rtlCol="0">
            <a:spAutoFit/>
          </a:bodyPr>
          <a:lstStyle/>
          <a:p>
            <a:pPr algn="just"/>
            <a:r>
              <a:rPr kumimoji="1" lang="en-US" altLang="ja-JP" sz="1700" dirty="0">
                <a:solidFill>
                  <a:schemeClr val="bg1"/>
                </a:solidFill>
                <a:latin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cs typeface="Meiryo UI" pitchFamily="50" charset="-128"/>
              </a:rPr>
              <a:t>検定の統計量</a:t>
            </a:r>
            <a:endParaRPr kumimoji="1" lang="en-US" altLang="ja-JP" sz="1700" dirty="0">
              <a:solidFill>
                <a:schemeClr val="bg1"/>
              </a:solidFill>
              <a:latin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cs typeface="Meiryo UI" pitchFamily="50" charset="-128"/>
              </a:rPr>
              <a:t>（母平均の検定）</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テキスト ボックス 2">
            <a:extLst>
              <a:ext uri="{FF2B5EF4-FFF2-40B4-BE49-F238E27FC236}">
                <a16:creationId xmlns:a16="http://schemas.microsoft.com/office/drawing/2014/main" id="{9BEE7FA1-FC4F-4811-A52C-C4CCE957954F}"/>
              </a:ext>
            </a:extLst>
          </p:cNvPr>
          <p:cNvSpPr txBox="1"/>
          <p:nvPr/>
        </p:nvSpPr>
        <p:spPr>
          <a:xfrm>
            <a:off x="7589623" y="4762563"/>
            <a:ext cx="761747" cy="323165"/>
          </a:xfrm>
          <a:prstGeom prst="rect">
            <a:avLst/>
          </a:prstGeom>
          <a:noFill/>
        </p:spPr>
        <p:txBody>
          <a:bodyPr wrap="non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比較値</a:t>
            </a:r>
          </a:p>
        </p:txBody>
      </p:sp>
      <p:cxnSp>
        <p:nvCxnSpPr>
          <p:cNvPr id="46" name="直線矢印コネクタ 45">
            <a:extLst>
              <a:ext uri="{FF2B5EF4-FFF2-40B4-BE49-F238E27FC236}">
                <a16:creationId xmlns:a16="http://schemas.microsoft.com/office/drawing/2014/main" id="{3923BCB2-21AA-4EBC-9F75-4766DE475AE3}"/>
              </a:ext>
            </a:extLst>
          </p:cNvPr>
          <p:cNvCxnSpPr>
            <a:cxnSpLocks/>
          </p:cNvCxnSpPr>
          <p:nvPr/>
        </p:nvCxnSpPr>
        <p:spPr>
          <a:xfrm flipH="1">
            <a:off x="7666570" y="5057304"/>
            <a:ext cx="90832" cy="22331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A4B570DC-6850-498B-8CB7-3BFF5595F419}"/>
              </a:ext>
            </a:extLst>
          </p:cNvPr>
          <p:cNvCxnSpPr>
            <a:cxnSpLocks/>
          </p:cNvCxnSpPr>
          <p:nvPr/>
        </p:nvCxnSpPr>
        <p:spPr>
          <a:xfrm>
            <a:off x="8245228" y="5065426"/>
            <a:ext cx="142689" cy="169775"/>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896653D7-B371-4BF1-831D-7022B124F9DA}"/>
              </a:ext>
            </a:extLst>
          </p:cNvPr>
          <p:cNvSpPr txBox="1"/>
          <p:nvPr/>
        </p:nvSpPr>
        <p:spPr>
          <a:xfrm>
            <a:off x="6682029" y="5953202"/>
            <a:ext cx="1274326" cy="323165"/>
          </a:xfrm>
          <a:prstGeom prst="rect">
            <a:avLst/>
          </a:prstGeom>
          <a:noFill/>
        </p:spPr>
        <p:txBody>
          <a:bodyPr wrap="square" rtlCol="0">
            <a:spAutoFit/>
          </a:bodyPr>
          <a:lstStyle/>
          <a:p>
            <a:pPr algn="l"/>
            <a:r>
              <a:rPr kumimoji="1" lang="ja-JP" altLang="en-US" sz="1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母標準誤差</a:t>
            </a:r>
          </a:p>
        </p:txBody>
      </p:sp>
      <p:cxnSp>
        <p:nvCxnSpPr>
          <p:cNvPr id="54" name="直線矢印コネクタ 53">
            <a:extLst>
              <a:ext uri="{FF2B5EF4-FFF2-40B4-BE49-F238E27FC236}">
                <a16:creationId xmlns:a16="http://schemas.microsoft.com/office/drawing/2014/main" id="{8999E6A8-7BB4-4BD5-8900-FFFFA9EFFDCA}"/>
              </a:ext>
            </a:extLst>
          </p:cNvPr>
          <p:cNvCxnSpPr>
            <a:cxnSpLocks/>
          </p:cNvCxnSpPr>
          <p:nvPr/>
        </p:nvCxnSpPr>
        <p:spPr>
          <a:xfrm flipV="1">
            <a:off x="7186993" y="5786601"/>
            <a:ext cx="142941" cy="209444"/>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3440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fade">
                                      <p:cBhvr>
                                        <p:cTn id="10" dur="500"/>
                                        <p:tgtEl>
                                          <p:spTgt spid="4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animEffect transition="in" filter="fade">
                                      <p:cBhvr>
                                        <p:cTn id="13" dur="500"/>
                                        <p:tgtEl>
                                          <p:spTgt spid="58"/>
                                        </p:tgtEl>
                                      </p:cBhvr>
                                    </p:animEffect>
                                  </p:childTnLst>
                                </p:cTn>
                              </p:par>
                              <p:par>
                                <p:cTn id="14" presetID="10" presetClass="entr" presetSubtype="0" fill="hold"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500"/>
                                        <p:tgtEl>
                                          <p:spTgt spid="60"/>
                                        </p:tgtEl>
                                      </p:cBhvr>
                                    </p:animEffect>
                                  </p:childTnLst>
                                </p:cTn>
                              </p:par>
                              <p:par>
                                <p:cTn id="20" presetID="10" presetClass="entr" presetSubtype="0"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500"/>
                                        <p:tgtEl>
                                          <p:spTgt spid="63"/>
                                        </p:tgtEl>
                                      </p:cBhvr>
                                    </p:animEffect>
                                  </p:childTnLst>
                                </p:cTn>
                              </p:par>
                              <p:par>
                                <p:cTn id="29" presetID="10"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500"/>
                                        <p:tgtEl>
                                          <p:spTgt spid="64"/>
                                        </p:tgtEl>
                                      </p:cBhvr>
                                    </p:animEffect>
                                  </p:childTnLst>
                                </p:cTn>
                              </p:par>
                              <p:par>
                                <p:cTn id="32" presetID="10" presetClass="entr" presetSubtype="0" fill="hold"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fade">
                                      <p:cBhvr>
                                        <p:cTn id="43" dur="500"/>
                                        <p:tgtEl>
                                          <p:spTgt spid="6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fade">
                                      <p:cBhvr>
                                        <p:cTn id="46" dur="500"/>
                                        <p:tgtEl>
                                          <p:spTgt spid="7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fade">
                                      <p:cBhvr>
                                        <p:cTn id="55" dur="500"/>
                                        <p:tgtEl>
                                          <p:spTgt spid="74"/>
                                        </p:tgtEl>
                                      </p:cBhvr>
                                    </p:animEffect>
                                  </p:childTnLst>
                                </p:cTn>
                              </p:par>
                              <p:par>
                                <p:cTn id="56" presetID="10" presetClass="entr" presetSubtype="0" fill="hold" nodeType="withEffect">
                                  <p:stCondLst>
                                    <p:cond delay="0"/>
                                  </p:stCondLst>
                                  <p:childTnLst>
                                    <p:set>
                                      <p:cBhvr>
                                        <p:cTn id="57" dur="1" fill="hold">
                                          <p:stCondLst>
                                            <p:cond delay="0"/>
                                          </p:stCondLst>
                                        </p:cTn>
                                        <p:tgtEl>
                                          <p:spTgt spid="77"/>
                                        </p:tgtEl>
                                        <p:attrNameLst>
                                          <p:attrName>style.visibility</p:attrName>
                                        </p:attrNameLst>
                                      </p:cBhvr>
                                      <p:to>
                                        <p:strVal val="visible"/>
                                      </p:to>
                                    </p:set>
                                    <p:animEffect transition="in" filter="fade">
                                      <p:cBhvr>
                                        <p:cTn id="58" dur="500"/>
                                        <p:tgtEl>
                                          <p:spTgt spid="7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fade">
                                      <p:cBhvr>
                                        <p:cTn id="61" dur="500"/>
                                        <p:tgtEl>
                                          <p:spTgt spid="8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90"/>
                                        </p:tgtEl>
                                        <p:attrNameLst>
                                          <p:attrName>style.visibility</p:attrName>
                                        </p:attrNameLst>
                                      </p:cBhvr>
                                      <p:to>
                                        <p:strVal val="visible"/>
                                      </p:to>
                                    </p:set>
                                    <p:animEffect transition="in" filter="fade">
                                      <p:cBhvr>
                                        <p:cTn id="64" dur="500"/>
                                        <p:tgtEl>
                                          <p:spTgt spid="90"/>
                                        </p:tgtEl>
                                      </p:cBhvr>
                                    </p:animEffect>
                                  </p:childTnLst>
                                </p:cTn>
                              </p:par>
                              <p:par>
                                <p:cTn id="65" presetID="10" presetClass="entr" presetSubtype="0" fill="hold" nodeType="with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fade">
                                      <p:cBhvr>
                                        <p:cTn id="67" dur="500"/>
                                        <p:tgtEl>
                                          <p:spTgt spid="46"/>
                                        </p:tgtEl>
                                      </p:cBhvr>
                                    </p:animEffect>
                                  </p:childTnLst>
                                </p:cTn>
                              </p:par>
                              <p:par>
                                <p:cTn id="68" presetID="10" presetClass="entr" presetSubtype="0" fill="hold" nodeType="withEffect">
                                  <p:stCondLst>
                                    <p:cond delay="0"/>
                                  </p:stCondLst>
                                  <p:childTnLst>
                                    <p:set>
                                      <p:cBhvr>
                                        <p:cTn id="69" dur="1" fill="hold">
                                          <p:stCondLst>
                                            <p:cond delay="0"/>
                                          </p:stCondLst>
                                        </p:cTn>
                                        <p:tgtEl>
                                          <p:spTgt spid="48"/>
                                        </p:tgtEl>
                                        <p:attrNameLst>
                                          <p:attrName>style.visibility</p:attrName>
                                        </p:attrNameLst>
                                      </p:cBhvr>
                                      <p:to>
                                        <p:strVal val="visible"/>
                                      </p:to>
                                    </p:set>
                                    <p:animEffect transition="in" filter="fade">
                                      <p:cBhvr>
                                        <p:cTn id="70" dur="500"/>
                                        <p:tgtEl>
                                          <p:spTgt spid="48"/>
                                        </p:tgtEl>
                                      </p:cBhvr>
                                    </p:animEffect>
                                  </p:childTnLst>
                                </p:cTn>
                              </p:par>
                              <p:par>
                                <p:cTn id="71" presetID="10"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animEffect transition="in" filter="fade">
                                      <p:cBhvr>
                                        <p:cTn id="73" dur="500"/>
                                        <p:tgtEl>
                                          <p:spTgt spid="5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3"/>
                                        </p:tgtEl>
                                        <p:attrNameLst>
                                          <p:attrName>style.visibility</p:attrName>
                                        </p:attrNameLst>
                                      </p:cBhvr>
                                      <p:to>
                                        <p:strVal val="visible"/>
                                      </p:to>
                                    </p:set>
                                    <p:animEffect transition="in" filter="fade">
                                      <p:cBhvr>
                                        <p:cTn id="76" dur="500"/>
                                        <p:tgtEl>
                                          <p:spTgt spid="3"/>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par>
                                <p:cTn id="85" presetID="10" presetClass="entr" presetSubtype="0" fill="hold" nodeType="with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79"/>
                                        </p:tgtEl>
                                        <p:attrNameLst>
                                          <p:attrName>style.visibility</p:attrName>
                                        </p:attrNameLst>
                                      </p:cBhvr>
                                      <p:to>
                                        <p:strVal val="visible"/>
                                      </p:to>
                                    </p:set>
                                    <p:animEffect transition="in" filter="fade">
                                      <p:cBhvr>
                                        <p:cTn id="90" dur="500"/>
                                        <p:tgtEl>
                                          <p:spTgt spid="79"/>
                                        </p:tgtEl>
                                      </p:cBhvr>
                                    </p:animEffect>
                                  </p:childTnLst>
                                </p:cTn>
                              </p:par>
                              <p:par>
                                <p:cTn id="91" presetID="10" presetClass="entr" presetSubtype="0" fill="hold" nodeType="withEffect">
                                  <p:stCondLst>
                                    <p:cond delay="0"/>
                                  </p:stCondLst>
                                  <p:childTnLst>
                                    <p:set>
                                      <p:cBhvr>
                                        <p:cTn id="92" dur="1" fill="hold">
                                          <p:stCondLst>
                                            <p:cond delay="0"/>
                                          </p:stCondLst>
                                        </p:cTn>
                                        <p:tgtEl>
                                          <p:spTgt spid="87"/>
                                        </p:tgtEl>
                                        <p:attrNameLst>
                                          <p:attrName>style.visibility</p:attrName>
                                        </p:attrNameLst>
                                      </p:cBhvr>
                                      <p:to>
                                        <p:strVal val="visible"/>
                                      </p:to>
                                    </p:set>
                                    <p:animEffect transition="in" filter="fade">
                                      <p:cBhvr>
                                        <p:cTn id="93"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8" grpId="0" animBg="1"/>
      <p:bldP spid="60" grpId="0"/>
      <p:bldP spid="62" grpId="0"/>
      <p:bldP spid="63" grpId="0"/>
      <p:bldP spid="71" grpId="0"/>
      <p:bldP spid="72" grpId="0"/>
      <p:bldP spid="73" grpId="0"/>
      <p:bldP spid="74" grpId="0"/>
      <p:bldP spid="79" grpId="0"/>
      <p:bldP spid="80" grpId="0" animBg="1"/>
      <p:bldP spid="90" grpId="0"/>
      <p:bldP spid="3" grpId="0"/>
      <p:bldP spid="5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図 34">
            <a:extLst>
              <a:ext uri="{FF2B5EF4-FFF2-40B4-BE49-F238E27FC236}">
                <a16:creationId xmlns:a16="http://schemas.microsoft.com/office/drawing/2014/main" id="{DA907C52-E9F1-4FF7-A8B2-64C3B0DF9A11}"/>
              </a:ext>
            </a:extLst>
          </p:cNvPr>
          <p:cNvPicPr>
            <a:picLocks noChangeAspect="1"/>
          </p:cNvPicPr>
          <p:nvPr/>
        </p:nvPicPr>
        <p:blipFill rotWithShape="1">
          <a:blip r:embed="rId4"/>
          <a:srcRect l="72922"/>
          <a:stretch/>
        </p:blipFill>
        <p:spPr>
          <a:xfrm>
            <a:off x="5663523" y="2365655"/>
            <a:ext cx="1401042" cy="1875106"/>
          </a:xfrm>
          <a:prstGeom prst="rect">
            <a:avLst/>
          </a:prstGeom>
        </p:spPr>
      </p:pic>
      <p:pic>
        <p:nvPicPr>
          <p:cNvPr id="36" name="図 35">
            <a:extLst>
              <a:ext uri="{FF2B5EF4-FFF2-40B4-BE49-F238E27FC236}">
                <a16:creationId xmlns:a16="http://schemas.microsoft.com/office/drawing/2014/main" id="{0691F341-3DB6-48D2-834E-A9B925C84923}"/>
              </a:ext>
            </a:extLst>
          </p:cNvPr>
          <p:cNvPicPr>
            <a:picLocks noChangeAspect="1"/>
          </p:cNvPicPr>
          <p:nvPr/>
        </p:nvPicPr>
        <p:blipFill rotWithShape="1">
          <a:blip r:embed="rId4"/>
          <a:srcRect l="72922"/>
          <a:stretch/>
        </p:blipFill>
        <p:spPr>
          <a:xfrm flipH="1">
            <a:off x="1566788" y="2708676"/>
            <a:ext cx="1117286" cy="1509147"/>
          </a:xfrm>
          <a:prstGeom prst="rect">
            <a:avLst/>
          </a:prstGeom>
        </p:spPr>
      </p:pic>
      <p:sp>
        <p:nvSpPr>
          <p:cNvPr id="2" name="タイトル 1">
            <a:extLst>
              <a:ext uri="{FF2B5EF4-FFF2-40B4-BE49-F238E27FC236}">
                <a16:creationId xmlns:a16="http://schemas.microsoft.com/office/drawing/2014/main" id="{4EDB85D7-873D-4F16-AA65-E94063AEE9D9}"/>
              </a:ext>
            </a:extLst>
          </p:cNvPr>
          <p:cNvSpPr>
            <a:spLocks noGrp="1"/>
          </p:cNvSpPr>
          <p:nvPr>
            <p:ph type="title"/>
          </p:nvPr>
        </p:nvSpPr>
        <p:spPr/>
        <p:txBody>
          <a:bodyPr/>
          <a:lstStyle/>
          <a:p>
            <a:r>
              <a:rPr kumimoji="1" lang="ja-JP" altLang="en-US" sz="3500" dirty="0" err="1"/>
              <a:t>ｔ</a:t>
            </a:r>
            <a:r>
              <a:rPr kumimoji="1" lang="ja-JP" altLang="en-US" sz="3500" dirty="0"/>
              <a:t>分布による母平均の検定（ｔ検定）</a:t>
            </a:r>
          </a:p>
        </p:txBody>
      </p:sp>
      <p:sp>
        <p:nvSpPr>
          <p:cNvPr id="4" name="正方形/長方形 3">
            <a:extLst>
              <a:ext uri="{FF2B5EF4-FFF2-40B4-BE49-F238E27FC236}">
                <a16:creationId xmlns:a16="http://schemas.microsoft.com/office/drawing/2014/main" id="{E9CD0A1D-2630-422F-8DA9-4124E18E3B54}"/>
              </a:ext>
            </a:extLst>
          </p:cNvPr>
          <p:cNvSpPr/>
          <p:nvPr/>
        </p:nvSpPr>
        <p:spPr>
          <a:xfrm>
            <a:off x="5217324" y="2113664"/>
            <a:ext cx="3274245" cy="830997"/>
          </a:xfrm>
          <a:prstGeom prst="rect">
            <a:avLst/>
          </a:prstGeom>
          <a:noFill/>
        </p:spPr>
        <p:txBody>
          <a:bodyPr wrap="square">
            <a:spAutoFit/>
          </a:bodyPr>
          <a:lstStyle/>
          <a:p>
            <a:pPr algn="just"/>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有意水準だけでなく</a:t>
            </a:r>
            <a:r>
              <a:rPr lang="ja-JP" altLang="en-US" sz="16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自由度によっても変化</a:t>
            </a:r>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（データ数が少なくなるほど帰無仮説を棄却し難くなる）</a:t>
            </a:r>
          </a:p>
        </p:txBody>
      </p:sp>
      <p:cxnSp>
        <p:nvCxnSpPr>
          <p:cNvPr id="5" name="直線コネクタ 4">
            <a:extLst>
              <a:ext uri="{FF2B5EF4-FFF2-40B4-BE49-F238E27FC236}">
                <a16:creationId xmlns:a16="http://schemas.microsoft.com/office/drawing/2014/main" id="{C254925A-9D34-4462-8319-ADECF5E1D97A}"/>
              </a:ext>
            </a:extLst>
          </p:cNvPr>
          <p:cNvCxnSpPr>
            <a:cxnSpLocks/>
          </p:cNvCxnSpPr>
          <p:nvPr/>
        </p:nvCxnSpPr>
        <p:spPr>
          <a:xfrm>
            <a:off x="1754835" y="4235278"/>
            <a:ext cx="5190773" cy="1296"/>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8A40EB4D-BE57-4F93-812C-AA275007C044}"/>
                  </a:ext>
                </a:extLst>
              </p:cNvPr>
              <p:cNvSpPr txBox="1"/>
              <p:nvPr/>
            </p:nvSpPr>
            <p:spPr>
              <a:xfrm>
                <a:off x="6948190" y="3945920"/>
                <a:ext cx="513624" cy="4770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5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2500" i="1">
                              <a:solidFill>
                                <a:schemeClr val="bg1"/>
                              </a:solidFill>
                              <a:latin typeface="Cambria Math" panose="02040503050406030204" pitchFamily="18" charset="0"/>
                              <a:ea typeface="ＭＳ Ｐゴシック" panose="020B0600070205080204" pitchFamily="50" charset="-128"/>
                            </a:rPr>
                            <m:t>𝑡</m:t>
                          </m:r>
                        </m:e>
                        <m:sub>
                          <m:acc>
                            <m:accPr>
                              <m:chr m:val="̅"/>
                              <m:ctrlPr>
                                <a:rPr kumimoji="1" lang="en-US" altLang="ja-JP" sz="2500" i="1">
                                  <a:solidFill>
                                    <a:schemeClr val="bg1"/>
                                  </a:solidFill>
                                  <a:latin typeface="Cambria Math" panose="02040503050406030204" pitchFamily="18" charset="0"/>
                                </a:rPr>
                              </m:ctrlPr>
                            </m:accPr>
                            <m:e>
                              <m:r>
                                <a:rPr kumimoji="1" lang="en-US" altLang="ja-JP" sz="2500" i="1">
                                  <a:solidFill>
                                    <a:schemeClr val="bg1"/>
                                  </a:solidFill>
                                  <a:latin typeface="Cambria Math" panose="02040503050406030204" pitchFamily="18" charset="0"/>
                                </a:rPr>
                                <m:t>𝑥</m:t>
                              </m:r>
                            </m:e>
                          </m:acc>
                        </m:sub>
                      </m:sSub>
                    </m:oMath>
                  </m:oMathPara>
                </a14:m>
                <a:endParaRPr kumimoji="1" lang="ja-JP" altLang="en-US" sz="25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6" name="テキスト ボックス 5">
                <a:extLst>
                  <a:ext uri="{FF2B5EF4-FFF2-40B4-BE49-F238E27FC236}">
                    <a16:creationId xmlns:a16="http://schemas.microsoft.com/office/drawing/2014/main" id="{8A40EB4D-BE57-4F93-812C-AA275007C044}"/>
                  </a:ext>
                </a:extLst>
              </p:cNvPr>
              <p:cNvSpPr txBox="1">
                <a:spLocks noRot="1" noChangeAspect="1" noMove="1" noResize="1" noEditPoints="1" noAdjustHandles="1" noChangeArrowheads="1" noChangeShapeType="1" noTextEdit="1"/>
              </p:cNvSpPr>
              <p:nvPr/>
            </p:nvSpPr>
            <p:spPr>
              <a:xfrm>
                <a:off x="6948190" y="3945920"/>
                <a:ext cx="513624" cy="477054"/>
              </a:xfrm>
              <a:prstGeom prst="rect">
                <a:avLst/>
              </a:prstGeom>
              <a:blipFill>
                <a:blip r:embed="rId5"/>
                <a:stretch>
                  <a:fillRect/>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DE3C232D-97C0-4341-B73D-BD9A22175C97}"/>
              </a:ext>
            </a:extLst>
          </p:cNvPr>
          <p:cNvSpPr/>
          <p:nvPr/>
        </p:nvSpPr>
        <p:spPr>
          <a:xfrm>
            <a:off x="3445049" y="3716248"/>
            <a:ext cx="1731042" cy="369332"/>
          </a:xfrm>
          <a:prstGeom prst="rect">
            <a:avLst/>
          </a:prstGeom>
          <a:noFill/>
        </p:spPr>
        <p:txBody>
          <a:bodyPr wrap="square">
            <a:spAutoFit/>
          </a:bodyPr>
          <a:lstStyle/>
          <a:p>
            <a:pPr algn="just"/>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信頼係数</a:t>
            </a:r>
            <a:r>
              <a:rPr lang="en-US" altLang="ja-JP"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95</a:t>
            </a: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p>
        </p:txBody>
      </p:sp>
      <p:sp>
        <p:nvSpPr>
          <p:cNvPr id="9" name="正方形/長方形 8">
            <a:extLst>
              <a:ext uri="{FF2B5EF4-FFF2-40B4-BE49-F238E27FC236}">
                <a16:creationId xmlns:a16="http://schemas.microsoft.com/office/drawing/2014/main" id="{87C3AB5E-857E-429D-9A23-ACFDC6CA0113}"/>
              </a:ext>
            </a:extLst>
          </p:cNvPr>
          <p:cNvSpPr/>
          <p:nvPr/>
        </p:nvSpPr>
        <p:spPr>
          <a:xfrm>
            <a:off x="5044360" y="3260813"/>
            <a:ext cx="1152636" cy="323165"/>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限界値</a:t>
            </a:r>
          </a:p>
        </p:txBody>
      </p:sp>
      <p:sp>
        <p:nvSpPr>
          <p:cNvPr id="10" name="正方形/長方形 9">
            <a:extLst>
              <a:ext uri="{FF2B5EF4-FFF2-40B4-BE49-F238E27FC236}">
                <a16:creationId xmlns:a16="http://schemas.microsoft.com/office/drawing/2014/main" id="{F60D4104-29AA-4D33-8863-BB1007B4482B}"/>
              </a:ext>
            </a:extLst>
          </p:cNvPr>
          <p:cNvSpPr/>
          <p:nvPr/>
        </p:nvSpPr>
        <p:spPr>
          <a:xfrm>
            <a:off x="2049949" y="3215426"/>
            <a:ext cx="1152636" cy="323165"/>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限界値</a:t>
            </a:r>
            <a:endParaRPr lang="en-US" altLang="ja-JP"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12" name="直線コネクタ 11">
            <a:extLst>
              <a:ext uri="{FF2B5EF4-FFF2-40B4-BE49-F238E27FC236}">
                <a16:creationId xmlns:a16="http://schemas.microsoft.com/office/drawing/2014/main" id="{9E2B0D20-DE57-4094-BA0C-9F3DE6313D1B}"/>
              </a:ext>
            </a:extLst>
          </p:cNvPr>
          <p:cNvCxnSpPr>
            <a:cxnSpLocks/>
          </p:cNvCxnSpPr>
          <p:nvPr/>
        </p:nvCxnSpPr>
        <p:spPr>
          <a:xfrm>
            <a:off x="5652490" y="3584420"/>
            <a:ext cx="0" cy="79947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391E04E4-FEED-4A48-97F6-4DDDA102707F}"/>
              </a:ext>
            </a:extLst>
          </p:cNvPr>
          <p:cNvCxnSpPr>
            <a:cxnSpLocks/>
          </p:cNvCxnSpPr>
          <p:nvPr/>
        </p:nvCxnSpPr>
        <p:spPr>
          <a:xfrm>
            <a:off x="2691210" y="3622267"/>
            <a:ext cx="5756" cy="780359"/>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15" name="テキスト ボックス 14">
            <a:extLst>
              <a:ext uri="{FF2B5EF4-FFF2-40B4-BE49-F238E27FC236}">
                <a16:creationId xmlns:a16="http://schemas.microsoft.com/office/drawing/2014/main" id="{7D6E1855-D3E4-40D3-87FB-5E2D5089BE0D}"/>
              </a:ext>
            </a:extLst>
          </p:cNvPr>
          <p:cNvSpPr txBox="1"/>
          <p:nvPr/>
        </p:nvSpPr>
        <p:spPr>
          <a:xfrm>
            <a:off x="2182541" y="4341150"/>
            <a:ext cx="926857" cy="400110"/>
          </a:xfrm>
          <a:prstGeom prst="rect">
            <a:avLst/>
          </a:prstGeom>
          <a:noFill/>
        </p:spPr>
        <p:txBody>
          <a:bodyPr wrap="none" rtlCol="0">
            <a:spAutoFit/>
          </a:bodyPr>
          <a:lstStyle/>
          <a:p>
            <a:r>
              <a:rPr kumimoji="1" lang="ja-JP" altLang="en-US" sz="2000" dirty="0" err="1">
                <a:solidFill>
                  <a:srgbClr val="FFFF00"/>
                </a:solidFill>
                <a:ea typeface="ＭＳ Ｐゴシック" panose="020B0600070205080204" pitchFamily="50" charset="-128"/>
                <a:cs typeface="Times New Roman" panose="02020603050405020304" pitchFamily="18" charset="0"/>
              </a:rPr>
              <a:t>ｰ</a:t>
            </a:r>
            <a:r>
              <a:rPr kumimoji="1" lang="en-US" altLang="ja-JP" sz="2000" dirty="0">
                <a:solidFill>
                  <a:srgbClr val="FFFF00"/>
                </a:solidFill>
                <a:ea typeface="ＭＳ Ｐゴシック" panose="020B0600070205080204" pitchFamily="50" charset="-128"/>
                <a:cs typeface="Times New Roman" panose="02020603050405020304" pitchFamily="18" charset="0"/>
              </a:rPr>
              <a:t>2.776</a:t>
            </a:r>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p:cxnSp>
        <p:nvCxnSpPr>
          <p:cNvPr id="16" name="コネクタ: 曲線 15">
            <a:extLst>
              <a:ext uri="{FF2B5EF4-FFF2-40B4-BE49-F238E27FC236}">
                <a16:creationId xmlns:a16="http://schemas.microsoft.com/office/drawing/2014/main" id="{3AFADA45-A2D9-4541-89C6-9515CCA40AF2}"/>
              </a:ext>
            </a:extLst>
          </p:cNvPr>
          <p:cNvCxnSpPr>
            <a:cxnSpLocks/>
          </p:cNvCxnSpPr>
          <p:nvPr/>
        </p:nvCxnSpPr>
        <p:spPr>
          <a:xfrm rot="5400000">
            <a:off x="5711019" y="2999398"/>
            <a:ext cx="328512" cy="258291"/>
          </a:xfrm>
          <a:prstGeom prst="curvedConnector3">
            <a:avLst>
              <a:gd name="adj1" fmla="val 50000"/>
            </a:avLst>
          </a:prstGeom>
          <a:ln w="381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23CC1FB7-37B0-44EB-9CEE-96F895A7D955}"/>
              </a:ext>
            </a:extLst>
          </p:cNvPr>
          <p:cNvSpPr/>
          <p:nvPr/>
        </p:nvSpPr>
        <p:spPr>
          <a:xfrm>
            <a:off x="3645511" y="4720172"/>
            <a:ext cx="1152636"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比較値</a:t>
            </a:r>
          </a:p>
        </p:txBody>
      </p:sp>
      <p:cxnSp>
        <p:nvCxnSpPr>
          <p:cNvPr id="19" name="コネクタ: 曲線 18">
            <a:extLst>
              <a:ext uri="{FF2B5EF4-FFF2-40B4-BE49-F238E27FC236}">
                <a16:creationId xmlns:a16="http://schemas.microsoft.com/office/drawing/2014/main" id="{2C705F63-C0F8-49B3-AAF7-C29CA58FD2B9}"/>
              </a:ext>
            </a:extLst>
          </p:cNvPr>
          <p:cNvCxnSpPr>
            <a:cxnSpLocks/>
          </p:cNvCxnSpPr>
          <p:nvPr/>
        </p:nvCxnSpPr>
        <p:spPr>
          <a:xfrm rot="5400000" flipH="1" flipV="1">
            <a:off x="3992925" y="4555233"/>
            <a:ext cx="215270" cy="194651"/>
          </a:xfrm>
          <a:prstGeom prst="curvedConnector3">
            <a:avLst>
              <a:gd name="adj1" fmla="val 50000"/>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2C298209-8E57-45FA-804E-810A956B1CF8}"/>
              </a:ext>
            </a:extLst>
          </p:cNvPr>
          <p:cNvSpPr/>
          <p:nvPr/>
        </p:nvSpPr>
        <p:spPr>
          <a:xfrm>
            <a:off x="4010132" y="4240761"/>
            <a:ext cx="375507" cy="369332"/>
          </a:xfrm>
          <a:prstGeom prst="rect">
            <a:avLst/>
          </a:prstGeom>
          <a:noFill/>
        </p:spPr>
        <p:txBody>
          <a:bodyPr wrap="square">
            <a:spAutoFit/>
          </a:bodyPr>
          <a:lstStyle/>
          <a:p>
            <a:pPr algn="ctr"/>
            <a:r>
              <a:rPr lang="ja-JP" altLang="en-US" sz="18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０</a:t>
            </a:r>
          </a:p>
        </p:txBody>
      </p:sp>
      <p:pic>
        <p:nvPicPr>
          <p:cNvPr id="26" name="図 25">
            <a:extLst>
              <a:ext uri="{FF2B5EF4-FFF2-40B4-BE49-F238E27FC236}">
                <a16:creationId xmlns:a16="http://schemas.microsoft.com/office/drawing/2014/main" id="{30B325FA-93D4-4FED-8B8B-90B5A4F43698}"/>
              </a:ext>
            </a:extLst>
          </p:cNvPr>
          <p:cNvPicPr>
            <a:picLocks noChangeAspect="1"/>
          </p:cNvPicPr>
          <p:nvPr/>
        </p:nvPicPr>
        <p:blipFill rotWithShape="1">
          <a:blip r:embed="rId6"/>
          <a:srcRect l="20124" r="22770"/>
          <a:stretch/>
        </p:blipFill>
        <p:spPr>
          <a:xfrm>
            <a:off x="2710141" y="2198176"/>
            <a:ext cx="2930263" cy="2042585"/>
          </a:xfrm>
          <a:prstGeom prst="rect">
            <a:avLst/>
          </a:prstGeom>
        </p:spPr>
      </p:pic>
      <p:sp>
        <p:nvSpPr>
          <p:cNvPr id="27" name="コンテンツ プレースホルダー 5">
            <a:extLst>
              <a:ext uri="{FF2B5EF4-FFF2-40B4-BE49-F238E27FC236}">
                <a16:creationId xmlns:a16="http://schemas.microsoft.com/office/drawing/2014/main" id="{DE541229-79DB-45AC-BD99-0CEF727B391D}"/>
              </a:ext>
            </a:extLst>
          </p:cNvPr>
          <p:cNvSpPr txBox="1">
            <a:spLocks/>
          </p:cNvSpPr>
          <p:nvPr/>
        </p:nvSpPr>
        <p:spPr bwMode="auto">
          <a:xfrm>
            <a:off x="1762677" y="2177960"/>
            <a:ext cx="4968552" cy="1972925"/>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no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7"/>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28" name="テキスト ボックス 27">
            <a:extLst>
              <a:ext uri="{FF2B5EF4-FFF2-40B4-BE49-F238E27FC236}">
                <a16:creationId xmlns:a16="http://schemas.microsoft.com/office/drawing/2014/main" id="{CCD961C4-AA63-4A7F-B0D2-0BF0F4D8B15E}"/>
              </a:ext>
            </a:extLst>
          </p:cNvPr>
          <p:cNvSpPr txBox="1"/>
          <p:nvPr/>
        </p:nvSpPr>
        <p:spPr>
          <a:xfrm>
            <a:off x="5257182" y="4320062"/>
            <a:ext cx="761747" cy="400110"/>
          </a:xfrm>
          <a:prstGeom prst="rect">
            <a:avLst/>
          </a:prstGeom>
          <a:noFill/>
        </p:spPr>
        <p:txBody>
          <a:bodyPr wrap="none" rtlCol="0">
            <a:spAutoFit/>
          </a:bodyPr>
          <a:lstStyle/>
          <a:p>
            <a:r>
              <a:rPr kumimoji="1" lang="en-US" altLang="ja-JP" sz="2000" dirty="0">
                <a:solidFill>
                  <a:srgbClr val="FFFF00"/>
                </a:solidFill>
                <a:ea typeface="ＭＳ Ｐゴシック" panose="020B0600070205080204" pitchFamily="50" charset="-128"/>
                <a:cs typeface="Times New Roman" panose="02020603050405020304" pitchFamily="18" charset="0"/>
              </a:rPr>
              <a:t>2.776</a:t>
            </a:r>
            <a:endParaRPr kumimoji="1" lang="ja-JP" altLang="en-US" sz="1800" i="1" dirty="0">
              <a:solidFill>
                <a:schemeClr val="bg1"/>
              </a:solidFill>
              <a:ea typeface="ＭＳ Ｐゴシック" panose="020B0600070205080204" pitchFamily="50" charset="-128"/>
              <a:cs typeface="Times New Roman" panose="02020603050405020304" pitchFamily="18" charset="0"/>
            </a:endParaRPr>
          </a:p>
        </p:txBody>
      </p:sp>
      <p:sp>
        <p:nvSpPr>
          <p:cNvPr id="29" name="正方形/長方形 28">
            <a:extLst>
              <a:ext uri="{FF2B5EF4-FFF2-40B4-BE49-F238E27FC236}">
                <a16:creationId xmlns:a16="http://schemas.microsoft.com/office/drawing/2014/main" id="{63761C73-9930-4EB9-BC6E-A46B77DE78E4}"/>
              </a:ext>
            </a:extLst>
          </p:cNvPr>
          <p:cNvSpPr/>
          <p:nvPr/>
        </p:nvSpPr>
        <p:spPr>
          <a:xfrm>
            <a:off x="3459321" y="3311103"/>
            <a:ext cx="1399127" cy="707886"/>
          </a:xfrm>
          <a:prstGeom prst="rect">
            <a:avLst/>
          </a:prstGeom>
          <a:noFill/>
        </p:spPr>
        <p:txBody>
          <a:bodyPr wrap="square">
            <a:spAutoFit/>
          </a:bodyPr>
          <a:lstStyle/>
          <a:p>
            <a:pPr algn="ctr"/>
            <a:r>
              <a:rPr lang="ja-JP" altLang="en-US" sz="20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帰無仮説の分布</a:t>
            </a:r>
          </a:p>
        </p:txBody>
      </p:sp>
      <p:cxnSp>
        <p:nvCxnSpPr>
          <p:cNvPr id="30" name="コネクタ: 曲線 29">
            <a:extLst>
              <a:ext uri="{FF2B5EF4-FFF2-40B4-BE49-F238E27FC236}">
                <a16:creationId xmlns:a16="http://schemas.microsoft.com/office/drawing/2014/main" id="{4AF23F3E-9035-46DC-BD61-20AD402E4B26}"/>
              </a:ext>
            </a:extLst>
          </p:cNvPr>
          <p:cNvCxnSpPr>
            <a:cxnSpLocks/>
          </p:cNvCxnSpPr>
          <p:nvPr/>
        </p:nvCxnSpPr>
        <p:spPr>
          <a:xfrm rot="16200000" flipH="1">
            <a:off x="3328865" y="2680582"/>
            <a:ext cx="232368" cy="23194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 name="正方形/長方形 30">
            <a:extLst>
              <a:ext uri="{FF2B5EF4-FFF2-40B4-BE49-F238E27FC236}">
                <a16:creationId xmlns:a16="http://schemas.microsoft.com/office/drawing/2014/main" id="{5E38F1DD-1968-4EE0-8008-970C7D2A9D3C}"/>
              </a:ext>
            </a:extLst>
          </p:cNvPr>
          <p:cNvSpPr/>
          <p:nvPr/>
        </p:nvSpPr>
        <p:spPr>
          <a:xfrm>
            <a:off x="1987974" y="2354733"/>
            <a:ext cx="1671283" cy="353943"/>
          </a:xfrm>
          <a:prstGeom prst="rect">
            <a:avLst/>
          </a:prstGeom>
          <a:noFill/>
        </p:spPr>
        <p:txBody>
          <a:bodyPr wrap="square">
            <a:spAutoFit/>
          </a:bodyPr>
          <a:lstStyle/>
          <a:p>
            <a:pPr algn="just"/>
            <a:r>
              <a:rPr lang="en-US" altLang="ja-JP"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t</a:t>
            </a:r>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分布（</a:t>
            </a:r>
            <a:r>
              <a:rPr lang="en-US" altLang="ja-JP" sz="1700" dirty="0">
                <a:solidFill>
                  <a:srgbClr val="FFC000"/>
                </a:solidFill>
                <a:latin typeface="ＭＳ ゴシック" panose="020B0609070205080204" pitchFamily="49" charset="-128"/>
                <a:ea typeface="ＭＳ ゴシック" panose="020B0609070205080204" pitchFamily="49" charset="-128"/>
                <a:cs typeface="Times New Roman" panose="02020603050405020304" pitchFamily="18" charset="0"/>
              </a:rPr>
              <a:t>ν=4</a:t>
            </a:r>
            <a:r>
              <a:rPr lang="ja-JP" altLang="en-US" sz="17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a:t>
            </a:r>
          </a:p>
        </p:txBody>
      </p:sp>
      <p:sp>
        <p:nvSpPr>
          <p:cNvPr id="38" name="テキスト ボックス 37">
            <a:extLst>
              <a:ext uri="{FF2B5EF4-FFF2-40B4-BE49-F238E27FC236}">
                <a16:creationId xmlns:a16="http://schemas.microsoft.com/office/drawing/2014/main" id="{9003F47C-B40F-4C74-BA59-719B62F9F3C7}"/>
              </a:ext>
            </a:extLst>
          </p:cNvPr>
          <p:cNvSpPr txBox="1"/>
          <p:nvPr/>
        </p:nvSpPr>
        <p:spPr>
          <a:xfrm>
            <a:off x="5537948" y="3953943"/>
            <a:ext cx="803026" cy="307777"/>
          </a:xfrm>
          <a:prstGeom prst="rect">
            <a:avLst/>
          </a:prstGeom>
          <a:noFill/>
        </p:spPr>
        <p:txBody>
          <a:bodyPr wrap="square" rtlCol="0">
            <a:spAutoFit/>
          </a:bodyPr>
          <a:lstStyle/>
          <a:p>
            <a:pPr algn="ct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9" name="テキスト ボックス 38">
            <a:extLst>
              <a:ext uri="{FF2B5EF4-FFF2-40B4-BE49-F238E27FC236}">
                <a16:creationId xmlns:a16="http://schemas.microsoft.com/office/drawing/2014/main" id="{1CC53A46-0327-448F-8D20-13757B8838FE}"/>
              </a:ext>
            </a:extLst>
          </p:cNvPr>
          <p:cNvSpPr txBox="1"/>
          <p:nvPr/>
        </p:nvSpPr>
        <p:spPr>
          <a:xfrm>
            <a:off x="2096013" y="3953943"/>
            <a:ext cx="803026" cy="307777"/>
          </a:xfrm>
          <a:prstGeom prst="rect">
            <a:avLst/>
          </a:prstGeom>
          <a:noFill/>
        </p:spPr>
        <p:txBody>
          <a:bodyPr wrap="square" rtlCol="0">
            <a:spAutoFit/>
          </a:bodyPr>
          <a:lstStyle/>
          <a:p>
            <a:pPr algn="ctr"/>
            <a:r>
              <a:rPr kumimoji="1" lang="en-US" altLang="ja-JP"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4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graphicFrame>
        <p:nvGraphicFramePr>
          <p:cNvPr id="41" name="オブジェクト 40">
            <a:extLst>
              <a:ext uri="{FF2B5EF4-FFF2-40B4-BE49-F238E27FC236}">
                <a16:creationId xmlns:a16="http://schemas.microsoft.com/office/drawing/2014/main" id="{609E4D9C-4CEE-49D7-82F8-9600484846A2}"/>
              </a:ext>
            </a:extLst>
          </p:cNvPr>
          <p:cNvGraphicFramePr>
            <a:graphicFrameLocks noChangeAspect="1"/>
          </p:cNvGraphicFramePr>
          <p:nvPr>
            <p:extLst>
              <p:ext uri="{D42A27DB-BD31-4B8C-83A1-F6EECF244321}">
                <p14:modId xmlns:p14="http://schemas.microsoft.com/office/powerpoint/2010/main" val="2649158625"/>
              </p:ext>
            </p:extLst>
          </p:nvPr>
        </p:nvGraphicFramePr>
        <p:xfrm>
          <a:off x="6532563" y="5124450"/>
          <a:ext cx="2117725" cy="1084263"/>
        </p:xfrm>
        <a:graphic>
          <a:graphicData uri="http://schemas.openxmlformats.org/presentationml/2006/ole">
            <mc:AlternateContent xmlns:mc="http://schemas.openxmlformats.org/markup-compatibility/2006">
              <mc:Choice xmlns:v="urn:schemas-microsoft-com:vml" Requires="v">
                <p:oleObj spid="_x0000_s3153" name="Equation" r:id="rId8" imgW="1269720" imgH="647640" progId="Equation.DSMT4">
                  <p:embed/>
                </p:oleObj>
              </mc:Choice>
              <mc:Fallback>
                <p:oleObj name="Equation" r:id="rId8" imgW="1269720" imgH="647640" progId="Equation.DSMT4">
                  <p:embed/>
                  <p:pic>
                    <p:nvPicPr>
                      <p:cNvPr id="20" name="オブジェクト 19">
                        <a:extLst>
                          <a:ext uri="{FF2B5EF4-FFF2-40B4-BE49-F238E27FC236}">
                            <a16:creationId xmlns:a16="http://schemas.microsoft.com/office/drawing/2014/main" id="{4B8174F5-8D2D-4234-99A9-B253F89D9AD7}"/>
                          </a:ext>
                        </a:extLst>
                      </p:cNvPr>
                      <p:cNvPicPr/>
                      <p:nvPr/>
                    </p:nvPicPr>
                    <p:blipFill>
                      <a:blip r:embed="rId9"/>
                      <a:stretch>
                        <a:fillRect/>
                      </a:stretch>
                    </p:blipFill>
                    <p:spPr>
                      <a:xfrm>
                        <a:off x="6532563" y="5124450"/>
                        <a:ext cx="2117725" cy="1084263"/>
                      </a:xfrm>
                      <a:prstGeom prst="rect">
                        <a:avLst/>
                      </a:prstGeom>
                    </p:spPr>
                  </p:pic>
                </p:oleObj>
              </mc:Fallback>
            </mc:AlternateContent>
          </a:graphicData>
        </a:graphic>
      </p:graphicFrame>
      <p:sp>
        <p:nvSpPr>
          <p:cNvPr id="42" name="正方形/長方形 41">
            <a:extLst>
              <a:ext uri="{FF2B5EF4-FFF2-40B4-BE49-F238E27FC236}">
                <a16:creationId xmlns:a16="http://schemas.microsoft.com/office/drawing/2014/main" id="{DDA50F8E-B2C5-4EC5-91B5-C57BD018F90B}"/>
              </a:ext>
            </a:extLst>
          </p:cNvPr>
          <p:cNvSpPr/>
          <p:nvPr/>
        </p:nvSpPr>
        <p:spPr>
          <a:xfrm>
            <a:off x="5697341" y="5891036"/>
            <a:ext cx="1399127" cy="323165"/>
          </a:xfrm>
          <a:prstGeom prst="rect">
            <a:avLst/>
          </a:prstGeom>
          <a:noFill/>
        </p:spPr>
        <p:txBody>
          <a:bodyPr wrap="square">
            <a:spAutoFit/>
          </a:bodyPr>
          <a:lstStyle/>
          <a:p>
            <a:pPr algn="ctr"/>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不偏標準誤差</a:t>
            </a:r>
          </a:p>
        </p:txBody>
      </p:sp>
      <p:sp>
        <p:nvSpPr>
          <p:cNvPr id="43" name="正方形/長方形 42">
            <a:extLst>
              <a:ext uri="{FF2B5EF4-FFF2-40B4-BE49-F238E27FC236}">
                <a16:creationId xmlns:a16="http://schemas.microsoft.com/office/drawing/2014/main" id="{E0CE99CA-F99C-43D5-904A-2FF67634BBA7}"/>
              </a:ext>
            </a:extLst>
          </p:cNvPr>
          <p:cNvSpPr/>
          <p:nvPr/>
        </p:nvSpPr>
        <p:spPr>
          <a:xfrm>
            <a:off x="7622823" y="4579677"/>
            <a:ext cx="868747" cy="323165"/>
          </a:xfrm>
          <a:prstGeom prst="rect">
            <a:avLst/>
          </a:prstGeom>
          <a:noFill/>
        </p:spPr>
        <p:txBody>
          <a:bodyPr wrap="square">
            <a:spAutoFit/>
          </a:bodyPr>
          <a:lstStyle/>
          <a:p>
            <a:pPr algn="just"/>
            <a:r>
              <a:rPr lang="ja-JP" altLang="en-US" sz="15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比較値</a:t>
            </a:r>
          </a:p>
        </p:txBody>
      </p:sp>
      <p:cxnSp>
        <p:nvCxnSpPr>
          <p:cNvPr id="44" name="コネクタ: 曲線 43">
            <a:extLst>
              <a:ext uri="{FF2B5EF4-FFF2-40B4-BE49-F238E27FC236}">
                <a16:creationId xmlns:a16="http://schemas.microsoft.com/office/drawing/2014/main" id="{78B340AB-99CB-41EB-8276-33C31EC84ED5}"/>
              </a:ext>
            </a:extLst>
          </p:cNvPr>
          <p:cNvCxnSpPr>
            <a:cxnSpLocks/>
          </p:cNvCxnSpPr>
          <p:nvPr/>
        </p:nvCxnSpPr>
        <p:spPr>
          <a:xfrm rot="5400000">
            <a:off x="7523531" y="4894891"/>
            <a:ext cx="310323" cy="299984"/>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コネクタ: 曲線 44">
            <a:extLst>
              <a:ext uri="{FF2B5EF4-FFF2-40B4-BE49-F238E27FC236}">
                <a16:creationId xmlns:a16="http://schemas.microsoft.com/office/drawing/2014/main" id="{E1256547-C3FA-48E9-BBA1-95755B263F44}"/>
              </a:ext>
            </a:extLst>
          </p:cNvPr>
          <p:cNvCxnSpPr>
            <a:cxnSpLocks/>
          </p:cNvCxnSpPr>
          <p:nvPr/>
        </p:nvCxnSpPr>
        <p:spPr>
          <a:xfrm flipV="1">
            <a:off x="6990904" y="5753944"/>
            <a:ext cx="231071" cy="235870"/>
          </a:xfrm>
          <a:prstGeom prst="curvedConnector2">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5621EBF1-40D3-4D71-8C1E-2191E4A78B8C}"/>
              </a:ext>
            </a:extLst>
          </p:cNvPr>
          <p:cNvSpPr txBox="1"/>
          <p:nvPr/>
        </p:nvSpPr>
        <p:spPr>
          <a:xfrm>
            <a:off x="4885482" y="5183548"/>
            <a:ext cx="1753251" cy="615553"/>
          </a:xfrm>
          <a:prstGeom prst="rect">
            <a:avLst/>
          </a:prstGeom>
          <a:noFill/>
        </p:spPr>
        <p:txBody>
          <a:bodyPr wrap="square" rtlCol="0">
            <a:spAutoFit/>
          </a:bodyPr>
          <a:lstStyle/>
          <a:p>
            <a:pPr algn="just"/>
            <a:r>
              <a:rPr kumimoji="1" lang="ja-JP" altLang="en-US" sz="1700" dirty="0" err="1">
                <a:solidFill>
                  <a:schemeClr val="bg1"/>
                </a:solidFill>
                <a:latin typeface="ＭＳ Ｐゴシック" panose="020B0600070205080204" pitchFamily="50" charset="-128"/>
                <a:cs typeface="Meiryo UI" pitchFamily="50" charset="-128"/>
              </a:rPr>
              <a:t>ｔ</a:t>
            </a:r>
            <a:r>
              <a:rPr kumimoji="1" lang="ja-JP" altLang="en-US" sz="1700" dirty="0">
                <a:solidFill>
                  <a:schemeClr val="bg1"/>
                </a:solidFill>
                <a:latin typeface="ＭＳ Ｐゴシック" panose="020B0600070205080204" pitchFamily="50" charset="-128"/>
                <a:cs typeface="Meiryo UI" pitchFamily="50" charset="-128"/>
              </a:rPr>
              <a:t>検定の統計量</a:t>
            </a:r>
            <a:endParaRPr kumimoji="1" lang="en-US" altLang="ja-JP" sz="1700" dirty="0">
              <a:solidFill>
                <a:schemeClr val="bg1"/>
              </a:solidFill>
              <a:latin typeface="ＭＳ Ｐゴシック" panose="020B0600070205080204" pitchFamily="50" charset="-128"/>
              <a:cs typeface="Meiryo UI" pitchFamily="50" charset="-128"/>
            </a:endParaRPr>
          </a:p>
          <a:p>
            <a:pPr algn="just"/>
            <a:r>
              <a:rPr kumimoji="1" lang="ja-JP" altLang="en-US" sz="1700" dirty="0">
                <a:solidFill>
                  <a:schemeClr val="bg1"/>
                </a:solidFill>
                <a:latin typeface="ＭＳ Ｐゴシック" panose="020B0600070205080204" pitchFamily="50" charset="-128"/>
                <a:cs typeface="Meiryo UI" pitchFamily="50" charset="-128"/>
              </a:rPr>
              <a:t>（母平均の検定）</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0" name="正方形/長方形 49">
            <a:extLst>
              <a:ext uri="{FF2B5EF4-FFF2-40B4-BE49-F238E27FC236}">
                <a16:creationId xmlns:a16="http://schemas.microsoft.com/office/drawing/2014/main" id="{F46D631E-A803-4FDD-9813-4249C049927F}"/>
              </a:ext>
            </a:extLst>
          </p:cNvPr>
          <p:cNvSpPr/>
          <p:nvPr/>
        </p:nvSpPr>
        <p:spPr>
          <a:xfrm>
            <a:off x="1432408" y="5251049"/>
            <a:ext cx="3060385" cy="830997"/>
          </a:xfrm>
          <a:prstGeom prst="rect">
            <a:avLst/>
          </a:prstGeom>
          <a:solidFill>
            <a:srgbClr val="0070C0"/>
          </a:solidFill>
        </p:spPr>
        <p:txBody>
          <a:bodyPr wrap="square">
            <a:spAutoFit/>
          </a:bodyPr>
          <a:lstStyle/>
          <a:p>
            <a:pPr algn="just"/>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正規分布による検定や</a:t>
            </a:r>
            <a:r>
              <a:rPr lang="en-US" altLang="ja-JP"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z</a:t>
            </a:r>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検定は母分散が既知の必要があったが，</a:t>
            </a:r>
            <a:r>
              <a:rPr lang="en-US" altLang="ja-JP"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t</a:t>
            </a:r>
            <a:r>
              <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検定は標本データのみで</a:t>
            </a:r>
            <a:r>
              <a:rPr lang="en-US" altLang="ja-JP"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rPr>
              <a:t>OK</a:t>
            </a:r>
            <a:endParaRPr lang="ja-JP" altLang="en-US" sz="1600" dirty="0">
              <a:solidFill>
                <a:schemeClr val="bg1"/>
              </a:solidFill>
              <a:latin typeface="ＭＳ ゴシック" panose="020B0609070205080204" pitchFamily="49" charset="-128"/>
              <a:ea typeface="ＭＳ ゴシック" panose="020B0609070205080204" pitchFamily="49" charset="-128"/>
              <a:cs typeface="Times New Roman" panose="02020603050405020304" pitchFamily="18" charset="0"/>
            </a:endParaRPr>
          </a:p>
        </p:txBody>
      </p:sp>
      <p:cxnSp>
        <p:nvCxnSpPr>
          <p:cNvPr id="51" name="コネクタ: 曲線 50">
            <a:extLst>
              <a:ext uri="{FF2B5EF4-FFF2-40B4-BE49-F238E27FC236}">
                <a16:creationId xmlns:a16="http://schemas.microsoft.com/office/drawing/2014/main" id="{F2455767-B9DE-4252-8897-C84C6FC8C339}"/>
              </a:ext>
            </a:extLst>
          </p:cNvPr>
          <p:cNvCxnSpPr>
            <a:cxnSpLocks/>
          </p:cNvCxnSpPr>
          <p:nvPr/>
        </p:nvCxnSpPr>
        <p:spPr>
          <a:xfrm>
            <a:off x="4497848" y="5993652"/>
            <a:ext cx="1264259" cy="82911"/>
          </a:xfrm>
          <a:prstGeom prst="curvedConnector3">
            <a:avLst>
              <a:gd name="adj1" fmla="val 50000"/>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D2D418C6-4ABF-4AA0-BE38-1D281A9A753A}"/>
              </a:ext>
            </a:extLst>
          </p:cNvPr>
          <p:cNvCxnSpPr>
            <a:cxnSpLocks/>
          </p:cNvCxnSpPr>
          <p:nvPr/>
        </p:nvCxnSpPr>
        <p:spPr>
          <a:xfrm flipH="1" flipV="1">
            <a:off x="7162028" y="4450502"/>
            <a:ext cx="59947" cy="431252"/>
          </a:xfrm>
          <a:prstGeom prst="straightConnector1">
            <a:avLst/>
          </a:prstGeom>
          <a:ln w="762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コネクタ: 曲線 56">
            <a:extLst>
              <a:ext uri="{FF2B5EF4-FFF2-40B4-BE49-F238E27FC236}">
                <a16:creationId xmlns:a16="http://schemas.microsoft.com/office/drawing/2014/main" id="{4E9FE00D-4FBC-48D4-9B57-204A2695A73A}"/>
              </a:ext>
            </a:extLst>
          </p:cNvPr>
          <p:cNvCxnSpPr>
            <a:cxnSpLocks/>
          </p:cNvCxnSpPr>
          <p:nvPr/>
        </p:nvCxnSpPr>
        <p:spPr>
          <a:xfrm rot="16200000" flipH="1">
            <a:off x="8209747" y="4954344"/>
            <a:ext cx="247308" cy="177986"/>
          </a:xfrm>
          <a:prstGeom prst="curvedConnector3">
            <a:avLst>
              <a:gd name="adj1" fmla="val 50000"/>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812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2D1B3B-688B-45CC-A289-E2AB49559CC5}"/>
              </a:ext>
            </a:extLst>
          </p:cNvPr>
          <p:cNvSpPr>
            <a:spLocks noGrp="1"/>
          </p:cNvSpPr>
          <p:nvPr>
            <p:ph type="title"/>
          </p:nvPr>
        </p:nvSpPr>
        <p:spPr/>
        <p:txBody>
          <a:bodyPr/>
          <a:lstStyle/>
          <a:p>
            <a:r>
              <a:rPr kumimoji="1" lang="ja-JP" altLang="en-US" dirty="0" err="1"/>
              <a:t>ｔ</a:t>
            </a:r>
            <a:r>
              <a:rPr kumimoji="1" lang="ja-JP" altLang="en-US" dirty="0"/>
              <a:t>検定の例題</a:t>
            </a:r>
          </a:p>
        </p:txBody>
      </p:sp>
      <p:pic>
        <p:nvPicPr>
          <p:cNvPr id="5" name="コンテンツ プレースホルダー 4">
            <a:extLst>
              <a:ext uri="{FF2B5EF4-FFF2-40B4-BE49-F238E27FC236}">
                <a16:creationId xmlns:a16="http://schemas.microsoft.com/office/drawing/2014/main" id="{794002A8-03BB-44F6-B508-010B3EAFDA4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020272" y="607695"/>
            <a:ext cx="1307837" cy="1453153"/>
          </a:xfrm>
        </p:spPr>
      </p:pic>
      <p:sp>
        <p:nvSpPr>
          <p:cNvPr id="6" name="テキスト ボックス 5">
            <a:extLst>
              <a:ext uri="{FF2B5EF4-FFF2-40B4-BE49-F238E27FC236}">
                <a16:creationId xmlns:a16="http://schemas.microsoft.com/office/drawing/2014/main" id="{092AA3EB-FBB2-4AC2-A479-D127D9D6C36C}"/>
              </a:ext>
            </a:extLst>
          </p:cNvPr>
          <p:cNvSpPr txBox="1"/>
          <p:nvPr/>
        </p:nvSpPr>
        <p:spPr>
          <a:xfrm>
            <a:off x="536054" y="1986866"/>
            <a:ext cx="7848872" cy="1154162"/>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痛風の疑いのある</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名に血液検査をした結果，</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10</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12</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13</a:t>
            </a:r>
            <a:r>
              <a:rPr kumimoji="1" lang="ja-JP" altLang="en-US" sz="23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13</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という尿酸値（</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mg/dL</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）を観測した。このグループは痛風に罹患しているといえるか？　ただし，正常値の上限は</a:t>
            </a:r>
            <a:r>
              <a:rPr kumimoji="1" lang="en-US" altLang="ja-JP"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7.0</a:t>
            </a:r>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とする。</a:t>
            </a:r>
          </a:p>
        </p:txBody>
      </p:sp>
      <mc:AlternateContent xmlns:mc="http://schemas.openxmlformats.org/markup-compatibility/2006" xmlns:a14="http://schemas.microsoft.com/office/drawing/2010/main">
        <mc:Choice Requires="a14">
          <p:sp>
            <p:nvSpPr>
              <p:cNvPr id="7" name="テキスト ボックス 6">
                <a:extLst>
                  <a:ext uri="{FF2B5EF4-FFF2-40B4-BE49-F238E27FC236}">
                    <a16:creationId xmlns:a16="http://schemas.microsoft.com/office/drawing/2014/main" id="{A4B9C235-7159-4909-8823-0DE72E7FC1A7}"/>
                  </a:ext>
                </a:extLst>
              </p:cNvPr>
              <p:cNvSpPr txBox="1"/>
              <p:nvPr/>
            </p:nvSpPr>
            <p:spPr>
              <a:xfrm>
                <a:off x="568474" y="3364206"/>
                <a:ext cx="8064896" cy="1461939"/>
              </a:xfrm>
              <a:prstGeom prst="rect">
                <a:avLst/>
              </a:prstGeom>
              <a:noFill/>
            </p:spPr>
            <p:txBody>
              <a:bodyPr wrap="square" rtlCol="0">
                <a:spAutoFit/>
              </a:bodyPr>
              <a:lstStyle/>
              <a:p>
                <a:pPr algn="just"/>
                <a:r>
                  <a:rPr kumimoji="1" lang="ja-JP" altLang="en-US" sz="23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解：</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標本平均</a:t>
                </a:r>
                <a14:m>
                  <m:oMath xmlns:m="http://schemas.openxmlformats.org/officeDocument/2006/math">
                    <m:acc>
                      <m:accPr>
                        <m:chr m:val="̅"/>
                        <m:ctrlPr>
                          <a:rPr kumimoji="1" lang="en-US" altLang="ja-JP" sz="2200" i="1" smtClean="0">
                            <a:solidFill>
                              <a:schemeClr val="bg1"/>
                            </a:solidFill>
                            <a:latin typeface="Cambria Math" panose="02040503050406030204" pitchFamily="18" charset="0"/>
                            <a:ea typeface="ＭＳ Ｐゴシック" panose="020B0600070205080204" pitchFamily="50" charset="-128"/>
                          </a:rPr>
                        </m:ctrlPr>
                      </m:accPr>
                      <m:e>
                        <m:r>
                          <m:rPr>
                            <m:nor/>
                          </m:rPr>
                          <a:rPr kumimoji="1" lang="en-US" altLang="ja-JP" sz="2200" i="1" dirty="0">
                            <a:solidFill>
                              <a:schemeClr val="bg1"/>
                            </a:solidFill>
                            <a:cs typeface="Times New Roman" panose="02020603050405020304" pitchFamily="18" charset="0"/>
                          </a:rPr>
                          <m:t>x</m:t>
                        </m:r>
                      </m:e>
                    </m:acc>
                  </m:oMath>
                </a14:m>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11mg/dL</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なので，正常値</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2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に比べて</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4mg/dL</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高い。これが偶然の範囲内か否かを母平均の検定で確かめる。ただし，</a:t>
                </a:r>
                <a:r>
                  <a:rPr kumimoji="1" lang="ja-JP" altLang="en-US" sz="22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母分散は不明なので</a:t>
                </a:r>
                <a:r>
                  <a:rPr kumimoji="1" lang="en-US" altLang="ja-JP" sz="22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2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分布を使う</a:t>
                </a:r>
                <a:r>
                  <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ことになる。（痛風は尿酸値が高い場合なので上片方側で良いが，基本的な両側検定を実施しておく）</a:t>
                </a:r>
                <a:r>
                  <a:rPr kumimoji="1" lang="en-US" altLang="ja-JP"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a:t>
                </a:r>
                <a:endParaRPr kumimoji="1" lang="ja-JP" altLang="en-US" sz="22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7" name="テキスト ボックス 6">
                <a:extLst>
                  <a:ext uri="{FF2B5EF4-FFF2-40B4-BE49-F238E27FC236}">
                    <a16:creationId xmlns:a16="http://schemas.microsoft.com/office/drawing/2014/main" id="{A4B9C235-7159-4909-8823-0DE72E7FC1A7}"/>
                  </a:ext>
                </a:extLst>
              </p:cNvPr>
              <p:cNvSpPr txBox="1">
                <a:spLocks noRot="1" noChangeAspect="1" noMove="1" noResize="1" noEditPoints="1" noAdjustHandles="1" noChangeArrowheads="1" noChangeShapeType="1" noTextEdit="1"/>
              </p:cNvSpPr>
              <p:nvPr/>
            </p:nvSpPr>
            <p:spPr>
              <a:xfrm>
                <a:off x="568474" y="3364206"/>
                <a:ext cx="8064896" cy="1461939"/>
              </a:xfrm>
              <a:prstGeom prst="rect">
                <a:avLst/>
              </a:prstGeom>
              <a:blipFill>
                <a:blip r:embed="rId3"/>
                <a:stretch>
                  <a:fillRect l="-1058" t="-4167" r="-3250" b="-708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D710DA89-BA41-408D-A60D-FEAAE2B0F6E5}"/>
                  </a:ext>
                </a:extLst>
              </p:cNvPr>
              <p:cNvSpPr txBox="1"/>
              <p:nvPr/>
            </p:nvSpPr>
            <p:spPr>
              <a:xfrm>
                <a:off x="712490" y="5085184"/>
                <a:ext cx="7963966" cy="1015663"/>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手順①：仮説の設定</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帰無仮説</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smtClean="0">
                            <a:solidFill>
                              <a:schemeClr val="bg1"/>
                            </a:solidFill>
                            <a:latin typeface="Cambria Math" panose="02040503050406030204" pitchFamily="18" charset="0"/>
                            <a:ea typeface="ＭＳ Ｐゴシック" panose="020B0600070205080204" pitchFamily="50" charset="-128"/>
                          </a:rPr>
                        </m:ctrlPr>
                      </m:accPr>
                      <m:e>
                        <m:r>
                          <a:rPr kumimoji="1" lang="en-US" altLang="ja-JP" sz="2000" b="0" i="1" smtClean="0">
                            <a:solidFill>
                              <a:schemeClr val="bg1"/>
                            </a:solidFill>
                            <a:latin typeface="Cambria Math" panose="02040503050406030204" pitchFamily="18" charset="0"/>
                            <a:ea typeface="ＭＳ Ｐゴシック" panose="020B0600070205080204" pitchFamily="50" charset="-128"/>
                          </a:rPr>
                          <m:t>𝑥</m:t>
                        </m:r>
                      </m:e>
                    </m:acc>
                  </m:oMath>
                </a14:m>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=11mg</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7mg</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）→正常である（痛風ではない）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　　　対立仮説</a:t>
                </a:r>
                <a:r>
                  <a:rPr kumimoji="1" lang="en-US" altLang="ja-JP" sz="2000" dirty="0">
                    <a:solidFill>
                      <a:schemeClr val="bg1"/>
                    </a:solidFill>
                    <a:latin typeface="ＭＳ Ｐゴシック" panose="020B0600070205080204" pitchFamily="50" charset="-128"/>
                    <a:cs typeface="Meiryo UI" pitchFamily="50" charset="-128"/>
                  </a:rPr>
                  <a:t>H</a:t>
                </a:r>
                <a:r>
                  <a:rPr kumimoji="1" lang="en-US" altLang="ja-JP" sz="2000" baseline="-25000" dirty="0">
                    <a:solidFill>
                      <a:schemeClr val="bg1"/>
                    </a:solidFill>
                    <a:latin typeface="ＭＳ Ｐゴシック" panose="020B0600070205080204" pitchFamily="50" charset="-128"/>
                    <a:cs typeface="Meiryo UI" pitchFamily="50" charset="-128"/>
                  </a:rPr>
                  <a:t>1</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ja-JP" altLang="en-US" sz="2000" dirty="0">
                    <a:solidFill>
                      <a:schemeClr val="bg1"/>
                    </a:solidFill>
                    <a:latin typeface="ＭＳ Ｐゴシック" panose="020B0600070205080204" pitchFamily="50" charset="-128"/>
                    <a:cs typeface="Meiryo UI" pitchFamily="50" charset="-128"/>
                  </a:rPr>
                  <a:t>（</a:t>
                </a:r>
                <a14:m>
                  <m:oMath xmlns:m="http://schemas.openxmlformats.org/officeDocument/2006/math">
                    <m:acc>
                      <m:accPr>
                        <m:chr m:val="̅"/>
                        <m:ctrlPr>
                          <a:rPr kumimoji="1" lang="ja-JP" altLang="en-US"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oMath>
                </a14:m>
                <a:r>
                  <a:rPr kumimoji="1" lang="en-US" altLang="ja-JP" sz="2000" dirty="0">
                    <a:solidFill>
                      <a:schemeClr val="bg1"/>
                    </a:solidFill>
                    <a:latin typeface="ＭＳ Ｐゴシック" panose="020B0600070205080204" pitchFamily="50" charset="-128"/>
                    <a:cs typeface="Meiryo UI" pitchFamily="50" charset="-128"/>
                  </a:rPr>
                  <a:t>=11mg</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μ</a:t>
                </a:r>
                <a:r>
                  <a:rPr kumimoji="1" lang="en-US" altLang="ja-JP" sz="2000" baseline="-25000" dirty="0">
                    <a:solidFill>
                      <a:schemeClr val="bg1"/>
                    </a:solidFill>
                    <a:latin typeface="ＭＳ Ｐゴシック" panose="020B0600070205080204" pitchFamily="50" charset="-128"/>
                    <a:cs typeface="Meiryo UI" pitchFamily="50" charset="-128"/>
                  </a:rPr>
                  <a:t>0</a:t>
                </a:r>
                <a:r>
                  <a:rPr kumimoji="1" lang="ja-JP" altLang="en-US" sz="2000" dirty="0">
                    <a:solidFill>
                      <a:schemeClr val="bg1"/>
                    </a:solidFill>
                    <a:latin typeface="ＭＳ Ｐゴシック" panose="020B0600070205080204" pitchFamily="50" charset="-128"/>
                    <a:cs typeface="Meiryo UI" pitchFamily="50" charset="-128"/>
                  </a:rPr>
                  <a:t>（</a:t>
                </a:r>
                <a:r>
                  <a:rPr kumimoji="1" lang="en-US" altLang="ja-JP" sz="2000" dirty="0">
                    <a:solidFill>
                      <a:schemeClr val="bg1"/>
                    </a:solidFill>
                    <a:latin typeface="ＭＳ Ｐゴシック" panose="020B0600070205080204" pitchFamily="50" charset="-128"/>
                    <a:cs typeface="Meiryo UI" pitchFamily="50" charset="-128"/>
                  </a:rPr>
                  <a:t>7mg</a:t>
                </a:r>
                <a:r>
                  <a:rPr kumimoji="1" lang="ja-JP" altLang="en-US" sz="2000" dirty="0">
                    <a:solidFill>
                      <a:schemeClr val="bg1"/>
                    </a:solidFill>
                    <a:latin typeface="ＭＳ Ｐゴシック" panose="020B0600070205080204" pitchFamily="50" charset="-128"/>
                    <a:cs typeface="Meiryo UI" pitchFamily="50" charset="-128"/>
                  </a:rPr>
                  <a:t>）→正常ではない（痛風である）</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9" name="テキスト ボックス 8">
                <a:extLst>
                  <a:ext uri="{FF2B5EF4-FFF2-40B4-BE49-F238E27FC236}">
                    <a16:creationId xmlns:a16="http://schemas.microsoft.com/office/drawing/2014/main" id="{D710DA89-BA41-408D-A60D-FEAAE2B0F6E5}"/>
                  </a:ext>
                </a:extLst>
              </p:cNvPr>
              <p:cNvSpPr txBox="1">
                <a:spLocks noRot="1" noChangeAspect="1" noMove="1" noResize="1" noEditPoints="1" noAdjustHandles="1" noChangeArrowheads="1" noChangeShapeType="1" noTextEdit="1"/>
              </p:cNvSpPr>
              <p:nvPr/>
            </p:nvSpPr>
            <p:spPr>
              <a:xfrm>
                <a:off x="712490" y="5085184"/>
                <a:ext cx="7963966" cy="1015663"/>
              </a:xfrm>
              <a:prstGeom prst="rect">
                <a:avLst/>
              </a:prstGeom>
              <a:blipFill>
                <a:blip r:embed="rId4"/>
                <a:stretch>
                  <a:fillRect l="-842" t="-2994" b="-8383"/>
                </a:stretch>
              </a:blipFill>
            </p:spPr>
            <p:txBody>
              <a:bodyPr/>
              <a:lstStyle/>
              <a:p>
                <a:r>
                  <a:rPr lang="ja-JP" altLang="en-US">
                    <a:noFill/>
                  </a:rPr>
                  <a:t> </a:t>
                </a:r>
              </a:p>
            </p:txBody>
          </p:sp>
        </mc:Fallback>
      </mc:AlternateContent>
      <p:sp>
        <p:nvSpPr>
          <p:cNvPr id="10" name="左中かっこ 9">
            <a:extLst>
              <a:ext uri="{FF2B5EF4-FFF2-40B4-BE49-F238E27FC236}">
                <a16:creationId xmlns:a16="http://schemas.microsoft.com/office/drawing/2014/main" id="{2E2B7FA2-35DB-426C-BFA5-9EF8E5E45CAA}"/>
              </a:ext>
            </a:extLst>
          </p:cNvPr>
          <p:cNvSpPr/>
          <p:nvPr/>
        </p:nvSpPr>
        <p:spPr>
          <a:xfrm>
            <a:off x="993143" y="5445224"/>
            <a:ext cx="288032" cy="576064"/>
          </a:xfrm>
          <a:prstGeom prst="leftBrace">
            <a:avLst>
              <a:gd name="adj1" fmla="val 38095"/>
              <a:gd name="adj2" fmla="val 50000"/>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2" name="コネクタ: 曲線 11">
            <a:extLst>
              <a:ext uri="{FF2B5EF4-FFF2-40B4-BE49-F238E27FC236}">
                <a16:creationId xmlns:a16="http://schemas.microsoft.com/office/drawing/2014/main" id="{B200BAFB-4B7F-4FFD-A466-210E7851B828}"/>
              </a:ext>
            </a:extLst>
          </p:cNvPr>
          <p:cNvCxnSpPr/>
          <p:nvPr/>
        </p:nvCxnSpPr>
        <p:spPr>
          <a:xfrm rot="10800000" flipV="1">
            <a:off x="5759492" y="5217938"/>
            <a:ext cx="360040" cy="216024"/>
          </a:xfrm>
          <a:prstGeom prst="curvedConnector3">
            <a:avLst>
              <a:gd name="adj1" fmla="val 94974"/>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CCAB55E5-4756-4DD2-824F-7B60AC027CFF}"/>
              </a:ext>
            </a:extLst>
          </p:cNvPr>
          <p:cNvSpPr txBox="1"/>
          <p:nvPr/>
        </p:nvSpPr>
        <p:spPr>
          <a:xfrm>
            <a:off x="6047524" y="5017883"/>
            <a:ext cx="2383986"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同じ母集団から抽出</a:t>
            </a:r>
          </a:p>
        </p:txBody>
      </p:sp>
    </p:spTree>
    <p:extLst>
      <p:ext uri="{BB962C8B-B14F-4D97-AF65-F5344CB8AC3E}">
        <p14:creationId xmlns:p14="http://schemas.microsoft.com/office/powerpoint/2010/main" val="1233024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047EB8-24DD-4EF1-9239-C55D838673FD}"/>
              </a:ext>
            </a:extLst>
          </p:cNvPr>
          <p:cNvSpPr>
            <a:spLocks noGrp="1"/>
          </p:cNvSpPr>
          <p:nvPr>
            <p:ph type="title"/>
          </p:nvPr>
        </p:nvSpPr>
        <p:spPr/>
        <p:txBody>
          <a:bodyPr/>
          <a:lstStyle/>
          <a:p>
            <a:r>
              <a:rPr kumimoji="1" lang="ja-JP" altLang="en-US" dirty="0"/>
              <a:t>事例の続き</a:t>
            </a:r>
          </a:p>
        </p:txBody>
      </p:sp>
      <p:sp>
        <p:nvSpPr>
          <p:cNvPr id="4" name="テキスト ボックス 3">
            <a:extLst>
              <a:ext uri="{FF2B5EF4-FFF2-40B4-BE49-F238E27FC236}">
                <a16:creationId xmlns:a16="http://schemas.microsoft.com/office/drawing/2014/main" id="{D41B9130-589C-4726-A74B-43082566E4AE}"/>
              </a:ext>
            </a:extLst>
          </p:cNvPr>
          <p:cNvSpPr txBox="1"/>
          <p:nvPr/>
        </p:nvSpPr>
        <p:spPr>
          <a:xfrm>
            <a:off x="611560" y="2058853"/>
            <a:ext cx="3134191" cy="400110"/>
          </a:xfrm>
          <a:prstGeom prst="rect">
            <a:avLst/>
          </a:prstGeom>
          <a:noFill/>
        </p:spPr>
        <p:txBody>
          <a:bodyPr wrap="non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手順②：検定統計量の計算</a:t>
            </a:r>
          </a:p>
        </p:txBody>
      </p:sp>
      <p:graphicFrame>
        <p:nvGraphicFramePr>
          <p:cNvPr id="5" name="オブジェクト 4">
            <a:extLst>
              <a:ext uri="{FF2B5EF4-FFF2-40B4-BE49-F238E27FC236}">
                <a16:creationId xmlns:a16="http://schemas.microsoft.com/office/drawing/2014/main" id="{677D8F4C-C3A2-48D1-8640-FCB70DCFD7A9}"/>
              </a:ext>
            </a:extLst>
          </p:cNvPr>
          <p:cNvGraphicFramePr>
            <a:graphicFrameLocks noChangeAspect="1"/>
          </p:cNvGraphicFramePr>
          <p:nvPr>
            <p:extLst>
              <p:ext uri="{D42A27DB-BD31-4B8C-83A1-F6EECF244321}">
                <p14:modId xmlns:p14="http://schemas.microsoft.com/office/powerpoint/2010/main" val="3688421928"/>
              </p:ext>
            </p:extLst>
          </p:nvPr>
        </p:nvGraphicFramePr>
        <p:xfrm>
          <a:off x="3923928" y="1916832"/>
          <a:ext cx="3727450" cy="1084263"/>
        </p:xfrm>
        <a:graphic>
          <a:graphicData uri="http://schemas.openxmlformats.org/presentationml/2006/ole">
            <mc:AlternateContent xmlns:mc="http://schemas.openxmlformats.org/markup-compatibility/2006">
              <mc:Choice xmlns:v="urn:schemas-microsoft-com:vml" Requires="v">
                <p:oleObj spid="_x0000_s4167" name="Equation" r:id="rId3" imgW="2234880" imgH="647640" progId="Equation.DSMT4">
                  <p:embed/>
                </p:oleObj>
              </mc:Choice>
              <mc:Fallback>
                <p:oleObj name="Equation" r:id="rId3" imgW="2234880" imgH="647640" progId="Equation.DSMT4">
                  <p:embed/>
                  <p:pic>
                    <p:nvPicPr>
                      <p:cNvPr id="41" name="オブジェクト 40">
                        <a:extLst>
                          <a:ext uri="{FF2B5EF4-FFF2-40B4-BE49-F238E27FC236}">
                            <a16:creationId xmlns:a16="http://schemas.microsoft.com/office/drawing/2014/main" id="{609E4D9C-4CEE-49D7-82F8-9600484846A2}"/>
                          </a:ext>
                        </a:extLst>
                      </p:cNvPr>
                      <p:cNvPicPr/>
                      <p:nvPr/>
                    </p:nvPicPr>
                    <p:blipFill>
                      <a:blip r:embed="rId4"/>
                      <a:stretch>
                        <a:fillRect/>
                      </a:stretch>
                    </p:blipFill>
                    <p:spPr>
                      <a:xfrm>
                        <a:off x="3923928" y="1916832"/>
                        <a:ext cx="3727450" cy="1084263"/>
                      </a:xfrm>
                      <a:prstGeom prst="rect">
                        <a:avLst/>
                      </a:prstGeom>
                    </p:spPr>
                  </p:pic>
                </p:oleObj>
              </mc:Fallback>
            </mc:AlternateContent>
          </a:graphicData>
        </a:graphic>
      </p:graphicFrame>
      <p:sp>
        <p:nvSpPr>
          <p:cNvPr id="6" name="テキスト ボックス 5">
            <a:extLst>
              <a:ext uri="{FF2B5EF4-FFF2-40B4-BE49-F238E27FC236}">
                <a16:creationId xmlns:a16="http://schemas.microsoft.com/office/drawing/2014/main" id="{79F6301F-7C09-4BD7-8F9F-28C233B5900A}"/>
              </a:ext>
            </a:extLst>
          </p:cNvPr>
          <p:cNvSpPr txBox="1"/>
          <p:nvPr/>
        </p:nvSpPr>
        <p:spPr>
          <a:xfrm>
            <a:off x="614957" y="3127128"/>
            <a:ext cx="7992888" cy="1323439"/>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手順③：確率の計算（ソフトがなければ手順④にスキップ）</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帰無仮説が正しいとした下で</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4mg</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以上の差が観測される確率（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Excel</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関数を使えば</a:t>
            </a:r>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T.DIST.2T(3.51, 4)</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0.0247</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と計算できる。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％よりも小さいので，正常という帰無仮説は棄却され，痛風と判定できる。</a:t>
            </a:r>
          </a:p>
        </p:txBody>
      </p:sp>
      <p:sp>
        <p:nvSpPr>
          <p:cNvPr id="7" name="テキスト ボックス 6">
            <a:extLst>
              <a:ext uri="{FF2B5EF4-FFF2-40B4-BE49-F238E27FC236}">
                <a16:creationId xmlns:a16="http://schemas.microsoft.com/office/drawing/2014/main" id="{A83398F3-8394-4E4E-B83C-FFEF85F98F4B}"/>
              </a:ext>
            </a:extLst>
          </p:cNvPr>
          <p:cNvSpPr txBox="1"/>
          <p:nvPr/>
        </p:nvSpPr>
        <p:spPr>
          <a:xfrm>
            <a:off x="633040" y="4748296"/>
            <a:ext cx="7992888" cy="1323439"/>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手順④：仮説の判定（限界値と比較する方法）</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ソフトが使えない場合には，</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分布表から読み取った限界値（上側</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％で自由度</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4</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2.776</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”）と検定統計量とを比較する。</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値は限界値よりも大きいので</a:t>
            </a:r>
            <a:r>
              <a:rPr kumimoji="1" lang="en-US" altLang="ja-JP"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％有意水準で帰無仮説は棄却</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されることがわかる（次掲）。</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8" name="コネクタ: 曲線 7">
            <a:extLst>
              <a:ext uri="{FF2B5EF4-FFF2-40B4-BE49-F238E27FC236}">
                <a16:creationId xmlns:a16="http://schemas.microsoft.com/office/drawing/2014/main" id="{5B620F0B-2ADA-4F8D-9EA9-1841305EC300}"/>
              </a:ext>
            </a:extLst>
          </p:cNvPr>
          <p:cNvCxnSpPr>
            <a:cxnSpLocks/>
          </p:cNvCxnSpPr>
          <p:nvPr/>
        </p:nvCxnSpPr>
        <p:spPr>
          <a:xfrm rot="10800000">
            <a:off x="6876256" y="2431854"/>
            <a:ext cx="360040" cy="165865"/>
          </a:xfrm>
          <a:prstGeom prst="curvedConnector3">
            <a:avLst>
              <a:gd name="adj1" fmla="val 50000"/>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BFDA4496-0DC0-4944-87D1-169014193341}"/>
              </a:ext>
            </a:extLst>
          </p:cNvPr>
          <p:cNvSpPr txBox="1"/>
          <p:nvPr/>
        </p:nvSpPr>
        <p:spPr>
          <a:xfrm>
            <a:off x="7164288" y="2429289"/>
            <a:ext cx="1005403" cy="338554"/>
          </a:xfrm>
          <a:prstGeom prst="rect">
            <a:avLst/>
          </a:prstGeom>
          <a:noFill/>
        </p:spPr>
        <p:txBody>
          <a:bodyPr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不偏分散</a:t>
            </a:r>
          </a:p>
        </p:txBody>
      </p:sp>
    </p:spTree>
    <p:extLst>
      <p:ext uri="{BB962C8B-B14F-4D97-AF65-F5344CB8AC3E}">
        <p14:creationId xmlns:p14="http://schemas.microsoft.com/office/powerpoint/2010/main" val="4767137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465C4A-5E64-4AB0-9D47-63102291E332}"/>
              </a:ext>
            </a:extLst>
          </p:cNvPr>
          <p:cNvSpPr>
            <a:spLocks noGrp="1"/>
          </p:cNvSpPr>
          <p:nvPr>
            <p:ph type="title"/>
          </p:nvPr>
        </p:nvSpPr>
        <p:spPr/>
        <p:txBody>
          <a:bodyPr/>
          <a:lstStyle/>
          <a:p>
            <a:r>
              <a:rPr kumimoji="1" lang="ja-JP" altLang="en-US" dirty="0"/>
              <a:t>事例の図解</a:t>
            </a:r>
          </a:p>
        </p:txBody>
      </p:sp>
      <p:sp>
        <p:nvSpPr>
          <p:cNvPr id="5" name="コンテンツ プレースホルダー 5">
            <a:extLst>
              <a:ext uri="{FF2B5EF4-FFF2-40B4-BE49-F238E27FC236}">
                <a16:creationId xmlns:a16="http://schemas.microsoft.com/office/drawing/2014/main" id="{64CF103B-BFF8-4B3E-9CD9-2793570C0578}"/>
              </a:ext>
            </a:extLst>
          </p:cNvPr>
          <p:cNvSpPr txBox="1">
            <a:spLocks/>
          </p:cNvSpPr>
          <p:nvPr/>
        </p:nvSpPr>
        <p:spPr bwMode="auto">
          <a:xfrm>
            <a:off x="1696020" y="3073835"/>
            <a:ext cx="4172124" cy="1972925"/>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solidFill>
            <a:srgbClr val="00B050"/>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4" name="コンテンツ プレースホルダー 5">
            <a:extLst>
              <a:ext uri="{FF2B5EF4-FFF2-40B4-BE49-F238E27FC236}">
                <a16:creationId xmlns:a16="http://schemas.microsoft.com/office/drawing/2014/main" id="{66009887-E934-4ACD-80B0-5DCC4422650C}"/>
              </a:ext>
            </a:extLst>
          </p:cNvPr>
          <p:cNvSpPr txBox="1">
            <a:spLocks/>
          </p:cNvSpPr>
          <p:nvPr/>
        </p:nvSpPr>
        <p:spPr bwMode="auto">
          <a:xfrm>
            <a:off x="3491880" y="3073836"/>
            <a:ext cx="3945409" cy="1972924"/>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solidFill>
            <a:srgbClr val="FF0000">
              <a:alpha val="59000"/>
            </a:srgbClr>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6" name="直線コネクタ 5">
            <a:extLst>
              <a:ext uri="{FF2B5EF4-FFF2-40B4-BE49-F238E27FC236}">
                <a16:creationId xmlns:a16="http://schemas.microsoft.com/office/drawing/2014/main" id="{2E7A3FC7-D165-4D98-BA49-13DA9939C3EB}"/>
              </a:ext>
            </a:extLst>
          </p:cNvPr>
          <p:cNvCxnSpPr>
            <a:cxnSpLocks/>
          </p:cNvCxnSpPr>
          <p:nvPr/>
        </p:nvCxnSpPr>
        <p:spPr>
          <a:xfrm>
            <a:off x="1619672" y="5046760"/>
            <a:ext cx="6046090" cy="20675"/>
          </a:xfrm>
          <a:prstGeom prst="line">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0" name="コンテンツ プレースホルダー 5">
            <a:extLst>
              <a:ext uri="{FF2B5EF4-FFF2-40B4-BE49-F238E27FC236}">
                <a16:creationId xmlns:a16="http://schemas.microsoft.com/office/drawing/2014/main" id="{7DC025DF-160A-4809-9360-63C3CCFD3064}"/>
              </a:ext>
            </a:extLst>
          </p:cNvPr>
          <p:cNvSpPr txBox="1">
            <a:spLocks/>
          </p:cNvSpPr>
          <p:nvPr/>
        </p:nvSpPr>
        <p:spPr bwMode="auto">
          <a:xfrm>
            <a:off x="3491880" y="3068960"/>
            <a:ext cx="3945409" cy="1972924"/>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solidFill>
            <a:srgbClr val="FF0000">
              <a:alpha val="43000"/>
            </a:srgbClr>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pic>
        <p:nvPicPr>
          <p:cNvPr id="12" name="図 11">
            <a:extLst>
              <a:ext uri="{FF2B5EF4-FFF2-40B4-BE49-F238E27FC236}">
                <a16:creationId xmlns:a16="http://schemas.microsoft.com/office/drawing/2014/main" id="{FEF70F7B-9B28-4656-BEC3-F8B42AE0107F}"/>
              </a:ext>
            </a:extLst>
          </p:cNvPr>
          <p:cNvPicPr>
            <a:picLocks noChangeAspect="1"/>
          </p:cNvPicPr>
          <p:nvPr/>
        </p:nvPicPr>
        <p:blipFill rotWithShape="1">
          <a:blip r:embed="rId3"/>
          <a:srcRect r="76061"/>
          <a:stretch/>
        </p:blipFill>
        <p:spPr>
          <a:xfrm>
            <a:off x="1703211" y="3076160"/>
            <a:ext cx="998265" cy="1975275"/>
          </a:xfrm>
          <a:prstGeom prst="rect">
            <a:avLst/>
          </a:prstGeom>
        </p:spPr>
      </p:pic>
      <p:pic>
        <p:nvPicPr>
          <p:cNvPr id="13" name="図 12">
            <a:extLst>
              <a:ext uri="{FF2B5EF4-FFF2-40B4-BE49-F238E27FC236}">
                <a16:creationId xmlns:a16="http://schemas.microsoft.com/office/drawing/2014/main" id="{09BEAF09-8614-43C4-89E8-0199E1FCBB0D}"/>
              </a:ext>
            </a:extLst>
          </p:cNvPr>
          <p:cNvPicPr>
            <a:picLocks noChangeAspect="1"/>
          </p:cNvPicPr>
          <p:nvPr/>
        </p:nvPicPr>
        <p:blipFill rotWithShape="1">
          <a:blip r:embed="rId3"/>
          <a:srcRect l="72525" r="1"/>
          <a:stretch/>
        </p:blipFill>
        <p:spPr>
          <a:xfrm>
            <a:off x="4716016" y="3076161"/>
            <a:ext cx="1145690" cy="1975275"/>
          </a:xfrm>
          <a:prstGeom prst="rect">
            <a:avLst/>
          </a:prstGeom>
        </p:spPr>
      </p:pic>
      <p:cxnSp>
        <p:nvCxnSpPr>
          <p:cNvPr id="15" name="直線コネクタ 14">
            <a:extLst>
              <a:ext uri="{FF2B5EF4-FFF2-40B4-BE49-F238E27FC236}">
                <a16:creationId xmlns:a16="http://schemas.microsoft.com/office/drawing/2014/main" id="{C5E9FBF8-3132-407B-BDCE-29893BF567C2}"/>
              </a:ext>
            </a:extLst>
          </p:cNvPr>
          <p:cNvCxnSpPr>
            <a:cxnSpLocks/>
            <a:stCxn id="13" idx="1"/>
          </p:cNvCxnSpPr>
          <p:nvPr/>
        </p:nvCxnSpPr>
        <p:spPr>
          <a:xfrm>
            <a:off x="4716016" y="4063799"/>
            <a:ext cx="0" cy="1190036"/>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C368877-CE20-413A-B93E-673B63ABD5C0}"/>
              </a:ext>
            </a:extLst>
          </p:cNvPr>
          <p:cNvCxnSpPr>
            <a:cxnSpLocks/>
            <a:stCxn id="12" idx="3"/>
          </p:cNvCxnSpPr>
          <p:nvPr/>
        </p:nvCxnSpPr>
        <p:spPr>
          <a:xfrm>
            <a:off x="2701476" y="4063798"/>
            <a:ext cx="0" cy="1190037"/>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65AA1512-6AE9-4EFB-9137-23271F313E22}"/>
              </a:ext>
            </a:extLst>
          </p:cNvPr>
          <p:cNvSpPr txBox="1"/>
          <p:nvPr/>
        </p:nvSpPr>
        <p:spPr>
          <a:xfrm>
            <a:off x="4493796" y="3342936"/>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8" name="テキスト ボックス 17">
            <a:extLst>
              <a:ext uri="{FF2B5EF4-FFF2-40B4-BE49-F238E27FC236}">
                <a16:creationId xmlns:a16="http://schemas.microsoft.com/office/drawing/2014/main" id="{C1267BF8-3C33-4B5D-9FBB-D1FBFAEB2484}"/>
              </a:ext>
            </a:extLst>
          </p:cNvPr>
          <p:cNvSpPr txBox="1"/>
          <p:nvPr/>
        </p:nvSpPr>
        <p:spPr>
          <a:xfrm>
            <a:off x="2466134" y="3329329"/>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9" name="テキスト ボックス 18">
            <a:extLst>
              <a:ext uri="{FF2B5EF4-FFF2-40B4-BE49-F238E27FC236}">
                <a16:creationId xmlns:a16="http://schemas.microsoft.com/office/drawing/2014/main" id="{5581FEEB-5438-4FA9-8B2A-6B1A050AACC3}"/>
              </a:ext>
            </a:extLst>
          </p:cNvPr>
          <p:cNvSpPr txBox="1"/>
          <p:nvPr/>
        </p:nvSpPr>
        <p:spPr>
          <a:xfrm>
            <a:off x="3091680" y="4145978"/>
            <a:ext cx="1216122"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（正常）</a:t>
            </a:r>
          </a:p>
        </p:txBody>
      </p:sp>
      <p:sp>
        <p:nvSpPr>
          <p:cNvPr id="20" name="テキスト ボックス 19">
            <a:extLst>
              <a:ext uri="{FF2B5EF4-FFF2-40B4-BE49-F238E27FC236}">
                <a16:creationId xmlns:a16="http://schemas.microsoft.com/office/drawing/2014/main" id="{F778A5D5-0227-41D1-8CFF-E85D3FC846B3}"/>
              </a:ext>
            </a:extLst>
          </p:cNvPr>
          <p:cNvSpPr txBox="1"/>
          <p:nvPr/>
        </p:nvSpPr>
        <p:spPr>
          <a:xfrm>
            <a:off x="4831752" y="4134038"/>
            <a:ext cx="1216122"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（痛風）</a:t>
            </a:r>
          </a:p>
        </p:txBody>
      </p:sp>
      <p:sp>
        <p:nvSpPr>
          <p:cNvPr id="22" name="テキスト ボックス 21">
            <a:extLst>
              <a:ext uri="{FF2B5EF4-FFF2-40B4-BE49-F238E27FC236}">
                <a16:creationId xmlns:a16="http://schemas.microsoft.com/office/drawing/2014/main" id="{86C88F4C-4047-4C08-AFB0-C5146D58056E}"/>
              </a:ext>
            </a:extLst>
          </p:cNvPr>
          <p:cNvSpPr txBox="1"/>
          <p:nvPr/>
        </p:nvSpPr>
        <p:spPr>
          <a:xfrm>
            <a:off x="4355976" y="5231288"/>
            <a:ext cx="752079"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2.776</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3" name="テキスト ボックス 22">
            <a:extLst>
              <a:ext uri="{FF2B5EF4-FFF2-40B4-BE49-F238E27FC236}">
                <a16:creationId xmlns:a16="http://schemas.microsoft.com/office/drawing/2014/main" id="{18E5D64D-660C-405F-8732-45E0640BDDD8}"/>
              </a:ext>
            </a:extLst>
          </p:cNvPr>
          <p:cNvSpPr txBox="1"/>
          <p:nvPr/>
        </p:nvSpPr>
        <p:spPr>
          <a:xfrm>
            <a:off x="2301784" y="5240629"/>
            <a:ext cx="752079"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-2.776</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7" name="テキスト ボックス 26">
            <a:extLst>
              <a:ext uri="{FF2B5EF4-FFF2-40B4-BE49-F238E27FC236}">
                <a16:creationId xmlns:a16="http://schemas.microsoft.com/office/drawing/2014/main" id="{3CF6E0F3-8092-4248-991A-B2FBCAF318D1}"/>
              </a:ext>
            </a:extLst>
          </p:cNvPr>
          <p:cNvSpPr txBox="1"/>
          <p:nvPr/>
        </p:nvSpPr>
        <p:spPr>
          <a:xfrm>
            <a:off x="3113537" y="1706767"/>
            <a:ext cx="3058359" cy="830997"/>
          </a:xfrm>
          <a:prstGeom prst="rect">
            <a:avLst/>
          </a:prstGeom>
          <a:noFill/>
        </p:spPr>
        <p:txBody>
          <a:bodyPr wrap="square" rtlCol="0">
            <a:spAutoFit/>
          </a:bodyPr>
          <a:lstStyle/>
          <a:p>
            <a:pPr algn="just"/>
            <a:b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b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このグループは痛風の分布に従っていると考えた方が合理的</a:t>
            </a:r>
          </a:p>
        </p:txBody>
      </p:sp>
      <p:sp>
        <p:nvSpPr>
          <p:cNvPr id="28" name="円弧 27">
            <a:extLst>
              <a:ext uri="{FF2B5EF4-FFF2-40B4-BE49-F238E27FC236}">
                <a16:creationId xmlns:a16="http://schemas.microsoft.com/office/drawing/2014/main" id="{F403D67D-D00B-4201-86B8-F860E82A110F}"/>
              </a:ext>
            </a:extLst>
          </p:cNvPr>
          <p:cNvSpPr/>
          <p:nvPr/>
        </p:nvSpPr>
        <p:spPr>
          <a:xfrm rot="19129280">
            <a:off x="3181819" y="2566676"/>
            <a:ext cx="2570345" cy="2520280"/>
          </a:xfrm>
          <a:prstGeom prst="arc">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テキスト ボックス 28">
            <a:extLst>
              <a:ext uri="{FF2B5EF4-FFF2-40B4-BE49-F238E27FC236}">
                <a16:creationId xmlns:a16="http://schemas.microsoft.com/office/drawing/2014/main" id="{4148F5E9-4961-4409-8D3A-F4D6165F8E42}"/>
              </a:ext>
            </a:extLst>
          </p:cNvPr>
          <p:cNvSpPr txBox="1"/>
          <p:nvPr/>
        </p:nvSpPr>
        <p:spPr>
          <a:xfrm>
            <a:off x="3440940" y="4984569"/>
            <a:ext cx="462444" cy="400110"/>
          </a:xfrm>
          <a:prstGeom prst="rect">
            <a:avLst/>
          </a:prstGeom>
          <a:noFill/>
        </p:spPr>
        <p:txBody>
          <a:bodyPr wrap="square" rtlCol="0">
            <a:spAutoFit/>
          </a:bodyPr>
          <a:lstStyle/>
          <a:p>
            <a:pPr algn="just"/>
            <a:r>
              <a:rPr kumimoji="1" lang="en-US" altLang="ja-JP" sz="2000" i="1" dirty="0">
                <a:solidFill>
                  <a:schemeClr val="bg1"/>
                </a:solidFill>
                <a:ea typeface="ＭＳ Ｐゴシック" panose="020B0600070205080204" pitchFamily="50" charset="-128"/>
                <a:cs typeface="Times New Roman" panose="02020603050405020304" pitchFamily="18" charset="0"/>
              </a:rPr>
              <a:t>μ</a:t>
            </a:r>
            <a:r>
              <a:rPr kumimoji="1" lang="en-US" altLang="ja-JP" sz="2000" baseline="-25000" dirty="0">
                <a:solidFill>
                  <a:schemeClr val="bg1"/>
                </a:solidFill>
                <a:ea typeface="ＭＳ Ｐゴシック" panose="020B0600070205080204" pitchFamily="50" charset="-128"/>
                <a:cs typeface="Times New Roman" panose="02020603050405020304" pitchFamily="18" charset="0"/>
              </a:rPr>
              <a:t>0</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0" name="テキスト ボックス 29">
            <a:extLst>
              <a:ext uri="{FF2B5EF4-FFF2-40B4-BE49-F238E27FC236}">
                <a16:creationId xmlns:a16="http://schemas.microsoft.com/office/drawing/2014/main" id="{DF3944F4-B528-40F3-9B02-3344A83B150F}"/>
              </a:ext>
            </a:extLst>
          </p:cNvPr>
          <p:cNvSpPr txBox="1"/>
          <p:nvPr/>
        </p:nvSpPr>
        <p:spPr>
          <a:xfrm>
            <a:off x="3396236" y="5369634"/>
            <a:ext cx="446276" cy="759053"/>
          </a:xfrm>
          <a:prstGeom prst="rect">
            <a:avLst/>
          </a:prstGeom>
          <a:noFill/>
        </p:spPr>
        <p:txBody>
          <a:bodyPr vert="eaVert"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1" name="テキスト ボックス 30">
            <a:extLst>
              <a:ext uri="{FF2B5EF4-FFF2-40B4-BE49-F238E27FC236}">
                <a16:creationId xmlns:a16="http://schemas.microsoft.com/office/drawing/2014/main" id="{D8103981-51B8-4759-956A-7F204413E32C}"/>
              </a:ext>
            </a:extLst>
          </p:cNvPr>
          <p:cNvSpPr txBox="1"/>
          <p:nvPr/>
        </p:nvSpPr>
        <p:spPr>
          <a:xfrm>
            <a:off x="5243868" y="5354072"/>
            <a:ext cx="446276" cy="229179"/>
          </a:xfrm>
          <a:prstGeom prst="rect">
            <a:avLst/>
          </a:prstGeom>
          <a:noFill/>
        </p:spPr>
        <p:txBody>
          <a:bodyPr vert="eaVert"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2" name="矢印: 左右 31">
            <a:extLst>
              <a:ext uri="{FF2B5EF4-FFF2-40B4-BE49-F238E27FC236}">
                <a16:creationId xmlns:a16="http://schemas.microsoft.com/office/drawing/2014/main" id="{AC786D56-86C3-485F-8181-CF037AC008AB}"/>
              </a:ext>
            </a:extLst>
          </p:cNvPr>
          <p:cNvSpPr/>
          <p:nvPr/>
        </p:nvSpPr>
        <p:spPr>
          <a:xfrm>
            <a:off x="3787806" y="5560457"/>
            <a:ext cx="1469600" cy="188423"/>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0A0A4EB0-2089-4799-917E-8F04BEF1325C}"/>
              </a:ext>
            </a:extLst>
          </p:cNvPr>
          <p:cNvSpPr txBox="1"/>
          <p:nvPr/>
        </p:nvSpPr>
        <p:spPr>
          <a:xfrm>
            <a:off x="3091084" y="5801275"/>
            <a:ext cx="3583074" cy="338554"/>
          </a:xfrm>
          <a:prstGeom prst="rect">
            <a:avLst/>
          </a:prstGeom>
          <a:noFill/>
        </p:spPr>
        <p:txBody>
          <a:bodyPr wrap="square" rtlCol="0">
            <a:spAutoFit/>
          </a:bodyPr>
          <a:lstStyle/>
          <a:p>
            <a:pPr algn="just"/>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7mg</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という差は偶然とはいえない大きさ</a:t>
            </a:r>
          </a:p>
        </p:txBody>
      </p:sp>
      <p:sp>
        <p:nvSpPr>
          <p:cNvPr id="34" name="テキスト ボックス 33">
            <a:extLst>
              <a:ext uri="{FF2B5EF4-FFF2-40B4-BE49-F238E27FC236}">
                <a16:creationId xmlns:a16="http://schemas.microsoft.com/office/drawing/2014/main" id="{86626DF0-361B-4FDE-AF85-F39468837758}"/>
              </a:ext>
            </a:extLst>
          </p:cNvPr>
          <p:cNvSpPr txBox="1"/>
          <p:nvPr/>
        </p:nvSpPr>
        <p:spPr>
          <a:xfrm>
            <a:off x="2752416" y="2820784"/>
            <a:ext cx="1192409" cy="47705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棄却</a:t>
            </a:r>
          </a:p>
        </p:txBody>
      </p:sp>
      <p:sp>
        <p:nvSpPr>
          <p:cNvPr id="35" name="テキスト ボックス 34">
            <a:extLst>
              <a:ext uri="{FF2B5EF4-FFF2-40B4-BE49-F238E27FC236}">
                <a16:creationId xmlns:a16="http://schemas.microsoft.com/office/drawing/2014/main" id="{8146438F-D7BC-4B85-A0F9-A4D896BB6275}"/>
              </a:ext>
            </a:extLst>
          </p:cNvPr>
          <p:cNvSpPr txBox="1"/>
          <p:nvPr/>
        </p:nvSpPr>
        <p:spPr>
          <a:xfrm>
            <a:off x="5523913" y="2895839"/>
            <a:ext cx="1192409" cy="47705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採択</a:t>
            </a:r>
          </a:p>
        </p:txBody>
      </p:sp>
      <mc:AlternateContent xmlns:mc="http://schemas.openxmlformats.org/markup-compatibility/2006" xmlns:a14="http://schemas.microsoft.com/office/drawing/2010/main">
        <mc:Choice Requires="a14">
          <p:sp>
            <p:nvSpPr>
              <p:cNvPr id="36" name="テキスト ボックス 35">
                <a:extLst>
                  <a:ext uri="{FF2B5EF4-FFF2-40B4-BE49-F238E27FC236}">
                    <a16:creationId xmlns:a16="http://schemas.microsoft.com/office/drawing/2014/main" id="{22952F48-FF82-4D9C-8F2D-50EE28F75360}"/>
                  </a:ext>
                </a:extLst>
              </p:cNvPr>
              <p:cNvSpPr txBox="1"/>
              <p:nvPr/>
            </p:nvSpPr>
            <p:spPr>
              <a:xfrm>
                <a:off x="5214331" y="5007158"/>
                <a:ext cx="513624"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ja-JP" sz="2000" i="1" smtClean="0">
                              <a:solidFill>
                                <a:schemeClr val="bg1"/>
                              </a:solidFill>
                              <a:latin typeface="Cambria Math" panose="02040503050406030204" pitchFamily="18" charset="0"/>
                              <a:ea typeface="ＭＳ Ｐゴシック" panose="020B0600070205080204" pitchFamily="50" charset="-128"/>
                            </a:rPr>
                          </m:ctrlPr>
                        </m:sSubPr>
                        <m:e>
                          <m:r>
                            <a:rPr kumimoji="1" lang="en-US" altLang="ja-JP" sz="2000" i="1">
                              <a:solidFill>
                                <a:schemeClr val="bg1"/>
                              </a:solidFill>
                              <a:latin typeface="Cambria Math" panose="02040503050406030204" pitchFamily="18" charset="0"/>
                              <a:ea typeface="ＭＳ Ｐゴシック" panose="020B0600070205080204" pitchFamily="50" charset="-128"/>
                            </a:rPr>
                            <m:t>𝑡</m:t>
                          </m:r>
                        </m:e>
                        <m:sub>
                          <m:acc>
                            <m:accPr>
                              <m:chr m:val="̅"/>
                              <m:ctrlPr>
                                <a:rPr kumimoji="1" lang="en-US" altLang="ja-JP" sz="2000" i="1">
                                  <a:solidFill>
                                    <a:schemeClr val="bg1"/>
                                  </a:solidFill>
                                  <a:latin typeface="Cambria Math" panose="02040503050406030204" pitchFamily="18" charset="0"/>
                                </a:rPr>
                              </m:ctrlPr>
                            </m:accPr>
                            <m:e>
                              <m:r>
                                <a:rPr kumimoji="1" lang="en-US" altLang="ja-JP" sz="2000" i="1">
                                  <a:solidFill>
                                    <a:schemeClr val="bg1"/>
                                  </a:solidFill>
                                  <a:latin typeface="Cambria Math" panose="02040503050406030204" pitchFamily="18" charset="0"/>
                                </a:rPr>
                                <m:t>𝑥</m:t>
                              </m:r>
                            </m:e>
                          </m:acc>
                        </m:sub>
                      </m:sSub>
                    </m:oMath>
                  </m:oMathPara>
                </a14:m>
                <a:endParaRPr kumimoji="1" lang="ja-JP" altLang="en-US" sz="2000" i="1"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mc:Choice>
        <mc:Fallback xmlns="">
          <p:sp>
            <p:nvSpPr>
              <p:cNvPr id="36" name="テキスト ボックス 35">
                <a:extLst>
                  <a:ext uri="{FF2B5EF4-FFF2-40B4-BE49-F238E27FC236}">
                    <a16:creationId xmlns:a16="http://schemas.microsoft.com/office/drawing/2014/main" id="{22952F48-FF82-4D9C-8F2D-50EE28F75360}"/>
                  </a:ext>
                </a:extLst>
              </p:cNvPr>
              <p:cNvSpPr txBox="1">
                <a:spLocks noRot="1" noChangeAspect="1" noMove="1" noResize="1" noEditPoints="1" noAdjustHandles="1" noChangeArrowheads="1" noChangeShapeType="1" noTextEdit="1"/>
              </p:cNvSpPr>
              <p:nvPr/>
            </p:nvSpPr>
            <p:spPr>
              <a:xfrm>
                <a:off x="5214331" y="5007158"/>
                <a:ext cx="513624" cy="400110"/>
              </a:xfrm>
              <a:prstGeom prst="rect">
                <a:avLst/>
              </a:prstGeom>
              <a:blipFill>
                <a:blip r:embed="rId4"/>
                <a:stretch>
                  <a:fillRect r="-23529"/>
                </a:stretch>
              </a:blipFill>
            </p:spPr>
            <p:txBody>
              <a:bodyPr/>
              <a:lstStyle/>
              <a:p>
                <a:r>
                  <a:rPr lang="ja-JP" altLang="en-US">
                    <a:noFill/>
                  </a:rPr>
                  <a:t> </a:t>
                </a:r>
              </a:p>
            </p:txBody>
          </p:sp>
        </mc:Fallback>
      </mc:AlternateContent>
      <p:sp>
        <p:nvSpPr>
          <p:cNvPr id="37" name="テキスト ボックス 36">
            <a:extLst>
              <a:ext uri="{FF2B5EF4-FFF2-40B4-BE49-F238E27FC236}">
                <a16:creationId xmlns:a16="http://schemas.microsoft.com/office/drawing/2014/main" id="{44C9C3E4-358B-499E-BEB3-8EA54DE05FDE}"/>
              </a:ext>
            </a:extLst>
          </p:cNvPr>
          <p:cNvSpPr txBox="1"/>
          <p:nvPr/>
        </p:nvSpPr>
        <p:spPr>
          <a:xfrm>
            <a:off x="5122841" y="5459155"/>
            <a:ext cx="752079"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3.51</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0" name="テキスト ボックス 39">
            <a:extLst>
              <a:ext uri="{FF2B5EF4-FFF2-40B4-BE49-F238E27FC236}">
                <a16:creationId xmlns:a16="http://schemas.microsoft.com/office/drawing/2014/main" id="{E9BBFC9C-01C5-499D-8A14-2742E7541F93}"/>
              </a:ext>
            </a:extLst>
          </p:cNvPr>
          <p:cNvSpPr txBox="1"/>
          <p:nvPr/>
        </p:nvSpPr>
        <p:spPr>
          <a:xfrm>
            <a:off x="4548643" y="4755217"/>
            <a:ext cx="752079"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1" name="テキスト ボックス 40">
            <a:extLst>
              <a:ext uri="{FF2B5EF4-FFF2-40B4-BE49-F238E27FC236}">
                <a16:creationId xmlns:a16="http://schemas.microsoft.com/office/drawing/2014/main" id="{4F28D064-3157-4776-B36D-C56C3966BAE4}"/>
              </a:ext>
            </a:extLst>
          </p:cNvPr>
          <p:cNvSpPr txBox="1"/>
          <p:nvPr/>
        </p:nvSpPr>
        <p:spPr>
          <a:xfrm>
            <a:off x="2159655" y="4734011"/>
            <a:ext cx="752079"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3" name="直角三角形 42">
            <a:extLst>
              <a:ext uri="{FF2B5EF4-FFF2-40B4-BE49-F238E27FC236}">
                <a16:creationId xmlns:a16="http://schemas.microsoft.com/office/drawing/2014/main" id="{03DD133B-26F8-4269-B2AE-A86EEF700196}"/>
              </a:ext>
            </a:extLst>
          </p:cNvPr>
          <p:cNvSpPr/>
          <p:nvPr/>
        </p:nvSpPr>
        <p:spPr>
          <a:xfrm>
            <a:off x="5377070" y="4955270"/>
            <a:ext cx="371958" cy="92805"/>
          </a:xfrm>
          <a:prstGeom prst="rtTriangle">
            <a:avLst/>
          </a:prstGeom>
          <a:solidFill>
            <a:srgbClr val="79DC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直角三角形 43">
            <a:extLst>
              <a:ext uri="{FF2B5EF4-FFF2-40B4-BE49-F238E27FC236}">
                <a16:creationId xmlns:a16="http://schemas.microsoft.com/office/drawing/2014/main" id="{1C959258-E7F1-4AEB-A86B-3E0941F76A62}"/>
              </a:ext>
            </a:extLst>
          </p:cNvPr>
          <p:cNvSpPr/>
          <p:nvPr/>
        </p:nvSpPr>
        <p:spPr>
          <a:xfrm flipH="1">
            <a:off x="1808858" y="4941168"/>
            <a:ext cx="433913" cy="98355"/>
          </a:xfrm>
          <a:prstGeom prst="rtTriangle">
            <a:avLst/>
          </a:prstGeom>
          <a:solidFill>
            <a:srgbClr val="79DC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コネクタ: 曲線 45">
            <a:extLst>
              <a:ext uri="{FF2B5EF4-FFF2-40B4-BE49-F238E27FC236}">
                <a16:creationId xmlns:a16="http://schemas.microsoft.com/office/drawing/2014/main" id="{65D54154-D107-4A84-A067-6F40CE1CC363}"/>
              </a:ext>
            </a:extLst>
          </p:cNvPr>
          <p:cNvCxnSpPr/>
          <p:nvPr/>
        </p:nvCxnSpPr>
        <p:spPr>
          <a:xfrm rot="10800000">
            <a:off x="5613195" y="5093604"/>
            <a:ext cx="395754" cy="294050"/>
          </a:xfrm>
          <a:prstGeom prst="curvedConnector3">
            <a:avLst>
              <a:gd name="adj1" fmla="val 98136"/>
            </a:avLst>
          </a:prstGeom>
          <a:ln w="31750">
            <a:solidFill>
              <a:srgbClr val="79DCFF"/>
            </a:solidFill>
            <a:tailEnd type="triangle"/>
          </a:ln>
        </p:spPr>
        <p:style>
          <a:lnRef idx="1">
            <a:schemeClr val="accent1"/>
          </a:lnRef>
          <a:fillRef idx="0">
            <a:schemeClr val="accent1"/>
          </a:fillRef>
          <a:effectRef idx="0">
            <a:schemeClr val="accent1"/>
          </a:effectRef>
          <a:fontRef idx="minor">
            <a:schemeClr val="tx1"/>
          </a:fontRef>
        </p:style>
      </p:cxnSp>
      <p:sp>
        <p:nvSpPr>
          <p:cNvPr id="49" name="テキスト ボックス 48">
            <a:extLst>
              <a:ext uri="{FF2B5EF4-FFF2-40B4-BE49-F238E27FC236}">
                <a16:creationId xmlns:a16="http://schemas.microsoft.com/office/drawing/2014/main" id="{398C259E-5B21-4415-BC2C-F05E7FB725E7}"/>
              </a:ext>
            </a:extLst>
          </p:cNvPr>
          <p:cNvSpPr txBox="1"/>
          <p:nvPr/>
        </p:nvSpPr>
        <p:spPr>
          <a:xfrm>
            <a:off x="5960686" y="5210907"/>
            <a:ext cx="1180419" cy="338554"/>
          </a:xfrm>
          <a:prstGeom prst="rect">
            <a:avLst/>
          </a:prstGeom>
          <a:noFill/>
        </p:spPr>
        <p:txBody>
          <a:bodyPr wrap="square" rtlCol="0">
            <a:spAutoFit/>
          </a:bodyPr>
          <a:lstStyle/>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p</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値</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/2=1.2%</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3841765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fade">
                                      <p:cBhvr>
                                        <p:cTn id="13" dur="500"/>
                                        <p:tgtEl>
                                          <p:spTgt spid="2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500"/>
                                        <p:tgtEl>
                                          <p:spTgt spid="3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P spid="32" grpId="0" animBg="1"/>
      <p:bldP spid="33" grpId="0"/>
      <p:bldP spid="34" grpId="0"/>
      <p:bldP spid="35" grpId="0"/>
      <p:bldP spid="43" grpId="0" animBg="1"/>
      <p:bldP spid="44" grpId="0" animBg="1"/>
      <p:bldP spid="4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16FC15-6373-447C-9D32-96C2C7D3B8B6}"/>
              </a:ext>
            </a:extLst>
          </p:cNvPr>
          <p:cNvSpPr>
            <a:spLocks noGrp="1"/>
          </p:cNvSpPr>
          <p:nvPr>
            <p:ph type="title"/>
          </p:nvPr>
        </p:nvSpPr>
        <p:spPr/>
        <p:txBody>
          <a:bodyPr/>
          <a:lstStyle/>
          <a:p>
            <a:r>
              <a:rPr kumimoji="1" lang="en-US" altLang="ja-JP" sz="3500" dirty="0"/>
              <a:t>6.5</a:t>
            </a:r>
            <a:r>
              <a:rPr kumimoji="1" lang="ja-JP" altLang="en-US" sz="3500" dirty="0"/>
              <a:t>　検出力分析</a:t>
            </a:r>
            <a:br>
              <a:rPr kumimoji="1" lang="en-US" altLang="ja-JP" sz="3500" dirty="0"/>
            </a:br>
            <a:r>
              <a:rPr kumimoji="1" lang="ja-JP" altLang="en-US" sz="3000" dirty="0"/>
              <a:t>（近年重要になりつつある分野）</a:t>
            </a:r>
          </a:p>
        </p:txBody>
      </p:sp>
      <p:sp>
        <p:nvSpPr>
          <p:cNvPr id="3" name="コンテンツ プレースホルダー 2">
            <a:extLst>
              <a:ext uri="{FF2B5EF4-FFF2-40B4-BE49-F238E27FC236}">
                <a16:creationId xmlns:a16="http://schemas.microsoft.com/office/drawing/2014/main" id="{4475DDFF-1003-48E7-B1C0-08C0472F6C3B}"/>
              </a:ext>
            </a:extLst>
          </p:cNvPr>
          <p:cNvSpPr>
            <a:spLocks noGrp="1"/>
          </p:cNvSpPr>
          <p:nvPr>
            <p:ph idx="1"/>
          </p:nvPr>
        </p:nvSpPr>
        <p:spPr>
          <a:xfrm>
            <a:off x="685800" y="1916832"/>
            <a:ext cx="7772400" cy="4114800"/>
          </a:xfrm>
        </p:spPr>
        <p:txBody>
          <a:bodyPr/>
          <a:lstStyle/>
          <a:p>
            <a:pPr marL="360000" indent="-457200">
              <a:buNone/>
            </a:pPr>
            <a:r>
              <a:rPr kumimoji="1" lang="ja-JP" altLang="en-US" sz="2700" dirty="0"/>
              <a:t>①実施した検定の能力（</a:t>
            </a:r>
            <a:r>
              <a:rPr kumimoji="1" lang="ja-JP" altLang="en-US" sz="2700" dirty="0">
                <a:solidFill>
                  <a:srgbClr val="FFFF00"/>
                </a:solidFill>
              </a:rPr>
              <a:t>検出力</a:t>
            </a:r>
            <a:r>
              <a:rPr kumimoji="1" lang="ja-JP" altLang="en-US" sz="2700" dirty="0"/>
              <a:t>）はどのぐらいだったのかを示すのが重要になってきている</a:t>
            </a:r>
            <a:endParaRPr kumimoji="1" lang="en-US" altLang="ja-JP" sz="2700" dirty="0"/>
          </a:p>
          <a:p>
            <a:pPr marL="360000" indent="-457200">
              <a:buNone/>
            </a:pPr>
            <a:r>
              <a:rPr kumimoji="1" lang="ja-JP" altLang="en-US" sz="2700" dirty="0"/>
              <a:t>②処理効果（</a:t>
            </a:r>
            <a:r>
              <a:rPr kumimoji="1" lang="en-US" altLang="ja-JP" sz="2700" dirty="0"/>
              <a:t>2</a:t>
            </a:r>
            <a:r>
              <a:rPr kumimoji="1" lang="ja-JP" altLang="en-US" sz="2700" dirty="0"/>
              <a:t>群の差）そのものの大きさ（</a:t>
            </a:r>
            <a:r>
              <a:rPr kumimoji="1" lang="ja-JP" altLang="en-US" sz="2700" dirty="0">
                <a:solidFill>
                  <a:srgbClr val="FFFF00"/>
                </a:solidFill>
              </a:rPr>
              <a:t>効果量</a:t>
            </a:r>
            <a:r>
              <a:rPr kumimoji="1" lang="ja-JP" altLang="en-US" sz="2700" dirty="0"/>
              <a:t>）を推定することも重要になってきている</a:t>
            </a:r>
            <a:endParaRPr kumimoji="1" lang="en-US" altLang="ja-JP" sz="2700" dirty="0"/>
          </a:p>
          <a:p>
            <a:pPr marL="360000" indent="-457200">
              <a:buNone/>
            </a:pPr>
            <a:r>
              <a:rPr kumimoji="1" lang="ja-JP" altLang="en-US" sz="2700" dirty="0"/>
              <a:t>→こうした検出力や効果量を求めて検定の良し悪しを評価したり，望ましい</a:t>
            </a:r>
            <a:r>
              <a:rPr kumimoji="1" lang="ja-JP" altLang="en-US" sz="2700" dirty="0">
                <a:solidFill>
                  <a:srgbClr val="FFFF00"/>
                </a:solidFill>
              </a:rPr>
              <a:t>標本</a:t>
            </a:r>
            <a:r>
              <a:rPr lang="ja-JP" altLang="en-US" sz="2700" dirty="0">
                <a:solidFill>
                  <a:srgbClr val="FFFF00"/>
                </a:solidFill>
              </a:rPr>
              <a:t>サイズを事前に決める</a:t>
            </a:r>
            <a:r>
              <a:rPr kumimoji="1" lang="ja-JP" altLang="en-US" sz="2700" dirty="0"/>
              <a:t>分野を</a:t>
            </a:r>
            <a:r>
              <a:rPr kumimoji="1" lang="ja-JP" altLang="en-US" sz="2700" dirty="0">
                <a:solidFill>
                  <a:srgbClr val="FFFF00"/>
                </a:solidFill>
              </a:rPr>
              <a:t>検出力分析</a:t>
            </a:r>
            <a:r>
              <a:rPr kumimoji="1" lang="ja-JP" altLang="en-US" sz="2700" dirty="0"/>
              <a:t>と総称</a:t>
            </a:r>
            <a:endParaRPr kumimoji="1" lang="en-US" altLang="ja-JP" sz="2700" dirty="0"/>
          </a:p>
          <a:p>
            <a:pPr marL="360000" indent="-457200">
              <a:buNone/>
            </a:pPr>
            <a:r>
              <a:rPr kumimoji="1" lang="ja-JP" altLang="en-US" sz="2700" dirty="0"/>
              <a:t>→検出力分析の基本は，検定における</a:t>
            </a:r>
            <a:r>
              <a:rPr kumimoji="1" lang="en-US" altLang="ja-JP" sz="2700" dirty="0"/>
              <a:t>2</a:t>
            </a:r>
            <a:r>
              <a:rPr kumimoji="1" lang="ja-JP" altLang="en-US" sz="2700" dirty="0"/>
              <a:t>種類の間違い（</a:t>
            </a:r>
            <a:r>
              <a:rPr kumimoji="1" lang="ja-JP" altLang="en-US" sz="2700" dirty="0">
                <a:solidFill>
                  <a:srgbClr val="FFFF00"/>
                </a:solidFill>
              </a:rPr>
              <a:t>統計的過誤</a:t>
            </a:r>
            <a:r>
              <a:rPr kumimoji="1" lang="ja-JP" altLang="en-US" sz="2700" dirty="0"/>
              <a:t>）なので，まずはこれから解説</a:t>
            </a:r>
          </a:p>
        </p:txBody>
      </p:sp>
    </p:spTree>
    <p:extLst>
      <p:ext uri="{BB962C8B-B14F-4D97-AF65-F5344CB8AC3E}">
        <p14:creationId xmlns:p14="http://schemas.microsoft.com/office/powerpoint/2010/main" val="157328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8AD0F7-6689-4BAD-93B9-27C7EC452E22}"/>
              </a:ext>
            </a:extLst>
          </p:cNvPr>
          <p:cNvSpPr>
            <a:spLocks noGrp="1"/>
          </p:cNvSpPr>
          <p:nvPr>
            <p:ph type="title"/>
          </p:nvPr>
        </p:nvSpPr>
        <p:spPr>
          <a:xfrm>
            <a:off x="611560" y="620688"/>
            <a:ext cx="7829872" cy="1143000"/>
          </a:xfrm>
        </p:spPr>
        <p:txBody>
          <a:bodyPr/>
          <a:lstStyle/>
          <a:p>
            <a:r>
              <a:rPr kumimoji="1" lang="ja-JP" altLang="en-US" sz="4000" dirty="0"/>
              <a:t>仮説検定の長所</a:t>
            </a:r>
          </a:p>
        </p:txBody>
      </p:sp>
      <p:sp>
        <p:nvSpPr>
          <p:cNvPr id="3" name="コンテンツ プレースホルダー 2">
            <a:extLst>
              <a:ext uri="{FF2B5EF4-FFF2-40B4-BE49-F238E27FC236}">
                <a16:creationId xmlns:a16="http://schemas.microsoft.com/office/drawing/2014/main" id="{90128573-B917-4DFB-AA4C-A4F044141A34}"/>
              </a:ext>
            </a:extLst>
          </p:cNvPr>
          <p:cNvSpPr>
            <a:spLocks noGrp="1"/>
          </p:cNvSpPr>
          <p:nvPr>
            <p:ph idx="1"/>
          </p:nvPr>
        </p:nvSpPr>
        <p:spPr>
          <a:xfrm>
            <a:off x="685800" y="2057400"/>
            <a:ext cx="5830416" cy="4114800"/>
          </a:xfrm>
        </p:spPr>
        <p:txBody>
          <a:bodyPr/>
          <a:lstStyle/>
          <a:p>
            <a:r>
              <a:rPr kumimoji="1" lang="ja-JP" altLang="en-US" dirty="0"/>
              <a:t>点推定や区間推定は，あくまで推定量や誤差を数値で表すだけ　→統計学を学んでない人にはわかりにくい</a:t>
            </a:r>
            <a:endParaRPr kumimoji="1" lang="en-US" altLang="ja-JP" dirty="0"/>
          </a:p>
          <a:p>
            <a:r>
              <a:rPr lang="ja-JP" altLang="en-US" sz="3200" dirty="0"/>
              <a:t>仮説検定ならば</a:t>
            </a:r>
            <a:r>
              <a:rPr lang="en-US" altLang="ja-JP" sz="3200" dirty="0"/>
              <a:t>…</a:t>
            </a:r>
            <a:r>
              <a:rPr lang="ja-JP" altLang="en-US" sz="3200" dirty="0"/>
              <a:t>「</a:t>
            </a:r>
            <a:r>
              <a:rPr kumimoji="1" lang="ja-JP" altLang="en-US" dirty="0"/>
              <a:t>処理の効果がある！」とはっきりいえるため，</a:t>
            </a:r>
            <a:r>
              <a:rPr kumimoji="1" lang="ja-JP" altLang="en-US" dirty="0">
                <a:solidFill>
                  <a:srgbClr val="FFFF00"/>
                </a:solidFill>
              </a:rPr>
              <a:t>誰にでもわかりやすく伝えられる</a:t>
            </a:r>
            <a:endParaRPr lang="en-US" altLang="ja-JP" sz="4000" dirty="0"/>
          </a:p>
        </p:txBody>
      </p:sp>
      <p:pic>
        <p:nvPicPr>
          <p:cNvPr id="6" name="図 5">
            <a:extLst>
              <a:ext uri="{FF2B5EF4-FFF2-40B4-BE49-F238E27FC236}">
                <a16:creationId xmlns:a16="http://schemas.microsoft.com/office/drawing/2014/main" id="{454F023E-3CAA-496F-9B51-E10CAAFB51F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216" y="2605472"/>
            <a:ext cx="1014440" cy="1342183"/>
          </a:xfrm>
          <a:prstGeom prst="rect">
            <a:avLst/>
          </a:prstGeom>
        </p:spPr>
      </p:pic>
      <p:pic>
        <p:nvPicPr>
          <p:cNvPr id="8" name="図 7">
            <a:extLst>
              <a:ext uri="{FF2B5EF4-FFF2-40B4-BE49-F238E27FC236}">
                <a16:creationId xmlns:a16="http://schemas.microsoft.com/office/drawing/2014/main" id="{58799F94-3C97-4E75-BF17-45D4F28C430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flipH="1">
            <a:off x="6672407" y="4552197"/>
            <a:ext cx="767738" cy="1611078"/>
          </a:xfrm>
          <a:prstGeom prst="rect">
            <a:avLst/>
          </a:prstGeom>
        </p:spPr>
      </p:pic>
      <p:sp>
        <p:nvSpPr>
          <p:cNvPr id="9" name="吹き出し: 角を丸めた四角形 8">
            <a:extLst>
              <a:ext uri="{FF2B5EF4-FFF2-40B4-BE49-F238E27FC236}">
                <a16:creationId xmlns:a16="http://schemas.microsoft.com/office/drawing/2014/main" id="{C9911BD8-24CE-4E8C-BFF2-061F297F2598}"/>
              </a:ext>
            </a:extLst>
          </p:cNvPr>
          <p:cNvSpPr/>
          <p:nvPr/>
        </p:nvSpPr>
        <p:spPr>
          <a:xfrm>
            <a:off x="7596336" y="2236441"/>
            <a:ext cx="1152128" cy="1264567"/>
          </a:xfrm>
          <a:prstGeom prst="wedgeRoundRectCallout">
            <a:avLst>
              <a:gd name="adj1" fmla="val -62640"/>
              <a:gd name="adj2" fmla="val 30747"/>
              <a:gd name="adj3" fmla="val 16667"/>
            </a:avLst>
          </a:prstGeom>
          <a:solidFill>
            <a:srgbClr val="00B05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800" dirty="0"/>
              <a:t>で，結局，この薬は効くのかしら？</a:t>
            </a:r>
          </a:p>
        </p:txBody>
      </p:sp>
      <p:sp>
        <p:nvSpPr>
          <p:cNvPr id="10" name="吹き出し: 角を丸めた四角形 9">
            <a:extLst>
              <a:ext uri="{FF2B5EF4-FFF2-40B4-BE49-F238E27FC236}">
                <a16:creationId xmlns:a16="http://schemas.microsoft.com/office/drawing/2014/main" id="{B65AB698-622D-4A1C-A79D-F9F4673B0EE5}"/>
              </a:ext>
            </a:extLst>
          </p:cNvPr>
          <p:cNvSpPr/>
          <p:nvPr/>
        </p:nvSpPr>
        <p:spPr>
          <a:xfrm>
            <a:off x="7576154" y="4365104"/>
            <a:ext cx="1248983" cy="1143000"/>
          </a:xfrm>
          <a:prstGeom prst="wedgeRoundRectCallout">
            <a:avLst>
              <a:gd name="adj1" fmla="val -62640"/>
              <a:gd name="adj2" fmla="val 30747"/>
              <a:gd name="adj3" fmla="val 16667"/>
            </a:avLst>
          </a:prstGeom>
          <a:solidFill>
            <a:srgbClr val="00B05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kumimoji="1" lang="ja-JP" altLang="en-US" sz="1800" dirty="0"/>
              <a:t>白黒はっきりして，わかりやすい！</a:t>
            </a:r>
          </a:p>
        </p:txBody>
      </p:sp>
    </p:spTree>
    <p:extLst>
      <p:ext uri="{BB962C8B-B14F-4D97-AF65-F5344CB8AC3E}">
        <p14:creationId xmlns:p14="http://schemas.microsoft.com/office/powerpoint/2010/main" val="29208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93022C-20B0-4A4A-BF52-1F999188823F}"/>
              </a:ext>
            </a:extLst>
          </p:cNvPr>
          <p:cNvSpPr>
            <a:spLocks noGrp="1"/>
          </p:cNvSpPr>
          <p:nvPr>
            <p:ph type="title"/>
          </p:nvPr>
        </p:nvSpPr>
        <p:spPr/>
        <p:txBody>
          <a:bodyPr/>
          <a:lstStyle/>
          <a:p>
            <a:r>
              <a:rPr kumimoji="1" lang="ja-JP" altLang="en-US" dirty="0"/>
              <a:t>統計的過誤は</a:t>
            </a:r>
            <a:r>
              <a:rPr kumimoji="1" lang="en-US" altLang="ja-JP" dirty="0"/>
              <a:t>2</a:t>
            </a:r>
            <a:r>
              <a:rPr kumimoji="1" lang="ja-JP" altLang="en-US" dirty="0"/>
              <a:t>種類</a:t>
            </a:r>
          </a:p>
        </p:txBody>
      </p:sp>
      <p:sp>
        <p:nvSpPr>
          <p:cNvPr id="3" name="コンテンツ プレースホルダー 2">
            <a:extLst>
              <a:ext uri="{FF2B5EF4-FFF2-40B4-BE49-F238E27FC236}">
                <a16:creationId xmlns:a16="http://schemas.microsoft.com/office/drawing/2014/main" id="{8F45C1D2-A727-40F7-8539-D9B552DB8E06}"/>
              </a:ext>
            </a:extLst>
          </p:cNvPr>
          <p:cNvSpPr>
            <a:spLocks noGrp="1"/>
          </p:cNvSpPr>
          <p:nvPr>
            <p:ph idx="1"/>
          </p:nvPr>
        </p:nvSpPr>
        <p:spPr>
          <a:xfrm>
            <a:off x="685800" y="1988840"/>
            <a:ext cx="7918648" cy="4114800"/>
          </a:xfrm>
        </p:spPr>
        <p:txBody>
          <a:bodyPr/>
          <a:lstStyle/>
          <a:p>
            <a:r>
              <a:rPr kumimoji="1" lang="ja-JP" altLang="en-US" sz="2800" dirty="0"/>
              <a:t>標本を用いている以上，</a:t>
            </a:r>
            <a:r>
              <a:rPr lang="ja-JP" altLang="en-US" sz="2800" dirty="0"/>
              <a:t>仮説検定で</a:t>
            </a:r>
            <a:r>
              <a:rPr kumimoji="1" lang="ja-JP" altLang="en-US" sz="2800" dirty="0"/>
              <a:t>間違った判断（統計的過誤）を下してしまうこともある</a:t>
            </a:r>
            <a:endParaRPr kumimoji="1" lang="en-US" altLang="ja-JP" sz="2800" dirty="0"/>
          </a:p>
          <a:p>
            <a:r>
              <a:rPr kumimoji="1" lang="ja-JP" altLang="en-US" sz="2800" dirty="0">
                <a:solidFill>
                  <a:srgbClr val="FFFF00"/>
                </a:solidFill>
              </a:rPr>
              <a:t>第一種の過誤</a:t>
            </a:r>
            <a:r>
              <a:rPr kumimoji="1" lang="ja-JP" altLang="en-US" sz="2800" dirty="0"/>
              <a:t>：処理効果（群間で差）が無いのに有ると判断してしまう間違い→帰無仮説が真なのに棄却してしまう過ち（確率は</a:t>
            </a:r>
            <a:r>
              <a:rPr kumimoji="1" lang="en-US" altLang="ja-JP" sz="2800" dirty="0">
                <a:solidFill>
                  <a:srgbClr val="FFFF00"/>
                </a:solidFill>
              </a:rPr>
              <a:t>α</a:t>
            </a:r>
            <a:r>
              <a:rPr kumimoji="1" lang="ja-JP" altLang="en-US" sz="2800" dirty="0"/>
              <a:t>で表す）</a:t>
            </a:r>
            <a:endParaRPr kumimoji="1" lang="en-US" altLang="ja-JP" sz="2800" dirty="0"/>
          </a:p>
          <a:p>
            <a:r>
              <a:rPr kumimoji="1" lang="ja-JP" altLang="en-US" sz="2800" dirty="0">
                <a:solidFill>
                  <a:srgbClr val="FFFF00"/>
                </a:solidFill>
              </a:rPr>
              <a:t>第二種の過誤</a:t>
            </a:r>
            <a:r>
              <a:rPr kumimoji="1" lang="ja-JP" altLang="en-US" sz="2800" dirty="0"/>
              <a:t>：処理効果（差）が有るのに無いと判断してしまう間違い→帰無仮説が偽なのに棄却しない（真の対立仮説を採択し損なう）過ち（</a:t>
            </a:r>
            <a:r>
              <a:rPr kumimoji="1" lang="en-US" altLang="ja-JP" sz="2800" dirty="0">
                <a:solidFill>
                  <a:srgbClr val="FFFF00"/>
                </a:solidFill>
              </a:rPr>
              <a:t>β</a:t>
            </a:r>
            <a:r>
              <a:rPr kumimoji="1" lang="ja-JP" altLang="en-US" sz="2800" dirty="0"/>
              <a:t>）</a:t>
            </a:r>
            <a:endParaRPr kumimoji="1" lang="en-US" altLang="ja-JP" sz="2800" dirty="0"/>
          </a:p>
          <a:p>
            <a:pPr marL="0" indent="0">
              <a:buNone/>
            </a:pPr>
            <a:r>
              <a:rPr kumimoji="1" lang="ja-JP" altLang="en-US" sz="2800" dirty="0"/>
              <a:t>それぞれを図解すると</a:t>
            </a:r>
            <a:r>
              <a:rPr kumimoji="1" lang="en-US" altLang="ja-JP" sz="2800" dirty="0"/>
              <a:t>…</a:t>
            </a:r>
            <a:endParaRPr kumimoji="1" lang="ja-JP" altLang="en-US" sz="2800" dirty="0"/>
          </a:p>
        </p:txBody>
      </p:sp>
    </p:spTree>
    <p:extLst>
      <p:ext uri="{BB962C8B-B14F-4D97-AF65-F5344CB8AC3E}">
        <p14:creationId xmlns:p14="http://schemas.microsoft.com/office/powerpoint/2010/main" val="19691903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FEFD6-47CF-4EB8-814A-787FA5618BA9}"/>
              </a:ext>
            </a:extLst>
          </p:cNvPr>
          <p:cNvSpPr>
            <a:spLocks noGrp="1"/>
          </p:cNvSpPr>
          <p:nvPr>
            <p:ph type="title"/>
          </p:nvPr>
        </p:nvSpPr>
        <p:spPr/>
        <p:txBody>
          <a:bodyPr/>
          <a:lstStyle/>
          <a:p>
            <a:r>
              <a:rPr kumimoji="1" lang="ja-JP" altLang="en-US" dirty="0"/>
              <a:t>第一種の過誤 </a:t>
            </a:r>
            <a:r>
              <a:rPr kumimoji="1" lang="en-US" altLang="ja-JP" sz="35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3500" dirty="0" err="1">
                <a:latin typeface="ＭＳ Ｐゴシック" panose="020B0600070205080204" pitchFamily="50" charset="-128"/>
                <a:ea typeface="ＭＳ Ｐゴシック" panose="020B0600070205080204" pitchFamily="50" charset="-128"/>
                <a:cs typeface="Times New Roman" panose="02020603050405020304" pitchFamily="18" charset="0"/>
              </a:rPr>
              <a:t>TypeⅠ</a:t>
            </a:r>
            <a:r>
              <a:rPr lang="en-US" altLang="ja-JP" sz="3500" dirty="0" err="1">
                <a:latin typeface="ＭＳ Ｐゴシック" panose="020B0600070205080204" pitchFamily="50" charset="-128"/>
                <a:ea typeface="ＭＳ Ｐゴシック" panose="020B0600070205080204" pitchFamily="50" charset="-128"/>
                <a:cs typeface="Times New Roman" panose="02020603050405020304" pitchFamily="18" charset="0"/>
              </a:rPr>
              <a:t>error</a:t>
            </a:r>
            <a:r>
              <a:rPr lang="en-US" altLang="ja-JP" sz="35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35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コンテンツ プレースホルダー 5">
            <a:extLst>
              <a:ext uri="{FF2B5EF4-FFF2-40B4-BE49-F238E27FC236}">
                <a16:creationId xmlns:a16="http://schemas.microsoft.com/office/drawing/2014/main" id="{66C679CF-D3E1-479D-98ED-DEBACED178A0}"/>
              </a:ext>
            </a:extLst>
          </p:cNvPr>
          <p:cNvSpPr txBox="1">
            <a:spLocks/>
          </p:cNvSpPr>
          <p:nvPr/>
        </p:nvSpPr>
        <p:spPr bwMode="auto">
          <a:xfrm>
            <a:off x="1368250" y="2832711"/>
            <a:ext cx="4546551" cy="183866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5" name="コンテンツ プレースホルダー 5">
            <a:extLst>
              <a:ext uri="{FF2B5EF4-FFF2-40B4-BE49-F238E27FC236}">
                <a16:creationId xmlns:a16="http://schemas.microsoft.com/office/drawing/2014/main" id="{BC8F309F-B394-493E-BEA9-60510ECD9CE1}"/>
              </a:ext>
            </a:extLst>
          </p:cNvPr>
          <p:cNvSpPr txBox="1">
            <a:spLocks/>
          </p:cNvSpPr>
          <p:nvPr/>
        </p:nvSpPr>
        <p:spPr bwMode="auto">
          <a:xfrm>
            <a:off x="3474958" y="2837899"/>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FF0000">
              <a:alpha val="55000"/>
            </a:srgbClr>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6" name="直線コネクタ 5">
            <a:extLst>
              <a:ext uri="{FF2B5EF4-FFF2-40B4-BE49-F238E27FC236}">
                <a16:creationId xmlns:a16="http://schemas.microsoft.com/office/drawing/2014/main" id="{2F585BB6-4FEA-4959-A0CE-3B914EE1D660}"/>
              </a:ext>
            </a:extLst>
          </p:cNvPr>
          <p:cNvCxnSpPr>
            <a:cxnSpLocks/>
            <a:endCxn id="5" idx="4"/>
          </p:cNvCxnSpPr>
          <p:nvPr/>
        </p:nvCxnSpPr>
        <p:spPr>
          <a:xfrm flipV="1">
            <a:off x="1368250" y="4653136"/>
            <a:ext cx="6407500" cy="2853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A4EF673-9EC8-4D6C-A90F-35D9074244BB}"/>
              </a:ext>
            </a:extLst>
          </p:cNvPr>
          <p:cNvCxnSpPr>
            <a:cxnSpLocks/>
            <a:endCxn id="5" idx="2"/>
          </p:cNvCxnSpPr>
          <p:nvPr/>
        </p:nvCxnSpPr>
        <p:spPr>
          <a:xfrm flipH="1" flipV="1">
            <a:off x="5509741" y="2837904"/>
            <a:ext cx="14710" cy="898697"/>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38FAB88-0E0C-4B65-B714-36FAE4D2B3A4}"/>
              </a:ext>
            </a:extLst>
          </p:cNvPr>
          <p:cNvCxnSpPr>
            <a:cxnSpLocks/>
          </p:cNvCxnSpPr>
          <p:nvPr/>
        </p:nvCxnSpPr>
        <p:spPr>
          <a:xfrm flipH="1" flipV="1">
            <a:off x="3520237" y="2811085"/>
            <a:ext cx="154" cy="895036"/>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20FCA4A-C1AA-4101-94A9-2DED84C89A4C}"/>
              </a:ext>
            </a:extLst>
          </p:cNvPr>
          <p:cNvSpPr txBox="1"/>
          <p:nvPr/>
        </p:nvSpPr>
        <p:spPr>
          <a:xfrm>
            <a:off x="2581496" y="3697004"/>
            <a:ext cx="1915025"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正しい）</a:t>
            </a:r>
          </a:p>
        </p:txBody>
      </p:sp>
      <p:sp>
        <p:nvSpPr>
          <p:cNvPr id="11" name="テキスト ボックス 10">
            <a:extLst>
              <a:ext uri="{FF2B5EF4-FFF2-40B4-BE49-F238E27FC236}">
                <a16:creationId xmlns:a16="http://schemas.microsoft.com/office/drawing/2014/main" id="{27559785-A1A1-4376-BD1C-E73C4E57B480}"/>
              </a:ext>
            </a:extLst>
          </p:cNvPr>
          <p:cNvSpPr txBox="1"/>
          <p:nvPr/>
        </p:nvSpPr>
        <p:spPr>
          <a:xfrm>
            <a:off x="4611939" y="3688973"/>
            <a:ext cx="2034459"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対立仮説の分布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（間違っている）</a:t>
            </a:r>
          </a:p>
        </p:txBody>
      </p:sp>
      <p:cxnSp>
        <p:nvCxnSpPr>
          <p:cNvPr id="12" name="直線コネクタ 11">
            <a:extLst>
              <a:ext uri="{FF2B5EF4-FFF2-40B4-BE49-F238E27FC236}">
                <a16:creationId xmlns:a16="http://schemas.microsoft.com/office/drawing/2014/main" id="{ACAD8E01-53B2-4FD4-84F7-3D33912021A5}"/>
              </a:ext>
            </a:extLst>
          </p:cNvPr>
          <p:cNvCxnSpPr>
            <a:cxnSpLocks/>
          </p:cNvCxnSpPr>
          <p:nvPr/>
        </p:nvCxnSpPr>
        <p:spPr>
          <a:xfrm flipH="1" flipV="1">
            <a:off x="5524451" y="4224281"/>
            <a:ext cx="7297" cy="457200"/>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0295CDC-59CC-4EAD-A405-9BC53E1D82BB}"/>
              </a:ext>
            </a:extLst>
          </p:cNvPr>
          <p:cNvSpPr txBox="1"/>
          <p:nvPr/>
        </p:nvSpPr>
        <p:spPr>
          <a:xfrm>
            <a:off x="2283384" y="2994324"/>
            <a:ext cx="430887" cy="707886"/>
          </a:xfrm>
          <a:prstGeom prst="rect">
            <a:avLst/>
          </a:prstGeom>
          <a:noFill/>
        </p:spPr>
        <p:txBody>
          <a:bodyPr vert="eaVert"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7" name="テキスト ボックス 16">
            <a:extLst>
              <a:ext uri="{FF2B5EF4-FFF2-40B4-BE49-F238E27FC236}">
                <a16:creationId xmlns:a16="http://schemas.microsoft.com/office/drawing/2014/main" id="{22034C6F-DF56-4A30-9B94-F45497B06077}"/>
              </a:ext>
            </a:extLst>
          </p:cNvPr>
          <p:cNvSpPr txBox="1"/>
          <p:nvPr/>
        </p:nvSpPr>
        <p:spPr>
          <a:xfrm>
            <a:off x="4474276" y="2963299"/>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18" name="直線コネクタ 17">
            <a:extLst>
              <a:ext uri="{FF2B5EF4-FFF2-40B4-BE49-F238E27FC236}">
                <a16:creationId xmlns:a16="http://schemas.microsoft.com/office/drawing/2014/main" id="{5911664E-27C2-414D-ADD1-333F70F6CA5C}"/>
              </a:ext>
            </a:extLst>
          </p:cNvPr>
          <p:cNvCxnSpPr>
            <a:cxnSpLocks/>
          </p:cNvCxnSpPr>
          <p:nvPr/>
        </p:nvCxnSpPr>
        <p:spPr>
          <a:xfrm flipV="1">
            <a:off x="3508946" y="4291877"/>
            <a:ext cx="3802" cy="380002"/>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7E50DA2-0E23-4076-ACA5-27B65EF47D3F}"/>
              </a:ext>
            </a:extLst>
          </p:cNvPr>
          <p:cNvSpPr txBox="1"/>
          <p:nvPr/>
        </p:nvSpPr>
        <p:spPr>
          <a:xfrm>
            <a:off x="5934869" y="2080194"/>
            <a:ext cx="2236607"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本当は差が無いのにこちらを採択</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（差は有ると誤判定）</a:t>
            </a:r>
          </a:p>
        </p:txBody>
      </p:sp>
      <p:pic>
        <p:nvPicPr>
          <p:cNvPr id="28" name="図 27">
            <a:extLst>
              <a:ext uri="{FF2B5EF4-FFF2-40B4-BE49-F238E27FC236}">
                <a16:creationId xmlns:a16="http://schemas.microsoft.com/office/drawing/2014/main" id="{4106A274-48BC-435C-B65E-CA755FA17BFA}"/>
              </a:ext>
            </a:extLst>
          </p:cNvPr>
          <p:cNvPicPr>
            <a:picLocks noChangeAspect="1"/>
          </p:cNvPicPr>
          <p:nvPr/>
        </p:nvPicPr>
        <p:blipFill rotWithShape="1">
          <a:blip r:embed="rId3"/>
          <a:srcRect l="73915"/>
          <a:stretch/>
        </p:blipFill>
        <p:spPr>
          <a:xfrm>
            <a:off x="4710682" y="2824888"/>
            <a:ext cx="1186313" cy="1835055"/>
          </a:xfrm>
          <a:prstGeom prst="rect">
            <a:avLst/>
          </a:prstGeom>
        </p:spPr>
      </p:pic>
      <p:pic>
        <p:nvPicPr>
          <p:cNvPr id="29" name="図 28">
            <a:extLst>
              <a:ext uri="{FF2B5EF4-FFF2-40B4-BE49-F238E27FC236}">
                <a16:creationId xmlns:a16="http://schemas.microsoft.com/office/drawing/2014/main" id="{ACBD6C9B-792C-40AA-BDE8-4816E75827CC}"/>
              </a:ext>
            </a:extLst>
          </p:cNvPr>
          <p:cNvPicPr>
            <a:picLocks noChangeAspect="1"/>
          </p:cNvPicPr>
          <p:nvPr/>
        </p:nvPicPr>
        <p:blipFill rotWithShape="1">
          <a:blip r:embed="rId3"/>
          <a:srcRect l="9575" r="74370"/>
          <a:stretch/>
        </p:blipFill>
        <p:spPr>
          <a:xfrm>
            <a:off x="1743351" y="3185976"/>
            <a:ext cx="730173" cy="1505545"/>
          </a:xfrm>
          <a:prstGeom prst="rect">
            <a:avLst/>
          </a:prstGeom>
        </p:spPr>
      </p:pic>
      <p:sp>
        <p:nvSpPr>
          <p:cNvPr id="22" name="テキスト ボックス 21">
            <a:extLst>
              <a:ext uri="{FF2B5EF4-FFF2-40B4-BE49-F238E27FC236}">
                <a16:creationId xmlns:a16="http://schemas.microsoft.com/office/drawing/2014/main" id="{7384776F-000A-4CB7-8B84-6BC2702E0B70}"/>
              </a:ext>
            </a:extLst>
          </p:cNvPr>
          <p:cNvSpPr txBox="1"/>
          <p:nvPr/>
        </p:nvSpPr>
        <p:spPr>
          <a:xfrm>
            <a:off x="2038836" y="4375099"/>
            <a:ext cx="646913" cy="353943"/>
          </a:xfrm>
          <a:prstGeom prst="rect">
            <a:avLst/>
          </a:prstGeom>
          <a:noFill/>
        </p:spPr>
        <p:txBody>
          <a:bodyPr wrap="square" rtlCol="0">
            <a:spAutoFit/>
          </a:bodyPr>
          <a:lstStyle/>
          <a:p>
            <a:pPr algn="l"/>
            <a:r>
              <a:rPr kumimoji="1" lang="en-US" altLang="ja-JP" sz="1700" i="1" dirty="0">
                <a:solidFill>
                  <a:srgbClr val="FF0000"/>
                </a:solidFill>
                <a:ea typeface="ＭＳ Ｐゴシック" panose="020B0600070205080204" pitchFamily="50" charset="-128"/>
                <a:cs typeface="Times New Roman" panose="02020603050405020304" pitchFamily="18" charset="0"/>
              </a:rPr>
              <a:t>α</a:t>
            </a:r>
            <a:r>
              <a:rPr kumimoji="1" lang="en-US" altLang="ja-JP" sz="1700" dirty="0">
                <a:solidFill>
                  <a:srgbClr val="FF0000"/>
                </a:solidFill>
                <a:ea typeface="ＭＳ Ｐゴシック" panose="020B0600070205080204" pitchFamily="50" charset="-128"/>
                <a:cs typeface="Times New Roman" panose="02020603050405020304" pitchFamily="18" charset="0"/>
              </a:rPr>
              <a:t>/2</a:t>
            </a:r>
            <a:endParaRPr kumimoji="1" lang="ja-JP" altLang="en-US" sz="1700" dirty="0">
              <a:solidFill>
                <a:srgbClr val="FF0000"/>
              </a:solidFill>
              <a:ea typeface="ＭＳ Ｐゴシック" panose="020B0600070205080204" pitchFamily="50" charset="-128"/>
              <a:cs typeface="Times New Roman" panose="02020603050405020304" pitchFamily="18" charset="0"/>
            </a:endParaRPr>
          </a:p>
        </p:txBody>
      </p:sp>
      <p:sp>
        <p:nvSpPr>
          <p:cNvPr id="31" name="テキスト ボックス 30">
            <a:extLst>
              <a:ext uri="{FF2B5EF4-FFF2-40B4-BE49-F238E27FC236}">
                <a16:creationId xmlns:a16="http://schemas.microsoft.com/office/drawing/2014/main" id="{F9FE26D5-B123-426A-A611-501E45D98661}"/>
              </a:ext>
            </a:extLst>
          </p:cNvPr>
          <p:cNvSpPr txBox="1"/>
          <p:nvPr/>
        </p:nvSpPr>
        <p:spPr>
          <a:xfrm>
            <a:off x="4659028" y="4336630"/>
            <a:ext cx="646913" cy="353943"/>
          </a:xfrm>
          <a:prstGeom prst="rect">
            <a:avLst/>
          </a:prstGeom>
          <a:noFill/>
        </p:spPr>
        <p:txBody>
          <a:bodyPr wrap="square" rtlCol="0">
            <a:spAutoFit/>
          </a:bodyPr>
          <a:lstStyle/>
          <a:p>
            <a:pPr algn="l"/>
            <a:r>
              <a:rPr kumimoji="1" lang="en-US" altLang="ja-JP" sz="1700" i="1" dirty="0">
                <a:solidFill>
                  <a:srgbClr val="FF0000"/>
                </a:solidFill>
                <a:ea typeface="ＭＳ Ｐゴシック" panose="020B0600070205080204" pitchFamily="50" charset="-128"/>
                <a:cs typeface="Times New Roman" panose="02020603050405020304" pitchFamily="18" charset="0"/>
              </a:rPr>
              <a:t>α</a:t>
            </a:r>
            <a:r>
              <a:rPr kumimoji="1" lang="en-US" altLang="ja-JP" sz="1700" dirty="0">
                <a:solidFill>
                  <a:srgbClr val="FF0000"/>
                </a:solidFill>
                <a:ea typeface="ＭＳ Ｐゴシック" panose="020B0600070205080204" pitchFamily="50" charset="-128"/>
                <a:cs typeface="Times New Roman" panose="02020603050405020304" pitchFamily="18" charset="0"/>
              </a:rPr>
              <a:t>/2</a:t>
            </a:r>
            <a:endParaRPr kumimoji="1" lang="ja-JP" altLang="en-US" sz="1700" dirty="0">
              <a:solidFill>
                <a:srgbClr val="FF0000"/>
              </a:solidFill>
              <a:ea typeface="ＭＳ Ｐゴシック" panose="020B0600070205080204" pitchFamily="50" charset="-128"/>
              <a:cs typeface="Times New Roman" panose="02020603050405020304" pitchFamily="18" charset="0"/>
            </a:endParaRPr>
          </a:p>
        </p:txBody>
      </p:sp>
      <p:cxnSp>
        <p:nvCxnSpPr>
          <p:cNvPr id="33" name="直線矢印コネクタ 32">
            <a:extLst>
              <a:ext uri="{FF2B5EF4-FFF2-40B4-BE49-F238E27FC236}">
                <a16:creationId xmlns:a16="http://schemas.microsoft.com/office/drawing/2014/main" id="{BE928270-C914-43B1-8253-911B98F0BAAA}"/>
              </a:ext>
            </a:extLst>
          </p:cNvPr>
          <p:cNvCxnSpPr>
            <a:cxnSpLocks/>
          </p:cNvCxnSpPr>
          <p:nvPr/>
        </p:nvCxnSpPr>
        <p:spPr>
          <a:xfrm flipH="1" flipV="1">
            <a:off x="2386595" y="4673207"/>
            <a:ext cx="273866" cy="37559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B1940405-F03A-4122-A427-22CA984DED47}"/>
              </a:ext>
            </a:extLst>
          </p:cNvPr>
          <p:cNvCxnSpPr>
            <a:cxnSpLocks/>
          </p:cNvCxnSpPr>
          <p:nvPr/>
        </p:nvCxnSpPr>
        <p:spPr>
          <a:xfrm flipH="1" flipV="1">
            <a:off x="2481908" y="3697004"/>
            <a:ext cx="1037" cy="100374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ED8B97F9-AA33-4CF9-A7B9-976AD540DAC0}"/>
              </a:ext>
            </a:extLst>
          </p:cNvPr>
          <p:cNvCxnSpPr>
            <a:cxnSpLocks/>
            <a:endCxn id="17" idx="2"/>
          </p:cNvCxnSpPr>
          <p:nvPr/>
        </p:nvCxnSpPr>
        <p:spPr>
          <a:xfrm flipH="1" flipV="1">
            <a:off x="4689720" y="3671185"/>
            <a:ext cx="17686" cy="101998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A78E400-6987-4DAD-AB28-FE86B982C065}"/>
              </a:ext>
            </a:extLst>
          </p:cNvPr>
          <p:cNvCxnSpPr>
            <a:cxnSpLocks/>
          </p:cNvCxnSpPr>
          <p:nvPr/>
        </p:nvCxnSpPr>
        <p:spPr>
          <a:xfrm flipV="1">
            <a:off x="4435852" y="4641457"/>
            <a:ext cx="409864" cy="40102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EA5342D-A5DB-4658-A333-86A590CDE48A}"/>
              </a:ext>
            </a:extLst>
          </p:cNvPr>
          <p:cNvSpPr txBox="1"/>
          <p:nvPr/>
        </p:nvSpPr>
        <p:spPr>
          <a:xfrm>
            <a:off x="1187624" y="5047988"/>
            <a:ext cx="3600400" cy="1015663"/>
          </a:xfrm>
          <a:prstGeom prst="rect">
            <a:avLst/>
          </a:prstGeom>
          <a:noFill/>
          <a:ln w="28575">
            <a:solidFill>
              <a:srgbClr val="FFC000"/>
            </a:solidFill>
          </a:ln>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この検定で帰無仮説が正しいのに棄却してしまう確率（危険率）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→帰無仮説分布上の確率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8" name="矢印: ストライプ 37">
            <a:extLst>
              <a:ext uri="{FF2B5EF4-FFF2-40B4-BE49-F238E27FC236}">
                <a16:creationId xmlns:a16="http://schemas.microsoft.com/office/drawing/2014/main" id="{E47B0038-4686-4CA8-9BA5-AF66C1D06594}"/>
              </a:ext>
            </a:extLst>
          </p:cNvPr>
          <p:cNvSpPr/>
          <p:nvPr/>
        </p:nvSpPr>
        <p:spPr>
          <a:xfrm>
            <a:off x="4720210" y="4807658"/>
            <a:ext cx="859902" cy="147068"/>
          </a:xfrm>
          <a:prstGeom prst="stripedRightArrow">
            <a:avLst>
              <a:gd name="adj1" fmla="val 46191"/>
              <a:gd name="adj2" fmla="val 64293"/>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a:extLst>
              <a:ext uri="{FF2B5EF4-FFF2-40B4-BE49-F238E27FC236}">
                <a16:creationId xmlns:a16="http://schemas.microsoft.com/office/drawing/2014/main" id="{3789F6CC-D467-482C-8A4E-1DD5B53823E5}"/>
              </a:ext>
            </a:extLst>
          </p:cNvPr>
          <p:cNvSpPr txBox="1"/>
          <p:nvPr/>
        </p:nvSpPr>
        <p:spPr>
          <a:xfrm>
            <a:off x="5531748" y="4724855"/>
            <a:ext cx="2524624" cy="584775"/>
          </a:xfrm>
          <a:prstGeom prst="rect">
            <a:avLst/>
          </a:prstGeom>
          <a:noFill/>
        </p:spPr>
        <p:txBody>
          <a:bodyPr wrap="square" rtlCol="0">
            <a:spAutoFit/>
          </a:bodyPr>
          <a:lstStyle/>
          <a:p>
            <a:pPr algn="l"/>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検定統計量が帰無仮説の分布で端の値を取ると</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1" name="直線矢印コネクタ 40">
            <a:extLst>
              <a:ext uri="{FF2B5EF4-FFF2-40B4-BE49-F238E27FC236}">
                <a16:creationId xmlns:a16="http://schemas.microsoft.com/office/drawing/2014/main" id="{01C0A1BA-BBBA-4EDD-8B02-CED46FC49B45}"/>
              </a:ext>
            </a:extLst>
          </p:cNvPr>
          <p:cNvCxnSpPr/>
          <p:nvPr/>
        </p:nvCxnSpPr>
        <p:spPr>
          <a:xfrm flipH="1">
            <a:off x="6204015" y="3102084"/>
            <a:ext cx="347236" cy="36696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矢印: ストライプ 41">
            <a:extLst>
              <a:ext uri="{FF2B5EF4-FFF2-40B4-BE49-F238E27FC236}">
                <a16:creationId xmlns:a16="http://schemas.microsoft.com/office/drawing/2014/main" id="{34FC28AC-183A-40A5-A82B-BFF3AC686123}"/>
              </a:ext>
            </a:extLst>
          </p:cNvPr>
          <p:cNvSpPr/>
          <p:nvPr/>
        </p:nvSpPr>
        <p:spPr>
          <a:xfrm flipH="1">
            <a:off x="1619671" y="4809672"/>
            <a:ext cx="866407" cy="139745"/>
          </a:xfrm>
          <a:prstGeom prst="stripedRightArrow">
            <a:avLst>
              <a:gd name="adj1" fmla="val 46191"/>
              <a:gd name="adj2" fmla="val 64293"/>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C36FF59B-092B-4003-BBBF-75E6A6EFE505}"/>
              </a:ext>
            </a:extLst>
          </p:cNvPr>
          <p:cNvSpPr txBox="1"/>
          <p:nvPr/>
        </p:nvSpPr>
        <p:spPr>
          <a:xfrm>
            <a:off x="5164874" y="5477410"/>
            <a:ext cx="2791502" cy="584775"/>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これが有意水準（検定で許容できる第一種の過誤の上限）</a:t>
            </a:r>
          </a:p>
        </p:txBody>
      </p:sp>
      <p:sp>
        <p:nvSpPr>
          <p:cNvPr id="3" name="矢印: 右 2">
            <a:extLst>
              <a:ext uri="{FF2B5EF4-FFF2-40B4-BE49-F238E27FC236}">
                <a16:creationId xmlns:a16="http://schemas.microsoft.com/office/drawing/2014/main" id="{C29D3B09-AC51-494B-9A6B-2B0E0288A79C}"/>
              </a:ext>
            </a:extLst>
          </p:cNvPr>
          <p:cNvSpPr/>
          <p:nvPr/>
        </p:nvSpPr>
        <p:spPr>
          <a:xfrm rot="10800000">
            <a:off x="4875081" y="5678920"/>
            <a:ext cx="282749" cy="155399"/>
          </a:xfrm>
          <a:prstGeom prst="rightArrow">
            <a:avLst/>
          </a:prstGeom>
          <a:solidFill>
            <a:srgbClr val="FFFF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1020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500"/>
                                        <p:tgtEl>
                                          <p:spTgt spid="29"/>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par>
                                <p:cTn id="26" presetID="10" presetClass="entr" presetSubtype="0"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500"/>
                                        <p:tgtEl>
                                          <p:spTgt spid="3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2" grpId="0"/>
      <p:bldP spid="31" grpId="0"/>
      <p:bldP spid="37" grpId="0" animBg="1"/>
      <p:bldP spid="30" grpId="0"/>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C3FEFD6-47CF-4EB8-814A-787FA5618BA9}"/>
              </a:ext>
            </a:extLst>
          </p:cNvPr>
          <p:cNvSpPr>
            <a:spLocks noGrp="1"/>
          </p:cNvSpPr>
          <p:nvPr>
            <p:ph type="title"/>
          </p:nvPr>
        </p:nvSpPr>
        <p:spPr/>
        <p:txBody>
          <a:bodyPr/>
          <a:lstStyle/>
          <a:p>
            <a:r>
              <a:rPr kumimoji="1" lang="ja-JP" altLang="en-US" dirty="0"/>
              <a:t>第二種の過誤 </a:t>
            </a:r>
            <a:r>
              <a:rPr kumimoji="1" lang="en-US" altLang="ja-JP" sz="3500" dirty="0">
                <a:latin typeface="ＭＳ Ｐゴシック" panose="020B0600070205080204" pitchFamily="50" charset="-128"/>
                <a:ea typeface="ＭＳ Ｐゴシック" panose="020B0600070205080204" pitchFamily="50" charset="-128"/>
                <a:cs typeface="Times New Roman" panose="02020603050405020304" pitchFamily="18" charset="0"/>
              </a:rPr>
              <a:t>(</a:t>
            </a:r>
            <a:r>
              <a:rPr kumimoji="1" lang="en-US" altLang="ja-JP" sz="3500" dirty="0" err="1">
                <a:latin typeface="ＭＳ Ｐゴシック" panose="020B0600070205080204" pitchFamily="50" charset="-128"/>
                <a:ea typeface="ＭＳ Ｐゴシック" panose="020B0600070205080204" pitchFamily="50" charset="-128"/>
                <a:cs typeface="Times New Roman" panose="02020603050405020304" pitchFamily="18" charset="0"/>
              </a:rPr>
              <a:t>TypeⅡ</a:t>
            </a:r>
            <a:r>
              <a:rPr lang="en-US" altLang="ja-JP" sz="3500" dirty="0" err="1">
                <a:latin typeface="ＭＳ Ｐゴシック" panose="020B0600070205080204" pitchFamily="50" charset="-128"/>
                <a:ea typeface="ＭＳ Ｐゴシック" panose="020B0600070205080204" pitchFamily="50" charset="-128"/>
                <a:cs typeface="Times New Roman" panose="02020603050405020304" pitchFamily="18" charset="0"/>
              </a:rPr>
              <a:t>error</a:t>
            </a:r>
            <a:r>
              <a:rPr lang="en-US" altLang="ja-JP" sz="3500" dirty="0">
                <a:latin typeface="ＭＳ Ｐゴシック" panose="020B0600070205080204" pitchFamily="50" charset="-128"/>
                <a:ea typeface="ＭＳ Ｐゴシック" panose="020B0600070205080204" pitchFamily="50" charset="-128"/>
                <a:cs typeface="Times New Roman" panose="02020603050405020304" pitchFamily="18" charset="0"/>
              </a:rPr>
              <a:t>)</a:t>
            </a:r>
            <a:endParaRPr kumimoji="1" lang="ja-JP" altLang="en-US" sz="3500" dirty="0">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 name="コンテンツ プレースホルダー 5">
            <a:extLst>
              <a:ext uri="{FF2B5EF4-FFF2-40B4-BE49-F238E27FC236}">
                <a16:creationId xmlns:a16="http://schemas.microsoft.com/office/drawing/2014/main" id="{66C679CF-D3E1-479D-98ED-DEBACED178A0}"/>
              </a:ext>
            </a:extLst>
          </p:cNvPr>
          <p:cNvSpPr txBox="1">
            <a:spLocks/>
          </p:cNvSpPr>
          <p:nvPr/>
        </p:nvSpPr>
        <p:spPr bwMode="auto">
          <a:xfrm>
            <a:off x="1368250" y="2832711"/>
            <a:ext cx="4546551" cy="183866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5" name="コンテンツ プレースホルダー 5">
            <a:extLst>
              <a:ext uri="{FF2B5EF4-FFF2-40B4-BE49-F238E27FC236}">
                <a16:creationId xmlns:a16="http://schemas.microsoft.com/office/drawing/2014/main" id="{BC8F309F-B394-493E-BEA9-60510ECD9CE1}"/>
              </a:ext>
            </a:extLst>
          </p:cNvPr>
          <p:cNvSpPr txBox="1">
            <a:spLocks/>
          </p:cNvSpPr>
          <p:nvPr/>
        </p:nvSpPr>
        <p:spPr bwMode="auto">
          <a:xfrm>
            <a:off x="3474958" y="2837899"/>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FF0000">
              <a:alpha val="55000"/>
            </a:srgbClr>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6" name="直線コネクタ 5">
            <a:extLst>
              <a:ext uri="{FF2B5EF4-FFF2-40B4-BE49-F238E27FC236}">
                <a16:creationId xmlns:a16="http://schemas.microsoft.com/office/drawing/2014/main" id="{2F585BB6-4FEA-4959-A0CE-3B914EE1D660}"/>
              </a:ext>
            </a:extLst>
          </p:cNvPr>
          <p:cNvCxnSpPr>
            <a:cxnSpLocks/>
            <a:endCxn id="5" idx="4"/>
          </p:cNvCxnSpPr>
          <p:nvPr/>
        </p:nvCxnSpPr>
        <p:spPr>
          <a:xfrm flipV="1">
            <a:off x="1368250" y="4653136"/>
            <a:ext cx="6407500" cy="2853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EA4EF673-9EC8-4D6C-A90F-35D9074244BB}"/>
              </a:ext>
            </a:extLst>
          </p:cNvPr>
          <p:cNvCxnSpPr>
            <a:cxnSpLocks/>
            <a:endCxn id="5" idx="2"/>
          </p:cNvCxnSpPr>
          <p:nvPr/>
        </p:nvCxnSpPr>
        <p:spPr>
          <a:xfrm flipH="1" flipV="1">
            <a:off x="5509741" y="2837904"/>
            <a:ext cx="14710" cy="898697"/>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A38FAB88-0E0C-4B65-B714-36FAE4D2B3A4}"/>
              </a:ext>
            </a:extLst>
          </p:cNvPr>
          <p:cNvCxnSpPr>
            <a:cxnSpLocks/>
          </p:cNvCxnSpPr>
          <p:nvPr/>
        </p:nvCxnSpPr>
        <p:spPr>
          <a:xfrm flipH="1" flipV="1">
            <a:off x="3520237" y="2811085"/>
            <a:ext cx="154" cy="895036"/>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120FCA4A-C1AA-4101-94A9-2DED84C89A4C}"/>
              </a:ext>
            </a:extLst>
          </p:cNvPr>
          <p:cNvSpPr txBox="1"/>
          <p:nvPr/>
        </p:nvSpPr>
        <p:spPr>
          <a:xfrm>
            <a:off x="2581496" y="3697004"/>
            <a:ext cx="1915025"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帰無仮説の分布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間違っている）</a:t>
            </a:r>
          </a:p>
        </p:txBody>
      </p:sp>
      <p:sp>
        <p:nvSpPr>
          <p:cNvPr id="11" name="テキスト ボックス 10">
            <a:extLst>
              <a:ext uri="{FF2B5EF4-FFF2-40B4-BE49-F238E27FC236}">
                <a16:creationId xmlns:a16="http://schemas.microsoft.com/office/drawing/2014/main" id="{27559785-A1A1-4376-BD1C-E73C4E57B480}"/>
              </a:ext>
            </a:extLst>
          </p:cNvPr>
          <p:cNvSpPr txBox="1"/>
          <p:nvPr/>
        </p:nvSpPr>
        <p:spPr>
          <a:xfrm>
            <a:off x="4611939" y="3688973"/>
            <a:ext cx="2034459"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対立仮説の分布</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（正しい）</a:t>
            </a:r>
          </a:p>
        </p:txBody>
      </p:sp>
      <p:cxnSp>
        <p:nvCxnSpPr>
          <p:cNvPr id="12" name="直線コネクタ 11">
            <a:extLst>
              <a:ext uri="{FF2B5EF4-FFF2-40B4-BE49-F238E27FC236}">
                <a16:creationId xmlns:a16="http://schemas.microsoft.com/office/drawing/2014/main" id="{ACAD8E01-53B2-4FD4-84F7-3D33912021A5}"/>
              </a:ext>
            </a:extLst>
          </p:cNvPr>
          <p:cNvCxnSpPr>
            <a:cxnSpLocks/>
          </p:cNvCxnSpPr>
          <p:nvPr/>
        </p:nvCxnSpPr>
        <p:spPr>
          <a:xfrm flipH="1" flipV="1">
            <a:off x="5524451" y="4224281"/>
            <a:ext cx="7297" cy="457200"/>
          </a:xfrm>
          <a:prstGeom prst="line">
            <a:avLst/>
          </a:prstGeom>
          <a:ln w="28575">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D0295CDC-59CC-4EAD-A405-9BC53E1D82BB}"/>
              </a:ext>
            </a:extLst>
          </p:cNvPr>
          <p:cNvSpPr txBox="1"/>
          <p:nvPr/>
        </p:nvSpPr>
        <p:spPr>
          <a:xfrm>
            <a:off x="2283384" y="2994324"/>
            <a:ext cx="430887" cy="707886"/>
          </a:xfrm>
          <a:prstGeom prst="rect">
            <a:avLst/>
          </a:prstGeom>
          <a:noFill/>
        </p:spPr>
        <p:txBody>
          <a:bodyPr vert="eaVert"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7" name="テキスト ボックス 16">
            <a:extLst>
              <a:ext uri="{FF2B5EF4-FFF2-40B4-BE49-F238E27FC236}">
                <a16:creationId xmlns:a16="http://schemas.microsoft.com/office/drawing/2014/main" id="{22034C6F-DF56-4A30-9B94-F45497B06077}"/>
              </a:ext>
            </a:extLst>
          </p:cNvPr>
          <p:cNvSpPr txBox="1"/>
          <p:nvPr/>
        </p:nvSpPr>
        <p:spPr>
          <a:xfrm>
            <a:off x="4474276" y="2963299"/>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cxnSp>
        <p:nvCxnSpPr>
          <p:cNvPr id="18" name="直線コネクタ 17">
            <a:extLst>
              <a:ext uri="{FF2B5EF4-FFF2-40B4-BE49-F238E27FC236}">
                <a16:creationId xmlns:a16="http://schemas.microsoft.com/office/drawing/2014/main" id="{5911664E-27C2-414D-ADD1-333F70F6CA5C}"/>
              </a:ext>
            </a:extLst>
          </p:cNvPr>
          <p:cNvCxnSpPr>
            <a:cxnSpLocks/>
          </p:cNvCxnSpPr>
          <p:nvPr/>
        </p:nvCxnSpPr>
        <p:spPr>
          <a:xfrm flipV="1">
            <a:off x="3508946" y="4291877"/>
            <a:ext cx="3802" cy="380002"/>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7E50DA2-0E23-4076-ACA5-27B65EF47D3F}"/>
              </a:ext>
            </a:extLst>
          </p:cNvPr>
          <p:cNvSpPr txBox="1"/>
          <p:nvPr/>
        </p:nvSpPr>
        <p:spPr>
          <a:xfrm>
            <a:off x="5934869" y="2080194"/>
            <a:ext cx="2236607"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本当は差が有るのにこちらを採択できない</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（差はないと誤判定）</a:t>
            </a:r>
          </a:p>
        </p:txBody>
      </p:sp>
      <p:cxnSp>
        <p:nvCxnSpPr>
          <p:cNvPr id="21" name="直線コネクタ 20">
            <a:extLst>
              <a:ext uri="{FF2B5EF4-FFF2-40B4-BE49-F238E27FC236}">
                <a16:creationId xmlns:a16="http://schemas.microsoft.com/office/drawing/2014/main" id="{B1940405-F03A-4122-A427-22CA984DED47}"/>
              </a:ext>
            </a:extLst>
          </p:cNvPr>
          <p:cNvCxnSpPr>
            <a:cxnSpLocks/>
          </p:cNvCxnSpPr>
          <p:nvPr/>
        </p:nvCxnSpPr>
        <p:spPr>
          <a:xfrm flipH="1" flipV="1">
            <a:off x="2479765" y="3687425"/>
            <a:ext cx="1037" cy="100374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35" name="直線矢印コネクタ 34">
            <a:extLst>
              <a:ext uri="{FF2B5EF4-FFF2-40B4-BE49-F238E27FC236}">
                <a16:creationId xmlns:a16="http://schemas.microsoft.com/office/drawing/2014/main" id="{5A78E400-6987-4DAD-AB28-FE86B982C065}"/>
              </a:ext>
            </a:extLst>
          </p:cNvPr>
          <p:cNvCxnSpPr>
            <a:cxnSpLocks/>
          </p:cNvCxnSpPr>
          <p:nvPr/>
        </p:nvCxnSpPr>
        <p:spPr>
          <a:xfrm flipH="1" flipV="1">
            <a:off x="4610529" y="4648377"/>
            <a:ext cx="398454" cy="51592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テキスト ボックス 36">
            <a:extLst>
              <a:ext uri="{FF2B5EF4-FFF2-40B4-BE49-F238E27FC236}">
                <a16:creationId xmlns:a16="http://schemas.microsoft.com/office/drawing/2014/main" id="{4EA5342D-A5DB-4658-A333-86A590CDE48A}"/>
              </a:ext>
            </a:extLst>
          </p:cNvPr>
          <p:cNvSpPr txBox="1"/>
          <p:nvPr/>
        </p:nvSpPr>
        <p:spPr>
          <a:xfrm>
            <a:off x="4905163" y="5168506"/>
            <a:ext cx="3506466" cy="1015663"/>
          </a:xfrm>
          <a:prstGeom prst="rect">
            <a:avLst/>
          </a:prstGeom>
          <a:noFill/>
          <a:ln w="28575">
            <a:solidFill>
              <a:srgbClr val="47B0FF"/>
            </a:solidFill>
          </a:ln>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この検定で帰無仮説が間違っているのに受容してしまう確率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→対立仮説分布上の確率</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9" name="テキスト ボックス 38">
            <a:extLst>
              <a:ext uri="{FF2B5EF4-FFF2-40B4-BE49-F238E27FC236}">
                <a16:creationId xmlns:a16="http://schemas.microsoft.com/office/drawing/2014/main" id="{3789F6CC-D467-482C-8A4E-1DD5B53823E5}"/>
              </a:ext>
            </a:extLst>
          </p:cNvPr>
          <p:cNvSpPr txBox="1"/>
          <p:nvPr/>
        </p:nvSpPr>
        <p:spPr>
          <a:xfrm>
            <a:off x="2389054" y="4880871"/>
            <a:ext cx="2524624" cy="584775"/>
          </a:xfrm>
          <a:prstGeom prst="rect">
            <a:avLst/>
          </a:prstGeom>
          <a:noFill/>
        </p:spPr>
        <p:txBody>
          <a:bodyPr wrap="square" rtlCol="0">
            <a:spAutoFit/>
          </a:bodyPr>
          <a:lstStyle/>
          <a:p>
            <a:pPr algn="l"/>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検定統計量が対立仮説の分布で端の値を取ると</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41" name="直線矢印コネクタ 40">
            <a:extLst>
              <a:ext uri="{FF2B5EF4-FFF2-40B4-BE49-F238E27FC236}">
                <a16:creationId xmlns:a16="http://schemas.microsoft.com/office/drawing/2014/main" id="{01C0A1BA-BBBA-4EDD-8B02-CED46FC49B45}"/>
              </a:ext>
            </a:extLst>
          </p:cNvPr>
          <p:cNvCxnSpPr/>
          <p:nvPr/>
        </p:nvCxnSpPr>
        <p:spPr>
          <a:xfrm flipH="1">
            <a:off x="6204015" y="3102084"/>
            <a:ext cx="347236" cy="36696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2" name="矢印: ストライプ 41">
            <a:extLst>
              <a:ext uri="{FF2B5EF4-FFF2-40B4-BE49-F238E27FC236}">
                <a16:creationId xmlns:a16="http://schemas.microsoft.com/office/drawing/2014/main" id="{34FC28AC-183A-40A5-A82B-BFF3AC686123}"/>
              </a:ext>
            </a:extLst>
          </p:cNvPr>
          <p:cNvSpPr/>
          <p:nvPr/>
        </p:nvSpPr>
        <p:spPr>
          <a:xfrm flipH="1">
            <a:off x="3795995" y="4730240"/>
            <a:ext cx="866407" cy="139745"/>
          </a:xfrm>
          <a:prstGeom prst="stripedRightArrow">
            <a:avLst>
              <a:gd name="adj1" fmla="val 46191"/>
              <a:gd name="adj2" fmla="val 64293"/>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EDD2E41C-9FEE-447C-AFBD-4685DB24D680}"/>
              </a:ext>
            </a:extLst>
          </p:cNvPr>
          <p:cNvPicPr>
            <a:picLocks noChangeAspect="1"/>
          </p:cNvPicPr>
          <p:nvPr/>
        </p:nvPicPr>
        <p:blipFill rotWithShape="1">
          <a:blip r:embed="rId3"/>
          <a:srcRect r="72204"/>
          <a:stretch/>
        </p:blipFill>
        <p:spPr>
          <a:xfrm>
            <a:off x="3495746" y="2808688"/>
            <a:ext cx="1196373" cy="1877731"/>
          </a:xfrm>
          <a:prstGeom prst="rect">
            <a:avLst/>
          </a:prstGeom>
        </p:spPr>
      </p:pic>
      <p:cxnSp>
        <p:nvCxnSpPr>
          <p:cNvPr id="24" name="直線コネクタ 23">
            <a:extLst>
              <a:ext uri="{FF2B5EF4-FFF2-40B4-BE49-F238E27FC236}">
                <a16:creationId xmlns:a16="http://schemas.microsoft.com/office/drawing/2014/main" id="{ED8B97F9-AA33-4CF9-A7B9-976AD540DAC0}"/>
              </a:ext>
            </a:extLst>
          </p:cNvPr>
          <p:cNvCxnSpPr>
            <a:cxnSpLocks/>
            <a:endCxn id="17" idx="2"/>
          </p:cNvCxnSpPr>
          <p:nvPr/>
        </p:nvCxnSpPr>
        <p:spPr>
          <a:xfrm flipH="1" flipV="1">
            <a:off x="4689720" y="3671185"/>
            <a:ext cx="17686" cy="101998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7" name="直角三角形 6">
            <a:extLst>
              <a:ext uri="{FF2B5EF4-FFF2-40B4-BE49-F238E27FC236}">
                <a16:creationId xmlns:a16="http://schemas.microsoft.com/office/drawing/2014/main" id="{A6A68476-18C8-4727-B580-2A2B5CF3C5FB}"/>
              </a:ext>
            </a:extLst>
          </p:cNvPr>
          <p:cNvSpPr/>
          <p:nvPr/>
        </p:nvSpPr>
        <p:spPr>
          <a:xfrm flipH="1">
            <a:off x="2461836" y="4566027"/>
            <a:ext cx="1666873" cy="89716"/>
          </a:xfrm>
          <a:prstGeom prst="rtTriangle">
            <a:avLst/>
          </a:prstGeom>
          <a:solidFill>
            <a:srgbClr val="0070C0">
              <a:alpha val="62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コネクタ 14">
            <a:extLst>
              <a:ext uri="{FF2B5EF4-FFF2-40B4-BE49-F238E27FC236}">
                <a16:creationId xmlns:a16="http://schemas.microsoft.com/office/drawing/2014/main" id="{1001A39C-85B6-4B59-8792-862547B5BC54}"/>
              </a:ext>
            </a:extLst>
          </p:cNvPr>
          <p:cNvCxnSpPr>
            <a:cxnSpLocks/>
            <a:stCxn id="7" idx="4"/>
            <a:endCxn id="7" idx="0"/>
          </p:cNvCxnSpPr>
          <p:nvPr/>
        </p:nvCxnSpPr>
        <p:spPr>
          <a:xfrm flipV="1">
            <a:off x="2461836" y="4566027"/>
            <a:ext cx="1666873" cy="8971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F9FE26D5-B123-426A-A611-501E45D98661}"/>
              </a:ext>
            </a:extLst>
          </p:cNvPr>
          <p:cNvSpPr txBox="1"/>
          <p:nvPr/>
        </p:nvSpPr>
        <p:spPr>
          <a:xfrm>
            <a:off x="4338946" y="4274870"/>
            <a:ext cx="646913" cy="353943"/>
          </a:xfrm>
          <a:prstGeom prst="rect">
            <a:avLst/>
          </a:prstGeom>
          <a:noFill/>
        </p:spPr>
        <p:txBody>
          <a:bodyPr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β</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40" name="直線矢印コネクタ 39">
            <a:extLst>
              <a:ext uri="{FF2B5EF4-FFF2-40B4-BE49-F238E27FC236}">
                <a16:creationId xmlns:a16="http://schemas.microsoft.com/office/drawing/2014/main" id="{72ECC59B-F564-4A94-B310-53CB0B54A805}"/>
              </a:ext>
            </a:extLst>
          </p:cNvPr>
          <p:cNvCxnSpPr>
            <a:cxnSpLocks/>
          </p:cNvCxnSpPr>
          <p:nvPr/>
        </p:nvCxnSpPr>
        <p:spPr>
          <a:xfrm flipV="1">
            <a:off x="1986549" y="4721838"/>
            <a:ext cx="455803" cy="345643"/>
          </a:xfrm>
          <a:prstGeom prst="straightConnector1">
            <a:avLst/>
          </a:prstGeom>
          <a:ln w="317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FF790A06-A0AB-4BDD-9F49-2E89D61971FA}"/>
              </a:ext>
            </a:extLst>
          </p:cNvPr>
          <p:cNvSpPr txBox="1"/>
          <p:nvPr/>
        </p:nvSpPr>
        <p:spPr>
          <a:xfrm>
            <a:off x="808420" y="4950876"/>
            <a:ext cx="1296144" cy="338554"/>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ここまでが</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endPar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63459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500"/>
                                        <p:tgtEl>
                                          <p:spTgt spid="4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7" grpId="0" animBg="1"/>
      <p:bldP spid="7" grpId="0" animBg="1"/>
      <p:bldP spid="31" grpId="0"/>
      <p:bldP spid="4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C8B41B-B356-4BD9-855D-CA6451A2278D}"/>
              </a:ext>
            </a:extLst>
          </p:cNvPr>
          <p:cNvSpPr>
            <a:spLocks noGrp="1"/>
          </p:cNvSpPr>
          <p:nvPr>
            <p:ph type="title"/>
          </p:nvPr>
        </p:nvSpPr>
        <p:spPr/>
        <p:txBody>
          <a:bodyPr/>
          <a:lstStyle/>
          <a:p>
            <a:r>
              <a:rPr kumimoji="1" lang="ja-JP" altLang="en-US" sz="3500" dirty="0"/>
              <a:t>第一種と第二種の過誤では</a:t>
            </a:r>
            <a:br>
              <a:rPr kumimoji="1" lang="en-US" altLang="ja-JP" sz="3500" dirty="0"/>
            </a:br>
            <a:r>
              <a:rPr kumimoji="1" lang="ja-JP" altLang="en-US" sz="3500" dirty="0"/>
              <a:t>どちらが重大（致命的）？</a:t>
            </a:r>
          </a:p>
        </p:txBody>
      </p:sp>
      <p:sp>
        <p:nvSpPr>
          <p:cNvPr id="3" name="コンテンツ プレースホルダー 2">
            <a:extLst>
              <a:ext uri="{FF2B5EF4-FFF2-40B4-BE49-F238E27FC236}">
                <a16:creationId xmlns:a16="http://schemas.microsoft.com/office/drawing/2014/main" id="{288CC3E2-839D-4133-B483-2403C0A9198F}"/>
              </a:ext>
            </a:extLst>
          </p:cNvPr>
          <p:cNvSpPr>
            <a:spLocks noGrp="1"/>
          </p:cNvSpPr>
          <p:nvPr>
            <p:ph idx="1"/>
          </p:nvPr>
        </p:nvSpPr>
        <p:spPr>
          <a:xfrm>
            <a:off x="611560" y="1916832"/>
            <a:ext cx="7772400" cy="4114800"/>
          </a:xfrm>
        </p:spPr>
        <p:txBody>
          <a:bodyPr/>
          <a:lstStyle/>
          <a:p>
            <a:pPr marL="360000" indent="-457200"/>
            <a:r>
              <a:rPr kumimoji="1" lang="ja-JP" altLang="en-US" sz="2800" dirty="0"/>
              <a:t>例えば，効果が無い薬を売り出した場合（第一種過誤）と，効果が有る薬を開発したのに売り出せない場合（第二種過誤）では，どちらが製薬会社にとって致命的なダメージとなるか？</a:t>
            </a:r>
            <a:endParaRPr kumimoji="1" lang="en-US" altLang="ja-JP" sz="2800" dirty="0"/>
          </a:p>
          <a:p>
            <a:pPr marL="360000" indent="-457200">
              <a:buNone/>
            </a:pPr>
            <a:r>
              <a:rPr kumimoji="1" lang="ja-JP" altLang="en-US" sz="2800" dirty="0"/>
              <a:t>　→</a:t>
            </a:r>
            <a:r>
              <a:rPr kumimoji="1" lang="ja-JP" altLang="en-US" sz="2800" dirty="0">
                <a:solidFill>
                  <a:srgbClr val="FFFF00"/>
                </a:solidFill>
              </a:rPr>
              <a:t>第一種の過誤の方が致命的な事が多い</a:t>
            </a:r>
            <a:endParaRPr kumimoji="1" lang="en-US" altLang="ja-JP" sz="2800" dirty="0"/>
          </a:p>
          <a:p>
            <a:pPr marL="360000" indent="-457200">
              <a:buNone/>
            </a:pPr>
            <a:r>
              <a:rPr lang="ja-JP" altLang="en-US" sz="2800" dirty="0"/>
              <a:t>　→その検定で許容できる第一種の過誤を犯す確率</a:t>
            </a:r>
            <a:r>
              <a:rPr lang="en-US" altLang="ja-JP" sz="2800" dirty="0"/>
              <a:t>α</a:t>
            </a:r>
            <a:r>
              <a:rPr lang="ja-JP" altLang="en-US" sz="2800" dirty="0"/>
              <a:t>（有意水準）を小さく設定するのが一般的</a:t>
            </a:r>
            <a:endParaRPr lang="en-US" altLang="ja-JP" sz="2800" dirty="0"/>
          </a:p>
          <a:p>
            <a:pPr marL="360000" indent="-457200">
              <a:buNone/>
            </a:pPr>
            <a:r>
              <a:rPr lang="ja-JP" altLang="en-US" sz="2800" dirty="0"/>
              <a:t>　→</a:t>
            </a:r>
            <a:r>
              <a:rPr lang="en-US" altLang="ja-JP" sz="2800" dirty="0"/>
              <a:t>α=0.05</a:t>
            </a:r>
            <a:r>
              <a:rPr lang="ja-JP" altLang="en-US" sz="2800" dirty="0"/>
              <a:t>は，実験と検定を</a:t>
            </a:r>
            <a:r>
              <a:rPr lang="en-US" altLang="ja-JP" sz="2800" dirty="0"/>
              <a:t>100</a:t>
            </a:r>
            <a:r>
              <a:rPr lang="ja-JP" altLang="en-US" sz="2800" dirty="0"/>
              <a:t>回実施しても</a:t>
            </a:r>
            <a:r>
              <a:rPr lang="en-US" altLang="ja-JP" sz="2800" dirty="0"/>
              <a:t>5</a:t>
            </a:r>
            <a:r>
              <a:rPr lang="ja-JP" altLang="en-US" sz="2800" dirty="0"/>
              <a:t>回までしか過誤を許さないということ</a:t>
            </a:r>
            <a:endParaRPr lang="en-US" altLang="ja-JP" sz="2800" dirty="0"/>
          </a:p>
        </p:txBody>
      </p:sp>
    </p:spTree>
    <p:extLst>
      <p:ext uri="{BB962C8B-B14F-4D97-AF65-F5344CB8AC3E}">
        <p14:creationId xmlns:p14="http://schemas.microsoft.com/office/powerpoint/2010/main" val="3269363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2C9D2C7-75B4-437A-AA6D-3A8984A60577}"/>
              </a:ext>
            </a:extLst>
          </p:cNvPr>
          <p:cNvSpPr>
            <a:spLocks noGrp="1"/>
          </p:cNvSpPr>
          <p:nvPr>
            <p:ph type="title"/>
          </p:nvPr>
        </p:nvSpPr>
        <p:spPr/>
        <p:txBody>
          <a:bodyPr/>
          <a:lstStyle/>
          <a:p>
            <a:r>
              <a:rPr kumimoji="1" lang="ja-JP" altLang="en-US" sz="3000" dirty="0"/>
              <a:t>（あまりないですが</a:t>
            </a:r>
            <a:r>
              <a:rPr kumimoji="1" lang="en-US" altLang="ja-JP" sz="3000" dirty="0"/>
              <a:t>…</a:t>
            </a:r>
            <a:r>
              <a:rPr kumimoji="1" lang="ja-JP" altLang="en-US" sz="3000" dirty="0"/>
              <a:t>）</a:t>
            </a:r>
            <a:br>
              <a:rPr kumimoji="1" lang="en-US" altLang="ja-JP" sz="3000" dirty="0"/>
            </a:br>
            <a:r>
              <a:rPr kumimoji="1" lang="ja-JP" altLang="en-US" sz="3500" dirty="0"/>
              <a:t>第二種の過誤の方が致命的な事例</a:t>
            </a:r>
          </a:p>
        </p:txBody>
      </p:sp>
      <p:sp>
        <p:nvSpPr>
          <p:cNvPr id="3" name="コンテンツ プレースホルダー 2">
            <a:extLst>
              <a:ext uri="{FF2B5EF4-FFF2-40B4-BE49-F238E27FC236}">
                <a16:creationId xmlns:a16="http://schemas.microsoft.com/office/drawing/2014/main" id="{D9528FC9-B322-4CCF-9D2B-B82674DCEB1F}"/>
              </a:ext>
            </a:extLst>
          </p:cNvPr>
          <p:cNvSpPr>
            <a:spLocks noGrp="1"/>
          </p:cNvSpPr>
          <p:nvPr>
            <p:ph idx="1"/>
          </p:nvPr>
        </p:nvSpPr>
        <p:spPr>
          <a:xfrm>
            <a:off x="611560" y="1916832"/>
            <a:ext cx="7772400" cy="1656184"/>
          </a:xfrm>
        </p:spPr>
        <p:txBody>
          <a:bodyPr/>
          <a:lstStyle/>
          <a:p>
            <a:pPr marL="360000" indent="-457200"/>
            <a:r>
              <a:rPr kumimoji="1" lang="ja-JP" altLang="en-US" sz="2800" dirty="0"/>
              <a:t>一旦，効果（差）を見逃してしまったら，取り返しの付かない場合</a:t>
            </a:r>
            <a:endParaRPr kumimoji="1" lang="en-US" altLang="ja-JP" sz="2800" dirty="0"/>
          </a:p>
          <a:p>
            <a:pPr marL="0" indent="0">
              <a:buNone/>
            </a:pPr>
            <a:r>
              <a:rPr kumimoji="1" lang="ja-JP" altLang="en-US" sz="2800" dirty="0"/>
              <a:t>　</a:t>
            </a:r>
            <a:r>
              <a:rPr lang="ja-JP" altLang="en-US" sz="2800" dirty="0"/>
              <a:t>→下例で正しい対立仮説を採択し損ねたら？</a:t>
            </a:r>
            <a:endParaRPr kumimoji="1" lang="ja-JP" altLang="en-US" dirty="0"/>
          </a:p>
        </p:txBody>
      </p:sp>
      <p:sp>
        <p:nvSpPr>
          <p:cNvPr id="4" name="コンテンツ プレースホルダー 2">
            <a:extLst>
              <a:ext uri="{FF2B5EF4-FFF2-40B4-BE49-F238E27FC236}">
                <a16:creationId xmlns:a16="http://schemas.microsoft.com/office/drawing/2014/main" id="{7EEBCB2A-A2BA-4E65-A586-34589C896ECB}"/>
              </a:ext>
            </a:extLst>
          </p:cNvPr>
          <p:cNvSpPr txBox="1">
            <a:spLocks/>
          </p:cNvSpPr>
          <p:nvPr/>
        </p:nvSpPr>
        <p:spPr bwMode="auto">
          <a:xfrm>
            <a:off x="539552" y="3573016"/>
            <a:ext cx="5976664" cy="20882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2"/>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360000" indent="-457200">
              <a:buFontTx/>
              <a:buNone/>
            </a:pPr>
            <a:r>
              <a:rPr lang="ja-JP" altLang="en-US" sz="2500" kern="0" dirty="0"/>
              <a:t>事例①：環境保護政策の効果の検定（</a:t>
            </a:r>
            <a:r>
              <a:rPr lang="en-US" altLang="ja-JP" sz="2500" kern="0" dirty="0"/>
              <a:t>H</a:t>
            </a:r>
            <a:r>
              <a:rPr lang="en-US" altLang="ja-JP" sz="2500" kern="0" baseline="-25000" dirty="0"/>
              <a:t>0</a:t>
            </a:r>
            <a:r>
              <a:rPr lang="ja-JP" altLang="en-US" sz="2500" kern="0" dirty="0"/>
              <a:t>：効果無し，</a:t>
            </a:r>
            <a:r>
              <a:rPr lang="en-US" altLang="ja-JP" sz="2500" kern="0" dirty="0"/>
              <a:t>H</a:t>
            </a:r>
            <a:r>
              <a:rPr lang="en-US" altLang="ja-JP" sz="2500" kern="0" baseline="-25000" dirty="0"/>
              <a:t>1</a:t>
            </a:r>
            <a:r>
              <a:rPr lang="ja-JP" altLang="en-US" sz="2500" kern="0" dirty="0"/>
              <a:t>：効果有り）→環境は一度破壊されたら二度と戻らない</a:t>
            </a:r>
            <a:endParaRPr lang="en-US" altLang="ja-JP" sz="2500" kern="0" dirty="0"/>
          </a:p>
          <a:p>
            <a:pPr marL="360000" indent="-457200">
              <a:buFontTx/>
              <a:buNone/>
            </a:pPr>
            <a:r>
              <a:rPr lang="ja-JP" altLang="en-US" sz="2500" kern="0" dirty="0"/>
              <a:t>事例②：食品添加物の毒性の検定（</a:t>
            </a:r>
            <a:r>
              <a:rPr lang="en-US" altLang="ja-JP" sz="2500" kern="0" dirty="0"/>
              <a:t>H</a:t>
            </a:r>
            <a:r>
              <a:rPr lang="en-US" altLang="ja-JP" sz="2500" kern="0" baseline="-25000" dirty="0"/>
              <a:t>0</a:t>
            </a:r>
            <a:r>
              <a:rPr lang="ja-JP" altLang="en-US" sz="2500" kern="0" dirty="0"/>
              <a:t>：毒性無し，</a:t>
            </a:r>
            <a:r>
              <a:rPr lang="en-US" altLang="ja-JP" sz="2500" kern="0" dirty="0"/>
              <a:t>H</a:t>
            </a:r>
            <a:r>
              <a:rPr lang="en-US" altLang="ja-JP" sz="2500" kern="0" baseline="-25000" dirty="0"/>
              <a:t>1</a:t>
            </a:r>
            <a:r>
              <a:rPr lang="ja-JP" altLang="en-US" sz="2500" kern="0" dirty="0"/>
              <a:t>：毒性有り）→毒の入った食品を販売してしまったら大変なことになる</a:t>
            </a:r>
            <a:endParaRPr lang="ja-JP" altLang="en-US" kern="0" dirty="0"/>
          </a:p>
        </p:txBody>
      </p:sp>
      <p:pic>
        <p:nvPicPr>
          <p:cNvPr id="6" name="図 5">
            <a:extLst>
              <a:ext uri="{FF2B5EF4-FFF2-40B4-BE49-F238E27FC236}">
                <a16:creationId xmlns:a16="http://schemas.microsoft.com/office/drawing/2014/main" id="{12620645-0374-4D34-A2DE-0805F684B39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37689" y="3284984"/>
            <a:ext cx="1818279" cy="1584176"/>
          </a:xfrm>
          <a:prstGeom prst="rect">
            <a:avLst/>
          </a:prstGeom>
        </p:spPr>
      </p:pic>
      <p:pic>
        <p:nvPicPr>
          <p:cNvPr id="8" name="図 7">
            <a:extLst>
              <a:ext uri="{FF2B5EF4-FFF2-40B4-BE49-F238E27FC236}">
                <a16:creationId xmlns:a16="http://schemas.microsoft.com/office/drawing/2014/main" id="{7282DB9E-E923-47C9-B89B-4DDA0F3175B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952" y="4817255"/>
            <a:ext cx="1656184" cy="1441328"/>
          </a:xfrm>
          <a:prstGeom prst="rect">
            <a:avLst/>
          </a:prstGeom>
        </p:spPr>
      </p:pic>
    </p:spTree>
    <p:extLst>
      <p:ext uri="{BB962C8B-B14F-4D97-AF65-F5344CB8AC3E}">
        <p14:creationId xmlns:p14="http://schemas.microsoft.com/office/powerpoint/2010/main" val="3331676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3486DC-BFB7-4CD5-93DF-252D8863064B}"/>
              </a:ext>
            </a:extLst>
          </p:cNvPr>
          <p:cNvSpPr>
            <a:spLocks noGrp="1"/>
          </p:cNvSpPr>
          <p:nvPr>
            <p:ph type="title"/>
          </p:nvPr>
        </p:nvSpPr>
        <p:spPr>
          <a:xfrm>
            <a:off x="685800" y="620688"/>
            <a:ext cx="7829872" cy="1143000"/>
          </a:xfrm>
        </p:spPr>
        <p:txBody>
          <a:bodyPr/>
          <a:lstStyle/>
          <a:p>
            <a:r>
              <a:rPr kumimoji="1" lang="ja-JP" altLang="en-US" sz="3500" dirty="0"/>
              <a:t>第二種の過誤を抑えた検定はどうやる？</a:t>
            </a:r>
          </a:p>
        </p:txBody>
      </p:sp>
      <p:sp>
        <p:nvSpPr>
          <p:cNvPr id="3" name="コンテンツ プレースホルダー 2">
            <a:extLst>
              <a:ext uri="{FF2B5EF4-FFF2-40B4-BE49-F238E27FC236}">
                <a16:creationId xmlns:a16="http://schemas.microsoft.com/office/drawing/2014/main" id="{D25C927B-0CF5-4079-8A1B-11913A279B9D}"/>
              </a:ext>
            </a:extLst>
          </p:cNvPr>
          <p:cNvSpPr>
            <a:spLocks noGrp="1"/>
          </p:cNvSpPr>
          <p:nvPr>
            <p:ph idx="1"/>
          </p:nvPr>
        </p:nvSpPr>
        <p:spPr>
          <a:xfrm>
            <a:off x="681834" y="1916832"/>
            <a:ext cx="7772400" cy="1587624"/>
          </a:xfrm>
        </p:spPr>
        <p:txBody>
          <a:bodyPr/>
          <a:lstStyle/>
          <a:p>
            <a:r>
              <a:rPr kumimoji="1" lang="ja-JP" altLang="en-US" sz="2800" dirty="0"/>
              <a:t>有意水準</a:t>
            </a:r>
            <a:r>
              <a:rPr kumimoji="1" lang="en-US" altLang="ja-JP" sz="2800" dirty="0"/>
              <a:t>α</a:t>
            </a:r>
            <a:r>
              <a:rPr kumimoji="1" lang="ja-JP" altLang="en-US" sz="2800" dirty="0"/>
              <a:t>のように，</a:t>
            </a:r>
            <a:r>
              <a:rPr lang="ja-JP" altLang="en-US" sz="2800" dirty="0"/>
              <a:t>その検定で許容できる</a:t>
            </a:r>
            <a:r>
              <a:rPr kumimoji="1" lang="ja-JP" altLang="en-US" sz="2800" dirty="0">
                <a:solidFill>
                  <a:srgbClr val="FFFF00"/>
                </a:solidFill>
              </a:rPr>
              <a:t>第二種の過誤確率</a:t>
            </a:r>
            <a:r>
              <a:rPr kumimoji="1" lang="en-US" altLang="ja-JP" sz="2800" dirty="0">
                <a:solidFill>
                  <a:srgbClr val="FFFF00"/>
                </a:solidFill>
              </a:rPr>
              <a:t>β</a:t>
            </a:r>
            <a:r>
              <a:rPr kumimoji="1" lang="ja-JP" altLang="en-US" sz="2800" dirty="0">
                <a:solidFill>
                  <a:srgbClr val="FFFF00"/>
                </a:solidFill>
              </a:rPr>
              <a:t>を事前に設定すれば良い</a:t>
            </a:r>
            <a:r>
              <a:rPr kumimoji="1" lang="ja-JP" altLang="en-US" sz="2800" dirty="0"/>
              <a:t>？</a:t>
            </a:r>
          </a:p>
        </p:txBody>
      </p:sp>
      <p:sp>
        <p:nvSpPr>
          <p:cNvPr id="4" name="コンテンツ プレースホルダー 2">
            <a:extLst>
              <a:ext uri="{FF2B5EF4-FFF2-40B4-BE49-F238E27FC236}">
                <a16:creationId xmlns:a16="http://schemas.microsoft.com/office/drawing/2014/main" id="{17D84308-A886-47E1-B1EB-B00898844E09}"/>
              </a:ext>
            </a:extLst>
          </p:cNvPr>
          <p:cNvSpPr txBox="1">
            <a:spLocks/>
          </p:cNvSpPr>
          <p:nvPr/>
        </p:nvSpPr>
        <p:spPr bwMode="auto">
          <a:xfrm>
            <a:off x="850033" y="3068960"/>
            <a:ext cx="7688088" cy="30722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2"/>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None/>
            </a:pPr>
            <a:r>
              <a:rPr lang="ja-JP" altLang="en-US" sz="2600" kern="0" dirty="0"/>
              <a:t>理由：対立仮説の分布の確率計算が難しいから</a:t>
            </a:r>
            <a:endParaRPr lang="en-US" altLang="ja-JP" sz="2600" kern="0" dirty="0"/>
          </a:p>
          <a:p>
            <a:pPr marL="0" indent="0">
              <a:buNone/>
            </a:pPr>
            <a:r>
              <a:rPr lang="ja-JP" altLang="en-US" sz="2600" kern="0" dirty="0"/>
              <a:t>→帰無仮説分布からの離れ具合（</a:t>
            </a:r>
            <a:r>
              <a:rPr lang="ja-JP" altLang="en-US" sz="2600" kern="0" dirty="0">
                <a:solidFill>
                  <a:srgbClr val="FFFF00"/>
                </a:solidFill>
              </a:rPr>
              <a:t>非心度</a:t>
            </a:r>
            <a:r>
              <a:rPr lang="ja-JP" altLang="en-US" sz="2600" kern="0" dirty="0"/>
              <a:t>）によって対立仮説分布の形状が変わる（図を次掲）</a:t>
            </a:r>
            <a:endParaRPr lang="en-US" altLang="ja-JP" sz="2600" kern="0" dirty="0"/>
          </a:p>
          <a:p>
            <a:pPr marL="0" indent="0">
              <a:buNone/>
            </a:pPr>
            <a:r>
              <a:rPr lang="ja-JP" altLang="en-US" sz="2600" kern="0" dirty="0"/>
              <a:t>→非心度は実質的な差（</a:t>
            </a:r>
            <a:r>
              <a:rPr lang="ja-JP" altLang="en-US" sz="2600" kern="0" dirty="0">
                <a:solidFill>
                  <a:srgbClr val="FFFF00"/>
                </a:solidFill>
              </a:rPr>
              <a:t>効果量</a:t>
            </a:r>
            <a:r>
              <a:rPr lang="ja-JP" altLang="en-US" sz="2600" kern="0" dirty="0"/>
              <a:t>）と標本サイズから決まるため，</a:t>
            </a:r>
            <a:r>
              <a:rPr lang="ja-JP" altLang="en-US" sz="2600" kern="0" dirty="0">
                <a:solidFill>
                  <a:srgbClr val="FFFFFF"/>
                </a:solidFill>
              </a:rPr>
              <a:t>事前（検定前）に計算できない</a:t>
            </a:r>
            <a:endParaRPr lang="en-US" altLang="ja-JP" sz="2600" kern="0" dirty="0">
              <a:solidFill>
                <a:srgbClr val="FFFFFF"/>
              </a:solidFill>
            </a:endParaRPr>
          </a:p>
          <a:p>
            <a:pPr marL="0" indent="0">
              <a:buNone/>
            </a:pPr>
            <a:r>
              <a:rPr lang="ja-JP" altLang="en-US" sz="2600" kern="0" dirty="0">
                <a:solidFill>
                  <a:srgbClr val="FFFFFF"/>
                </a:solidFill>
              </a:rPr>
              <a:t>→対立仮説を判定するための</a:t>
            </a:r>
            <a:r>
              <a:rPr lang="en-US" altLang="ja-JP" sz="2600" kern="0" dirty="0">
                <a:solidFill>
                  <a:srgbClr val="FFFFFF"/>
                </a:solidFill>
              </a:rPr>
              <a:t>β</a:t>
            </a:r>
            <a:r>
              <a:rPr lang="ja-JP" altLang="en-US" sz="2600" kern="0" dirty="0">
                <a:solidFill>
                  <a:srgbClr val="FFFFFF"/>
                </a:solidFill>
              </a:rPr>
              <a:t>に対応する限界値は不明（有意水準の限界値を便宜的に共有する）</a:t>
            </a:r>
          </a:p>
        </p:txBody>
      </p:sp>
      <p:sp>
        <p:nvSpPr>
          <p:cNvPr id="5" name="十字形 4">
            <a:extLst>
              <a:ext uri="{FF2B5EF4-FFF2-40B4-BE49-F238E27FC236}">
                <a16:creationId xmlns:a16="http://schemas.microsoft.com/office/drawing/2014/main" id="{FCBD1021-8BC0-4531-9725-464352D2BF4D}"/>
              </a:ext>
            </a:extLst>
          </p:cNvPr>
          <p:cNvSpPr/>
          <p:nvPr/>
        </p:nvSpPr>
        <p:spPr>
          <a:xfrm rot="18808238">
            <a:off x="3475051" y="1876692"/>
            <a:ext cx="1269777" cy="1293322"/>
          </a:xfrm>
          <a:prstGeom prst="plus">
            <a:avLst>
              <a:gd name="adj" fmla="val 45905"/>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B642053D-A0D5-46D0-B3DD-2BBAC081510E}"/>
              </a:ext>
            </a:extLst>
          </p:cNvPr>
          <p:cNvSpPr txBox="1"/>
          <p:nvPr/>
        </p:nvSpPr>
        <p:spPr>
          <a:xfrm>
            <a:off x="4788024" y="2068287"/>
            <a:ext cx="2029723" cy="707886"/>
          </a:xfrm>
          <a:prstGeom prst="rect">
            <a:avLst/>
          </a:prstGeom>
          <a:solidFill>
            <a:srgbClr val="003300">
              <a:alpha val="61000"/>
            </a:srgbClr>
          </a:solidFill>
        </p:spPr>
        <p:txBody>
          <a:bodyPr wrap="none" rtlCol="0">
            <a:spAutoFit/>
          </a:bodyPr>
          <a:lstStyle/>
          <a:p>
            <a:pPr algn="l"/>
            <a:r>
              <a:rPr kumimoji="1" lang="ja-JP" altLang="en-US" sz="4000" dirty="0">
                <a:solidFill>
                  <a:srgbClr val="FF0000"/>
                </a:solidFill>
                <a:latin typeface="ＭＳ Ｐゴシック" panose="020B0600070205080204" pitchFamily="50" charset="-128"/>
                <a:ea typeface="ＭＳ Ｐゴシック" panose="020B0600070205080204" pitchFamily="50" charset="-128"/>
                <a:cs typeface="Meiryo UI" pitchFamily="50" charset="-128"/>
              </a:rPr>
              <a:t>できない</a:t>
            </a:r>
          </a:p>
        </p:txBody>
      </p:sp>
    </p:spTree>
    <p:extLst>
      <p:ext uri="{BB962C8B-B14F-4D97-AF65-F5344CB8AC3E}">
        <p14:creationId xmlns:p14="http://schemas.microsoft.com/office/powerpoint/2010/main" val="2348788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8189CAF-1D6C-498B-8EC9-A5EE69DA25F5}"/>
              </a:ext>
            </a:extLst>
          </p:cNvPr>
          <p:cNvSpPr>
            <a:spLocks noGrp="1"/>
          </p:cNvSpPr>
          <p:nvPr>
            <p:ph type="title"/>
          </p:nvPr>
        </p:nvSpPr>
        <p:spPr/>
        <p:txBody>
          <a:bodyPr/>
          <a:lstStyle/>
          <a:p>
            <a:r>
              <a:rPr kumimoji="1" lang="ja-JP" altLang="en-US" sz="3500" dirty="0"/>
              <a:t>対立仮説の分布（非心分布）</a:t>
            </a:r>
            <a:endParaRPr kumimoji="1" lang="ja-JP" altLang="en-US" sz="2800" dirty="0"/>
          </a:p>
        </p:txBody>
      </p:sp>
      <p:sp>
        <p:nvSpPr>
          <p:cNvPr id="9" name="テキスト ボックス 8">
            <a:extLst>
              <a:ext uri="{FF2B5EF4-FFF2-40B4-BE49-F238E27FC236}">
                <a16:creationId xmlns:a16="http://schemas.microsoft.com/office/drawing/2014/main" id="{04F33EB7-1CE0-4A0F-B1E5-D18032D720FE}"/>
              </a:ext>
            </a:extLst>
          </p:cNvPr>
          <p:cNvSpPr txBox="1"/>
          <p:nvPr/>
        </p:nvSpPr>
        <p:spPr>
          <a:xfrm>
            <a:off x="1916269" y="2243531"/>
            <a:ext cx="784189" cy="400110"/>
          </a:xfrm>
          <a:prstGeom prst="rect">
            <a:avLst/>
          </a:prstGeom>
          <a:noFill/>
        </p:spPr>
        <p:txBody>
          <a:bodyPr wrap="none" rtlCol="0">
            <a:spAutoFit/>
          </a:bodyPr>
          <a:lstStyle/>
          <a:p>
            <a:pPr algn="l"/>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ｔ</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a:t>
            </a:r>
          </a:p>
        </p:txBody>
      </p:sp>
      <p:sp>
        <p:nvSpPr>
          <p:cNvPr id="11" name="矢印: 左右 10">
            <a:extLst>
              <a:ext uri="{FF2B5EF4-FFF2-40B4-BE49-F238E27FC236}">
                <a16:creationId xmlns:a16="http://schemas.microsoft.com/office/drawing/2014/main" id="{1106CBCA-6ABF-4E93-B86E-6BB5EF65B928}"/>
              </a:ext>
            </a:extLst>
          </p:cNvPr>
          <p:cNvSpPr/>
          <p:nvPr/>
        </p:nvSpPr>
        <p:spPr>
          <a:xfrm>
            <a:off x="3207315" y="4415546"/>
            <a:ext cx="1917993" cy="193193"/>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CD8D9AFD-DA8D-4E09-8AB7-128BEF4BC5EB}"/>
              </a:ext>
            </a:extLst>
          </p:cNvPr>
          <p:cNvSpPr txBox="1"/>
          <p:nvPr/>
        </p:nvSpPr>
        <p:spPr>
          <a:xfrm>
            <a:off x="757342" y="4608739"/>
            <a:ext cx="7083991" cy="661720"/>
          </a:xfrm>
          <a:prstGeom prst="rect">
            <a:avLst/>
          </a:prstGeom>
          <a:noFill/>
        </p:spPr>
        <p:txBody>
          <a:bodyPr wrap="none" rtlCol="0">
            <a:spAutoFit/>
          </a:bodyPr>
          <a:lstStyle/>
          <a:p>
            <a:pPr algn="ct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非心度</a:t>
            </a:r>
            <a:endPar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700" dirty="0">
                <a:solidFill>
                  <a:schemeClr val="bg1"/>
                </a:solidFill>
                <a:latin typeface="ＭＳ Ｐゴシック" panose="020B0600070205080204" pitchFamily="50" charset="-128"/>
                <a:cs typeface="Meiryo UI" pitchFamily="50" charset="-128"/>
              </a:rPr>
              <a:t>標本サイズと</a:t>
            </a:r>
            <a:r>
              <a:rPr kumimoji="1" lang="ja-JP" altLang="en-US" sz="1700" dirty="0">
                <a:solidFill>
                  <a:srgbClr val="FFC000"/>
                </a:solidFill>
                <a:latin typeface="ＭＳ Ｐゴシック" panose="020B0600070205080204" pitchFamily="50" charset="-128"/>
                <a:cs typeface="Meiryo UI" pitchFamily="50" charset="-128"/>
              </a:rPr>
              <a:t>効果量</a:t>
            </a:r>
            <a:r>
              <a:rPr kumimoji="1" lang="ja-JP" altLang="en-US" sz="1700" dirty="0">
                <a:solidFill>
                  <a:schemeClr val="bg1"/>
                </a:solidFill>
                <a:latin typeface="ＭＳ Ｐゴシック" panose="020B0600070205080204" pitchFamily="50" charset="-128"/>
                <a:cs typeface="Meiryo UI" pitchFamily="50" charset="-128"/>
              </a:rPr>
              <a:t>に</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よって決まり，</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z</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や</a:t>
            </a:r>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検定では検定統計量そのもの）</a:t>
            </a:r>
          </a:p>
        </p:txBody>
      </p:sp>
      <p:sp>
        <p:nvSpPr>
          <p:cNvPr id="15" name="テキスト ボックス 14">
            <a:extLst>
              <a:ext uri="{FF2B5EF4-FFF2-40B4-BE49-F238E27FC236}">
                <a16:creationId xmlns:a16="http://schemas.microsoft.com/office/drawing/2014/main" id="{36135C89-6EC5-46E9-BA7D-2AD87E85440D}"/>
              </a:ext>
            </a:extLst>
          </p:cNvPr>
          <p:cNvSpPr txBox="1"/>
          <p:nvPr/>
        </p:nvSpPr>
        <p:spPr>
          <a:xfrm>
            <a:off x="3652256" y="2159683"/>
            <a:ext cx="1623053" cy="584775"/>
          </a:xfrm>
          <a:prstGeom prst="rect">
            <a:avLst/>
          </a:prstGeom>
          <a:noFill/>
        </p:spPr>
        <p:txBody>
          <a:bodyPr wrap="square" rtlCol="0">
            <a:spAutoFit/>
          </a:bodyPr>
          <a:lstStyle/>
          <a:p>
            <a:pPr algn="just"/>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非心</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分布上の確率計算は困難</a:t>
            </a:r>
          </a:p>
        </p:txBody>
      </p:sp>
      <p:sp>
        <p:nvSpPr>
          <p:cNvPr id="16" name="コンテンツ プレースホルダー 5">
            <a:extLst>
              <a:ext uri="{FF2B5EF4-FFF2-40B4-BE49-F238E27FC236}">
                <a16:creationId xmlns:a16="http://schemas.microsoft.com/office/drawing/2014/main" id="{B19626FD-CBAB-4CAE-8F5E-D01BE06B3DE6}"/>
              </a:ext>
            </a:extLst>
          </p:cNvPr>
          <p:cNvSpPr txBox="1">
            <a:spLocks/>
          </p:cNvSpPr>
          <p:nvPr/>
        </p:nvSpPr>
        <p:spPr bwMode="auto">
          <a:xfrm>
            <a:off x="1382379" y="1968096"/>
            <a:ext cx="3892930" cy="2306748"/>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 name="connsiteX0" fmla="*/ 0 w 2983832"/>
              <a:gd name="connsiteY0" fmla="*/ 1123718 h 1125310"/>
              <a:gd name="connsiteX1" fmla="*/ 797151 w 2983832"/>
              <a:gd name="connsiteY1" fmla="*/ 806594 h 1125310"/>
              <a:gd name="connsiteX2" fmla="*/ 1411705 w 2983832"/>
              <a:gd name="connsiteY2" fmla="*/ 771 h 1125310"/>
              <a:gd name="connsiteX3" fmla="*/ 2310063 w 2983832"/>
              <a:gd name="connsiteY3" fmla="*/ 963297 h 1125310"/>
              <a:gd name="connsiteX4" fmla="*/ 2983832 w 2983832"/>
              <a:gd name="connsiteY4" fmla="*/ 1123718 h 1125310"/>
              <a:gd name="connsiteX5" fmla="*/ 2983832 w 2983832"/>
              <a:gd name="connsiteY5" fmla="*/ 1123718 h 1125310"/>
              <a:gd name="connsiteX0" fmla="*/ 0 w 2983832"/>
              <a:gd name="connsiteY0" fmla="*/ 1122948 h 1124540"/>
              <a:gd name="connsiteX1" fmla="*/ 797151 w 2983832"/>
              <a:gd name="connsiteY1" fmla="*/ 805824 h 1124540"/>
              <a:gd name="connsiteX2" fmla="*/ 1411705 w 2983832"/>
              <a:gd name="connsiteY2" fmla="*/ 1 h 1124540"/>
              <a:gd name="connsiteX3" fmla="*/ 2095766 w 2983832"/>
              <a:gd name="connsiteY3" fmla="*/ 801329 h 1124540"/>
              <a:gd name="connsiteX4" fmla="*/ 2983832 w 2983832"/>
              <a:gd name="connsiteY4" fmla="*/ 1122948 h 1124540"/>
              <a:gd name="connsiteX5" fmla="*/ 2983832 w 2983832"/>
              <a:gd name="connsiteY5" fmla="*/ 1122948 h 1124540"/>
              <a:gd name="connsiteX0" fmla="*/ 0 w 2983832"/>
              <a:gd name="connsiteY0" fmla="*/ 1122950 h 1124419"/>
              <a:gd name="connsiteX1" fmla="*/ 852065 w 2983832"/>
              <a:gd name="connsiteY1" fmla="*/ 791704 h 1124419"/>
              <a:gd name="connsiteX2" fmla="*/ 1411705 w 2983832"/>
              <a:gd name="connsiteY2" fmla="*/ 3 h 1124419"/>
              <a:gd name="connsiteX3" fmla="*/ 2095766 w 2983832"/>
              <a:gd name="connsiteY3" fmla="*/ 801331 h 1124419"/>
              <a:gd name="connsiteX4" fmla="*/ 2983832 w 2983832"/>
              <a:gd name="connsiteY4" fmla="*/ 1122950 h 1124419"/>
              <a:gd name="connsiteX5" fmla="*/ 2983832 w 2983832"/>
              <a:gd name="connsiteY5" fmla="*/ 1122950 h 1124419"/>
              <a:gd name="connsiteX0" fmla="*/ 0 w 2983832"/>
              <a:gd name="connsiteY0" fmla="*/ 1122948 h 1124417"/>
              <a:gd name="connsiteX1" fmla="*/ 852065 w 2983832"/>
              <a:gd name="connsiteY1" fmla="*/ 791702 h 1124417"/>
              <a:gd name="connsiteX2" fmla="*/ 1411705 w 2983832"/>
              <a:gd name="connsiteY2" fmla="*/ 1 h 1124417"/>
              <a:gd name="connsiteX3" fmla="*/ 1998142 w 2983832"/>
              <a:gd name="connsiteY3" fmla="*/ 794268 h 1124417"/>
              <a:gd name="connsiteX4" fmla="*/ 2983832 w 2983832"/>
              <a:gd name="connsiteY4" fmla="*/ 1122948 h 1124417"/>
              <a:gd name="connsiteX5" fmla="*/ 2983832 w 2983832"/>
              <a:gd name="connsiteY5" fmla="*/ 1122948 h 1124417"/>
              <a:gd name="connsiteX0" fmla="*/ 0 w 2983832"/>
              <a:gd name="connsiteY0" fmla="*/ 1123027 h 1124496"/>
              <a:gd name="connsiteX1" fmla="*/ 852065 w 2983832"/>
              <a:gd name="connsiteY1" fmla="*/ 791781 h 1124496"/>
              <a:gd name="connsiteX2" fmla="*/ 1411705 w 2983832"/>
              <a:gd name="connsiteY2" fmla="*/ 80 h 1124496"/>
              <a:gd name="connsiteX3" fmla="*/ 2028649 w 2983832"/>
              <a:gd name="connsiteY3" fmla="*/ 840685 h 1124496"/>
              <a:gd name="connsiteX4" fmla="*/ 2983832 w 2983832"/>
              <a:gd name="connsiteY4" fmla="*/ 1123027 h 1124496"/>
              <a:gd name="connsiteX5" fmla="*/ 2983832 w 2983832"/>
              <a:gd name="connsiteY5" fmla="*/ 1123027 h 1124496"/>
              <a:gd name="connsiteX0" fmla="*/ 0 w 2983832"/>
              <a:gd name="connsiteY0" fmla="*/ 1122954 h 1124767"/>
              <a:gd name="connsiteX1" fmla="*/ 845964 w 2983832"/>
              <a:gd name="connsiteY1" fmla="*/ 826461 h 1124767"/>
              <a:gd name="connsiteX2" fmla="*/ 1411705 w 2983832"/>
              <a:gd name="connsiteY2" fmla="*/ 7 h 1124767"/>
              <a:gd name="connsiteX3" fmla="*/ 2028649 w 2983832"/>
              <a:gd name="connsiteY3" fmla="*/ 840612 h 1124767"/>
              <a:gd name="connsiteX4" fmla="*/ 2983832 w 2983832"/>
              <a:gd name="connsiteY4" fmla="*/ 1122954 h 1124767"/>
              <a:gd name="connsiteX5" fmla="*/ 2983832 w 2983832"/>
              <a:gd name="connsiteY5" fmla="*/ 1122954 h 1124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24767">
                <a:moveTo>
                  <a:pt x="0" y="1122954"/>
                </a:moveTo>
                <a:cubicBezTo>
                  <a:pt x="176463" y="1141670"/>
                  <a:pt x="610680" y="1013619"/>
                  <a:pt x="845964" y="826461"/>
                </a:cubicBezTo>
                <a:cubicBezTo>
                  <a:pt x="1081248" y="639303"/>
                  <a:pt x="1214591" y="-2351"/>
                  <a:pt x="1411705" y="7"/>
                </a:cubicBezTo>
                <a:cubicBezTo>
                  <a:pt x="1608819" y="2365"/>
                  <a:pt x="1766628" y="653454"/>
                  <a:pt x="2028649" y="840612"/>
                </a:cubicBezTo>
                <a:cubicBezTo>
                  <a:pt x="2290670" y="1027770"/>
                  <a:pt x="2983832" y="1122954"/>
                  <a:pt x="2983832" y="1122954"/>
                </a:cubicBezTo>
                <a:lnTo>
                  <a:pt x="2983832" y="1122954"/>
                </a:lnTo>
              </a:path>
            </a:pathLst>
          </a:custGeom>
          <a:solidFill>
            <a:srgbClr val="00B050"/>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5" name="フリーフォーム: 図形 4">
            <a:extLst>
              <a:ext uri="{FF2B5EF4-FFF2-40B4-BE49-F238E27FC236}">
                <a16:creationId xmlns:a16="http://schemas.microsoft.com/office/drawing/2014/main" id="{99000046-4D4A-4BD9-9C59-10D458C663FA}"/>
              </a:ext>
            </a:extLst>
          </p:cNvPr>
          <p:cNvSpPr/>
          <p:nvPr/>
        </p:nvSpPr>
        <p:spPr>
          <a:xfrm>
            <a:off x="4031534" y="2797807"/>
            <a:ext cx="4049858" cy="1490856"/>
          </a:xfrm>
          <a:custGeom>
            <a:avLst/>
            <a:gdLst>
              <a:gd name="connsiteX0" fmla="*/ 0 w 1757432"/>
              <a:gd name="connsiteY0" fmla="*/ 888272 h 888272"/>
              <a:gd name="connsiteX1" fmla="*/ 115973 w 1757432"/>
              <a:gd name="connsiteY1" fmla="*/ 736616 h 888272"/>
              <a:gd name="connsiteX2" fmla="*/ 347918 w 1757432"/>
              <a:gd name="connsiteY2" fmla="*/ 85384 h 888272"/>
              <a:gd name="connsiteX3" fmla="*/ 615547 w 1757432"/>
              <a:gd name="connsiteY3" fmla="*/ 76463 h 888272"/>
              <a:gd name="connsiteX4" fmla="*/ 1070517 w 1757432"/>
              <a:gd name="connsiteY4" fmla="*/ 718774 h 888272"/>
              <a:gd name="connsiteX5" fmla="*/ 1757432 w 1757432"/>
              <a:gd name="connsiteY5" fmla="*/ 861509 h 888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7432" h="888272">
                <a:moveTo>
                  <a:pt x="0" y="888272"/>
                </a:moveTo>
                <a:cubicBezTo>
                  <a:pt x="28993" y="879351"/>
                  <a:pt x="57987" y="870431"/>
                  <a:pt x="115973" y="736616"/>
                </a:cubicBezTo>
                <a:cubicBezTo>
                  <a:pt x="173959" y="602801"/>
                  <a:pt x="264656" y="195409"/>
                  <a:pt x="347918" y="85384"/>
                </a:cubicBezTo>
                <a:cubicBezTo>
                  <a:pt x="431180" y="-24641"/>
                  <a:pt x="495114" y="-29102"/>
                  <a:pt x="615547" y="76463"/>
                </a:cubicBezTo>
                <a:cubicBezTo>
                  <a:pt x="735980" y="182028"/>
                  <a:pt x="880203" y="587933"/>
                  <a:pt x="1070517" y="718774"/>
                </a:cubicBezTo>
                <a:cubicBezTo>
                  <a:pt x="1260831" y="849615"/>
                  <a:pt x="1509131" y="855562"/>
                  <a:pt x="1757432" y="861509"/>
                </a:cubicBezTo>
              </a:path>
            </a:pathLst>
          </a:custGeom>
          <a:solidFill>
            <a:srgbClr val="FF0000">
              <a:alpha val="59000"/>
            </a:srgb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コネクタ 5">
            <a:extLst>
              <a:ext uri="{FF2B5EF4-FFF2-40B4-BE49-F238E27FC236}">
                <a16:creationId xmlns:a16="http://schemas.microsoft.com/office/drawing/2014/main" id="{09D8991A-842D-4FDE-B10A-28926B64DB5A}"/>
              </a:ext>
            </a:extLst>
          </p:cNvPr>
          <p:cNvCxnSpPr>
            <a:cxnSpLocks/>
          </p:cNvCxnSpPr>
          <p:nvPr/>
        </p:nvCxnSpPr>
        <p:spPr>
          <a:xfrm flipV="1">
            <a:off x="1308529" y="4237811"/>
            <a:ext cx="6703534" cy="63708"/>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BCEF4B1A-3C8E-41F8-A5C3-60F5825C4270}"/>
              </a:ext>
            </a:extLst>
          </p:cNvPr>
          <p:cNvCxnSpPr>
            <a:cxnSpLocks/>
          </p:cNvCxnSpPr>
          <p:nvPr/>
        </p:nvCxnSpPr>
        <p:spPr>
          <a:xfrm>
            <a:off x="3221464" y="1972598"/>
            <a:ext cx="0" cy="2298528"/>
          </a:xfrm>
          <a:prstGeom prst="line">
            <a:avLst/>
          </a:prstGeom>
          <a:ln w="444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B5ED495A-19EA-43D8-B518-39A8D1BAC529}"/>
              </a:ext>
            </a:extLst>
          </p:cNvPr>
          <p:cNvCxnSpPr>
            <a:cxnSpLocks/>
          </p:cNvCxnSpPr>
          <p:nvPr/>
        </p:nvCxnSpPr>
        <p:spPr>
          <a:xfrm flipH="1">
            <a:off x="5125494" y="2797807"/>
            <a:ext cx="1301" cy="721774"/>
          </a:xfrm>
          <a:prstGeom prst="line">
            <a:avLst/>
          </a:prstGeom>
          <a:ln w="444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3" name="直角三角形 12">
            <a:extLst>
              <a:ext uri="{FF2B5EF4-FFF2-40B4-BE49-F238E27FC236}">
                <a16:creationId xmlns:a16="http://schemas.microsoft.com/office/drawing/2014/main" id="{72ADE3E2-8853-4043-9D93-163393F00118}"/>
              </a:ext>
            </a:extLst>
          </p:cNvPr>
          <p:cNvSpPr/>
          <p:nvPr/>
        </p:nvSpPr>
        <p:spPr>
          <a:xfrm flipH="1">
            <a:off x="4125690" y="3552272"/>
            <a:ext cx="405815" cy="711166"/>
          </a:xfrm>
          <a:prstGeom prst="rtTriangle">
            <a:avLst/>
          </a:prstGeom>
          <a:solidFill>
            <a:srgbClr val="00B0F0"/>
          </a:solidFill>
          <a:ln w="3175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a:extLst>
              <a:ext uri="{FF2B5EF4-FFF2-40B4-BE49-F238E27FC236}">
                <a16:creationId xmlns:a16="http://schemas.microsoft.com/office/drawing/2014/main" id="{76E292BC-8061-4B01-95A7-37C1A373D463}"/>
              </a:ext>
            </a:extLst>
          </p:cNvPr>
          <p:cNvCxnSpPr>
            <a:cxnSpLocks/>
          </p:cNvCxnSpPr>
          <p:nvPr/>
        </p:nvCxnSpPr>
        <p:spPr>
          <a:xfrm>
            <a:off x="4357586" y="2706163"/>
            <a:ext cx="74662" cy="1026720"/>
          </a:xfrm>
          <a:prstGeom prst="straightConnector1">
            <a:avLst/>
          </a:prstGeom>
          <a:ln w="31750">
            <a:solidFill>
              <a:srgbClr val="79DCFF"/>
            </a:solidFill>
            <a:tailEnd type="triangle"/>
          </a:ln>
        </p:spPr>
        <p:style>
          <a:lnRef idx="1">
            <a:schemeClr val="accent1"/>
          </a:lnRef>
          <a:fillRef idx="0">
            <a:schemeClr val="accent1"/>
          </a:fillRef>
          <a:effectRef idx="0">
            <a:schemeClr val="accent1"/>
          </a:effectRef>
          <a:fontRef idx="minor">
            <a:schemeClr val="tx1"/>
          </a:fontRef>
        </p:style>
      </p:cxnSp>
      <p:sp>
        <p:nvSpPr>
          <p:cNvPr id="31" name="テキスト ボックス 30">
            <a:extLst>
              <a:ext uri="{FF2B5EF4-FFF2-40B4-BE49-F238E27FC236}">
                <a16:creationId xmlns:a16="http://schemas.microsoft.com/office/drawing/2014/main" id="{B746877E-9215-47D1-8DDA-A830E700B171}"/>
              </a:ext>
            </a:extLst>
          </p:cNvPr>
          <p:cNvSpPr txBox="1"/>
          <p:nvPr/>
        </p:nvSpPr>
        <p:spPr>
          <a:xfrm>
            <a:off x="4190264" y="3866193"/>
            <a:ext cx="415498" cy="369332"/>
          </a:xfrm>
          <a:prstGeom prst="rect">
            <a:avLst/>
          </a:prstGeom>
          <a:noFill/>
        </p:spPr>
        <p:txBody>
          <a:bodyPr wrap="non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10" name="テキスト ボックス 9">
            <a:extLst>
              <a:ext uri="{FF2B5EF4-FFF2-40B4-BE49-F238E27FC236}">
                <a16:creationId xmlns:a16="http://schemas.microsoft.com/office/drawing/2014/main" id="{41BF7302-0E84-48BF-9E19-68D7B09D6C90}"/>
              </a:ext>
            </a:extLst>
          </p:cNvPr>
          <p:cNvSpPr txBox="1"/>
          <p:nvPr/>
        </p:nvSpPr>
        <p:spPr>
          <a:xfrm>
            <a:off x="5619922" y="2483917"/>
            <a:ext cx="2693366" cy="661720"/>
          </a:xfrm>
          <a:prstGeom prst="rect">
            <a:avLst/>
          </a:prstGeom>
          <a:noFill/>
        </p:spPr>
        <p:txBody>
          <a:bodyPr wrap="none" rtlCol="0">
            <a:spAutoFit/>
          </a:bodyPr>
          <a:lstStyle/>
          <a:p>
            <a:pPr algn="ct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非心</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分布</a:t>
            </a:r>
            <a:endParaRPr kumimoji="1" lang="en-US" altLang="ja-JP"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7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（非心度によって形が変化）</a:t>
            </a:r>
          </a:p>
        </p:txBody>
      </p:sp>
      <p:sp>
        <p:nvSpPr>
          <p:cNvPr id="34" name="テキスト ボックス 33">
            <a:extLst>
              <a:ext uri="{FF2B5EF4-FFF2-40B4-BE49-F238E27FC236}">
                <a16:creationId xmlns:a16="http://schemas.microsoft.com/office/drawing/2014/main" id="{B1CCEF76-7EB6-4F21-A84C-7835B8E46B4C}"/>
              </a:ext>
            </a:extLst>
          </p:cNvPr>
          <p:cNvSpPr txBox="1"/>
          <p:nvPr/>
        </p:nvSpPr>
        <p:spPr>
          <a:xfrm>
            <a:off x="4639036" y="3457424"/>
            <a:ext cx="1107996" cy="369332"/>
          </a:xfrm>
          <a:prstGeom prst="rect">
            <a:avLst/>
          </a:prstGeom>
          <a:no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p>
        </p:txBody>
      </p:sp>
      <p:cxnSp>
        <p:nvCxnSpPr>
          <p:cNvPr id="36" name="直線コネクタ 35">
            <a:extLst>
              <a:ext uri="{FF2B5EF4-FFF2-40B4-BE49-F238E27FC236}">
                <a16:creationId xmlns:a16="http://schemas.microsoft.com/office/drawing/2014/main" id="{2E76A9B0-292C-461F-B4CF-2E5318B23486}"/>
              </a:ext>
            </a:extLst>
          </p:cNvPr>
          <p:cNvCxnSpPr>
            <a:cxnSpLocks/>
          </p:cNvCxnSpPr>
          <p:nvPr/>
        </p:nvCxnSpPr>
        <p:spPr>
          <a:xfrm>
            <a:off x="5125494" y="3796131"/>
            <a:ext cx="1" cy="462765"/>
          </a:xfrm>
          <a:prstGeom prst="line">
            <a:avLst/>
          </a:prstGeom>
          <a:ln w="444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E5AADF2D-44A8-4732-B9F9-CB25AB1AA181}"/>
              </a:ext>
            </a:extLst>
          </p:cNvPr>
          <p:cNvSpPr txBox="1"/>
          <p:nvPr/>
        </p:nvSpPr>
        <p:spPr>
          <a:xfrm>
            <a:off x="2634475" y="3470388"/>
            <a:ext cx="1107996" cy="369332"/>
          </a:xfrm>
          <a:prstGeom prst="rect">
            <a:avLst/>
          </a:prstGeom>
          <a:solidFill>
            <a:srgbClr val="00B050"/>
          </a:solidFill>
        </p:spPr>
        <p:txBody>
          <a:bodyPr wrap="non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p>
        </p:txBody>
      </p:sp>
      <p:cxnSp>
        <p:nvCxnSpPr>
          <p:cNvPr id="39" name="直線矢印コネクタ 38">
            <a:extLst>
              <a:ext uri="{FF2B5EF4-FFF2-40B4-BE49-F238E27FC236}">
                <a16:creationId xmlns:a16="http://schemas.microsoft.com/office/drawing/2014/main" id="{91543FC4-77F5-478F-943F-DBD813D7CE15}"/>
              </a:ext>
            </a:extLst>
          </p:cNvPr>
          <p:cNvCxnSpPr>
            <a:cxnSpLocks/>
          </p:cNvCxnSpPr>
          <p:nvPr/>
        </p:nvCxnSpPr>
        <p:spPr>
          <a:xfrm>
            <a:off x="2417815" y="2645598"/>
            <a:ext cx="317770" cy="338358"/>
          </a:xfrm>
          <a:prstGeom prst="straightConnector1">
            <a:avLst/>
          </a:prstGeom>
          <a:ln w="317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a:extLst>
              <a:ext uri="{FF2B5EF4-FFF2-40B4-BE49-F238E27FC236}">
                <a16:creationId xmlns:a16="http://schemas.microsoft.com/office/drawing/2014/main" id="{A8894D95-31AF-4812-857D-490A7EDE33DE}"/>
              </a:ext>
            </a:extLst>
          </p:cNvPr>
          <p:cNvCxnSpPr>
            <a:cxnSpLocks/>
          </p:cNvCxnSpPr>
          <p:nvPr/>
        </p:nvCxnSpPr>
        <p:spPr>
          <a:xfrm flipH="1">
            <a:off x="5968555" y="3142567"/>
            <a:ext cx="289063" cy="296583"/>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FFF4558-3632-4EEF-BB45-753730DC8D8E}"/>
              </a:ext>
            </a:extLst>
          </p:cNvPr>
          <p:cNvSpPr txBox="1"/>
          <p:nvPr/>
        </p:nvSpPr>
        <p:spPr>
          <a:xfrm>
            <a:off x="226404" y="5835137"/>
            <a:ext cx="7848872" cy="369332"/>
          </a:xfrm>
          <a:prstGeom prst="rect">
            <a:avLst/>
          </a:prstGeom>
          <a:noFill/>
        </p:spPr>
        <p:txBody>
          <a:bodyPr wrap="square" rtlCol="0">
            <a:spAutoFit/>
          </a:bodyPr>
          <a:lstStyle/>
          <a:p>
            <a:pPr algn="ct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注：自由度が関係ない（標準）正規分布の場合，対立仮説の分布でも形は不変</a:t>
            </a:r>
          </a:p>
        </p:txBody>
      </p:sp>
      <p:cxnSp>
        <p:nvCxnSpPr>
          <p:cNvPr id="45" name="コネクタ: 曲線 44">
            <a:extLst>
              <a:ext uri="{FF2B5EF4-FFF2-40B4-BE49-F238E27FC236}">
                <a16:creationId xmlns:a16="http://schemas.microsoft.com/office/drawing/2014/main" id="{8F5AB317-56CC-47E3-A10B-14AD04764A8D}"/>
              </a:ext>
            </a:extLst>
          </p:cNvPr>
          <p:cNvCxnSpPr>
            <a:cxnSpLocks/>
          </p:cNvCxnSpPr>
          <p:nvPr/>
        </p:nvCxnSpPr>
        <p:spPr>
          <a:xfrm rot="10800000">
            <a:off x="2735585" y="5232354"/>
            <a:ext cx="415201" cy="240000"/>
          </a:xfrm>
          <a:prstGeom prst="curvedConnector2">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46" name="テキスト ボックス 45">
            <a:extLst>
              <a:ext uri="{FF2B5EF4-FFF2-40B4-BE49-F238E27FC236}">
                <a16:creationId xmlns:a16="http://schemas.microsoft.com/office/drawing/2014/main" id="{F8F6204A-4AA6-44AB-83DD-4BC0E3D52E0C}"/>
              </a:ext>
            </a:extLst>
          </p:cNvPr>
          <p:cNvSpPr txBox="1"/>
          <p:nvPr/>
        </p:nvSpPr>
        <p:spPr>
          <a:xfrm>
            <a:off x="2987824" y="5266501"/>
            <a:ext cx="3888432" cy="338554"/>
          </a:xfrm>
          <a:prstGeom prst="rect">
            <a:avLst/>
          </a:prstGeom>
          <a:noFill/>
        </p:spPr>
        <p:txBody>
          <a:bodyPr wrap="square" rtlCol="0">
            <a:spAutoFit/>
          </a:bodyPr>
          <a:lstStyle/>
          <a:p>
            <a:pPr algn="ctr"/>
            <a:r>
              <a:rPr kumimoji="1" lang="ja-JP" altLang="en-US" sz="16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実質的な差の大きさ</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なので事前には不明</a:t>
            </a:r>
          </a:p>
        </p:txBody>
      </p:sp>
    </p:spTree>
    <p:extLst>
      <p:ext uri="{BB962C8B-B14F-4D97-AF65-F5344CB8AC3E}">
        <p14:creationId xmlns:p14="http://schemas.microsoft.com/office/powerpoint/2010/main" val="42605610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A66FE52-A08F-458B-AE59-08C546885C84}"/>
              </a:ext>
            </a:extLst>
          </p:cNvPr>
          <p:cNvSpPr>
            <a:spLocks noGrp="1"/>
          </p:cNvSpPr>
          <p:nvPr>
            <p:ph type="title"/>
          </p:nvPr>
        </p:nvSpPr>
        <p:spPr/>
        <p:txBody>
          <a:bodyPr/>
          <a:lstStyle/>
          <a:p>
            <a:r>
              <a:rPr kumimoji="1" lang="ja-JP" altLang="en-US" sz="4000" dirty="0"/>
              <a:t>効果量</a:t>
            </a:r>
            <a:br>
              <a:rPr kumimoji="1" lang="en-US" altLang="ja-JP" dirty="0"/>
            </a:br>
            <a:r>
              <a:rPr kumimoji="1" lang="ja-JP" altLang="en-US" sz="3000" dirty="0"/>
              <a:t>（注：検定によって計算式は色々ある）</a:t>
            </a:r>
          </a:p>
        </p:txBody>
      </p:sp>
      <p:sp>
        <p:nvSpPr>
          <p:cNvPr id="3" name="コンテンツ プレースホルダー 2">
            <a:extLst>
              <a:ext uri="{FF2B5EF4-FFF2-40B4-BE49-F238E27FC236}">
                <a16:creationId xmlns:a16="http://schemas.microsoft.com/office/drawing/2014/main" id="{E5EF6B75-9E56-445F-92F1-F3F8965AEBA4}"/>
              </a:ext>
            </a:extLst>
          </p:cNvPr>
          <p:cNvSpPr>
            <a:spLocks noGrp="1"/>
          </p:cNvSpPr>
          <p:nvPr>
            <p:ph idx="1"/>
          </p:nvPr>
        </p:nvSpPr>
        <p:spPr>
          <a:xfrm>
            <a:off x="685800" y="2057400"/>
            <a:ext cx="7772400" cy="651520"/>
          </a:xfrm>
        </p:spPr>
        <p:txBody>
          <a:bodyPr/>
          <a:lstStyle/>
          <a:p>
            <a:r>
              <a:rPr kumimoji="1" lang="ja-JP" altLang="en-US" dirty="0"/>
              <a:t>母集団が持つ処理効果そのもの</a:t>
            </a:r>
            <a:r>
              <a:rPr lang="ja-JP" altLang="en-US" dirty="0"/>
              <a:t>（実質的な差）の</a:t>
            </a:r>
            <a:r>
              <a:rPr kumimoji="1" lang="ja-JP" altLang="en-US" dirty="0"/>
              <a:t>大きさ　</a:t>
            </a:r>
          </a:p>
        </p:txBody>
      </p:sp>
      <p:graphicFrame>
        <p:nvGraphicFramePr>
          <p:cNvPr id="4" name="オブジェクト 3">
            <a:extLst>
              <a:ext uri="{FF2B5EF4-FFF2-40B4-BE49-F238E27FC236}">
                <a16:creationId xmlns:a16="http://schemas.microsoft.com/office/drawing/2014/main" id="{7894A19A-0E0E-48A8-BB0A-52DA9D480CC9}"/>
              </a:ext>
            </a:extLst>
          </p:cNvPr>
          <p:cNvGraphicFramePr>
            <a:graphicFrameLocks noChangeAspect="1"/>
          </p:cNvGraphicFramePr>
          <p:nvPr>
            <p:extLst>
              <p:ext uri="{D42A27DB-BD31-4B8C-83A1-F6EECF244321}">
                <p14:modId xmlns:p14="http://schemas.microsoft.com/office/powerpoint/2010/main" val="2480857466"/>
              </p:ext>
            </p:extLst>
          </p:nvPr>
        </p:nvGraphicFramePr>
        <p:xfrm>
          <a:off x="2683230" y="3118468"/>
          <a:ext cx="1368152" cy="757370"/>
        </p:xfrm>
        <a:graphic>
          <a:graphicData uri="http://schemas.openxmlformats.org/presentationml/2006/ole">
            <mc:AlternateContent xmlns:mc="http://schemas.openxmlformats.org/markup-compatibility/2006">
              <mc:Choice xmlns:v="urn:schemas-microsoft-com:vml" Requires="v">
                <p:oleObj spid="_x0000_s5262" name="Equation" r:id="rId3" imgW="711000" imgH="393480" progId="Equation.DSMT4">
                  <p:embed/>
                </p:oleObj>
              </mc:Choice>
              <mc:Fallback>
                <p:oleObj name="Equation" r:id="rId3" imgW="711000" imgH="393480" progId="Equation.DSMT4">
                  <p:embed/>
                  <p:pic>
                    <p:nvPicPr>
                      <p:cNvPr id="0" name=""/>
                      <p:cNvPicPr/>
                      <p:nvPr/>
                    </p:nvPicPr>
                    <p:blipFill>
                      <a:blip r:embed="rId4"/>
                      <a:stretch>
                        <a:fillRect/>
                      </a:stretch>
                    </p:blipFill>
                    <p:spPr>
                      <a:xfrm>
                        <a:off x="2683230" y="3118468"/>
                        <a:ext cx="1368152" cy="757370"/>
                      </a:xfrm>
                      <a:prstGeom prst="rect">
                        <a:avLst/>
                      </a:prstGeom>
                    </p:spPr>
                  </p:pic>
                </p:oleObj>
              </mc:Fallback>
            </mc:AlternateContent>
          </a:graphicData>
        </a:graphic>
      </p:graphicFrame>
      <p:sp>
        <p:nvSpPr>
          <p:cNvPr id="5" name="コンテンツ プレースホルダー 2">
            <a:extLst>
              <a:ext uri="{FF2B5EF4-FFF2-40B4-BE49-F238E27FC236}">
                <a16:creationId xmlns:a16="http://schemas.microsoft.com/office/drawing/2014/main" id="{68720295-CE56-4D66-9704-C8F16D5D6DF8}"/>
              </a:ext>
            </a:extLst>
          </p:cNvPr>
          <p:cNvSpPr txBox="1">
            <a:spLocks/>
          </p:cNvSpPr>
          <p:nvPr/>
        </p:nvSpPr>
        <p:spPr bwMode="auto">
          <a:xfrm>
            <a:off x="990600" y="4221088"/>
            <a:ext cx="5669632" cy="45668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5"/>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sz="2300" kern="0" dirty="0"/>
              <a:t>→観測された標本から検定後に推定できる</a:t>
            </a:r>
          </a:p>
        </p:txBody>
      </p:sp>
      <p:sp>
        <p:nvSpPr>
          <p:cNvPr id="6" name="テキスト ボックス 5">
            <a:extLst>
              <a:ext uri="{FF2B5EF4-FFF2-40B4-BE49-F238E27FC236}">
                <a16:creationId xmlns:a16="http://schemas.microsoft.com/office/drawing/2014/main" id="{0E7E4D67-1145-4A1A-B918-640680A7DC17}"/>
              </a:ext>
            </a:extLst>
          </p:cNvPr>
          <p:cNvSpPr txBox="1"/>
          <p:nvPr/>
        </p:nvSpPr>
        <p:spPr>
          <a:xfrm>
            <a:off x="1099054" y="3118468"/>
            <a:ext cx="1493168" cy="707886"/>
          </a:xfrm>
          <a:prstGeom prst="rect">
            <a:avLst/>
          </a:prstGeom>
          <a:noFill/>
        </p:spPr>
        <p:txBody>
          <a:bodyPr wrap="square" rtlCol="0">
            <a:spAutoFit/>
          </a:bodyPr>
          <a:lstStyle/>
          <a:p>
            <a:r>
              <a:rPr kumimoji="1" lang="ja-JP" altLang="en-US" sz="2000" dirty="0">
                <a:solidFill>
                  <a:srgbClr val="FFFF00"/>
                </a:solidFill>
              </a:rPr>
              <a:t>母平均の検定の効果量</a:t>
            </a:r>
            <a:endPar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 name="テキスト ボックス 6">
            <a:extLst>
              <a:ext uri="{FF2B5EF4-FFF2-40B4-BE49-F238E27FC236}">
                <a16:creationId xmlns:a16="http://schemas.microsoft.com/office/drawing/2014/main" id="{2C757C7A-6DE6-4F88-A7D6-9BC93D4127C1}"/>
              </a:ext>
            </a:extLst>
          </p:cNvPr>
          <p:cNvSpPr txBox="1"/>
          <p:nvPr/>
        </p:nvSpPr>
        <p:spPr>
          <a:xfrm>
            <a:off x="4521076" y="3118468"/>
            <a:ext cx="4155380"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標本の母平均</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と比較値</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μ</a:t>
            </a:r>
            <a:r>
              <a:rPr kumimoji="1" lang="en-US" altLang="ja-JP" sz="1800" baseline="-25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の差が母標準偏差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σ</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（標準誤差ではないので</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標本サイズとは無関係</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）の何倍なのかを示す</a:t>
            </a:r>
          </a:p>
        </p:txBody>
      </p:sp>
      <p:sp>
        <p:nvSpPr>
          <p:cNvPr id="8" name="矢印: 右 7">
            <a:extLst>
              <a:ext uri="{FF2B5EF4-FFF2-40B4-BE49-F238E27FC236}">
                <a16:creationId xmlns:a16="http://schemas.microsoft.com/office/drawing/2014/main" id="{8D82734A-3978-4AFC-9A22-6DF5DABBD766}"/>
              </a:ext>
            </a:extLst>
          </p:cNvPr>
          <p:cNvSpPr/>
          <p:nvPr/>
        </p:nvSpPr>
        <p:spPr>
          <a:xfrm rot="10800000">
            <a:off x="4142390" y="3406875"/>
            <a:ext cx="360040" cy="23079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a:extLst>
              <a:ext uri="{FF2B5EF4-FFF2-40B4-BE49-F238E27FC236}">
                <a16:creationId xmlns:a16="http://schemas.microsoft.com/office/drawing/2014/main" id="{C081B818-3297-4C6A-854B-0659EDE2C816}"/>
              </a:ext>
            </a:extLst>
          </p:cNvPr>
          <p:cNvCxnSpPr>
            <a:cxnSpLocks/>
          </p:cNvCxnSpPr>
          <p:nvPr/>
        </p:nvCxnSpPr>
        <p:spPr>
          <a:xfrm flipV="1">
            <a:off x="3110938" y="3741545"/>
            <a:ext cx="324036" cy="109912"/>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a:extLst>
              <a:ext uri="{FF2B5EF4-FFF2-40B4-BE49-F238E27FC236}">
                <a16:creationId xmlns:a16="http://schemas.microsoft.com/office/drawing/2014/main" id="{C8363C05-E5D3-4782-8736-F983AA68DD9E}"/>
              </a:ext>
            </a:extLst>
          </p:cNvPr>
          <p:cNvCxnSpPr>
            <a:cxnSpLocks/>
          </p:cNvCxnSpPr>
          <p:nvPr/>
        </p:nvCxnSpPr>
        <p:spPr>
          <a:xfrm flipV="1">
            <a:off x="3061916" y="3435878"/>
            <a:ext cx="296711" cy="360623"/>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A0E46DC9-ED67-490D-ABC2-67205A9EEA34}"/>
              </a:ext>
            </a:extLst>
          </p:cNvPr>
          <p:cNvSpPr txBox="1"/>
          <p:nvPr/>
        </p:nvSpPr>
        <p:spPr>
          <a:xfrm>
            <a:off x="2526255" y="3713347"/>
            <a:ext cx="733040" cy="400110"/>
          </a:xfrm>
          <a:prstGeom prst="rect">
            <a:avLst/>
          </a:prstGeom>
          <a:noFill/>
        </p:spPr>
        <p:txBody>
          <a:bodyPr wrap="squar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未知</a:t>
            </a:r>
          </a:p>
        </p:txBody>
      </p:sp>
      <p:graphicFrame>
        <p:nvGraphicFramePr>
          <p:cNvPr id="17" name="オブジェクト 16">
            <a:extLst>
              <a:ext uri="{FF2B5EF4-FFF2-40B4-BE49-F238E27FC236}">
                <a16:creationId xmlns:a16="http://schemas.microsoft.com/office/drawing/2014/main" id="{AEFE25F4-5508-4D0E-A463-0D7EBCE32460}"/>
              </a:ext>
            </a:extLst>
          </p:cNvPr>
          <p:cNvGraphicFramePr>
            <a:graphicFrameLocks noChangeAspect="1"/>
          </p:cNvGraphicFramePr>
          <p:nvPr>
            <p:extLst>
              <p:ext uri="{D42A27DB-BD31-4B8C-83A1-F6EECF244321}">
                <p14:modId xmlns:p14="http://schemas.microsoft.com/office/powerpoint/2010/main" val="3311860057"/>
              </p:ext>
            </p:extLst>
          </p:nvPr>
        </p:nvGraphicFramePr>
        <p:xfrm>
          <a:off x="2741174" y="5016596"/>
          <a:ext cx="1344612" cy="757238"/>
        </p:xfrm>
        <a:graphic>
          <a:graphicData uri="http://schemas.openxmlformats.org/presentationml/2006/ole">
            <mc:AlternateContent xmlns:mc="http://schemas.openxmlformats.org/markup-compatibility/2006">
              <mc:Choice xmlns:v="urn:schemas-microsoft-com:vml" Requires="v">
                <p:oleObj spid="_x0000_s5263" name="Equation" r:id="rId6" imgW="698400" imgH="393480" progId="Equation.DSMT4">
                  <p:embed/>
                </p:oleObj>
              </mc:Choice>
              <mc:Fallback>
                <p:oleObj name="Equation" r:id="rId6" imgW="698400" imgH="393480" progId="Equation.DSMT4">
                  <p:embed/>
                  <p:pic>
                    <p:nvPicPr>
                      <p:cNvPr id="4" name="オブジェクト 3">
                        <a:extLst>
                          <a:ext uri="{FF2B5EF4-FFF2-40B4-BE49-F238E27FC236}">
                            <a16:creationId xmlns:a16="http://schemas.microsoft.com/office/drawing/2014/main" id="{7894A19A-0E0E-48A8-BB0A-52DA9D480CC9}"/>
                          </a:ext>
                        </a:extLst>
                      </p:cNvPr>
                      <p:cNvPicPr/>
                      <p:nvPr/>
                    </p:nvPicPr>
                    <p:blipFill>
                      <a:blip r:embed="rId7"/>
                      <a:stretch>
                        <a:fillRect/>
                      </a:stretch>
                    </p:blipFill>
                    <p:spPr>
                      <a:xfrm>
                        <a:off x="2741174" y="5016596"/>
                        <a:ext cx="1344612" cy="757238"/>
                      </a:xfrm>
                      <a:prstGeom prst="rect">
                        <a:avLst/>
                      </a:prstGeom>
                    </p:spPr>
                  </p:pic>
                </p:oleObj>
              </mc:Fallback>
            </mc:AlternateContent>
          </a:graphicData>
        </a:graphic>
      </p:graphicFrame>
      <p:graphicFrame>
        <p:nvGraphicFramePr>
          <p:cNvPr id="18" name="オブジェクト 17">
            <a:extLst>
              <a:ext uri="{FF2B5EF4-FFF2-40B4-BE49-F238E27FC236}">
                <a16:creationId xmlns:a16="http://schemas.microsoft.com/office/drawing/2014/main" id="{4AF23282-9B17-461D-ADAF-340D59F27288}"/>
              </a:ext>
            </a:extLst>
          </p:cNvPr>
          <p:cNvGraphicFramePr>
            <a:graphicFrameLocks noChangeAspect="1"/>
          </p:cNvGraphicFramePr>
          <p:nvPr>
            <p:extLst>
              <p:ext uri="{D42A27DB-BD31-4B8C-83A1-F6EECF244321}">
                <p14:modId xmlns:p14="http://schemas.microsoft.com/office/powerpoint/2010/main" val="1825531524"/>
              </p:ext>
            </p:extLst>
          </p:nvPr>
        </p:nvGraphicFramePr>
        <p:xfrm>
          <a:off x="4183718" y="5023024"/>
          <a:ext cx="1125537" cy="806450"/>
        </p:xfrm>
        <a:graphic>
          <a:graphicData uri="http://schemas.openxmlformats.org/presentationml/2006/ole">
            <mc:AlternateContent xmlns:mc="http://schemas.openxmlformats.org/markup-compatibility/2006">
              <mc:Choice xmlns:v="urn:schemas-microsoft-com:vml" Requires="v">
                <p:oleObj spid="_x0000_s5264" name="Equation" r:id="rId8" imgW="583920" imgH="419040" progId="Equation.DSMT4">
                  <p:embed/>
                </p:oleObj>
              </mc:Choice>
              <mc:Fallback>
                <p:oleObj name="Equation" r:id="rId8" imgW="583920" imgH="419040" progId="Equation.DSMT4">
                  <p:embed/>
                  <p:pic>
                    <p:nvPicPr>
                      <p:cNvPr id="17" name="オブジェクト 16">
                        <a:extLst>
                          <a:ext uri="{FF2B5EF4-FFF2-40B4-BE49-F238E27FC236}">
                            <a16:creationId xmlns:a16="http://schemas.microsoft.com/office/drawing/2014/main" id="{AEFE25F4-5508-4D0E-A463-0D7EBCE32460}"/>
                          </a:ext>
                        </a:extLst>
                      </p:cNvPr>
                      <p:cNvPicPr/>
                      <p:nvPr/>
                    </p:nvPicPr>
                    <p:blipFill>
                      <a:blip r:embed="rId9"/>
                      <a:stretch>
                        <a:fillRect/>
                      </a:stretch>
                    </p:blipFill>
                    <p:spPr>
                      <a:xfrm>
                        <a:off x="4183718" y="5023024"/>
                        <a:ext cx="1125537" cy="806450"/>
                      </a:xfrm>
                      <a:prstGeom prst="rect">
                        <a:avLst/>
                      </a:prstGeom>
                    </p:spPr>
                  </p:pic>
                </p:oleObj>
              </mc:Fallback>
            </mc:AlternateContent>
          </a:graphicData>
        </a:graphic>
      </p:graphicFrame>
      <p:sp>
        <p:nvSpPr>
          <p:cNvPr id="19" name="テキスト ボックス 18">
            <a:extLst>
              <a:ext uri="{FF2B5EF4-FFF2-40B4-BE49-F238E27FC236}">
                <a16:creationId xmlns:a16="http://schemas.microsoft.com/office/drawing/2014/main" id="{6473223F-BA3E-46E3-BE1E-A43040616136}"/>
              </a:ext>
            </a:extLst>
          </p:cNvPr>
          <p:cNvSpPr txBox="1"/>
          <p:nvPr/>
        </p:nvSpPr>
        <p:spPr>
          <a:xfrm>
            <a:off x="772222" y="5027067"/>
            <a:ext cx="1816762" cy="707886"/>
          </a:xfrm>
          <a:prstGeom prst="rect">
            <a:avLst/>
          </a:prstGeom>
          <a:noFill/>
        </p:spPr>
        <p:txBody>
          <a:bodyPr wrap="square" rtlCol="0">
            <a:spAutoFit/>
          </a:bodyPr>
          <a:lstStyle/>
          <a:p>
            <a:r>
              <a:rPr kumimoji="1" lang="ja-JP" altLang="en-US" sz="2000" dirty="0">
                <a:solidFill>
                  <a:srgbClr val="FFFF00"/>
                </a:solidFill>
              </a:rPr>
              <a:t>母平均の検定の推定効果量</a:t>
            </a:r>
            <a:endPar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20" name="テキスト ボックス 19">
            <a:extLst>
              <a:ext uri="{FF2B5EF4-FFF2-40B4-BE49-F238E27FC236}">
                <a16:creationId xmlns:a16="http://schemas.microsoft.com/office/drawing/2014/main" id="{02ABDEE3-BCB5-446B-A260-12E7EE95196E}"/>
              </a:ext>
            </a:extLst>
          </p:cNvPr>
          <p:cNvSpPr txBox="1"/>
          <p:nvPr/>
        </p:nvSpPr>
        <p:spPr>
          <a:xfrm>
            <a:off x="2084928" y="5826147"/>
            <a:ext cx="1749819" cy="400110"/>
          </a:xfrm>
          <a:prstGeom prst="rect">
            <a:avLst/>
          </a:prstGeom>
          <a:noFill/>
        </p:spPr>
        <p:txBody>
          <a:bodyPr wrap="squar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不偏標準偏差</a:t>
            </a:r>
          </a:p>
        </p:txBody>
      </p:sp>
      <p:cxnSp>
        <p:nvCxnSpPr>
          <p:cNvPr id="21" name="直線矢印コネクタ 20">
            <a:extLst>
              <a:ext uri="{FF2B5EF4-FFF2-40B4-BE49-F238E27FC236}">
                <a16:creationId xmlns:a16="http://schemas.microsoft.com/office/drawing/2014/main" id="{CDCCCF1A-78A5-438E-AA39-F360D91D6AD5}"/>
              </a:ext>
            </a:extLst>
          </p:cNvPr>
          <p:cNvCxnSpPr>
            <a:cxnSpLocks/>
          </p:cNvCxnSpPr>
          <p:nvPr/>
        </p:nvCxnSpPr>
        <p:spPr>
          <a:xfrm flipV="1">
            <a:off x="3237056" y="5719851"/>
            <a:ext cx="252028" cy="136015"/>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FC83C50F-A43F-47ED-8734-24D86060EF7C}"/>
              </a:ext>
            </a:extLst>
          </p:cNvPr>
          <p:cNvSpPr txBox="1"/>
          <p:nvPr/>
        </p:nvSpPr>
        <p:spPr>
          <a:xfrm>
            <a:off x="3957009" y="4612688"/>
            <a:ext cx="1749819" cy="400110"/>
          </a:xfrm>
          <a:prstGeom prst="rect">
            <a:avLst/>
          </a:prstGeom>
          <a:noFill/>
        </p:spPr>
        <p:txBody>
          <a:bodyPr wrap="square" rtlCol="0">
            <a:spAutoFit/>
          </a:bodyPr>
          <a:lstStyle/>
          <a:p>
            <a:pPr algn="l"/>
            <a:r>
              <a:rPr kumimoji="1" lang="ja-JP" altLang="en-US" sz="2000" dirty="0">
                <a:solidFill>
                  <a:srgbClr val="FFC000"/>
                </a:solidFill>
                <a:latin typeface="ＭＳ Ｐゴシック" panose="020B0600070205080204" pitchFamily="50" charset="-128"/>
                <a:ea typeface="ＭＳ Ｐゴシック" panose="020B0600070205080204" pitchFamily="50" charset="-128"/>
                <a:cs typeface="Meiryo UI" pitchFamily="50" charset="-128"/>
              </a:rPr>
              <a:t>検定統計量</a:t>
            </a:r>
          </a:p>
        </p:txBody>
      </p:sp>
      <p:cxnSp>
        <p:nvCxnSpPr>
          <p:cNvPr id="24" name="直線矢印コネクタ 23">
            <a:extLst>
              <a:ext uri="{FF2B5EF4-FFF2-40B4-BE49-F238E27FC236}">
                <a16:creationId xmlns:a16="http://schemas.microsoft.com/office/drawing/2014/main" id="{B6B3051F-26E0-4EF9-8CFE-AE383D28F601}"/>
              </a:ext>
            </a:extLst>
          </p:cNvPr>
          <p:cNvCxnSpPr>
            <a:cxnSpLocks/>
          </p:cNvCxnSpPr>
          <p:nvPr/>
        </p:nvCxnSpPr>
        <p:spPr>
          <a:xfrm>
            <a:off x="4855269" y="5000675"/>
            <a:ext cx="109311" cy="208334"/>
          </a:xfrm>
          <a:prstGeom prst="straightConnector1">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49CAC4AA-C1C5-49F0-98F9-1812BFB7E1F6}"/>
              </a:ext>
            </a:extLst>
          </p:cNvPr>
          <p:cNvSpPr txBox="1"/>
          <p:nvPr/>
        </p:nvSpPr>
        <p:spPr>
          <a:xfrm>
            <a:off x="5765554" y="5012798"/>
            <a:ext cx="2838894"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推定した効果量から非心度を推定すれば，対立仮説分布の確率</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も計算できる</a:t>
            </a:r>
          </a:p>
        </p:txBody>
      </p:sp>
      <p:sp>
        <p:nvSpPr>
          <p:cNvPr id="28" name="矢印: 右 27">
            <a:extLst>
              <a:ext uri="{FF2B5EF4-FFF2-40B4-BE49-F238E27FC236}">
                <a16:creationId xmlns:a16="http://schemas.microsoft.com/office/drawing/2014/main" id="{50378AE9-75C6-44CC-AF72-157FED5F69F2}"/>
              </a:ext>
            </a:extLst>
          </p:cNvPr>
          <p:cNvSpPr/>
          <p:nvPr/>
        </p:nvSpPr>
        <p:spPr>
          <a:xfrm rot="10800000">
            <a:off x="5386868" y="5301205"/>
            <a:ext cx="378686" cy="23079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088808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0" grpId="0"/>
      <p:bldP spid="23" grpId="0"/>
      <p:bldP spid="27" grpId="0"/>
      <p:bldP spid="2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CD7BF6-8EA5-428E-A2E7-A136F202EDA6}"/>
              </a:ext>
            </a:extLst>
          </p:cNvPr>
          <p:cNvSpPr>
            <a:spLocks noGrp="1"/>
          </p:cNvSpPr>
          <p:nvPr>
            <p:ph type="title"/>
          </p:nvPr>
        </p:nvSpPr>
        <p:spPr/>
        <p:txBody>
          <a:bodyPr/>
          <a:lstStyle/>
          <a:p>
            <a:r>
              <a:rPr kumimoji="1" lang="ja-JP" altLang="en-US" sz="3500" dirty="0"/>
              <a:t>効果量を検定結果に加えよう！</a:t>
            </a:r>
          </a:p>
        </p:txBody>
      </p:sp>
      <p:sp>
        <p:nvSpPr>
          <p:cNvPr id="3" name="コンテンツ プレースホルダー 2">
            <a:extLst>
              <a:ext uri="{FF2B5EF4-FFF2-40B4-BE49-F238E27FC236}">
                <a16:creationId xmlns:a16="http://schemas.microsoft.com/office/drawing/2014/main" id="{511105BF-5E1C-4A86-94A5-61BB5E1A0D19}"/>
              </a:ext>
            </a:extLst>
          </p:cNvPr>
          <p:cNvSpPr>
            <a:spLocks noGrp="1"/>
          </p:cNvSpPr>
          <p:nvPr>
            <p:ph idx="1"/>
          </p:nvPr>
        </p:nvSpPr>
        <p:spPr/>
        <p:txBody>
          <a:bodyPr/>
          <a:lstStyle/>
          <a:p>
            <a:pPr marL="360000" indent="-457200"/>
            <a:r>
              <a:rPr kumimoji="1" lang="ja-JP" altLang="en-US" dirty="0"/>
              <a:t>検定は標本サイズに影響を受けるが，効果量は標本サイズと関係ない</a:t>
            </a:r>
            <a:endParaRPr kumimoji="1" lang="en-US" altLang="ja-JP" dirty="0"/>
          </a:p>
          <a:p>
            <a:pPr marL="360000" indent="-457200">
              <a:buNone/>
            </a:pPr>
            <a:r>
              <a:rPr kumimoji="1" lang="ja-JP" altLang="en-US" dirty="0"/>
              <a:t>→検定結果が有意でなくても効果量が大きいこともある（逆に，有意でも効果量が小さいこともある）</a:t>
            </a:r>
            <a:endParaRPr kumimoji="1" lang="en-US" altLang="ja-JP" dirty="0"/>
          </a:p>
          <a:p>
            <a:pPr marL="360000" indent="-457200">
              <a:buNone/>
            </a:pPr>
            <a:r>
              <a:rPr kumimoji="1" lang="ja-JP" altLang="en-US" dirty="0"/>
              <a:t>→検定統計量を差（効果）の大きさと勘違いしたり，有意でなかったときに処理が全く無意味と思われないように，推定効果量も書いておく</a:t>
            </a:r>
          </a:p>
        </p:txBody>
      </p:sp>
    </p:spTree>
    <p:extLst>
      <p:ext uri="{BB962C8B-B14F-4D97-AF65-F5344CB8AC3E}">
        <p14:creationId xmlns:p14="http://schemas.microsoft.com/office/powerpoint/2010/main" val="26429496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645586C6-CD4D-41D2-AA74-40341E83ED07}"/>
              </a:ext>
            </a:extLst>
          </p:cNvPr>
          <p:cNvPicPr>
            <a:picLocks noChangeAspect="1"/>
          </p:cNvPicPr>
          <p:nvPr/>
        </p:nvPicPr>
        <p:blipFill rotWithShape="1">
          <a:blip r:embed="rId2"/>
          <a:srcRect l="42100" r="6427"/>
          <a:stretch/>
        </p:blipFill>
        <p:spPr>
          <a:xfrm>
            <a:off x="913043" y="2713306"/>
            <a:ext cx="2349942" cy="1883827"/>
          </a:xfrm>
          <a:prstGeom prst="rect">
            <a:avLst/>
          </a:prstGeom>
        </p:spPr>
      </p:pic>
      <p:sp>
        <p:nvSpPr>
          <p:cNvPr id="2" name="タイトル 1">
            <a:extLst>
              <a:ext uri="{FF2B5EF4-FFF2-40B4-BE49-F238E27FC236}">
                <a16:creationId xmlns:a16="http://schemas.microsoft.com/office/drawing/2014/main" id="{1948F58D-13E8-46D3-B281-469393EC2910}"/>
              </a:ext>
            </a:extLst>
          </p:cNvPr>
          <p:cNvSpPr>
            <a:spLocks noGrp="1"/>
          </p:cNvSpPr>
          <p:nvPr>
            <p:ph type="title"/>
          </p:nvPr>
        </p:nvSpPr>
        <p:spPr/>
        <p:txBody>
          <a:bodyPr/>
          <a:lstStyle/>
          <a:p>
            <a:r>
              <a:rPr kumimoji="1" lang="ja-JP" altLang="en-US" sz="2500" dirty="0"/>
              <a:t>第二種の過誤が致命的な場合の対処法に戻って</a:t>
            </a:r>
            <a:r>
              <a:rPr kumimoji="1" lang="en-US" altLang="ja-JP" sz="2500" dirty="0"/>
              <a:t>…</a:t>
            </a:r>
            <a:br>
              <a:rPr kumimoji="1" lang="en-US" altLang="ja-JP" sz="3000" dirty="0"/>
            </a:br>
            <a:r>
              <a:rPr kumimoji="1" lang="ja-JP" altLang="en-US" sz="3500" dirty="0"/>
              <a:t>大きな標本サイズで</a:t>
            </a:r>
            <a:r>
              <a:rPr kumimoji="1" lang="en-US" altLang="ja-JP" sz="3500" dirty="0"/>
              <a:t>β</a:t>
            </a:r>
            <a:r>
              <a:rPr kumimoji="1" lang="ja-JP" altLang="en-US" sz="3500" dirty="0"/>
              <a:t>を抑える</a:t>
            </a:r>
          </a:p>
        </p:txBody>
      </p:sp>
      <p:cxnSp>
        <p:nvCxnSpPr>
          <p:cNvPr id="8" name="直線コネクタ 7">
            <a:extLst>
              <a:ext uri="{FF2B5EF4-FFF2-40B4-BE49-F238E27FC236}">
                <a16:creationId xmlns:a16="http://schemas.microsoft.com/office/drawing/2014/main" id="{19CC0D9D-D012-4C4F-B308-F50FE68B4947}"/>
              </a:ext>
            </a:extLst>
          </p:cNvPr>
          <p:cNvCxnSpPr>
            <a:cxnSpLocks/>
          </p:cNvCxnSpPr>
          <p:nvPr/>
        </p:nvCxnSpPr>
        <p:spPr>
          <a:xfrm flipV="1">
            <a:off x="1142604" y="2713306"/>
            <a:ext cx="0" cy="1883828"/>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3BC2D30-B03F-452E-BED0-E390F29B0971}"/>
              </a:ext>
            </a:extLst>
          </p:cNvPr>
          <p:cNvSpPr txBox="1"/>
          <p:nvPr/>
        </p:nvSpPr>
        <p:spPr>
          <a:xfrm>
            <a:off x="940402" y="3574684"/>
            <a:ext cx="1008112" cy="338554"/>
          </a:xfrm>
          <a:prstGeom prst="rect">
            <a:avLst/>
          </a:prstGeom>
          <a:solidFill>
            <a:srgbClr val="00B050"/>
          </a:soli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p>
        </p:txBody>
      </p:sp>
      <p:pic>
        <p:nvPicPr>
          <p:cNvPr id="27" name="図 26">
            <a:extLst>
              <a:ext uri="{FF2B5EF4-FFF2-40B4-BE49-F238E27FC236}">
                <a16:creationId xmlns:a16="http://schemas.microsoft.com/office/drawing/2014/main" id="{6DF874AA-4D2A-40A1-8954-81EE6C0FF2A7}"/>
              </a:ext>
            </a:extLst>
          </p:cNvPr>
          <p:cNvPicPr>
            <a:picLocks noChangeAspect="1"/>
          </p:cNvPicPr>
          <p:nvPr/>
        </p:nvPicPr>
        <p:blipFill rotWithShape="1">
          <a:blip r:embed="rId3"/>
          <a:srcRect r="45480"/>
          <a:stretch/>
        </p:blipFill>
        <p:spPr>
          <a:xfrm>
            <a:off x="913042" y="2719402"/>
            <a:ext cx="2349943" cy="1877731"/>
          </a:xfrm>
          <a:prstGeom prst="rect">
            <a:avLst/>
          </a:prstGeom>
        </p:spPr>
      </p:pic>
      <p:cxnSp>
        <p:nvCxnSpPr>
          <p:cNvPr id="6" name="直線コネクタ 5">
            <a:extLst>
              <a:ext uri="{FF2B5EF4-FFF2-40B4-BE49-F238E27FC236}">
                <a16:creationId xmlns:a16="http://schemas.microsoft.com/office/drawing/2014/main" id="{4B07A95A-F54B-4AF3-AA5A-187A403B05BC}"/>
              </a:ext>
            </a:extLst>
          </p:cNvPr>
          <p:cNvCxnSpPr>
            <a:cxnSpLocks/>
          </p:cNvCxnSpPr>
          <p:nvPr/>
        </p:nvCxnSpPr>
        <p:spPr>
          <a:xfrm>
            <a:off x="874865" y="4562318"/>
            <a:ext cx="2388120" cy="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2D19F21-A835-4876-83BE-004DCB2659D6}"/>
              </a:ext>
            </a:extLst>
          </p:cNvPr>
          <p:cNvCxnSpPr>
            <a:cxnSpLocks/>
          </p:cNvCxnSpPr>
          <p:nvPr/>
        </p:nvCxnSpPr>
        <p:spPr>
          <a:xfrm flipH="1" flipV="1">
            <a:off x="2967246" y="3974111"/>
            <a:ext cx="1" cy="603341"/>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398318A-9FD0-4179-8602-BC7A0198081F}"/>
              </a:ext>
            </a:extLst>
          </p:cNvPr>
          <p:cNvSpPr txBox="1"/>
          <p:nvPr/>
        </p:nvSpPr>
        <p:spPr>
          <a:xfrm>
            <a:off x="2254873" y="3582384"/>
            <a:ext cx="1008112"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p>
        </p:txBody>
      </p:sp>
      <p:pic>
        <p:nvPicPr>
          <p:cNvPr id="37" name="図 36">
            <a:extLst>
              <a:ext uri="{FF2B5EF4-FFF2-40B4-BE49-F238E27FC236}">
                <a16:creationId xmlns:a16="http://schemas.microsoft.com/office/drawing/2014/main" id="{04864E5F-AC2F-490A-97B2-895A28EB9693}"/>
              </a:ext>
            </a:extLst>
          </p:cNvPr>
          <p:cNvPicPr>
            <a:picLocks noChangeAspect="1"/>
          </p:cNvPicPr>
          <p:nvPr/>
        </p:nvPicPr>
        <p:blipFill rotWithShape="1">
          <a:blip r:embed="rId4"/>
          <a:srcRect l="71817" r="6265"/>
          <a:stretch/>
        </p:blipFill>
        <p:spPr>
          <a:xfrm>
            <a:off x="2268603" y="2708493"/>
            <a:ext cx="998224" cy="1889924"/>
          </a:xfrm>
          <a:prstGeom prst="rect">
            <a:avLst/>
          </a:prstGeom>
        </p:spPr>
      </p:pic>
      <p:pic>
        <p:nvPicPr>
          <p:cNvPr id="39" name="図 38">
            <a:extLst>
              <a:ext uri="{FF2B5EF4-FFF2-40B4-BE49-F238E27FC236}">
                <a16:creationId xmlns:a16="http://schemas.microsoft.com/office/drawing/2014/main" id="{EE3DCC25-4AD1-4DD2-AF00-D81F7E9B3151}"/>
              </a:ext>
            </a:extLst>
          </p:cNvPr>
          <p:cNvPicPr>
            <a:picLocks noChangeAspect="1"/>
          </p:cNvPicPr>
          <p:nvPr/>
        </p:nvPicPr>
        <p:blipFill rotWithShape="1">
          <a:blip r:embed="rId5"/>
          <a:srcRect r="69313"/>
          <a:stretch/>
        </p:blipFill>
        <p:spPr>
          <a:xfrm>
            <a:off x="930870" y="2708493"/>
            <a:ext cx="1322671" cy="1883827"/>
          </a:xfrm>
          <a:prstGeom prst="rect">
            <a:avLst/>
          </a:prstGeom>
        </p:spPr>
      </p:pic>
      <p:cxnSp>
        <p:nvCxnSpPr>
          <p:cNvPr id="19" name="直線コネクタ 18">
            <a:extLst>
              <a:ext uri="{FF2B5EF4-FFF2-40B4-BE49-F238E27FC236}">
                <a16:creationId xmlns:a16="http://schemas.microsoft.com/office/drawing/2014/main" id="{830E6728-0198-47E0-B592-7C479E5DAB03}"/>
              </a:ext>
            </a:extLst>
          </p:cNvPr>
          <p:cNvCxnSpPr>
            <a:cxnSpLocks/>
          </p:cNvCxnSpPr>
          <p:nvPr/>
        </p:nvCxnSpPr>
        <p:spPr>
          <a:xfrm flipH="1" flipV="1">
            <a:off x="2247902" y="3538416"/>
            <a:ext cx="12610" cy="1044983"/>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FE134E0-652C-456E-8C10-C60A1738E88C}"/>
              </a:ext>
            </a:extLst>
          </p:cNvPr>
          <p:cNvSpPr txBox="1"/>
          <p:nvPr/>
        </p:nvSpPr>
        <p:spPr>
          <a:xfrm>
            <a:off x="1885779" y="4118014"/>
            <a:ext cx="388823"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β</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41" name="矢印: 左右 40">
            <a:extLst>
              <a:ext uri="{FF2B5EF4-FFF2-40B4-BE49-F238E27FC236}">
                <a16:creationId xmlns:a16="http://schemas.microsoft.com/office/drawing/2014/main" id="{C3C95B10-32EA-4500-AA65-AF47B892C5F3}"/>
              </a:ext>
            </a:extLst>
          </p:cNvPr>
          <p:cNvSpPr/>
          <p:nvPr/>
        </p:nvSpPr>
        <p:spPr>
          <a:xfrm>
            <a:off x="1170833" y="2338472"/>
            <a:ext cx="1800888" cy="216024"/>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テキスト ボックス 41">
            <a:extLst>
              <a:ext uri="{FF2B5EF4-FFF2-40B4-BE49-F238E27FC236}">
                <a16:creationId xmlns:a16="http://schemas.microsoft.com/office/drawing/2014/main" id="{9CA2FD0F-8BED-434A-BECB-F1C0092B1FF3}"/>
              </a:ext>
            </a:extLst>
          </p:cNvPr>
          <p:cNvSpPr txBox="1"/>
          <p:nvPr/>
        </p:nvSpPr>
        <p:spPr>
          <a:xfrm>
            <a:off x="1435572" y="2525391"/>
            <a:ext cx="1426159"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非心度・小</a:t>
            </a:r>
          </a:p>
        </p:txBody>
      </p:sp>
      <p:cxnSp>
        <p:nvCxnSpPr>
          <p:cNvPr id="44" name="直線コネクタ 43">
            <a:extLst>
              <a:ext uri="{FF2B5EF4-FFF2-40B4-BE49-F238E27FC236}">
                <a16:creationId xmlns:a16="http://schemas.microsoft.com/office/drawing/2014/main" id="{CA9324F4-7335-4B90-B341-346580E87C90}"/>
              </a:ext>
            </a:extLst>
          </p:cNvPr>
          <p:cNvCxnSpPr>
            <a:cxnSpLocks/>
          </p:cNvCxnSpPr>
          <p:nvPr/>
        </p:nvCxnSpPr>
        <p:spPr>
          <a:xfrm flipH="1" flipV="1">
            <a:off x="2967246" y="2733815"/>
            <a:ext cx="221" cy="883271"/>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7" name="矢印: 右 46">
            <a:extLst>
              <a:ext uri="{FF2B5EF4-FFF2-40B4-BE49-F238E27FC236}">
                <a16:creationId xmlns:a16="http://schemas.microsoft.com/office/drawing/2014/main" id="{E9861665-8535-46A7-AE66-9D592ACB33C5}"/>
              </a:ext>
            </a:extLst>
          </p:cNvPr>
          <p:cNvSpPr/>
          <p:nvPr/>
        </p:nvSpPr>
        <p:spPr>
          <a:xfrm>
            <a:off x="3619578" y="3538426"/>
            <a:ext cx="1380779" cy="36004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E9F271EF-5FCC-4736-87C8-A7CFBBA28F33}"/>
              </a:ext>
            </a:extLst>
          </p:cNvPr>
          <p:cNvSpPr txBox="1"/>
          <p:nvPr/>
        </p:nvSpPr>
        <p:spPr>
          <a:xfrm>
            <a:off x="3523711" y="2818085"/>
            <a:ext cx="1608832" cy="646331"/>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標本サイズを大きくすると</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9" name="テキスト ボックス 48">
            <a:extLst>
              <a:ext uri="{FF2B5EF4-FFF2-40B4-BE49-F238E27FC236}">
                <a16:creationId xmlns:a16="http://schemas.microsoft.com/office/drawing/2014/main" id="{0E2C7B53-A091-4A4C-81E6-745AFCB0B0FC}"/>
              </a:ext>
            </a:extLst>
          </p:cNvPr>
          <p:cNvSpPr txBox="1"/>
          <p:nvPr/>
        </p:nvSpPr>
        <p:spPr>
          <a:xfrm>
            <a:off x="3617597" y="3842751"/>
            <a:ext cx="1550456" cy="646331"/>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（効果量と</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は同じ）</a:t>
            </a:r>
          </a:p>
        </p:txBody>
      </p:sp>
      <p:pic>
        <p:nvPicPr>
          <p:cNvPr id="51" name="図 50">
            <a:extLst>
              <a:ext uri="{FF2B5EF4-FFF2-40B4-BE49-F238E27FC236}">
                <a16:creationId xmlns:a16="http://schemas.microsoft.com/office/drawing/2014/main" id="{BD4D5E91-CB29-420D-9131-567988766588}"/>
              </a:ext>
            </a:extLst>
          </p:cNvPr>
          <p:cNvPicPr>
            <a:picLocks noChangeAspect="1"/>
          </p:cNvPicPr>
          <p:nvPr/>
        </p:nvPicPr>
        <p:blipFill rotWithShape="1">
          <a:blip r:embed="rId2"/>
          <a:srcRect l="42100" r="6427"/>
          <a:stretch/>
        </p:blipFill>
        <p:spPr>
          <a:xfrm>
            <a:off x="5353108" y="2722305"/>
            <a:ext cx="2349942" cy="1883827"/>
          </a:xfrm>
          <a:prstGeom prst="rect">
            <a:avLst/>
          </a:prstGeom>
        </p:spPr>
      </p:pic>
      <p:cxnSp>
        <p:nvCxnSpPr>
          <p:cNvPr id="52" name="直線コネクタ 51">
            <a:extLst>
              <a:ext uri="{FF2B5EF4-FFF2-40B4-BE49-F238E27FC236}">
                <a16:creationId xmlns:a16="http://schemas.microsoft.com/office/drawing/2014/main" id="{904240B9-8599-4576-B346-508C6B448651}"/>
              </a:ext>
            </a:extLst>
          </p:cNvPr>
          <p:cNvCxnSpPr>
            <a:cxnSpLocks/>
          </p:cNvCxnSpPr>
          <p:nvPr/>
        </p:nvCxnSpPr>
        <p:spPr>
          <a:xfrm flipV="1">
            <a:off x="5582669" y="2722305"/>
            <a:ext cx="0" cy="1883828"/>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1D004F31-202F-40EE-AACB-06889CB2CC26}"/>
              </a:ext>
            </a:extLst>
          </p:cNvPr>
          <p:cNvSpPr txBox="1"/>
          <p:nvPr/>
        </p:nvSpPr>
        <p:spPr>
          <a:xfrm>
            <a:off x="5380467" y="3583683"/>
            <a:ext cx="1008112" cy="338554"/>
          </a:xfrm>
          <a:prstGeom prst="rect">
            <a:avLst/>
          </a:prstGeom>
          <a:solidFill>
            <a:srgbClr val="00B050"/>
          </a:soli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p>
        </p:txBody>
      </p:sp>
      <p:pic>
        <p:nvPicPr>
          <p:cNvPr id="54" name="図 53">
            <a:extLst>
              <a:ext uri="{FF2B5EF4-FFF2-40B4-BE49-F238E27FC236}">
                <a16:creationId xmlns:a16="http://schemas.microsoft.com/office/drawing/2014/main" id="{88DB26C0-3C11-4E3C-A139-665A24059427}"/>
              </a:ext>
            </a:extLst>
          </p:cNvPr>
          <p:cNvPicPr>
            <a:picLocks noChangeAspect="1"/>
          </p:cNvPicPr>
          <p:nvPr/>
        </p:nvPicPr>
        <p:blipFill rotWithShape="1">
          <a:blip r:embed="rId3"/>
          <a:srcRect r="45480"/>
          <a:stretch/>
        </p:blipFill>
        <p:spPr>
          <a:xfrm>
            <a:off x="5947024" y="2719632"/>
            <a:ext cx="2349943" cy="1877731"/>
          </a:xfrm>
          <a:prstGeom prst="rect">
            <a:avLst/>
          </a:prstGeom>
        </p:spPr>
      </p:pic>
      <p:cxnSp>
        <p:nvCxnSpPr>
          <p:cNvPr id="55" name="直線コネクタ 54">
            <a:extLst>
              <a:ext uri="{FF2B5EF4-FFF2-40B4-BE49-F238E27FC236}">
                <a16:creationId xmlns:a16="http://schemas.microsoft.com/office/drawing/2014/main" id="{569983E9-99F5-4955-A991-8EEBEBA07E4D}"/>
              </a:ext>
            </a:extLst>
          </p:cNvPr>
          <p:cNvCxnSpPr>
            <a:cxnSpLocks/>
          </p:cNvCxnSpPr>
          <p:nvPr/>
        </p:nvCxnSpPr>
        <p:spPr>
          <a:xfrm flipV="1">
            <a:off x="5314930" y="4566486"/>
            <a:ext cx="2968575" cy="4831"/>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508A438-143D-47FB-B3F3-D57729DE2283}"/>
              </a:ext>
            </a:extLst>
          </p:cNvPr>
          <p:cNvCxnSpPr>
            <a:cxnSpLocks/>
          </p:cNvCxnSpPr>
          <p:nvPr/>
        </p:nvCxnSpPr>
        <p:spPr>
          <a:xfrm flipH="1" flipV="1">
            <a:off x="7989112" y="3897412"/>
            <a:ext cx="8580" cy="679122"/>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57" name="テキスト ボックス 56">
            <a:extLst>
              <a:ext uri="{FF2B5EF4-FFF2-40B4-BE49-F238E27FC236}">
                <a16:creationId xmlns:a16="http://schemas.microsoft.com/office/drawing/2014/main" id="{7138E2D3-47C4-435B-B472-25E5B779755F}"/>
              </a:ext>
            </a:extLst>
          </p:cNvPr>
          <p:cNvSpPr txBox="1"/>
          <p:nvPr/>
        </p:nvSpPr>
        <p:spPr>
          <a:xfrm>
            <a:off x="7314873" y="3574057"/>
            <a:ext cx="1008112"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p>
        </p:txBody>
      </p:sp>
      <p:pic>
        <p:nvPicPr>
          <p:cNvPr id="58" name="図 57">
            <a:extLst>
              <a:ext uri="{FF2B5EF4-FFF2-40B4-BE49-F238E27FC236}">
                <a16:creationId xmlns:a16="http://schemas.microsoft.com/office/drawing/2014/main" id="{08866720-5157-421C-B0D9-4AB82717477B}"/>
              </a:ext>
            </a:extLst>
          </p:cNvPr>
          <p:cNvPicPr>
            <a:picLocks noChangeAspect="1"/>
          </p:cNvPicPr>
          <p:nvPr/>
        </p:nvPicPr>
        <p:blipFill rotWithShape="1">
          <a:blip r:embed="rId4"/>
          <a:srcRect l="71817" r="6265"/>
          <a:stretch/>
        </p:blipFill>
        <p:spPr>
          <a:xfrm>
            <a:off x="6709462" y="2716208"/>
            <a:ext cx="998224" cy="1889924"/>
          </a:xfrm>
          <a:prstGeom prst="rect">
            <a:avLst/>
          </a:prstGeom>
        </p:spPr>
      </p:pic>
      <p:pic>
        <p:nvPicPr>
          <p:cNvPr id="59" name="図 58">
            <a:extLst>
              <a:ext uri="{FF2B5EF4-FFF2-40B4-BE49-F238E27FC236}">
                <a16:creationId xmlns:a16="http://schemas.microsoft.com/office/drawing/2014/main" id="{41DE8892-AE3B-4A64-9594-462452E109F2}"/>
              </a:ext>
            </a:extLst>
          </p:cNvPr>
          <p:cNvPicPr>
            <a:picLocks noChangeAspect="1"/>
          </p:cNvPicPr>
          <p:nvPr/>
        </p:nvPicPr>
        <p:blipFill rotWithShape="1">
          <a:blip r:embed="rId5"/>
          <a:srcRect r="82555"/>
          <a:stretch/>
        </p:blipFill>
        <p:spPr>
          <a:xfrm>
            <a:off x="5958060" y="2715726"/>
            <a:ext cx="751861" cy="1883827"/>
          </a:xfrm>
          <a:prstGeom prst="rect">
            <a:avLst/>
          </a:prstGeom>
        </p:spPr>
      </p:pic>
      <p:cxnSp>
        <p:nvCxnSpPr>
          <p:cNvPr id="60" name="直線コネクタ 59">
            <a:extLst>
              <a:ext uri="{FF2B5EF4-FFF2-40B4-BE49-F238E27FC236}">
                <a16:creationId xmlns:a16="http://schemas.microsoft.com/office/drawing/2014/main" id="{86285E8D-DB09-40BB-BF7A-462346B43D86}"/>
              </a:ext>
            </a:extLst>
          </p:cNvPr>
          <p:cNvCxnSpPr>
            <a:cxnSpLocks/>
          </p:cNvCxnSpPr>
          <p:nvPr/>
        </p:nvCxnSpPr>
        <p:spPr>
          <a:xfrm flipV="1">
            <a:off x="7971270" y="2740049"/>
            <a:ext cx="774" cy="854050"/>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63" name="矢印: 左右 62">
            <a:extLst>
              <a:ext uri="{FF2B5EF4-FFF2-40B4-BE49-F238E27FC236}">
                <a16:creationId xmlns:a16="http://schemas.microsoft.com/office/drawing/2014/main" id="{D9200E07-D6D0-44F7-B5F4-474439A8412B}"/>
              </a:ext>
            </a:extLst>
          </p:cNvPr>
          <p:cNvSpPr/>
          <p:nvPr/>
        </p:nvSpPr>
        <p:spPr>
          <a:xfrm>
            <a:off x="5610897" y="2347471"/>
            <a:ext cx="2391269" cy="216024"/>
          </a:xfrm>
          <a:prstGeom prst="leftRigh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テキスト ボックス 63">
            <a:extLst>
              <a:ext uri="{FF2B5EF4-FFF2-40B4-BE49-F238E27FC236}">
                <a16:creationId xmlns:a16="http://schemas.microsoft.com/office/drawing/2014/main" id="{B0D47159-DC5C-4996-8FD4-C5F98ED3E211}"/>
              </a:ext>
            </a:extLst>
          </p:cNvPr>
          <p:cNvSpPr txBox="1"/>
          <p:nvPr/>
        </p:nvSpPr>
        <p:spPr>
          <a:xfrm>
            <a:off x="6200513" y="2514233"/>
            <a:ext cx="1426159" cy="400110"/>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非心度・大</a:t>
            </a:r>
          </a:p>
        </p:txBody>
      </p:sp>
      <p:cxnSp>
        <p:nvCxnSpPr>
          <p:cNvPr id="65" name="直線コネクタ 64">
            <a:extLst>
              <a:ext uri="{FF2B5EF4-FFF2-40B4-BE49-F238E27FC236}">
                <a16:creationId xmlns:a16="http://schemas.microsoft.com/office/drawing/2014/main" id="{C12E4CD0-7817-424F-952B-F0F63ED8EF73}"/>
              </a:ext>
            </a:extLst>
          </p:cNvPr>
          <p:cNvCxnSpPr>
            <a:cxnSpLocks/>
          </p:cNvCxnSpPr>
          <p:nvPr/>
        </p:nvCxnSpPr>
        <p:spPr>
          <a:xfrm flipH="1" flipV="1">
            <a:off x="6701893" y="4007944"/>
            <a:ext cx="1" cy="536498"/>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1" name="矢印: U ターン 70">
            <a:extLst>
              <a:ext uri="{FF2B5EF4-FFF2-40B4-BE49-F238E27FC236}">
                <a16:creationId xmlns:a16="http://schemas.microsoft.com/office/drawing/2014/main" id="{7E7B1021-C490-4E42-B5B4-BA180BC02CCF}"/>
              </a:ext>
            </a:extLst>
          </p:cNvPr>
          <p:cNvSpPr/>
          <p:nvPr/>
        </p:nvSpPr>
        <p:spPr>
          <a:xfrm flipV="1">
            <a:off x="1898764" y="4577388"/>
            <a:ext cx="4753379" cy="262637"/>
          </a:xfrm>
          <a:prstGeom prst="uturnArrow">
            <a:avLst>
              <a:gd name="adj1" fmla="val 25000"/>
              <a:gd name="adj2" fmla="val 25000"/>
              <a:gd name="adj3" fmla="val 25000"/>
              <a:gd name="adj4" fmla="val 43750"/>
              <a:gd name="adj5" fmla="val 100000"/>
            </a:avLst>
          </a:prstGeom>
          <a:solidFill>
            <a:srgbClr val="47B0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テキスト ボックス 71">
            <a:extLst>
              <a:ext uri="{FF2B5EF4-FFF2-40B4-BE49-F238E27FC236}">
                <a16:creationId xmlns:a16="http://schemas.microsoft.com/office/drawing/2014/main" id="{EC182299-FD57-4AEC-8C5C-BF4050413BC6}"/>
              </a:ext>
            </a:extLst>
          </p:cNvPr>
          <p:cNvSpPr txBox="1"/>
          <p:nvPr/>
        </p:nvSpPr>
        <p:spPr>
          <a:xfrm>
            <a:off x="1320537" y="4839218"/>
            <a:ext cx="5978859" cy="1200329"/>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標本サイズの大きな実験を計画することで，</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を小さくできる</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（任意の</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の下で望ましい</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になるような，おおよその標本サイズを逆算して実験を計画すればよい→ソフトウェアを使った標本サイズの決め方を最後に解説）</a:t>
            </a:r>
          </a:p>
        </p:txBody>
      </p:sp>
      <p:sp>
        <p:nvSpPr>
          <p:cNvPr id="73" name="テキスト ボックス 72">
            <a:extLst>
              <a:ext uri="{FF2B5EF4-FFF2-40B4-BE49-F238E27FC236}">
                <a16:creationId xmlns:a16="http://schemas.microsoft.com/office/drawing/2014/main" id="{572952CC-0932-4390-A3AC-4801A9D43AF3}"/>
              </a:ext>
            </a:extLst>
          </p:cNvPr>
          <p:cNvSpPr txBox="1"/>
          <p:nvPr/>
        </p:nvSpPr>
        <p:spPr>
          <a:xfrm>
            <a:off x="2185359" y="4227801"/>
            <a:ext cx="668517"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74" name="テキスト ボックス 73">
            <a:extLst>
              <a:ext uri="{FF2B5EF4-FFF2-40B4-BE49-F238E27FC236}">
                <a16:creationId xmlns:a16="http://schemas.microsoft.com/office/drawing/2014/main" id="{4DC29191-4E3D-40DE-935E-656DF5B82D24}"/>
              </a:ext>
            </a:extLst>
          </p:cNvPr>
          <p:cNvSpPr txBox="1"/>
          <p:nvPr/>
        </p:nvSpPr>
        <p:spPr>
          <a:xfrm>
            <a:off x="6190221" y="4038624"/>
            <a:ext cx="388823"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β</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75" name="テキスト ボックス 74">
            <a:extLst>
              <a:ext uri="{FF2B5EF4-FFF2-40B4-BE49-F238E27FC236}">
                <a16:creationId xmlns:a16="http://schemas.microsoft.com/office/drawing/2014/main" id="{D932B31D-B1BD-4679-B880-1AED8ABAEF08}"/>
              </a:ext>
            </a:extLst>
          </p:cNvPr>
          <p:cNvSpPr txBox="1"/>
          <p:nvPr/>
        </p:nvSpPr>
        <p:spPr>
          <a:xfrm>
            <a:off x="6643558" y="4227801"/>
            <a:ext cx="891429"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2.5</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77" name="直線矢印コネクタ 76">
            <a:extLst>
              <a:ext uri="{FF2B5EF4-FFF2-40B4-BE49-F238E27FC236}">
                <a16:creationId xmlns:a16="http://schemas.microsoft.com/office/drawing/2014/main" id="{D0B35D78-5155-486F-A23E-20717F74494D}"/>
              </a:ext>
            </a:extLst>
          </p:cNvPr>
          <p:cNvCxnSpPr/>
          <p:nvPr/>
        </p:nvCxnSpPr>
        <p:spPr>
          <a:xfrm>
            <a:off x="6477917" y="4332961"/>
            <a:ext cx="154825" cy="192038"/>
          </a:xfrm>
          <a:prstGeom prst="straightConnector1">
            <a:avLst/>
          </a:prstGeom>
          <a:ln w="31750">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1402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par>
                                <p:cTn id="14" presetID="10" presetClass="entr" presetSubtype="0" fill="hold" nodeType="with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5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500"/>
                                        <p:tgtEl>
                                          <p:spTgt spid="55"/>
                                        </p:tgtEl>
                                      </p:cBhvr>
                                    </p:animEffect>
                                  </p:childTnLst>
                                </p:cTn>
                              </p:par>
                              <p:par>
                                <p:cTn id="20" presetID="10" presetClass="entr" presetSubtype="0" fill="hold" nodeType="with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fade">
                                      <p:cBhvr>
                                        <p:cTn id="22" dur="500"/>
                                        <p:tgtEl>
                                          <p:spTgt spid="5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animEffect transition="in" filter="fade">
                                      <p:cBhvr>
                                        <p:cTn id="25" dur="500"/>
                                        <p:tgtEl>
                                          <p:spTgt spid="57"/>
                                        </p:tgtEl>
                                      </p:cBhvr>
                                    </p:animEffect>
                                  </p:childTnLst>
                                </p:cTn>
                              </p:par>
                              <p:par>
                                <p:cTn id="26" presetID="10" presetClass="entr" presetSubtype="0" fill="hold" nodeType="with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10"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par>
                                <p:cTn id="32" presetID="10" presetClass="entr" presetSubtype="0" fill="hold" nodeType="with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fade">
                                      <p:cBhvr>
                                        <p:cTn id="34" dur="500"/>
                                        <p:tgtEl>
                                          <p:spTgt spid="6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fade">
                                      <p:cBhvr>
                                        <p:cTn id="37" dur="500"/>
                                        <p:tgtEl>
                                          <p:spTgt spid="6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4"/>
                                        </p:tgtEl>
                                        <p:attrNameLst>
                                          <p:attrName>style.visibility</p:attrName>
                                        </p:attrNameLst>
                                      </p:cBhvr>
                                      <p:to>
                                        <p:strVal val="visible"/>
                                      </p:to>
                                    </p:set>
                                    <p:animEffect transition="in" filter="fade">
                                      <p:cBhvr>
                                        <p:cTn id="40" dur="500"/>
                                        <p:tgtEl>
                                          <p:spTgt spid="64"/>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fade">
                                      <p:cBhvr>
                                        <p:cTn id="46" dur="500"/>
                                        <p:tgtEl>
                                          <p:spTgt spid="74"/>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fade">
                                      <p:cBhvr>
                                        <p:cTn id="49" dur="500"/>
                                        <p:tgtEl>
                                          <p:spTgt spid="75"/>
                                        </p:tgtEl>
                                      </p:cBhvr>
                                    </p:animEffect>
                                  </p:childTnLst>
                                </p:cTn>
                              </p:par>
                              <p:par>
                                <p:cTn id="50" presetID="10" presetClass="entr" presetSubtype="0" fill="hold" nodeType="withEffect">
                                  <p:stCondLst>
                                    <p:cond delay="0"/>
                                  </p:stCondLst>
                                  <p:childTnLst>
                                    <p:set>
                                      <p:cBhvr>
                                        <p:cTn id="51" dur="1" fill="hold">
                                          <p:stCondLst>
                                            <p:cond delay="0"/>
                                          </p:stCondLst>
                                        </p:cTn>
                                        <p:tgtEl>
                                          <p:spTgt spid="77"/>
                                        </p:tgtEl>
                                        <p:attrNameLst>
                                          <p:attrName>style.visibility</p:attrName>
                                        </p:attrNameLst>
                                      </p:cBhvr>
                                      <p:to>
                                        <p:strVal val="visible"/>
                                      </p:to>
                                    </p:set>
                                    <p:animEffect transition="in" filter="fade">
                                      <p:cBhvr>
                                        <p:cTn id="52" dur="500"/>
                                        <p:tgtEl>
                                          <p:spTgt spid="7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71"/>
                                        </p:tgtEl>
                                        <p:attrNameLst>
                                          <p:attrName>style.visibility</p:attrName>
                                        </p:attrNameLst>
                                      </p:cBhvr>
                                      <p:to>
                                        <p:strVal val="visible"/>
                                      </p:to>
                                    </p:set>
                                    <p:animEffect transition="in" filter="fade">
                                      <p:cBhvr>
                                        <p:cTn id="58" dur="500"/>
                                        <p:tgtEl>
                                          <p:spTgt spid="7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2"/>
                                        </p:tgtEl>
                                        <p:attrNameLst>
                                          <p:attrName>style.visibility</p:attrName>
                                        </p:attrNameLst>
                                      </p:cBhvr>
                                      <p:to>
                                        <p:strVal val="visible"/>
                                      </p:to>
                                    </p:set>
                                    <p:animEffect transition="in" filter="fade">
                                      <p:cBhvr>
                                        <p:cTn id="61" dur="500"/>
                                        <p:tgtEl>
                                          <p:spTgt spid="42"/>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2" grpId="0"/>
      <p:bldP spid="53" grpId="0" animBg="1"/>
      <p:bldP spid="57" grpId="0"/>
      <p:bldP spid="63" grpId="0" animBg="1"/>
      <p:bldP spid="64" grpId="0"/>
      <p:bldP spid="71" grpId="0" animBg="1"/>
      <p:bldP spid="72"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A01ACC-37AF-4A19-8507-79A154F48627}"/>
              </a:ext>
            </a:extLst>
          </p:cNvPr>
          <p:cNvSpPr>
            <a:spLocks noGrp="1"/>
          </p:cNvSpPr>
          <p:nvPr>
            <p:ph type="title"/>
          </p:nvPr>
        </p:nvSpPr>
        <p:spPr/>
        <p:txBody>
          <a:bodyPr/>
          <a:lstStyle/>
          <a:p>
            <a:r>
              <a:rPr kumimoji="1" lang="ja-JP" altLang="en-US" dirty="0"/>
              <a:t>仮説検定と検出力</a:t>
            </a:r>
          </a:p>
        </p:txBody>
      </p:sp>
      <p:sp>
        <p:nvSpPr>
          <p:cNvPr id="3" name="コンテンツ プレースホルダー 2">
            <a:extLst>
              <a:ext uri="{FF2B5EF4-FFF2-40B4-BE49-F238E27FC236}">
                <a16:creationId xmlns:a16="http://schemas.microsoft.com/office/drawing/2014/main" id="{F20CC106-0E15-44B0-86F1-F1EE79695C0A}"/>
              </a:ext>
            </a:extLst>
          </p:cNvPr>
          <p:cNvSpPr>
            <a:spLocks noGrp="1"/>
          </p:cNvSpPr>
          <p:nvPr>
            <p:ph idx="1"/>
          </p:nvPr>
        </p:nvSpPr>
        <p:spPr/>
        <p:txBody>
          <a:bodyPr/>
          <a:lstStyle/>
          <a:p>
            <a:r>
              <a:rPr kumimoji="1" lang="ja-JP" altLang="en-US" dirty="0">
                <a:solidFill>
                  <a:srgbClr val="FFFF00"/>
                </a:solidFill>
              </a:rPr>
              <a:t>仮説検定</a:t>
            </a:r>
            <a:r>
              <a:rPr kumimoji="1" lang="ja-JP" altLang="en-US" dirty="0"/>
              <a:t>：母集団に対して主張したくない仮説（処理の効果がない等）を立て，その仮説が間違いであることを，</a:t>
            </a:r>
            <a:r>
              <a:rPr kumimoji="1" lang="ja-JP" altLang="en-US" dirty="0">
                <a:solidFill>
                  <a:srgbClr val="FFC000"/>
                </a:solidFill>
              </a:rPr>
              <a:t>実験結果の起き難ささから判断</a:t>
            </a:r>
            <a:r>
              <a:rPr kumimoji="1" lang="ja-JP" altLang="en-US" dirty="0"/>
              <a:t>する。</a:t>
            </a:r>
            <a:endParaRPr kumimoji="1" lang="en-US" altLang="ja-JP" dirty="0"/>
          </a:p>
          <a:p>
            <a:r>
              <a:rPr kumimoji="1" lang="ja-JP" altLang="en-US" dirty="0">
                <a:solidFill>
                  <a:srgbClr val="FFFF00"/>
                </a:solidFill>
              </a:rPr>
              <a:t>検出力</a:t>
            </a:r>
            <a:r>
              <a:rPr kumimoji="1" lang="ja-JP" altLang="en-US" dirty="0"/>
              <a:t>：母集団の特性に差があるときに，ちゃんと“差がある”と判断できる能力。</a:t>
            </a:r>
            <a:r>
              <a:rPr lang="ja-JP" altLang="en-US" dirty="0">
                <a:solidFill>
                  <a:srgbClr val="FFC000"/>
                </a:solidFill>
              </a:rPr>
              <a:t>検定の性能</a:t>
            </a:r>
            <a:r>
              <a:rPr lang="ja-JP" altLang="en-US" dirty="0"/>
              <a:t>を表す指標で近年重視されている。</a:t>
            </a:r>
            <a:endParaRPr kumimoji="1" lang="ja-JP" altLang="en-US" dirty="0"/>
          </a:p>
        </p:txBody>
      </p:sp>
    </p:spTree>
    <p:extLst>
      <p:ext uri="{BB962C8B-B14F-4D97-AF65-F5344CB8AC3E}">
        <p14:creationId xmlns:p14="http://schemas.microsoft.com/office/powerpoint/2010/main" val="42670675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a:extLst>
              <a:ext uri="{FF2B5EF4-FFF2-40B4-BE49-F238E27FC236}">
                <a16:creationId xmlns:a16="http://schemas.microsoft.com/office/drawing/2014/main" id="{645586C6-CD4D-41D2-AA74-40341E83ED07}"/>
              </a:ext>
            </a:extLst>
          </p:cNvPr>
          <p:cNvPicPr>
            <a:picLocks noChangeAspect="1"/>
          </p:cNvPicPr>
          <p:nvPr/>
        </p:nvPicPr>
        <p:blipFill rotWithShape="1">
          <a:blip r:embed="rId2"/>
          <a:srcRect l="42100" r="6427"/>
          <a:stretch/>
        </p:blipFill>
        <p:spPr>
          <a:xfrm>
            <a:off x="913043" y="2713306"/>
            <a:ext cx="2349942" cy="1883827"/>
          </a:xfrm>
          <a:prstGeom prst="rect">
            <a:avLst/>
          </a:prstGeom>
        </p:spPr>
      </p:pic>
      <p:sp>
        <p:nvSpPr>
          <p:cNvPr id="2" name="タイトル 1">
            <a:extLst>
              <a:ext uri="{FF2B5EF4-FFF2-40B4-BE49-F238E27FC236}">
                <a16:creationId xmlns:a16="http://schemas.microsoft.com/office/drawing/2014/main" id="{1948F58D-13E8-46D3-B281-469393EC2910}"/>
              </a:ext>
            </a:extLst>
          </p:cNvPr>
          <p:cNvSpPr>
            <a:spLocks noGrp="1"/>
          </p:cNvSpPr>
          <p:nvPr>
            <p:ph type="title"/>
          </p:nvPr>
        </p:nvSpPr>
        <p:spPr>
          <a:xfrm>
            <a:off x="990600" y="620688"/>
            <a:ext cx="7162800" cy="1143000"/>
          </a:xfrm>
        </p:spPr>
        <p:txBody>
          <a:bodyPr/>
          <a:lstStyle/>
          <a:p>
            <a:r>
              <a:rPr kumimoji="1" lang="ja-JP" altLang="en-US" sz="2500" dirty="0"/>
              <a:t>第二種の過誤を抑えるもう一つの裏技</a:t>
            </a:r>
            <a:br>
              <a:rPr kumimoji="1" lang="en-US" altLang="ja-JP" sz="3000" dirty="0"/>
            </a:br>
            <a:r>
              <a:rPr kumimoji="1" lang="en-US" altLang="ja-JP" sz="3500" dirty="0"/>
              <a:t>α</a:t>
            </a:r>
            <a:r>
              <a:rPr kumimoji="1" lang="ja-JP" altLang="en-US" sz="3500" dirty="0"/>
              <a:t>を大きくして</a:t>
            </a:r>
            <a:r>
              <a:rPr kumimoji="1" lang="en-US" altLang="ja-JP" sz="3500" dirty="0"/>
              <a:t>β</a:t>
            </a:r>
            <a:r>
              <a:rPr kumimoji="1" lang="ja-JP" altLang="en-US" sz="3500" dirty="0"/>
              <a:t>を小さくする</a:t>
            </a:r>
          </a:p>
        </p:txBody>
      </p:sp>
      <p:cxnSp>
        <p:nvCxnSpPr>
          <p:cNvPr id="8" name="直線コネクタ 7">
            <a:extLst>
              <a:ext uri="{FF2B5EF4-FFF2-40B4-BE49-F238E27FC236}">
                <a16:creationId xmlns:a16="http://schemas.microsoft.com/office/drawing/2014/main" id="{19CC0D9D-D012-4C4F-B308-F50FE68B4947}"/>
              </a:ext>
            </a:extLst>
          </p:cNvPr>
          <p:cNvCxnSpPr>
            <a:cxnSpLocks/>
          </p:cNvCxnSpPr>
          <p:nvPr/>
        </p:nvCxnSpPr>
        <p:spPr>
          <a:xfrm flipV="1">
            <a:off x="1142604" y="2713306"/>
            <a:ext cx="0" cy="1883828"/>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23BC2D30-B03F-452E-BED0-E390F29B0971}"/>
              </a:ext>
            </a:extLst>
          </p:cNvPr>
          <p:cNvSpPr txBox="1"/>
          <p:nvPr/>
        </p:nvSpPr>
        <p:spPr>
          <a:xfrm>
            <a:off x="940402" y="3574684"/>
            <a:ext cx="1008112" cy="338554"/>
          </a:xfrm>
          <a:prstGeom prst="rect">
            <a:avLst/>
          </a:prstGeom>
          <a:solidFill>
            <a:srgbClr val="00B050"/>
          </a:soli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p>
        </p:txBody>
      </p:sp>
      <p:pic>
        <p:nvPicPr>
          <p:cNvPr id="27" name="図 26">
            <a:extLst>
              <a:ext uri="{FF2B5EF4-FFF2-40B4-BE49-F238E27FC236}">
                <a16:creationId xmlns:a16="http://schemas.microsoft.com/office/drawing/2014/main" id="{6DF874AA-4D2A-40A1-8954-81EE6C0FF2A7}"/>
              </a:ext>
            </a:extLst>
          </p:cNvPr>
          <p:cNvPicPr>
            <a:picLocks noChangeAspect="1"/>
          </p:cNvPicPr>
          <p:nvPr/>
        </p:nvPicPr>
        <p:blipFill rotWithShape="1">
          <a:blip r:embed="rId3"/>
          <a:srcRect r="45480"/>
          <a:stretch/>
        </p:blipFill>
        <p:spPr>
          <a:xfrm>
            <a:off x="913042" y="2719402"/>
            <a:ext cx="2349943" cy="1877731"/>
          </a:xfrm>
          <a:prstGeom prst="rect">
            <a:avLst/>
          </a:prstGeom>
        </p:spPr>
      </p:pic>
      <p:cxnSp>
        <p:nvCxnSpPr>
          <p:cNvPr id="6" name="直線コネクタ 5">
            <a:extLst>
              <a:ext uri="{FF2B5EF4-FFF2-40B4-BE49-F238E27FC236}">
                <a16:creationId xmlns:a16="http://schemas.microsoft.com/office/drawing/2014/main" id="{4B07A95A-F54B-4AF3-AA5A-187A403B05BC}"/>
              </a:ext>
            </a:extLst>
          </p:cNvPr>
          <p:cNvCxnSpPr>
            <a:cxnSpLocks/>
          </p:cNvCxnSpPr>
          <p:nvPr/>
        </p:nvCxnSpPr>
        <p:spPr>
          <a:xfrm>
            <a:off x="874865" y="4562318"/>
            <a:ext cx="2388120" cy="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52D19F21-A835-4876-83BE-004DCB2659D6}"/>
              </a:ext>
            </a:extLst>
          </p:cNvPr>
          <p:cNvCxnSpPr>
            <a:cxnSpLocks/>
          </p:cNvCxnSpPr>
          <p:nvPr/>
        </p:nvCxnSpPr>
        <p:spPr>
          <a:xfrm flipH="1" flipV="1">
            <a:off x="2967246" y="3974111"/>
            <a:ext cx="1" cy="603341"/>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398318A-9FD0-4179-8602-BC7A0198081F}"/>
              </a:ext>
            </a:extLst>
          </p:cNvPr>
          <p:cNvSpPr txBox="1"/>
          <p:nvPr/>
        </p:nvSpPr>
        <p:spPr>
          <a:xfrm>
            <a:off x="2254873" y="3582384"/>
            <a:ext cx="1008112"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p>
        </p:txBody>
      </p:sp>
      <p:pic>
        <p:nvPicPr>
          <p:cNvPr id="37" name="図 36">
            <a:extLst>
              <a:ext uri="{FF2B5EF4-FFF2-40B4-BE49-F238E27FC236}">
                <a16:creationId xmlns:a16="http://schemas.microsoft.com/office/drawing/2014/main" id="{04864E5F-AC2F-490A-97B2-895A28EB9693}"/>
              </a:ext>
            </a:extLst>
          </p:cNvPr>
          <p:cNvPicPr>
            <a:picLocks noChangeAspect="1"/>
          </p:cNvPicPr>
          <p:nvPr/>
        </p:nvPicPr>
        <p:blipFill rotWithShape="1">
          <a:blip r:embed="rId4"/>
          <a:srcRect l="71817" r="6265"/>
          <a:stretch/>
        </p:blipFill>
        <p:spPr>
          <a:xfrm>
            <a:off x="2268603" y="2708493"/>
            <a:ext cx="998224" cy="1889924"/>
          </a:xfrm>
          <a:prstGeom prst="rect">
            <a:avLst/>
          </a:prstGeom>
        </p:spPr>
      </p:pic>
      <p:pic>
        <p:nvPicPr>
          <p:cNvPr id="39" name="図 38">
            <a:extLst>
              <a:ext uri="{FF2B5EF4-FFF2-40B4-BE49-F238E27FC236}">
                <a16:creationId xmlns:a16="http://schemas.microsoft.com/office/drawing/2014/main" id="{EE3DCC25-4AD1-4DD2-AF00-D81F7E9B3151}"/>
              </a:ext>
            </a:extLst>
          </p:cNvPr>
          <p:cNvPicPr>
            <a:picLocks noChangeAspect="1"/>
          </p:cNvPicPr>
          <p:nvPr/>
        </p:nvPicPr>
        <p:blipFill rotWithShape="1">
          <a:blip r:embed="rId5"/>
          <a:srcRect r="69313"/>
          <a:stretch/>
        </p:blipFill>
        <p:spPr>
          <a:xfrm>
            <a:off x="930870" y="2708493"/>
            <a:ext cx="1322671" cy="1883827"/>
          </a:xfrm>
          <a:prstGeom prst="rect">
            <a:avLst/>
          </a:prstGeom>
        </p:spPr>
      </p:pic>
      <p:cxnSp>
        <p:nvCxnSpPr>
          <p:cNvPr id="19" name="直線コネクタ 18">
            <a:extLst>
              <a:ext uri="{FF2B5EF4-FFF2-40B4-BE49-F238E27FC236}">
                <a16:creationId xmlns:a16="http://schemas.microsoft.com/office/drawing/2014/main" id="{830E6728-0198-47E0-B592-7C479E5DAB03}"/>
              </a:ext>
            </a:extLst>
          </p:cNvPr>
          <p:cNvCxnSpPr>
            <a:cxnSpLocks/>
          </p:cNvCxnSpPr>
          <p:nvPr/>
        </p:nvCxnSpPr>
        <p:spPr>
          <a:xfrm flipV="1">
            <a:off x="2260512" y="2733815"/>
            <a:ext cx="9980" cy="1849585"/>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BFE134E0-652C-456E-8C10-C60A1738E88C}"/>
              </a:ext>
            </a:extLst>
          </p:cNvPr>
          <p:cNvSpPr txBox="1"/>
          <p:nvPr/>
        </p:nvSpPr>
        <p:spPr>
          <a:xfrm>
            <a:off x="1885779" y="4118014"/>
            <a:ext cx="388823" cy="400110"/>
          </a:xfrm>
          <a:prstGeom prst="rect">
            <a:avLst/>
          </a:prstGeom>
          <a:noFill/>
        </p:spPr>
        <p:txBody>
          <a:bodyPr wrap="square" rtlCol="0">
            <a:spAutoFit/>
          </a:bodyPr>
          <a:lstStyle/>
          <a:p>
            <a:pPr algn="l"/>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β</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44" name="直線コネクタ 43">
            <a:extLst>
              <a:ext uri="{FF2B5EF4-FFF2-40B4-BE49-F238E27FC236}">
                <a16:creationId xmlns:a16="http://schemas.microsoft.com/office/drawing/2014/main" id="{CA9324F4-7335-4B90-B341-346580E87C90}"/>
              </a:ext>
            </a:extLst>
          </p:cNvPr>
          <p:cNvCxnSpPr>
            <a:cxnSpLocks/>
          </p:cNvCxnSpPr>
          <p:nvPr/>
        </p:nvCxnSpPr>
        <p:spPr>
          <a:xfrm flipH="1" flipV="1">
            <a:off x="2967246" y="2733815"/>
            <a:ext cx="221" cy="883271"/>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47" name="矢印: 右 46">
            <a:extLst>
              <a:ext uri="{FF2B5EF4-FFF2-40B4-BE49-F238E27FC236}">
                <a16:creationId xmlns:a16="http://schemas.microsoft.com/office/drawing/2014/main" id="{E9861665-8535-46A7-AE66-9D592ACB33C5}"/>
              </a:ext>
            </a:extLst>
          </p:cNvPr>
          <p:cNvSpPr/>
          <p:nvPr/>
        </p:nvSpPr>
        <p:spPr>
          <a:xfrm>
            <a:off x="3619578" y="3538426"/>
            <a:ext cx="1380779" cy="360040"/>
          </a:xfrm>
          <a:prstGeom prst="rightArrow">
            <a:avLst/>
          </a:prstGeom>
          <a:solidFill>
            <a:schemeClr val="bg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E9F271EF-5FCC-4736-87C8-A7CFBBA28F33}"/>
              </a:ext>
            </a:extLst>
          </p:cNvPr>
          <p:cNvSpPr txBox="1"/>
          <p:nvPr/>
        </p:nvSpPr>
        <p:spPr>
          <a:xfrm>
            <a:off x="3375619" y="3111836"/>
            <a:ext cx="2134971"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を大きくすれば</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49" name="テキスト ボックス 48">
            <a:extLst>
              <a:ext uri="{FF2B5EF4-FFF2-40B4-BE49-F238E27FC236}">
                <a16:creationId xmlns:a16="http://schemas.microsoft.com/office/drawing/2014/main" id="{0E2C7B53-A091-4A4C-81E6-745AFCB0B0FC}"/>
              </a:ext>
            </a:extLst>
          </p:cNvPr>
          <p:cNvSpPr txBox="1"/>
          <p:nvPr/>
        </p:nvSpPr>
        <p:spPr>
          <a:xfrm>
            <a:off x="3503151" y="3861591"/>
            <a:ext cx="1781409" cy="646331"/>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（効果量と標本サイズは同じ）</a:t>
            </a:r>
          </a:p>
        </p:txBody>
      </p:sp>
      <p:sp>
        <p:nvSpPr>
          <p:cNvPr id="71" name="矢印: U ターン 70">
            <a:extLst>
              <a:ext uri="{FF2B5EF4-FFF2-40B4-BE49-F238E27FC236}">
                <a16:creationId xmlns:a16="http://schemas.microsoft.com/office/drawing/2014/main" id="{7E7B1021-C490-4E42-B5B4-BA180BC02CCF}"/>
              </a:ext>
            </a:extLst>
          </p:cNvPr>
          <p:cNvSpPr/>
          <p:nvPr/>
        </p:nvSpPr>
        <p:spPr>
          <a:xfrm flipV="1">
            <a:off x="1862044" y="4622438"/>
            <a:ext cx="4582164" cy="262637"/>
          </a:xfrm>
          <a:prstGeom prst="uturnArrow">
            <a:avLst>
              <a:gd name="adj1" fmla="val 25000"/>
              <a:gd name="adj2" fmla="val 25000"/>
              <a:gd name="adj3" fmla="val 25000"/>
              <a:gd name="adj4" fmla="val 43750"/>
              <a:gd name="adj5" fmla="val 100000"/>
            </a:avLst>
          </a:prstGeom>
          <a:solidFill>
            <a:srgbClr val="47B0FF"/>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 name="テキスト ボックス 71">
            <a:extLst>
              <a:ext uri="{FF2B5EF4-FFF2-40B4-BE49-F238E27FC236}">
                <a16:creationId xmlns:a16="http://schemas.microsoft.com/office/drawing/2014/main" id="{EC182299-FD57-4AEC-8C5C-BF4050413BC6}"/>
              </a:ext>
            </a:extLst>
          </p:cNvPr>
          <p:cNvSpPr txBox="1"/>
          <p:nvPr/>
        </p:nvSpPr>
        <p:spPr>
          <a:xfrm>
            <a:off x="797855" y="4939953"/>
            <a:ext cx="7290497"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第一種の過誤が致命的でないなら，有意水準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の許容を大きくすることで，</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トレードオフ関係</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にある</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は小さくなる</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（ただし，よほどデータを集めるのが困難な場合を除いて用いられない）</a:t>
            </a:r>
          </a:p>
        </p:txBody>
      </p:sp>
      <p:sp>
        <p:nvSpPr>
          <p:cNvPr id="73" name="テキスト ボックス 72">
            <a:extLst>
              <a:ext uri="{FF2B5EF4-FFF2-40B4-BE49-F238E27FC236}">
                <a16:creationId xmlns:a16="http://schemas.microsoft.com/office/drawing/2014/main" id="{572952CC-0932-4390-A3AC-4801A9D43AF3}"/>
              </a:ext>
            </a:extLst>
          </p:cNvPr>
          <p:cNvSpPr txBox="1"/>
          <p:nvPr/>
        </p:nvSpPr>
        <p:spPr>
          <a:xfrm>
            <a:off x="2137672" y="4237652"/>
            <a:ext cx="668517"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α/2</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pic>
        <p:nvPicPr>
          <p:cNvPr id="40" name="図 39">
            <a:extLst>
              <a:ext uri="{FF2B5EF4-FFF2-40B4-BE49-F238E27FC236}">
                <a16:creationId xmlns:a16="http://schemas.microsoft.com/office/drawing/2014/main" id="{86849C45-2A02-4AA7-83D7-7FA12D33D966}"/>
              </a:ext>
            </a:extLst>
          </p:cNvPr>
          <p:cNvPicPr>
            <a:picLocks noChangeAspect="1"/>
          </p:cNvPicPr>
          <p:nvPr/>
        </p:nvPicPr>
        <p:blipFill rotWithShape="1">
          <a:blip r:embed="rId2"/>
          <a:srcRect l="42100" r="6427"/>
          <a:stretch/>
        </p:blipFill>
        <p:spPr>
          <a:xfrm>
            <a:off x="5619383" y="2713306"/>
            <a:ext cx="2349942" cy="1883827"/>
          </a:xfrm>
          <a:prstGeom prst="rect">
            <a:avLst/>
          </a:prstGeom>
        </p:spPr>
      </p:pic>
      <p:cxnSp>
        <p:nvCxnSpPr>
          <p:cNvPr id="43" name="直線コネクタ 42">
            <a:extLst>
              <a:ext uri="{FF2B5EF4-FFF2-40B4-BE49-F238E27FC236}">
                <a16:creationId xmlns:a16="http://schemas.microsoft.com/office/drawing/2014/main" id="{74507BAB-D68F-45C2-BA1C-03710CEEEF43}"/>
              </a:ext>
            </a:extLst>
          </p:cNvPr>
          <p:cNvCxnSpPr>
            <a:cxnSpLocks/>
          </p:cNvCxnSpPr>
          <p:nvPr/>
        </p:nvCxnSpPr>
        <p:spPr>
          <a:xfrm flipV="1">
            <a:off x="5848944" y="2713306"/>
            <a:ext cx="0" cy="1883828"/>
          </a:xfrm>
          <a:prstGeom prst="line">
            <a:avLst/>
          </a:prstGeom>
          <a:ln w="31750">
            <a:solidFill>
              <a:schemeClr val="bg1"/>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B893A226-1955-4D48-A491-985793E85058}"/>
              </a:ext>
            </a:extLst>
          </p:cNvPr>
          <p:cNvSpPr txBox="1"/>
          <p:nvPr/>
        </p:nvSpPr>
        <p:spPr>
          <a:xfrm>
            <a:off x="5612127" y="3603121"/>
            <a:ext cx="1008112" cy="338554"/>
          </a:xfrm>
          <a:prstGeom prst="rect">
            <a:avLst/>
          </a:prstGeom>
          <a:solidFill>
            <a:srgbClr val="00B050"/>
          </a:solid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p>
        </p:txBody>
      </p:sp>
      <p:pic>
        <p:nvPicPr>
          <p:cNvPr id="46" name="図 45">
            <a:extLst>
              <a:ext uri="{FF2B5EF4-FFF2-40B4-BE49-F238E27FC236}">
                <a16:creationId xmlns:a16="http://schemas.microsoft.com/office/drawing/2014/main" id="{592BFB57-4FF3-4532-8202-511EB57D3DCB}"/>
              </a:ext>
            </a:extLst>
          </p:cNvPr>
          <p:cNvPicPr>
            <a:picLocks noChangeAspect="1"/>
          </p:cNvPicPr>
          <p:nvPr/>
        </p:nvPicPr>
        <p:blipFill rotWithShape="1">
          <a:blip r:embed="rId3"/>
          <a:srcRect r="45480"/>
          <a:stretch/>
        </p:blipFill>
        <p:spPr>
          <a:xfrm>
            <a:off x="5625501" y="2705847"/>
            <a:ext cx="2349943" cy="1877731"/>
          </a:xfrm>
          <a:prstGeom prst="rect">
            <a:avLst/>
          </a:prstGeom>
        </p:spPr>
      </p:pic>
      <p:cxnSp>
        <p:nvCxnSpPr>
          <p:cNvPr id="50" name="直線コネクタ 49">
            <a:extLst>
              <a:ext uri="{FF2B5EF4-FFF2-40B4-BE49-F238E27FC236}">
                <a16:creationId xmlns:a16="http://schemas.microsoft.com/office/drawing/2014/main" id="{DA106C46-8356-4525-A08A-2EED67BFACAD}"/>
              </a:ext>
            </a:extLst>
          </p:cNvPr>
          <p:cNvCxnSpPr>
            <a:cxnSpLocks/>
          </p:cNvCxnSpPr>
          <p:nvPr/>
        </p:nvCxnSpPr>
        <p:spPr>
          <a:xfrm>
            <a:off x="5581205" y="4562318"/>
            <a:ext cx="2388120" cy="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直線コネクタ 60">
            <a:extLst>
              <a:ext uri="{FF2B5EF4-FFF2-40B4-BE49-F238E27FC236}">
                <a16:creationId xmlns:a16="http://schemas.microsoft.com/office/drawing/2014/main" id="{E58595D3-F7AC-4755-9FD9-3587DC110A6D}"/>
              </a:ext>
            </a:extLst>
          </p:cNvPr>
          <p:cNvCxnSpPr>
            <a:cxnSpLocks/>
          </p:cNvCxnSpPr>
          <p:nvPr/>
        </p:nvCxnSpPr>
        <p:spPr>
          <a:xfrm flipH="1" flipV="1">
            <a:off x="7673586" y="3974111"/>
            <a:ext cx="1" cy="603341"/>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1623C7AE-A479-4433-868F-6B5569B314CB}"/>
              </a:ext>
            </a:extLst>
          </p:cNvPr>
          <p:cNvSpPr txBox="1"/>
          <p:nvPr/>
        </p:nvSpPr>
        <p:spPr>
          <a:xfrm>
            <a:off x="6961213" y="3582384"/>
            <a:ext cx="1008112" cy="338554"/>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p>
        </p:txBody>
      </p:sp>
      <p:pic>
        <p:nvPicPr>
          <p:cNvPr id="66" name="図 65">
            <a:extLst>
              <a:ext uri="{FF2B5EF4-FFF2-40B4-BE49-F238E27FC236}">
                <a16:creationId xmlns:a16="http://schemas.microsoft.com/office/drawing/2014/main" id="{937EFEF8-97C1-4C3F-AE21-F9EC1DD82166}"/>
              </a:ext>
            </a:extLst>
          </p:cNvPr>
          <p:cNvPicPr>
            <a:picLocks noChangeAspect="1"/>
          </p:cNvPicPr>
          <p:nvPr/>
        </p:nvPicPr>
        <p:blipFill rotWithShape="1">
          <a:blip r:embed="rId4"/>
          <a:srcRect l="62588" r="6265"/>
          <a:stretch/>
        </p:blipFill>
        <p:spPr>
          <a:xfrm>
            <a:off x="6554600" y="2708493"/>
            <a:ext cx="1418567" cy="1889924"/>
          </a:xfrm>
          <a:prstGeom prst="rect">
            <a:avLst/>
          </a:prstGeom>
        </p:spPr>
      </p:pic>
      <p:pic>
        <p:nvPicPr>
          <p:cNvPr id="67" name="図 66">
            <a:extLst>
              <a:ext uri="{FF2B5EF4-FFF2-40B4-BE49-F238E27FC236}">
                <a16:creationId xmlns:a16="http://schemas.microsoft.com/office/drawing/2014/main" id="{6FA717DF-7F6C-4ACB-953B-91D4AEDC1047}"/>
              </a:ext>
            </a:extLst>
          </p:cNvPr>
          <p:cNvPicPr>
            <a:picLocks noChangeAspect="1"/>
          </p:cNvPicPr>
          <p:nvPr/>
        </p:nvPicPr>
        <p:blipFill rotWithShape="1">
          <a:blip r:embed="rId5"/>
          <a:srcRect r="79129"/>
          <a:stretch/>
        </p:blipFill>
        <p:spPr>
          <a:xfrm>
            <a:off x="5628213" y="2698320"/>
            <a:ext cx="899563" cy="1883827"/>
          </a:xfrm>
          <a:prstGeom prst="rect">
            <a:avLst/>
          </a:prstGeom>
        </p:spPr>
      </p:pic>
      <p:cxnSp>
        <p:nvCxnSpPr>
          <p:cNvPr id="68" name="直線コネクタ 67">
            <a:extLst>
              <a:ext uri="{FF2B5EF4-FFF2-40B4-BE49-F238E27FC236}">
                <a16:creationId xmlns:a16="http://schemas.microsoft.com/office/drawing/2014/main" id="{3E649FDC-9515-442F-AD33-D1C2DE0F5763}"/>
              </a:ext>
            </a:extLst>
          </p:cNvPr>
          <p:cNvCxnSpPr>
            <a:cxnSpLocks/>
          </p:cNvCxnSpPr>
          <p:nvPr/>
        </p:nvCxnSpPr>
        <p:spPr>
          <a:xfrm flipH="1" flipV="1">
            <a:off x="6517183" y="2780928"/>
            <a:ext cx="30310" cy="1802472"/>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69" name="テキスト ボックス 68">
            <a:extLst>
              <a:ext uri="{FF2B5EF4-FFF2-40B4-BE49-F238E27FC236}">
                <a16:creationId xmlns:a16="http://schemas.microsoft.com/office/drawing/2014/main" id="{E5A7A774-4C3F-44C0-8ABA-4EA1FB1FAA25}"/>
              </a:ext>
            </a:extLst>
          </p:cNvPr>
          <p:cNvSpPr txBox="1"/>
          <p:nvPr/>
        </p:nvSpPr>
        <p:spPr>
          <a:xfrm>
            <a:off x="6255020" y="4250461"/>
            <a:ext cx="388823"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β</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78" name="直線コネクタ 77">
            <a:extLst>
              <a:ext uri="{FF2B5EF4-FFF2-40B4-BE49-F238E27FC236}">
                <a16:creationId xmlns:a16="http://schemas.microsoft.com/office/drawing/2014/main" id="{41F6D2D0-5EC5-4C04-A89F-485AF505A301}"/>
              </a:ext>
            </a:extLst>
          </p:cNvPr>
          <p:cNvCxnSpPr>
            <a:cxnSpLocks/>
          </p:cNvCxnSpPr>
          <p:nvPr/>
        </p:nvCxnSpPr>
        <p:spPr>
          <a:xfrm flipH="1" flipV="1">
            <a:off x="7673586" y="2733815"/>
            <a:ext cx="221" cy="883271"/>
          </a:xfrm>
          <a:prstGeom prst="line">
            <a:avLst/>
          </a:prstGeom>
          <a:ln w="31750">
            <a:solidFill>
              <a:schemeClr val="bg1"/>
            </a:solidFill>
            <a:prstDash val="solid"/>
            <a:tailEnd type="none"/>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B0E6C277-4179-4D75-9B3F-82B6BCB9C730}"/>
              </a:ext>
            </a:extLst>
          </p:cNvPr>
          <p:cNvSpPr txBox="1"/>
          <p:nvPr/>
        </p:nvSpPr>
        <p:spPr>
          <a:xfrm>
            <a:off x="6550758" y="4227368"/>
            <a:ext cx="668517" cy="369332"/>
          </a:xfrm>
          <a:prstGeom prst="rect">
            <a:avLst/>
          </a:prstGeom>
          <a:noFill/>
        </p:spPr>
        <p:txBody>
          <a:bodyPr wrap="square" rtlCol="0">
            <a:spAutoFit/>
          </a:bodyPr>
          <a:lstStyle/>
          <a:p>
            <a:pPr algn="l"/>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α/2</a:t>
            </a:r>
            <a:endPar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80" name="直線コネクタ 79">
            <a:extLst>
              <a:ext uri="{FF2B5EF4-FFF2-40B4-BE49-F238E27FC236}">
                <a16:creationId xmlns:a16="http://schemas.microsoft.com/office/drawing/2014/main" id="{CADD4DBF-CB60-41CC-82C9-EBF9AF1D90D9}"/>
              </a:ext>
            </a:extLst>
          </p:cNvPr>
          <p:cNvCxnSpPr>
            <a:cxnSpLocks/>
          </p:cNvCxnSpPr>
          <p:nvPr/>
        </p:nvCxnSpPr>
        <p:spPr>
          <a:xfrm flipV="1">
            <a:off x="6946526" y="2780928"/>
            <a:ext cx="19717" cy="1520006"/>
          </a:xfrm>
          <a:prstGeom prst="line">
            <a:avLst/>
          </a:prstGeom>
          <a:ln w="31750">
            <a:solidFill>
              <a:srgbClr val="FFFF00"/>
            </a:solidFill>
            <a:prstDash val="sysDash"/>
            <a:tailEnd type="none"/>
          </a:ln>
        </p:spPr>
        <p:style>
          <a:lnRef idx="1">
            <a:schemeClr val="accent1"/>
          </a:lnRef>
          <a:fillRef idx="0">
            <a:schemeClr val="accent1"/>
          </a:fillRef>
          <a:effectRef idx="0">
            <a:schemeClr val="accent1"/>
          </a:effectRef>
          <a:fontRef idx="minor">
            <a:schemeClr val="tx1"/>
          </a:fontRef>
        </p:style>
      </p:cxnSp>
      <p:sp>
        <p:nvSpPr>
          <p:cNvPr id="12" name="矢印: 左 11">
            <a:extLst>
              <a:ext uri="{FF2B5EF4-FFF2-40B4-BE49-F238E27FC236}">
                <a16:creationId xmlns:a16="http://schemas.microsoft.com/office/drawing/2014/main" id="{AC1A319D-1648-452E-BD08-2A01C232970D}"/>
              </a:ext>
            </a:extLst>
          </p:cNvPr>
          <p:cNvSpPr/>
          <p:nvPr/>
        </p:nvSpPr>
        <p:spPr>
          <a:xfrm>
            <a:off x="6583521" y="2796827"/>
            <a:ext cx="297926" cy="216264"/>
          </a:xfrm>
          <a:prstGeom prst="lef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71CAA927-B006-4351-A167-F3FA6621212B}"/>
              </a:ext>
            </a:extLst>
          </p:cNvPr>
          <p:cNvSpPr txBox="1"/>
          <p:nvPr/>
        </p:nvSpPr>
        <p:spPr>
          <a:xfrm>
            <a:off x="874865" y="2079524"/>
            <a:ext cx="2597172" cy="584775"/>
          </a:xfrm>
          <a:prstGeom prst="rect">
            <a:avLst/>
          </a:prstGeom>
          <a:noFill/>
        </p:spPr>
        <p:txBody>
          <a:bodyPr wrap="square" rtlCol="0">
            <a:spAutoFit/>
          </a:bodyPr>
          <a:lstStyle/>
          <a:p>
            <a:pPr algn="l"/>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a:t>
            </a:r>
            <a:r>
              <a:rPr kumimoji="1" lang="en-US" altLang="ja-JP"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16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で共用している限界値（の絶対値）を小さくする</a:t>
            </a:r>
          </a:p>
        </p:txBody>
      </p:sp>
      <p:sp>
        <p:nvSpPr>
          <p:cNvPr id="82" name="矢印: 左 81">
            <a:extLst>
              <a:ext uri="{FF2B5EF4-FFF2-40B4-BE49-F238E27FC236}">
                <a16:creationId xmlns:a16="http://schemas.microsoft.com/office/drawing/2014/main" id="{8D31E2A8-185E-450D-A777-E12F880B4954}"/>
              </a:ext>
            </a:extLst>
          </p:cNvPr>
          <p:cNvSpPr/>
          <p:nvPr/>
        </p:nvSpPr>
        <p:spPr>
          <a:xfrm>
            <a:off x="1907761" y="2719401"/>
            <a:ext cx="297926" cy="216264"/>
          </a:xfrm>
          <a:prstGeom prst="leftArrow">
            <a:avLst/>
          </a:prstGeom>
          <a:solidFill>
            <a:srgbClr val="FFFF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5563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500"/>
                                        <p:tgtEl>
                                          <p:spTgt spid="71"/>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childTnLst>
                                </p:cTn>
                              </p:par>
                              <p:par>
                                <p:cTn id="20" presetID="10" presetClass="entr" presetSubtype="0" fill="hold" nodeType="with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fade">
                                      <p:cBhvr>
                                        <p:cTn id="22" dur="500"/>
                                        <p:tgtEl>
                                          <p:spTgt spid="46"/>
                                        </p:tgtEl>
                                      </p:cBhvr>
                                    </p:animEffect>
                                  </p:childTnLst>
                                </p:cTn>
                              </p:par>
                              <p:par>
                                <p:cTn id="23" presetID="10"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61"/>
                                        </p:tgtEl>
                                        <p:attrNameLst>
                                          <p:attrName>style.visibility</p:attrName>
                                        </p:attrNameLst>
                                      </p:cBhvr>
                                      <p:to>
                                        <p:strVal val="visible"/>
                                      </p:to>
                                    </p:set>
                                    <p:animEffect transition="in" filter="fade">
                                      <p:cBhvr>
                                        <p:cTn id="28" dur="500"/>
                                        <p:tgtEl>
                                          <p:spTgt spid="6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childTnLst>
                                </p:cTn>
                              </p:par>
                              <p:par>
                                <p:cTn id="32" presetID="10" presetClass="entr" presetSubtype="0" fill="hold" nodeType="with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par>
                                <p:cTn id="38" presetID="10" presetClass="entr" presetSubtype="0" fill="hold" nodeType="withEffect">
                                  <p:stCondLst>
                                    <p:cond delay="0"/>
                                  </p:stCondLst>
                                  <p:childTnLst>
                                    <p:set>
                                      <p:cBhvr>
                                        <p:cTn id="39" dur="1" fill="hold">
                                          <p:stCondLst>
                                            <p:cond delay="0"/>
                                          </p:stCondLst>
                                        </p:cTn>
                                        <p:tgtEl>
                                          <p:spTgt spid="68"/>
                                        </p:tgtEl>
                                        <p:attrNameLst>
                                          <p:attrName>style.visibility</p:attrName>
                                        </p:attrNameLst>
                                      </p:cBhvr>
                                      <p:to>
                                        <p:strVal val="visible"/>
                                      </p:to>
                                    </p:set>
                                    <p:animEffect transition="in" filter="fade">
                                      <p:cBhvr>
                                        <p:cTn id="40" dur="500"/>
                                        <p:tgtEl>
                                          <p:spTgt spid="6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par>
                                <p:cTn id="44" presetID="10" presetClass="entr" presetSubtype="0" fill="hold" nodeType="withEffect">
                                  <p:stCondLst>
                                    <p:cond delay="0"/>
                                  </p:stCondLst>
                                  <p:childTnLst>
                                    <p:set>
                                      <p:cBhvr>
                                        <p:cTn id="45" dur="1" fill="hold">
                                          <p:stCondLst>
                                            <p:cond delay="0"/>
                                          </p:stCondLst>
                                        </p:cTn>
                                        <p:tgtEl>
                                          <p:spTgt spid="78"/>
                                        </p:tgtEl>
                                        <p:attrNameLst>
                                          <p:attrName>style.visibility</p:attrName>
                                        </p:attrNameLst>
                                      </p:cBhvr>
                                      <p:to>
                                        <p:strVal val="visible"/>
                                      </p:to>
                                    </p:set>
                                    <p:animEffect transition="in" filter="fade">
                                      <p:cBhvr>
                                        <p:cTn id="46" dur="500"/>
                                        <p:tgtEl>
                                          <p:spTgt spid="7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500"/>
                                        <p:tgtEl>
                                          <p:spTgt spid="79"/>
                                        </p:tgtEl>
                                      </p:cBhvr>
                                    </p:animEffect>
                                  </p:childTnLst>
                                </p:cTn>
                              </p:par>
                              <p:par>
                                <p:cTn id="50" presetID="10" presetClass="entr" presetSubtype="0" fill="hold" nodeType="withEffect">
                                  <p:stCondLst>
                                    <p:cond delay="0"/>
                                  </p:stCondLst>
                                  <p:childTnLst>
                                    <p:set>
                                      <p:cBhvr>
                                        <p:cTn id="51" dur="1" fill="hold">
                                          <p:stCondLst>
                                            <p:cond delay="0"/>
                                          </p:stCondLst>
                                        </p:cTn>
                                        <p:tgtEl>
                                          <p:spTgt spid="80"/>
                                        </p:tgtEl>
                                        <p:attrNameLst>
                                          <p:attrName>style.visibility</p:attrName>
                                        </p:attrNameLst>
                                      </p:cBhvr>
                                      <p:to>
                                        <p:strVal val="visible"/>
                                      </p:to>
                                    </p:set>
                                    <p:animEffect transition="in" filter="fade">
                                      <p:cBhvr>
                                        <p:cTn id="52" dur="500"/>
                                        <p:tgtEl>
                                          <p:spTgt spid="8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fade">
                                      <p:cBhvr>
                                        <p:cTn id="5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2" grpId="0"/>
      <p:bldP spid="45" grpId="0" animBg="1"/>
      <p:bldP spid="62" grpId="0"/>
      <p:bldP spid="69" grpId="0"/>
      <p:bldP spid="79" grpId="0"/>
      <p:bldP spid="1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CA9CD-AC14-4102-8630-DA4E92E740CA}"/>
              </a:ext>
            </a:extLst>
          </p:cNvPr>
          <p:cNvSpPr>
            <a:spLocks noGrp="1"/>
          </p:cNvSpPr>
          <p:nvPr>
            <p:ph type="title"/>
          </p:nvPr>
        </p:nvSpPr>
        <p:spPr/>
        <p:txBody>
          <a:bodyPr/>
          <a:lstStyle/>
          <a:p>
            <a:r>
              <a:rPr lang="ja-JP" altLang="en-US" sz="4000" dirty="0"/>
              <a:t>検出力</a:t>
            </a:r>
            <a:br>
              <a:rPr lang="en-US" altLang="ja-JP" sz="3200" dirty="0"/>
            </a:br>
            <a:r>
              <a:rPr kumimoji="1" lang="ja-JP" altLang="en-US" sz="3000" dirty="0"/>
              <a:t>ここまで</a:t>
            </a:r>
            <a:r>
              <a:rPr kumimoji="1" lang="en-US" altLang="ja-JP" sz="3000" dirty="0"/>
              <a:t>β</a:t>
            </a:r>
            <a:r>
              <a:rPr kumimoji="1" lang="ja-JP" altLang="en-US" sz="3000" dirty="0"/>
              <a:t>を使ってきましたが</a:t>
            </a:r>
            <a:r>
              <a:rPr kumimoji="1" lang="en-US" altLang="ja-JP" sz="3000" dirty="0"/>
              <a:t>…</a:t>
            </a:r>
            <a:endParaRPr kumimoji="1" lang="ja-JP" altLang="en-US" sz="4000" dirty="0"/>
          </a:p>
        </p:txBody>
      </p:sp>
      <p:sp>
        <p:nvSpPr>
          <p:cNvPr id="4" name="コンテンツ プレースホルダー 5">
            <a:extLst>
              <a:ext uri="{FF2B5EF4-FFF2-40B4-BE49-F238E27FC236}">
                <a16:creationId xmlns:a16="http://schemas.microsoft.com/office/drawing/2014/main" id="{15AF5987-AEFD-43A1-B075-142C0B953357}"/>
              </a:ext>
            </a:extLst>
          </p:cNvPr>
          <p:cNvSpPr txBox="1">
            <a:spLocks/>
          </p:cNvSpPr>
          <p:nvPr/>
        </p:nvSpPr>
        <p:spPr bwMode="auto">
          <a:xfrm>
            <a:off x="1457180" y="3255644"/>
            <a:ext cx="4546551" cy="1838669"/>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00B050"/>
          </a:solidFill>
          <a:ln w="38100" cap="flat" cmpd="sng" algn="ctr">
            <a:solidFill>
              <a:schemeClr val="bg1"/>
            </a:solidFill>
            <a:prstDash val="sysDash"/>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sp>
        <p:nvSpPr>
          <p:cNvPr id="5" name="コンテンツ プレースホルダー 5">
            <a:extLst>
              <a:ext uri="{FF2B5EF4-FFF2-40B4-BE49-F238E27FC236}">
                <a16:creationId xmlns:a16="http://schemas.microsoft.com/office/drawing/2014/main" id="{409EED13-C1FF-45D6-823B-8106A985B799}"/>
              </a:ext>
            </a:extLst>
          </p:cNvPr>
          <p:cNvSpPr txBox="1">
            <a:spLocks/>
          </p:cNvSpPr>
          <p:nvPr/>
        </p:nvSpPr>
        <p:spPr bwMode="auto">
          <a:xfrm>
            <a:off x="3563888" y="3260832"/>
            <a:ext cx="4300792" cy="1833481"/>
          </a:xfrm>
          <a:custGeom>
            <a:avLst/>
            <a:gdLst>
              <a:gd name="connsiteX0" fmla="*/ 0 w 2983832"/>
              <a:gd name="connsiteY0" fmla="*/ 1122950 h 1134236"/>
              <a:gd name="connsiteX1" fmla="*/ 588211 w 2983832"/>
              <a:gd name="connsiteY1" fmla="*/ 973224 h 1134236"/>
              <a:gd name="connsiteX2" fmla="*/ 1411705 w 2983832"/>
              <a:gd name="connsiteY2" fmla="*/ 3 h 1134236"/>
              <a:gd name="connsiteX3" fmla="*/ 2310063 w 2983832"/>
              <a:gd name="connsiteY3" fmla="*/ 962529 h 1134236"/>
              <a:gd name="connsiteX4" fmla="*/ 2983832 w 2983832"/>
              <a:gd name="connsiteY4" fmla="*/ 1122950 h 1134236"/>
              <a:gd name="connsiteX5" fmla="*/ 2983832 w 2983832"/>
              <a:gd name="connsiteY5" fmla="*/ 1122950 h 113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3832" h="1134236">
                <a:moveTo>
                  <a:pt x="0" y="1122950"/>
                </a:moveTo>
                <a:cubicBezTo>
                  <a:pt x="176463" y="1141666"/>
                  <a:pt x="352927" y="1160382"/>
                  <a:pt x="588211" y="973224"/>
                </a:cubicBezTo>
                <a:cubicBezTo>
                  <a:pt x="823495" y="786066"/>
                  <a:pt x="1124730" y="1785"/>
                  <a:pt x="1411705" y="3"/>
                </a:cubicBezTo>
                <a:cubicBezTo>
                  <a:pt x="1698680" y="-1779"/>
                  <a:pt x="2048042" y="775371"/>
                  <a:pt x="2310063" y="962529"/>
                </a:cubicBezTo>
                <a:cubicBezTo>
                  <a:pt x="2572084" y="1149687"/>
                  <a:pt x="2983832" y="1122950"/>
                  <a:pt x="2983832" y="1122950"/>
                </a:cubicBezTo>
                <a:lnTo>
                  <a:pt x="2983832" y="1122950"/>
                </a:lnTo>
              </a:path>
            </a:pathLst>
          </a:custGeom>
          <a:solidFill>
            <a:srgbClr val="FF0000">
              <a:alpha val="55000"/>
            </a:srgbClr>
          </a:solidFill>
          <a:ln w="38100" cap="flat" cmpd="sng" algn="ctr">
            <a:solidFill>
              <a:schemeClr val="bg1"/>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lvl1pPr marL="342900" indent="-342900" algn="l" rtl="0" eaLnBrk="1" fontAlgn="base" hangingPunct="1">
              <a:spcBef>
                <a:spcPct val="20000"/>
              </a:spcBef>
              <a:spcAft>
                <a:spcPct val="0"/>
              </a:spcAft>
              <a:buBlip>
                <a:blip r:embed="rId2"/>
              </a:buBlip>
              <a:defRPr kumimoji="1" sz="3200">
                <a:solidFill>
                  <a:schemeClr val="lt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lt1"/>
                </a:solidFill>
                <a:latin typeface="+mn-lt"/>
                <a:ea typeface="+mn-ea"/>
                <a:cs typeface="+mn-cs"/>
              </a:defRPr>
            </a:lvl2pPr>
            <a:lvl3pPr marL="1143000" indent="-228600" algn="l" rtl="0" eaLnBrk="1" fontAlgn="base" hangingPunct="1">
              <a:spcBef>
                <a:spcPct val="20000"/>
              </a:spcBef>
              <a:spcAft>
                <a:spcPct val="0"/>
              </a:spcAft>
              <a:buChar char="•"/>
              <a:defRPr kumimoji="1" sz="2400">
                <a:solidFill>
                  <a:schemeClr val="lt1"/>
                </a:solidFill>
                <a:latin typeface="+mn-lt"/>
                <a:ea typeface="+mn-ea"/>
                <a:cs typeface="+mn-cs"/>
              </a:defRPr>
            </a:lvl3pPr>
            <a:lvl4pPr marL="1600200" indent="-228600" algn="l" rtl="0" eaLnBrk="1" fontAlgn="base" hangingPunct="1">
              <a:spcBef>
                <a:spcPct val="20000"/>
              </a:spcBef>
              <a:spcAft>
                <a:spcPct val="0"/>
              </a:spcAft>
              <a:buChar char="–"/>
              <a:defRPr kumimoji="1" sz="2000">
                <a:solidFill>
                  <a:schemeClr val="lt1"/>
                </a:solidFill>
                <a:latin typeface="+mn-lt"/>
                <a:ea typeface="+mn-ea"/>
                <a:cs typeface="+mn-cs"/>
              </a:defRPr>
            </a:lvl4pPr>
            <a:lvl5pPr marL="2057400" indent="-228600" algn="l" rtl="0" eaLnBrk="1" fontAlgn="base" hangingPunct="1">
              <a:spcBef>
                <a:spcPct val="20000"/>
              </a:spcBef>
              <a:spcAft>
                <a:spcPct val="0"/>
              </a:spcAft>
              <a:buChar char="»"/>
              <a:defRPr kumimoji="1" sz="2000">
                <a:solidFill>
                  <a:schemeClr val="lt1"/>
                </a:solidFill>
                <a:latin typeface="+mn-lt"/>
                <a:ea typeface="+mn-ea"/>
                <a:cs typeface="+mn-cs"/>
              </a:defRPr>
            </a:lvl5pPr>
            <a:lvl6pPr marL="2514600" indent="-228600" algn="l" rtl="0" eaLnBrk="1" fontAlgn="base" hangingPunct="1">
              <a:spcBef>
                <a:spcPct val="20000"/>
              </a:spcBef>
              <a:spcAft>
                <a:spcPct val="0"/>
              </a:spcAft>
              <a:buChar char="»"/>
              <a:defRPr kumimoji="1" sz="2000">
                <a:solidFill>
                  <a:schemeClr val="lt1"/>
                </a:solidFill>
                <a:latin typeface="+mn-lt"/>
                <a:ea typeface="+mn-ea"/>
                <a:cs typeface="+mn-cs"/>
              </a:defRPr>
            </a:lvl6pPr>
            <a:lvl7pPr marL="2971800" indent="-228600" algn="l" rtl="0" eaLnBrk="1" fontAlgn="base" hangingPunct="1">
              <a:spcBef>
                <a:spcPct val="20000"/>
              </a:spcBef>
              <a:spcAft>
                <a:spcPct val="0"/>
              </a:spcAft>
              <a:buChar char="»"/>
              <a:defRPr kumimoji="1" sz="2000">
                <a:solidFill>
                  <a:schemeClr val="lt1"/>
                </a:solidFill>
                <a:latin typeface="+mn-lt"/>
                <a:ea typeface="+mn-ea"/>
                <a:cs typeface="+mn-cs"/>
              </a:defRPr>
            </a:lvl7pPr>
            <a:lvl8pPr marL="3429000" indent="-228600" algn="l" rtl="0" eaLnBrk="1" fontAlgn="base" hangingPunct="1">
              <a:spcBef>
                <a:spcPct val="20000"/>
              </a:spcBef>
              <a:spcAft>
                <a:spcPct val="0"/>
              </a:spcAft>
              <a:buChar char="»"/>
              <a:defRPr kumimoji="1" sz="2000">
                <a:solidFill>
                  <a:schemeClr val="lt1"/>
                </a:solidFill>
                <a:latin typeface="+mn-lt"/>
                <a:ea typeface="+mn-ea"/>
                <a:cs typeface="+mn-cs"/>
              </a:defRPr>
            </a:lvl8pPr>
            <a:lvl9pPr marL="3886200" indent="-228600" algn="l" rtl="0" eaLnBrk="1" fontAlgn="base" hangingPunct="1">
              <a:spcBef>
                <a:spcPct val="20000"/>
              </a:spcBef>
              <a:spcAft>
                <a:spcPct val="0"/>
              </a:spcAft>
              <a:buChar char="»"/>
              <a:defRPr kumimoji="1" sz="2000">
                <a:solidFill>
                  <a:schemeClr val="lt1"/>
                </a:solidFill>
                <a:latin typeface="+mn-lt"/>
                <a:ea typeface="+mn-ea"/>
                <a:cs typeface="+mn-cs"/>
              </a:defRPr>
            </a:lvl9pPr>
          </a:lstStyle>
          <a:p>
            <a:pPr marL="0" indent="0">
              <a:buFontTx/>
              <a:buNone/>
            </a:pPr>
            <a:endParaRPr lang="ja-JP" altLang="en-US" dirty="0"/>
          </a:p>
        </p:txBody>
      </p:sp>
      <p:cxnSp>
        <p:nvCxnSpPr>
          <p:cNvPr id="6" name="直線コネクタ 5">
            <a:extLst>
              <a:ext uri="{FF2B5EF4-FFF2-40B4-BE49-F238E27FC236}">
                <a16:creationId xmlns:a16="http://schemas.microsoft.com/office/drawing/2014/main" id="{6D89D77B-4086-4BD5-ABF2-BD7E16330224}"/>
              </a:ext>
            </a:extLst>
          </p:cNvPr>
          <p:cNvCxnSpPr>
            <a:cxnSpLocks/>
            <a:endCxn id="5" idx="4"/>
          </p:cNvCxnSpPr>
          <p:nvPr/>
        </p:nvCxnSpPr>
        <p:spPr>
          <a:xfrm flipV="1">
            <a:off x="1457180" y="5076069"/>
            <a:ext cx="6407500" cy="28530"/>
          </a:xfrm>
          <a:prstGeom prst="line">
            <a:avLst/>
          </a:prstGeom>
          <a:ln w="444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D1952FD5-5DA4-46B9-86F1-7321A9E89D9E}"/>
              </a:ext>
            </a:extLst>
          </p:cNvPr>
          <p:cNvSpPr txBox="1"/>
          <p:nvPr/>
        </p:nvSpPr>
        <p:spPr>
          <a:xfrm>
            <a:off x="2654739" y="4155071"/>
            <a:ext cx="1915025"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帰無仮説</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（間違い）</a:t>
            </a:r>
          </a:p>
        </p:txBody>
      </p:sp>
      <p:sp>
        <p:nvSpPr>
          <p:cNvPr id="10" name="テキスト ボックス 9">
            <a:extLst>
              <a:ext uri="{FF2B5EF4-FFF2-40B4-BE49-F238E27FC236}">
                <a16:creationId xmlns:a16="http://schemas.microsoft.com/office/drawing/2014/main" id="{16D3638E-89C3-48E8-AE75-5763AC1CFA6A}"/>
              </a:ext>
            </a:extLst>
          </p:cNvPr>
          <p:cNvSpPr txBox="1"/>
          <p:nvPr/>
        </p:nvSpPr>
        <p:spPr>
          <a:xfrm>
            <a:off x="4700869" y="4111906"/>
            <a:ext cx="1851219" cy="584775"/>
          </a:xfrm>
          <a:prstGeom prst="rect">
            <a:avLst/>
          </a:prstGeom>
          <a:noFill/>
        </p:spPr>
        <p:txBody>
          <a:bodyPr wrap="square" rtlCol="0">
            <a:spAutoFit/>
          </a:bodyPr>
          <a:lstStyle/>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検出力</a:t>
            </a:r>
            <a:endPar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ct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1-β</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2" name="テキスト ボックス 11">
            <a:extLst>
              <a:ext uri="{FF2B5EF4-FFF2-40B4-BE49-F238E27FC236}">
                <a16:creationId xmlns:a16="http://schemas.microsoft.com/office/drawing/2014/main" id="{F4108449-EB5A-4A2E-80B4-199B34FDE3E3}"/>
              </a:ext>
            </a:extLst>
          </p:cNvPr>
          <p:cNvSpPr txBox="1"/>
          <p:nvPr/>
        </p:nvSpPr>
        <p:spPr>
          <a:xfrm>
            <a:off x="2372314" y="3417257"/>
            <a:ext cx="430887" cy="707886"/>
          </a:xfrm>
          <a:prstGeom prst="rect">
            <a:avLst/>
          </a:prstGeom>
          <a:noFill/>
        </p:spPr>
        <p:txBody>
          <a:bodyPr vert="eaVert"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3" name="テキスト ボックス 12">
            <a:extLst>
              <a:ext uri="{FF2B5EF4-FFF2-40B4-BE49-F238E27FC236}">
                <a16:creationId xmlns:a16="http://schemas.microsoft.com/office/drawing/2014/main" id="{BBD97389-0327-476F-A1FB-F9190E091B10}"/>
              </a:ext>
            </a:extLst>
          </p:cNvPr>
          <p:cNvSpPr txBox="1"/>
          <p:nvPr/>
        </p:nvSpPr>
        <p:spPr>
          <a:xfrm>
            <a:off x="4563206" y="3386232"/>
            <a:ext cx="430887" cy="707886"/>
          </a:xfrm>
          <a:prstGeom prst="rect">
            <a:avLst/>
          </a:prstGeom>
          <a:noFill/>
        </p:spPr>
        <p:txBody>
          <a:bodyPr vert="eaVert" wrap="non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限界値</a:t>
            </a:r>
          </a:p>
        </p:txBody>
      </p:sp>
      <p:sp>
        <p:nvSpPr>
          <p:cNvPr id="15" name="テキスト ボックス 14">
            <a:extLst>
              <a:ext uri="{FF2B5EF4-FFF2-40B4-BE49-F238E27FC236}">
                <a16:creationId xmlns:a16="http://schemas.microsoft.com/office/drawing/2014/main" id="{9A6D5D60-5892-4B08-99E1-D5D905FDFA5A}"/>
              </a:ext>
            </a:extLst>
          </p:cNvPr>
          <p:cNvSpPr txBox="1"/>
          <p:nvPr/>
        </p:nvSpPr>
        <p:spPr>
          <a:xfrm>
            <a:off x="6298832" y="3140304"/>
            <a:ext cx="1301427" cy="646331"/>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対立仮説</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（正しい）</a:t>
            </a:r>
          </a:p>
        </p:txBody>
      </p:sp>
      <p:cxnSp>
        <p:nvCxnSpPr>
          <p:cNvPr id="16" name="直線コネクタ 15">
            <a:extLst>
              <a:ext uri="{FF2B5EF4-FFF2-40B4-BE49-F238E27FC236}">
                <a16:creationId xmlns:a16="http://schemas.microsoft.com/office/drawing/2014/main" id="{F833B245-0904-4C8D-8475-0B40ECA95719}"/>
              </a:ext>
            </a:extLst>
          </p:cNvPr>
          <p:cNvCxnSpPr>
            <a:cxnSpLocks/>
          </p:cNvCxnSpPr>
          <p:nvPr/>
        </p:nvCxnSpPr>
        <p:spPr>
          <a:xfrm flipH="1" flipV="1">
            <a:off x="2568695" y="4110358"/>
            <a:ext cx="1037" cy="100374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cxnSp>
        <p:nvCxnSpPr>
          <p:cNvPr id="17" name="直線矢印コネクタ 16">
            <a:extLst>
              <a:ext uri="{FF2B5EF4-FFF2-40B4-BE49-F238E27FC236}">
                <a16:creationId xmlns:a16="http://schemas.microsoft.com/office/drawing/2014/main" id="{4E257718-80AF-4A2D-877E-5EF3EC2D031C}"/>
              </a:ext>
            </a:extLst>
          </p:cNvPr>
          <p:cNvCxnSpPr>
            <a:cxnSpLocks/>
            <a:stCxn id="18" idx="0"/>
          </p:cNvCxnSpPr>
          <p:nvPr/>
        </p:nvCxnSpPr>
        <p:spPr>
          <a:xfrm flipH="1" flipV="1">
            <a:off x="6003731" y="4988960"/>
            <a:ext cx="84234" cy="39769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テキスト ボックス 17">
            <a:extLst>
              <a:ext uri="{FF2B5EF4-FFF2-40B4-BE49-F238E27FC236}">
                <a16:creationId xmlns:a16="http://schemas.microsoft.com/office/drawing/2014/main" id="{798CCE8E-2207-4C17-AE86-C5030627BD8D}"/>
              </a:ext>
            </a:extLst>
          </p:cNvPr>
          <p:cNvSpPr txBox="1"/>
          <p:nvPr/>
        </p:nvSpPr>
        <p:spPr>
          <a:xfrm>
            <a:off x="4778650" y="5386651"/>
            <a:ext cx="2618629" cy="646331"/>
          </a:xfrm>
          <a:prstGeom prst="rect">
            <a:avLst/>
          </a:prstGeom>
          <a:noFill/>
          <a:ln w="28575">
            <a:solidFill>
              <a:srgbClr val="FF0000"/>
            </a:solidFill>
          </a:ln>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この検定で，正しい対立仮説を採択できる確率</a:t>
            </a:r>
            <a:endPar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20" name="直線矢印コネクタ 19">
            <a:extLst>
              <a:ext uri="{FF2B5EF4-FFF2-40B4-BE49-F238E27FC236}">
                <a16:creationId xmlns:a16="http://schemas.microsoft.com/office/drawing/2014/main" id="{FEAC7AAC-A738-427A-869F-C9A38DF6B7A3}"/>
              </a:ext>
            </a:extLst>
          </p:cNvPr>
          <p:cNvCxnSpPr/>
          <p:nvPr/>
        </p:nvCxnSpPr>
        <p:spPr>
          <a:xfrm flipH="1">
            <a:off x="6407050" y="3740175"/>
            <a:ext cx="347236" cy="366969"/>
          </a:xfrm>
          <a:prstGeom prst="straightConnector1">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2" name="図 21">
            <a:extLst>
              <a:ext uri="{FF2B5EF4-FFF2-40B4-BE49-F238E27FC236}">
                <a16:creationId xmlns:a16="http://schemas.microsoft.com/office/drawing/2014/main" id="{2F320C18-F2C0-49AA-8BED-376899A101B3}"/>
              </a:ext>
            </a:extLst>
          </p:cNvPr>
          <p:cNvPicPr>
            <a:picLocks noChangeAspect="1"/>
          </p:cNvPicPr>
          <p:nvPr/>
        </p:nvPicPr>
        <p:blipFill rotWithShape="1">
          <a:blip r:embed="rId3"/>
          <a:srcRect r="72204"/>
          <a:stretch/>
        </p:blipFill>
        <p:spPr>
          <a:xfrm>
            <a:off x="3569050" y="3238077"/>
            <a:ext cx="1196373" cy="1877731"/>
          </a:xfrm>
          <a:prstGeom prst="rect">
            <a:avLst/>
          </a:prstGeom>
        </p:spPr>
      </p:pic>
      <p:cxnSp>
        <p:nvCxnSpPr>
          <p:cNvPr id="23" name="直線コネクタ 22">
            <a:extLst>
              <a:ext uri="{FF2B5EF4-FFF2-40B4-BE49-F238E27FC236}">
                <a16:creationId xmlns:a16="http://schemas.microsoft.com/office/drawing/2014/main" id="{93445E0E-2B8B-467D-A77B-BC61864328EF}"/>
              </a:ext>
            </a:extLst>
          </p:cNvPr>
          <p:cNvCxnSpPr>
            <a:cxnSpLocks/>
            <a:endCxn id="13" idx="2"/>
          </p:cNvCxnSpPr>
          <p:nvPr/>
        </p:nvCxnSpPr>
        <p:spPr>
          <a:xfrm flipH="1" flipV="1">
            <a:off x="4778650" y="4094118"/>
            <a:ext cx="17686" cy="1019988"/>
          </a:xfrm>
          <a:prstGeom prst="line">
            <a:avLst/>
          </a:prstGeom>
          <a:ln w="31750">
            <a:solidFill>
              <a:srgbClr val="FFFF00"/>
            </a:solidFill>
            <a:tailEnd type="none"/>
          </a:ln>
        </p:spPr>
        <p:style>
          <a:lnRef idx="1">
            <a:schemeClr val="accent1"/>
          </a:lnRef>
          <a:fillRef idx="0">
            <a:schemeClr val="accent1"/>
          </a:fillRef>
          <a:effectRef idx="0">
            <a:schemeClr val="accent1"/>
          </a:effectRef>
          <a:fontRef idx="minor">
            <a:schemeClr val="tx1"/>
          </a:fontRef>
        </p:style>
      </p:cxnSp>
      <p:sp>
        <p:nvSpPr>
          <p:cNvPr id="24" name="直角三角形 23">
            <a:extLst>
              <a:ext uri="{FF2B5EF4-FFF2-40B4-BE49-F238E27FC236}">
                <a16:creationId xmlns:a16="http://schemas.microsoft.com/office/drawing/2014/main" id="{43BA6009-24CD-4CD2-AC7A-89C693346FFB}"/>
              </a:ext>
            </a:extLst>
          </p:cNvPr>
          <p:cNvSpPr/>
          <p:nvPr/>
        </p:nvSpPr>
        <p:spPr>
          <a:xfrm flipH="1">
            <a:off x="2550766" y="4988960"/>
            <a:ext cx="1666873" cy="89716"/>
          </a:xfrm>
          <a:prstGeom prst="rtTriangle">
            <a:avLst/>
          </a:prstGeom>
          <a:solidFill>
            <a:srgbClr val="0070C0">
              <a:alpha val="62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2327753E-DBB0-468E-9385-AD5FCD9D0B7D}"/>
              </a:ext>
            </a:extLst>
          </p:cNvPr>
          <p:cNvCxnSpPr>
            <a:cxnSpLocks/>
            <a:endCxn id="24" idx="0"/>
          </p:cNvCxnSpPr>
          <p:nvPr/>
        </p:nvCxnSpPr>
        <p:spPr>
          <a:xfrm flipV="1">
            <a:off x="2563993" y="4988960"/>
            <a:ext cx="1653646" cy="6278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9CDDC63E-D570-492F-B33A-81744000D445}"/>
              </a:ext>
            </a:extLst>
          </p:cNvPr>
          <p:cNvSpPr txBox="1"/>
          <p:nvPr/>
        </p:nvSpPr>
        <p:spPr>
          <a:xfrm>
            <a:off x="4427876" y="4697803"/>
            <a:ext cx="646913" cy="353943"/>
          </a:xfrm>
          <a:prstGeom prst="rect">
            <a:avLst/>
          </a:prstGeom>
          <a:noFill/>
        </p:spPr>
        <p:txBody>
          <a:bodyPr wrap="square" rtlCol="0">
            <a:spAutoFit/>
          </a:bodyPr>
          <a:lstStyle/>
          <a:p>
            <a:pPr algn="l"/>
            <a:r>
              <a:rPr kumimoji="1" lang="en-US" altLang="ja-JP" sz="17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rPr>
              <a:t>β</a:t>
            </a:r>
            <a:endParaRPr kumimoji="1" lang="ja-JP" altLang="en-US" sz="1700" dirty="0">
              <a:solidFill>
                <a:schemeClr val="bg1"/>
              </a:solidFill>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cxnSp>
        <p:nvCxnSpPr>
          <p:cNvPr id="27" name="直線矢印コネクタ 26">
            <a:extLst>
              <a:ext uri="{FF2B5EF4-FFF2-40B4-BE49-F238E27FC236}">
                <a16:creationId xmlns:a16="http://schemas.microsoft.com/office/drawing/2014/main" id="{56F359E8-26D8-403B-9E1D-67840B477869}"/>
              </a:ext>
            </a:extLst>
          </p:cNvPr>
          <p:cNvCxnSpPr>
            <a:cxnSpLocks/>
          </p:cNvCxnSpPr>
          <p:nvPr/>
        </p:nvCxnSpPr>
        <p:spPr>
          <a:xfrm flipV="1">
            <a:off x="2464604" y="5128059"/>
            <a:ext cx="81601" cy="345642"/>
          </a:xfrm>
          <a:prstGeom prst="straightConnector1">
            <a:avLst/>
          </a:prstGeom>
          <a:ln w="317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24238C60-BB08-4B93-B300-F4EA3BBAE7AC}"/>
              </a:ext>
            </a:extLst>
          </p:cNvPr>
          <p:cNvSpPr txBox="1"/>
          <p:nvPr/>
        </p:nvSpPr>
        <p:spPr>
          <a:xfrm>
            <a:off x="1429791" y="5431175"/>
            <a:ext cx="1565012" cy="584775"/>
          </a:xfrm>
          <a:prstGeom prst="rect">
            <a:avLst/>
          </a:prstGeom>
          <a:noFill/>
        </p:spPr>
        <p:txBody>
          <a:bodyPr wrap="square" rtlCol="0">
            <a:spAutoFit/>
          </a:bodyPr>
          <a:lstStyle/>
          <a:p>
            <a:pPr algn="l"/>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ここから下側も検出力（</a:t>
            </a:r>
            <a:r>
              <a:rPr kumimoji="1" lang="en-US" altLang="ja-JP"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1-β</a:t>
            </a:r>
            <a:r>
              <a:rPr kumimoji="1" lang="ja-JP" altLang="en-US" sz="16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cxnSp>
        <p:nvCxnSpPr>
          <p:cNvPr id="29" name="直線コネクタ 28">
            <a:extLst>
              <a:ext uri="{FF2B5EF4-FFF2-40B4-BE49-F238E27FC236}">
                <a16:creationId xmlns:a16="http://schemas.microsoft.com/office/drawing/2014/main" id="{536D2B24-2D64-427F-B384-6BB1016EECA5}"/>
              </a:ext>
            </a:extLst>
          </p:cNvPr>
          <p:cNvCxnSpPr>
            <a:cxnSpLocks/>
            <a:endCxn id="24" idx="4"/>
          </p:cNvCxnSpPr>
          <p:nvPr/>
        </p:nvCxnSpPr>
        <p:spPr>
          <a:xfrm>
            <a:off x="1780024" y="5070927"/>
            <a:ext cx="770742" cy="7749"/>
          </a:xfrm>
          <a:prstGeom prst="line">
            <a:avLst/>
          </a:prstGeom>
          <a:ln w="31750">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B0D9039E-1576-4C27-8C38-62895068EC6A}"/>
              </a:ext>
            </a:extLst>
          </p:cNvPr>
          <p:cNvCxnSpPr>
            <a:cxnSpLocks/>
          </p:cNvCxnSpPr>
          <p:nvPr/>
        </p:nvCxnSpPr>
        <p:spPr>
          <a:xfrm flipV="1">
            <a:off x="1438876" y="5046780"/>
            <a:ext cx="1107329" cy="31896"/>
          </a:xfrm>
          <a:prstGeom prst="line">
            <a:avLst/>
          </a:prstGeom>
          <a:ln w="317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1B878425-43C9-4831-BAB0-78B8DB28FC25}"/>
              </a:ext>
            </a:extLst>
          </p:cNvPr>
          <p:cNvSpPr txBox="1"/>
          <p:nvPr/>
        </p:nvSpPr>
        <p:spPr>
          <a:xfrm>
            <a:off x="1110400" y="1970782"/>
            <a:ext cx="7310046" cy="1015663"/>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第二種の過誤確率</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よりも，その補数（</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1-β</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）である</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検出力</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を考える方がわかりやすい</a:t>
            </a:r>
            <a:endPar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→本当に</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処理効果（差）があるときに，「ある」といえる能力</a:t>
            </a:r>
          </a:p>
        </p:txBody>
      </p:sp>
    </p:spTree>
    <p:extLst>
      <p:ext uri="{BB962C8B-B14F-4D97-AF65-F5344CB8AC3E}">
        <p14:creationId xmlns:p14="http://schemas.microsoft.com/office/powerpoint/2010/main" val="10595862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6E65B8-06BF-41F0-B07C-164D7723F609}"/>
              </a:ext>
            </a:extLst>
          </p:cNvPr>
          <p:cNvSpPr>
            <a:spLocks noGrp="1"/>
          </p:cNvSpPr>
          <p:nvPr>
            <p:ph type="title"/>
          </p:nvPr>
        </p:nvSpPr>
        <p:spPr/>
        <p:txBody>
          <a:bodyPr/>
          <a:lstStyle/>
          <a:p>
            <a:r>
              <a:rPr kumimoji="1" lang="ja-JP" altLang="en-US" sz="3500" dirty="0"/>
              <a:t>検出力も検定結果に加えよう！</a:t>
            </a:r>
          </a:p>
        </p:txBody>
      </p:sp>
      <p:sp>
        <p:nvSpPr>
          <p:cNvPr id="3" name="コンテンツ プレースホルダー 2">
            <a:extLst>
              <a:ext uri="{FF2B5EF4-FFF2-40B4-BE49-F238E27FC236}">
                <a16:creationId xmlns:a16="http://schemas.microsoft.com/office/drawing/2014/main" id="{26467D9A-660E-4327-A914-B1EDC077441C}"/>
              </a:ext>
            </a:extLst>
          </p:cNvPr>
          <p:cNvSpPr>
            <a:spLocks noGrp="1"/>
          </p:cNvSpPr>
          <p:nvPr>
            <p:ph idx="1"/>
          </p:nvPr>
        </p:nvSpPr>
        <p:spPr/>
        <p:txBody>
          <a:bodyPr/>
          <a:lstStyle/>
          <a:p>
            <a:r>
              <a:rPr kumimoji="1" lang="ja-JP" altLang="en-US" dirty="0"/>
              <a:t>検出力は，その</a:t>
            </a:r>
            <a:r>
              <a:rPr kumimoji="1" lang="ja-JP" altLang="en-US" dirty="0">
                <a:solidFill>
                  <a:srgbClr val="FFFF00"/>
                </a:solidFill>
              </a:rPr>
              <a:t>検定の能力</a:t>
            </a:r>
            <a:r>
              <a:rPr kumimoji="1" lang="ja-JP" altLang="en-US" dirty="0"/>
              <a:t>を表している</a:t>
            </a:r>
            <a:endParaRPr kumimoji="1" lang="en-US" altLang="ja-JP" dirty="0"/>
          </a:p>
          <a:p>
            <a:r>
              <a:rPr lang="ja-JP" altLang="en-US" dirty="0" err="1"/>
              <a:t>ｐ</a:t>
            </a:r>
            <a:r>
              <a:rPr lang="ja-JP" altLang="en-US" dirty="0"/>
              <a:t>値や有意水準のみでは，正しい対立仮説を高い確率で採択し損なっていてもわからない</a:t>
            </a:r>
            <a:endParaRPr lang="en-US" altLang="ja-JP" dirty="0"/>
          </a:p>
          <a:p>
            <a:r>
              <a:rPr lang="ja-JP" altLang="en-US" dirty="0"/>
              <a:t>事後（検定後）ならば計算できるので，検定結果に書いておくと良い</a:t>
            </a:r>
            <a:endParaRPr lang="en-US" altLang="ja-JP" dirty="0"/>
          </a:p>
          <a:p>
            <a:pPr marL="360000" indent="-457200">
              <a:buNone/>
            </a:pPr>
            <a:r>
              <a:rPr lang="ja-JP" altLang="en-US" dirty="0"/>
              <a:t>→非心分布の確率計算は難しいので，</a:t>
            </a:r>
            <a:r>
              <a:rPr lang="en-US" altLang="ja-JP" dirty="0"/>
              <a:t>G*power</a:t>
            </a:r>
            <a:r>
              <a:rPr lang="ja-JP" altLang="en-US" dirty="0"/>
              <a:t>などのソフトウェアが必要</a:t>
            </a:r>
            <a:endParaRPr kumimoji="1" lang="ja-JP" altLang="en-US" dirty="0"/>
          </a:p>
        </p:txBody>
      </p:sp>
    </p:spTree>
    <p:extLst>
      <p:ext uri="{BB962C8B-B14F-4D97-AF65-F5344CB8AC3E}">
        <p14:creationId xmlns:p14="http://schemas.microsoft.com/office/powerpoint/2010/main" val="141220399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F6E0A2-6130-478B-9AE2-51B33B31162E}"/>
              </a:ext>
            </a:extLst>
          </p:cNvPr>
          <p:cNvSpPr>
            <a:spLocks noGrp="1"/>
          </p:cNvSpPr>
          <p:nvPr>
            <p:ph type="title"/>
          </p:nvPr>
        </p:nvSpPr>
        <p:spPr/>
        <p:txBody>
          <a:bodyPr/>
          <a:lstStyle/>
          <a:p>
            <a:r>
              <a:rPr kumimoji="1" lang="ja-JP" altLang="en-US" dirty="0"/>
              <a:t>検出力の計算（事後分析）</a:t>
            </a:r>
          </a:p>
        </p:txBody>
      </p:sp>
      <p:sp>
        <p:nvSpPr>
          <p:cNvPr id="4" name="正方形/長方形 3">
            <a:extLst>
              <a:ext uri="{FF2B5EF4-FFF2-40B4-BE49-F238E27FC236}">
                <a16:creationId xmlns:a16="http://schemas.microsoft.com/office/drawing/2014/main" id="{C24E65B7-0521-425D-A956-B83F0C1446CF}"/>
              </a:ext>
            </a:extLst>
          </p:cNvPr>
          <p:cNvSpPr/>
          <p:nvPr/>
        </p:nvSpPr>
        <p:spPr>
          <a:xfrm>
            <a:off x="1645336" y="3198159"/>
            <a:ext cx="1918551" cy="504056"/>
          </a:xfrm>
          <a:prstGeom prst="rect">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検出力（</a:t>
            </a:r>
            <a:r>
              <a:rPr kumimoji="1" lang="en-US" altLang="ja-JP" dirty="0"/>
              <a:t>1-β</a:t>
            </a:r>
            <a:r>
              <a:rPr kumimoji="1" lang="ja-JP" altLang="en-US" dirty="0"/>
              <a:t>）</a:t>
            </a:r>
          </a:p>
        </p:txBody>
      </p:sp>
      <p:sp>
        <p:nvSpPr>
          <p:cNvPr id="5" name="正方形/長方形 4">
            <a:extLst>
              <a:ext uri="{FF2B5EF4-FFF2-40B4-BE49-F238E27FC236}">
                <a16:creationId xmlns:a16="http://schemas.microsoft.com/office/drawing/2014/main" id="{357F8844-632C-4BFB-807A-117C6887DAE2}"/>
              </a:ext>
            </a:extLst>
          </p:cNvPr>
          <p:cNvSpPr/>
          <p:nvPr/>
        </p:nvSpPr>
        <p:spPr>
          <a:xfrm>
            <a:off x="4499992" y="2290310"/>
            <a:ext cx="1944216" cy="504056"/>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効果量ｄ</a:t>
            </a:r>
          </a:p>
        </p:txBody>
      </p:sp>
      <p:sp>
        <p:nvSpPr>
          <p:cNvPr id="6" name="正方形/長方形 5">
            <a:extLst>
              <a:ext uri="{FF2B5EF4-FFF2-40B4-BE49-F238E27FC236}">
                <a16:creationId xmlns:a16="http://schemas.microsoft.com/office/drawing/2014/main" id="{0C523D65-7F84-4D5B-B0FA-464C31E5AFD8}"/>
              </a:ext>
            </a:extLst>
          </p:cNvPr>
          <p:cNvSpPr/>
          <p:nvPr/>
        </p:nvSpPr>
        <p:spPr>
          <a:xfrm>
            <a:off x="4499992" y="4118634"/>
            <a:ext cx="1944216" cy="504056"/>
          </a:xfrm>
          <a:prstGeom prst="rect">
            <a:avLst/>
          </a:prstGeom>
          <a:solidFill>
            <a:srgbClr val="DAA6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有意水準</a:t>
            </a:r>
            <a:r>
              <a:rPr kumimoji="1" lang="en-US" altLang="ja-JP" dirty="0"/>
              <a:t>α</a:t>
            </a:r>
            <a:endParaRPr kumimoji="1" lang="ja-JP" altLang="en-US" dirty="0"/>
          </a:p>
        </p:txBody>
      </p:sp>
      <p:sp>
        <p:nvSpPr>
          <p:cNvPr id="7" name="正方形/長方形 6">
            <a:extLst>
              <a:ext uri="{FF2B5EF4-FFF2-40B4-BE49-F238E27FC236}">
                <a16:creationId xmlns:a16="http://schemas.microsoft.com/office/drawing/2014/main" id="{4AEBA46B-288F-4A7F-BBFE-22161747D33C}"/>
              </a:ext>
            </a:extLst>
          </p:cNvPr>
          <p:cNvSpPr/>
          <p:nvPr/>
        </p:nvSpPr>
        <p:spPr>
          <a:xfrm>
            <a:off x="4498794" y="3207218"/>
            <a:ext cx="1944216" cy="504056"/>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標本サイズ</a:t>
            </a:r>
            <a:r>
              <a:rPr kumimoji="1" lang="en-US" altLang="ja-JP" dirty="0"/>
              <a:t>n</a:t>
            </a:r>
            <a:endParaRPr kumimoji="1" lang="ja-JP" altLang="en-US" dirty="0"/>
          </a:p>
        </p:txBody>
      </p:sp>
      <p:cxnSp>
        <p:nvCxnSpPr>
          <p:cNvPr id="9" name="直線矢印コネクタ 8">
            <a:extLst>
              <a:ext uri="{FF2B5EF4-FFF2-40B4-BE49-F238E27FC236}">
                <a16:creationId xmlns:a16="http://schemas.microsoft.com/office/drawing/2014/main" id="{8B56BB48-2DBD-4D9A-9DCC-9E9298902096}"/>
              </a:ext>
            </a:extLst>
          </p:cNvPr>
          <p:cNvCxnSpPr>
            <a:cxnSpLocks/>
          </p:cNvCxnSpPr>
          <p:nvPr/>
        </p:nvCxnSpPr>
        <p:spPr>
          <a:xfrm flipH="1">
            <a:off x="3563888" y="3459246"/>
            <a:ext cx="927182" cy="3025"/>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9ABBB82-5A15-4847-885C-DAEEC6D58EDE}"/>
              </a:ext>
            </a:extLst>
          </p:cNvPr>
          <p:cNvCxnSpPr>
            <a:cxnSpLocks/>
          </p:cNvCxnSpPr>
          <p:nvPr/>
        </p:nvCxnSpPr>
        <p:spPr>
          <a:xfrm flipH="1">
            <a:off x="4139952" y="2542338"/>
            <a:ext cx="351118" cy="0"/>
          </a:xfrm>
          <a:prstGeom prst="straightConnector1">
            <a:avLst/>
          </a:prstGeom>
          <a:ln w="571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EF2669D-7F60-464D-B70E-96917DA843B7}"/>
              </a:ext>
            </a:extLst>
          </p:cNvPr>
          <p:cNvCxnSpPr>
            <a:cxnSpLocks/>
          </p:cNvCxnSpPr>
          <p:nvPr/>
        </p:nvCxnSpPr>
        <p:spPr>
          <a:xfrm flipH="1">
            <a:off x="4148874" y="4388382"/>
            <a:ext cx="351118" cy="0"/>
          </a:xfrm>
          <a:prstGeom prst="straightConnector1">
            <a:avLst/>
          </a:prstGeom>
          <a:ln w="571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26B2393-99C4-4BDB-86BE-0CA448133DF3}"/>
              </a:ext>
            </a:extLst>
          </p:cNvPr>
          <p:cNvCxnSpPr>
            <a:cxnSpLocks/>
          </p:cNvCxnSpPr>
          <p:nvPr/>
        </p:nvCxnSpPr>
        <p:spPr>
          <a:xfrm>
            <a:off x="4166716" y="2512467"/>
            <a:ext cx="12121" cy="1898160"/>
          </a:xfrm>
          <a:prstGeom prst="straightConnector1">
            <a:avLst/>
          </a:prstGeom>
          <a:ln w="571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3" name="正方形/長方形 22">
            <a:extLst>
              <a:ext uri="{FF2B5EF4-FFF2-40B4-BE49-F238E27FC236}">
                <a16:creationId xmlns:a16="http://schemas.microsoft.com/office/drawing/2014/main" id="{9E376A19-8A47-4533-98DC-D62DC3CDCCA7}"/>
              </a:ext>
            </a:extLst>
          </p:cNvPr>
          <p:cNvSpPr/>
          <p:nvPr/>
        </p:nvSpPr>
        <p:spPr>
          <a:xfrm>
            <a:off x="4324433" y="2060848"/>
            <a:ext cx="2318858" cy="1872209"/>
          </a:xfrm>
          <a:prstGeom prst="rect">
            <a:avLst/>
          </a:prstGeom>
          <a:noFill/>
          <a:ln w="31750">
            <a:solidFill>
              <a:srgbClr val="FF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563372BD-EA08-4009-A03C-021719F9E2A0}"/>
              </a:ext>
            </a:extLst>
          </p:cNvPr>
          <p:cNvSpPr txBox="1"/>
          <p:nvPr/>
        </p:nvSpPr>
        <p:spPr>
          <a:xfrm>
            <a:off x="1763688" y="5069799"/>
            <a:ext cx="5863540" cy="707886"/>
          </a:xfrm>
          <a:prstGeom prst="rect">
            <a:avLst/>
          </a:prstGeom>
          <a:no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検出力は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つの</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要素から決まる（これら</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3</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要素をパラメータとして，ソフトウェアに入力すれば計算できる）</a:t>
            </a:r>
          </a:p>
        </p:txBody>
      </p:sp>
      <p:sp>
        <p:nvSpPr>
          <p:cNvPr id="26" name="テキスト ボックス 25">
            <a:extLst>
              <a:ext uri="{FF2B5EF4-FFF2-40B4-BE49-F238E27FC236}">
                <a16:creationId xmlns:a16="http://schemas.microsoft.com/office/drawing/2014/main" id="{ABC1B8E8-89E7-45BE-83CA-9A889A662830}"/>
              </a:ext>
            </a:extLst>
          </p:cNvPr>
          <p:cNvSpPr txBox="1"/>
          <p:nvPr/>
        </p:nvSpPr>
        <p:spPr>
          <a:xfrm>
            <a:off x="6516216" y="4140048"/>
            <a:ext cx="1896673" cy="400110"/>
          </a:xfrm>
          <a:prstGeom prst="rect">
            <a:avLst/>
          </a:prstGeom>
          <a:noFill/>
        </p:spPr>
        <p:txBody>
          <a:bodyPr wrap="none" rtlCol="0">
            <a:spAutoFit/>
          </a:bodyPr>
          <a:lstStyle/>
          <a:p>
            <a:pPr algn="l"/>
            <a:r>
              <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β</a:t>
            </a:r>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とトレードオフ</a:t>
            </a:r>
          </a:p>
        </p:txBody>
      </p:sp>
      <p:sp>
        <p:nvSpPr>
          <p:cNvPr id="27" name="テキスト ボックス 26">
            <a:extLst>
              <a:ext uri="{FF2B5EF4-FFF2-40B4-BE49-F238E27FC236}">
                <a16:creationId xmlns:a16="http://schemas.microsoft.com/office/drawing/2014/main" id="{7F60F36F-18E5-4C72-A6C9-A93D559570BB}"/>
              </a:ext>
            </a:extLst>
          </p:cNvPr>
          <p:cNvSpPr txBox="1"/>
          <p:nvPr/>
        </p:nvSpPr>
        <p:spPr>
          <a:xfrm>
            <a:off x="6678891" y="2576567"/>
            <a:ext cx="1896673" cy="1015663"/>
          </a:xfrm>
          <a:prstGeom prst="rect">
            <a:avLst/>
          </a:prstGeom>
          <a:noFill/>
        </p:spPr>
        <p:txBody>
          <a:bodyPr wrap="square" rtlCol="0">
            <a:spAutoFit/>
          </a:bodyPr>
          <a:lstStyle/>
          <a:p>
            <a:pPr algn="l"/>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非心度</a:t>
            </a:r>
            <a:endParaRPr kumimoji="1" lang="en-US" altLang="ja-JP"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endParaRPr>
          </a:p>
          <a:p>
            <a:pPr algn="just"/>
            <a:r>
              <a:rPr kumimoji="1" lang="ja-JP" altLang="en-US" sz="20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（対立仮説分布の離れ具合）</a:t>
            </a:r>
          </a:p>
        </p:txBody>
      </p:sp>
    </p:spTree>
    <p:extLst>
      <p:ext uri="{BB962C8B-B14F-4D97-AF65-F5344CB8AC3E}">
        <p14:creationId xmlns:p14="http://schemas.microsoft.com/office/powerpoint/2010/main" val="9201145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7AF7A2F-3F2A-4BE3-B1FE-8CF039FF9A7D}"/>
              </a:ext>
            </a:extLst>
          </p:cNvPr>
          <p:cNvSpPr>
            <a:spLocks noGrp="1"/>
          </p:cNvSpPr>
          <p:nvPr>
            <p:ph type="title"/>
          </p:nvPr>
        </p:nvSpPr>
        <p:spPr/>
        <p:txBody>
          <a:bodyPr/>
          <a:lstStyle/>
          <a:p>
            <a:r>
              <a:rPr kumimoji="1" lang="ja-JP" altLang="en-US" sz="3500" dirty="0"/>
              <a:t>ソフト（</a:t>
            </a:r>
            <a:r>
              <a:rPr kumimoji="1" lang="en-US" altLang="ja-JP" sz="3500" dirty="0"/>
              <a:t>G*power)</a:t>
            </a:r>
            <a:r>
              <a:rPr kumimoji="1" lang="ja-JP" altLang="en-US" sz="3500" dirty="0"/>
              <a:t>を使った検出力計算</a:t>
            </a:r>
          </a:p>
        </p:txBody>
      </p:sp>
      <p:pic>
        <p:nvPicPr>
          <p:cNvPr id="4" name="図 3">
            <a:extLst>
              <a:ext uri="{FF2B5EF4-FFF2-40B4-BE49-F238E27FC236}">
                <a16:creationId xmlns:a16="http://schemas.microsoft.com/office/drawing/2014/main" id="{6A60275C-4814-4B16-89F4-2A52E6B5AF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2366" y="1916832"/>
            <a:ext cx="5970770" cy="4901732"/>
          </a:xfrm>
          <a:prstGeom prst="rect">
            <a:avLst/>
          </a:prstGeom>
        </p:spPr>
      </p:pic>
      <p:sp>
        <p:nvSpPr>
          <p:cNvPr id="5" name="テキスト ボックス 4">
            <a:extLst>
              <a:ext uri="{FF2B5EF4-FFF2-40B4-BE49-F238E27FC236}">
                <a16:creationId xmlns:a16="http://schemas.microsoft.com/office/drawing/2014/main" id="{2958A774-1626-4B08-98A5-C821D570ECBD}"/>
              </a:ext>
            </a:extLst>
          </p:cNvPr>
          <p:cNvSpPr txBox="1"/>
          <p:nvPr/>
        </p:nvSpPr>
        <p:spPr>
          <a:xfrm>
            <a:off x="827598" y="5747704"/>
            <a:ext cx="2160240" cy="338554"/>
          </a:xfrm>
          <a:prstGeom prst="rect">
            <a:avLst/>
          </a:prstGeom>
          <a:solidFill>
            <a:schemeClr val="bg1"/>
          </a:solidFill>
          <a:ln>
            <a:solidFill>
              <a:schemeClr val="bg1"/>
            </a:solidFill>
          </a:ln>
        </p:spPr>
        <p:txBody>
          <a:bodyPr wrap="square" rtlCol="0">
            <a:spAutoFit/>
          </a:bodyPr>
          <a:lstStyle/>
          <a:p>
            <a:r>
              <a:rPr kumimoji="1" lang="en-US" altLang="ja-JP" sz="1600" dirty="0">
                <a:latin typeface="ＭＳ Ｐゴシック" panose="020B0600070205080204" pitchFamily="50" charset="-128"/>
                <a:ea typeface="ＭＳ Ｐゴシック" panose="020B0600070205080204" pitchFamily="50" charset="-128"/>
              </a:rPr>
              <a:t>3</a:t>
            </a:r>
            <a:r>
              <a:rPr kumimoji="1" lang="ja-JP" altLang="en-US" sz="1600" dirty="0" err="1">
                <a:latin typeface="ＭＳ Ｐゴシック" panose="020B0600070205080204" pitchFamily="50" charset="-128"/>
                <a:ea typeface="ＭＳ Ｐゴシック" panose="020B0600070205080204" pitchFamily="50" charset="-128"/>
              </a:rPr>
              <a:t>つの</a:t>
            </a:r>
            <a:r>
              <a:rPr kumimoji="1" lang="ja-JP" altLang="en-US" sz="1600" dirty="0">
                <a:latin typeface="ＭＳ Ｐゴシック" panose="020B0600070205080204" pitchFamily="50" charset="-128"/>
                <a:ea typeface="ＭＳ Ｐゴシック" panose="020B0600070205080204" pitchFamily="50" charset="-128"/>
              </a:rPr>
              <a:t>パラメータを入力</a:t>
            </a:r>
          </a:p>
        </p:txBody>
      </p:sp>
      <p:cxnSp>
        <p:nvCxnSpPr>
          <p:cNvPr id="6" name="直線矢印コネクタ 5">
            <a:extLst>
              <a:ext uri="{FF2B5EF4-FFF2-40B4-BE49-F238E27FC236}">
                <a16:creationId xmlns:a16="http://schemas.microsoft.com/office/drawing/2014/main" id="{585725EC-8327-4A30-8C39-B7345FA3B209}"/>
              </a:ext>
            </a:extLst>
          </p:cNvPr>
          <p:cNvCxnSpPr>
            <a:cxnSpLocks/>
          </p:cNvCxnSpPr>
          <p:nvPr/>
        </p:nvCxnSpPr>
        <p:spPr>
          <a:xfrm flipV="1">
            <a:off x="2339752" y="5445224"/>
            <a:ext cx="0" cy="3024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F3E8EF7-D68C-436E-BCEE-388F0FFC57A7}"/>
              </a:ext>
            </a:extLst>
          </p:cNvPr>
          <p:cNvSpPr txBox="1"/>
          <p:nvPr/>
        </p:nvSpPr>
        <p:spPr>
          <a:xfrm>
            <a:off x="3509597" y="5657463"/>
            <a:ext cx="1762021"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計算された効果量</a:t>
            </a:r>
          </a:p>
        </p:txBody>
      </p:sp>
      <p:sp>
        <p:nvSpPr>
          <p:cNvPr id="9" name="テキスト ボックス 8">
            <a:extLst>
              <a:ext uri="{FF2B5EF4-FFF2-40B4-BE49-F238E27FC236}">
                <a16:creationId xmlns:a16="http://schemas.microsoft.com/office/drawing/2014/main" id="{0D701B8E-9759-4D72-90F4-352394C154CB}"/>
              </a:ext>
            </a:extLst>
          </p:cNvPr>
          <p:cNvSpPr txBox="1"/>
          <p:nvPr/>
        </p:nvSpPr>
        <p:spPr>
          <a:xfrm>
            <a:off x="5241989" y="5034662"/>
            <a:ext cx="1762021"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計算された検出力</a:t>
            </a:r>
          </a:p>
        </p:txBody>
      </p:sp>
      <p:cxnSp>
        <p:nvCxnSpPr>
          <p:cNvPr id="10" name="直線矢印コネクタ 9">
            <a:extLst>
              <a:ext uri="{FF2B5EF4-FFF2-40B4-BE49-F238E27FC236}">
                <a16:creationId xmlns:a16="http://schemas.microsoft.com/office/drawing/2014/main" id="{0AF2EF4F-6782-41E0-B242-8F90919DE707}"/>
              </a:ext>
            </a:extLst>
          </p:cNvPr>
          <p:cNvCxnSpPr>
            <a:cxnSpLocks/>
          </p:cNvCxnSpPr>
          <p:nvPr/>
        </p:nvCxnSpPr>
        <p:spPr>
          <a:xfrm flipH="1">
            <a:off x="4850136" y="5200612"/>
            <a:ext cx="381957" cy="1440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A9838DB-97BE-4DBB-84E0-37215B605C6D}"/>
              </a:ext>
            </a:extLst>
          </p:cNvPr>
          <p:cNvSpPr txBox="1"/>
          <p:nvPr/>
        </p:nvSpPr>
        <p:spPr>
          <a:xfrm>
            <a:off x="4449901" y="3756256"/>
            <a:ext cx="1484702"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母平均の</a:t>
            </a:r>
            <a:r>
              <a:rPr kumimoji="1" lang="ja-JP" altLang="en-US" sz="1600" dirty="0" err="1">
                <a:latin typeface="ＭＳ Ｐゴシック" panose="020B0600070205080204" pitchFamily="50" charset="-128"/>
                <a:ea typeface="ＭＳ Ｐゴシック" panose="020B0600070205080204" pitchFamily="50" charset="-128"/>
              </a:rPr>
              <a:t>ｔ</a:t>
            </a:r>
            <a:r>
              <a:rPr kumimoji="1" lang="ja-JP" altLang="en-US" sz="1600" dirty="0">
                <a:latin typeface="ＭＳ Ｐゴシック" panose="020B0600070205080204" pitchFamily="50" charset="-128"/>
                <a:ea typeface="ＭＳ Ｐゴシック" panose="020B0600070205080204" pitchFamily="50" charset="-128"/>
              </a:rPr>
              <a:t>検定</a:t>
            </a:r>
          </a:p>
        </p:txBody>
      </p:sp>
      <p:sp>
        <p:nvSpPr>
          <p:cNvPr id="14" name="テキスト ボックス 13">
            <a:extLst>
              <a:ext uri="{FF2B5EF4-FFF2-40B4-BE49-F238E27FC236}">
                <a16:creationId xmlns:a16="http://schemas.microsoft.com/office/drawing/2014/main" id="{F1268818-89C7-410B-BD56-A5E154669904}"/>
              </a:ext>
            </a:extLst>
          </p:cNvPr>
          <p:cNvSpPr txBox="1"/>
          <p:nvPr/>
        </p:nvSpPr>
        <p:spPr>
          <a:xfrm>
            <a:off x="4449901" y="4177364"/>
            <a:ext cx="2441694"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事後分析（検出力の計算）</a:t>
            </a:r>
          </a:p>
        </p:txBody>
      </p:sp>
      <p:sp>
        <p:nvSpPr>
          <p:cNvPr id="15" name="テキスト ボックス 14">
            <a:extLst>
              <a:ext uri="{FF2B5EF4-FFF2-40B4-BE49-F238E27FC236}">
                <a16:creationId xmlns:a16="http://schemas.microsoft.com/office/drawing/2014/main" id="{87B1480D-28C2-44C9-B48C-E7BE8B8B543F}"/>
              </a:ext>
            </a:extLst>
          </p:cNvPr>
          <p:cNvSpPr txBox="1"/>
          <p:nvPr/>
        </p:nvSpPr>
        <p:spPr>
          <a:xfrm>
            <a:off x="5214612" y="4692781"/>
            <a:ext cx="3204723"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非心度（</a:t>
            </a:r>
            <a:r>
              <a:rPr kumimoji="1" lang="en-US" altLang="ja-JP" sz="1600" dirty="0">
                <a:latin typeface="ＭＳ Ｐゴシック" panose="020B0600070205080204" pitchFamily="50" charset="-128"/>
                <a:ea typeface="ＭＳ Ｐゴシック" panose="020B0600070205080204" pitchFamily="50" charset="-128"/>
              </a:rPr>
              <a:t>z</a:t>
            </a:r>
            <a:r>
              <a:rPr kumimoji="1" lang="ja-JP" altLang="en-US" sz="1600" dirty="0">
                <a:latin typeface="ＭＳ Ｐゴシック" panose="020B0600070205080204" pitchFamily="50" charset="-128"/>
                <a:ea typeface="ＭＳ Ｐゴシック" panose="020B0600070205080204" pitchFamily="50" charset="-128"/>
              </a:rPr>
              <a:t>や</a:t>
            </a:r>
            <a:r>
              <a:rPr kumimoji="1" lang="en-US" altLang="ja-JP" sz="1600" dirty="0">
                <a:latin typeface="ＭＳ Ｐゴシック" panose="020B0600070205080204" pitchFamily="50" charset="-128"/>
                <a:ea typeface="ＭＳ Ｐゴシック" panose="020B0600070205080204" pitchFamily="50" charset="-128"/>
              </a:rPr>
              <a:t>t</a:t>
            </a:r>
            <a:r>
              <a:rPr kumimoji="1" lang="ja-JP" altLang="en-US" sz="1600" dirty="0">
                <a:latin typeface="ＭＳ Ｐゴシック" panose="020B0600070205080204" pitchFamily="50" charset="-128"/>
                <a:ea typeface="ＭＳ Ｐゴシック" panose="020B0600070205080204" pitchFamily="50" charset="-128"/>
              </a:rPr>
              <a:t>検定では検定統計量）</a:t>
            </a:r>
          </a:p>
        </p:txBody>
      </p:sp>
      <p:cxnSp>
        <p:nvCxnSpPr>
          <p:cNvPr id="20" name="直線矢印コネクタ 19">
            <a:extLst>
              <a:ext uri="{FF2B5EF4-FFF2-40B4-BE49-F238E27FC236}">
                <a16:creationId xmlns:a16="http://schemas.microsoft.com/office/drawing/2014/main" id="{A49EF338-5EBF-4B06-8B10-06299D823F07}"/>
              </a:ext>
            </a:extLst>
          </p:cNvPr>
          <p:cNvCxnSpPr>
            <a:cxnSpLocks/>
          </p:cNvCxnSpPr>
          <p:nvPr/>
        </p:nvCxnSpPr>
        <p:spPr>
          <a:xfrm>
            <a:off x="5292080" y="5843407"/>
            <a:ext cx="288032" cy="18304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6" name="正方形/長方形 25">
            <a:extLst>
              <a:ext uri="{FF2B5EF4-FFF2-40B4-BE49-F238E27FC236}">
                <a16:creationId xmlns:a16="http://schemas.microsoft.com/office/drawing/2014/main" id="{A5DDC0BB-61CF-41E3-AC7B-E2B572F04004}"/>
              </a:ext>
            </a:extLst>
          </p:cNvPr>
          <p:cNvSpPr/>
          <p:nvPr/>
        </p:nvSpPr>
        <p:spPr>
          <a:xfrm>
            <a:off x="3136788" y="5269639"/>
            <a:ext cx="1728192" cy="14401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7" name="直線矢印コネクタ 26">
            <a:extLst>
              <a:ext uri="{FF2B5EF4-FFF2-40B4-BE49-F238E27FC236}">
                <a16:creationId xmlns:a16="http://schemas.microsoft.com/office/drawing/2014/main" id="{26FB2DE0-569F-4468-9A94-4ACE306EB87A}"/>
              </a:ext>
            </a:extLst>
          </p:cNvPr>
          <p:cNvCxnSpPr>
            <a:cxnSpLocks/>
          </p:cNvCxnSpPr>
          <p:nvPr/>
        </p:nvCxnSpPr>
        <p:spPr>
          <a:xfrm flipH="1">
            <a:off x="4839843" y="4859363"/>
            <a:ext cx="374769" cy="1944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a:extLst>
              <a:ext uri="{FF2B5EF4-FFF2-40B4-BE49-F238E27FC236}">
                <a16:creationId xmlns:a16="http://schemas.microsoft.com/office/drawing/2014/main" id="{B1B41CA1-3704-4BAC-BA86-E380FDD764CE}"/>
              </a:ext>
            </a:extLst>
          </p:cNvPr>
          <p:cNvCxnSpPr>
            <a:cxnSpLocks/>
          </p:cNvCxnSpPr>
          <p:nvPr/>
        </p:nvCxnSpPr>
        <p:spPr>
          <a:xfrm flipH="1">
            <a:off x="4067944" y="4367698"/>
            <a:ext cx="381957" cy="1440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D3A3A3F-8F66-4258-8030-2A51DF796413}"/>
              </a:ext>
            </a:extLst>
          </p:cNvPr>
          <p:cNvCxnSpPr>
            <a:cxnSpLocks/>
          </p:cNvCxnSpPr>
          <p:nvPr/>
        </p:nvCxnSpPr>
        <p:spPr>
          <a:xfrm flipH="1">
            <a:off x="4056664" y="3990896"/>
            <a:ext cx="381956" cy="18196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C2397193-F0A4-4E05-AF03-C50BB532A2E0}"/>
              </a:ext>
            </a:extLst>
          </p:cNvPr>
          <p:cNvSpPr/>
          <p:nvPr/>
        </p:nvSpPr>
        <p:spPr>
          <a:xfrm>
            <a:off x="5580112" y="6058799"/>
            <a:ext cx="1152128" cy="143946"/>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0" name="直線矢印コネクタ 39">
            <a:extLst>
              <a:ext uri="{FF2B5EF4-FFF2-40B4-BE49-F238E27FC236}">
                <a16:creationId xmlns:a16="http://schemas.microsoft.com/office/drawing/2014/main" id="{923C9B35-175D-4E55-BBAC-EA322524ECA3}"/>
              </a:ext>
            </a:extLst>
          </p:cNvPr>
          <p:cNvCxnSpPr>
            <a:cxnSpLocks/>
            <a:stCxn id="42" idx="1"/>
          </p:cNvCxnSpPr>
          <p:nvPr/>
        </p:nvCxnSpPr>
        <p:spPr>
          <a:xfrm flipH="1">
            <a:off x="6700192" y="5434680"/>
            <a:ext cx="354146" cy="14211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2" name="テキスト ボックス 41">
            <a:extLst>
              <a:ext uri="{FF2B5EF4-FFF2-40B4-BE49-F238E27FC236}">
                <a16:creationId xmlns:a16="http://schemas.microsoft.com/office/drawing/2014/main" id="{25C8A5FE-779B-4D8E-A5DA-FB39F662AC7E}"/>
              </a:ext>
            </a:extLst>
          </p:cNvPr>
          <p:cNvSpPr txBox="1"/>
          <p:nvPr/>
        </p:nvSpPr>
        <p:spPr>
          <a:xfrm>
            <a:off x="7054338" y="5265403"/>
            <a:ext cx="1107996"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比較値</a:t>
            </a:r>
            <a:r>
              <a:rPr kumimoji="1" lang="en-US" altLang="ja-JP" sz="1600" dirty="0">
                <a:latin typeface="ＭＳ Ｐゴシック" panose="020B0600070205080204" pitchFamily="50" charset="-128"/>
                <a:ea typeface="ＭＳ Ｐゴシック" panose="020B0600070205080204" pitchFamily="50" charset="-128"/>
              </a:rPr>
              <a:t>μ</a:t>
            </a:r>
            <a:r>
              <a:rPr kumimoji="1" lang="en-US" altLang="ja-JP" sz="1600" baseline="-25000" dirty="0">
                <a:latin typeface="ＭＳ Ｐゴシック" panose="020B0600070205080204" pitchFamily="50" charset="-128"/>
                <a:ea typeface="ＭＳ Ｐゴシック" panose="020B0600070205080204" pitchFamily="50" charset="-128"/>
              </a:rPr>
              <a:t>0</a:t>
            </a:r>
            <a:endParaRPr kumimoji="1" lang="ja-JP" altLang="en-US" sz="1600" baseline="-25000" dirty="0">
              <a:latin typeface="ＭＳ Ｐゴシック" panose="020B0600070205080204" pitchFamily="50" charset="-128"/>
              <a:ea typeface="ＭＳ Ｐゴシック" panose="020B0600070205080204" pitchFamily="50" charset="-128"/>
            </a:endParaRPr>
          </a:p>
        </p:txBody>
      </p:sp>
      <p:cxnSp>
        <p:nvCxnSpPr>
          <p:cNvPr id="44" name="直線矢印コネクタ 43">
            <a:extLst>
              <a:ext uri="{FF2B5EF4-FFF2-40B4-BE49-F238E27FC236}">
                <a16:creationId xmlns:a16="http://schemas.microsoft.com/office/drawing/2014/main" id="{79D487D3-E987-472F-8F3B-D4CDB50A3596}"/>
              </a:ext>
            </a:extLst>
          </p:cNvPr>
          <p:cNvCxnSpPr>
            <a:cxnSpLocks/>
          </p:cNvCxnSpPr>
          <p:nvPr/>
        </p:nvCxnSpPr>
        <p:spPr>
          <a:xfrm flipH="1">
            <a:off x="6711377" y="5756616"/>
            <a:ext cx="354146" cy="1199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6" name="テキスト ボックス 45">
                <a:extLst>
                  <a:ext uri="{FF2B5EF4-FFF2-40B4-BE49-F238E27FC236}">
                    <a16:creationId xmlns:a16="http://schemas.microsoft.com/office/drawing/2014/main" id="{FE781F45-AC60-494D-A0A8-8881FB1D50D6}"/>
                  </a:ext>
                </a:extLst>
              </p:cNvPr>
              <p:cNvSpPr txBox="1"/>
              <p:nvPr/>
            </p:nvSpPr>
            <p:spPr>
              <a:xfrm>
                <a:off x="7053549" y="5603957"/>
                <a:ext cx="1112805"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標本平均</a:t>
                </a:r>
                <a14:m>
                  <m:oMath xmlns:m="http://schemas.openxmlformats.org/officeDocument/2006/math">
                    <m:acc>
                      <m:accPr>
                        <m:chr m:val="̅"/>
                        <m:ctrlPr>
                          <a:rPr kumimoji="1" lang="ja-JP" altLang="en-US" sz="1600" i="1" smtClean="0">
                            <a:latin typeface="Cambria Math" panose="02040503050406030204" pitchFamily="18" charset="0"/>
                            <a:ea typeface="ＭＳ Ｐゴシック" panose="020B0600070205080204" pitchFamily="50" charset="-128"/>
                          </a:rPr>
                        </m:ctrlPr>
                      </m:accPr>
                      <m:e>
                        <m:r>
                          <a:rPr kumimoji="1" lang="en-US" altLang="ja-JP" sz="1600" i="1">
                            <a:latin typeface="Cambria Math" panose="02040503050406030204" pitchFamily="18" charset="0"/>
                            <a:ea typeface="ＭＳ Ｐゴシック" panose="020B0600070205080204" pitchFamily="50" charset="-128"/>
                          </a:rPr>
                          <m:t>𝑥</m:t>
                        </m:r>
                      </m:e>
                    </m:acc>
                  </m:oMath>
                </a14:m>
                <a:endParaRPr kumimoji="1" lang="ja-JP" altLang="en-US" sz="1600" i="1" baseline="-25000" dirty="0">
                  <a:latin typeface="ＭＳ Ｐゴシック" panose="020B0600070205080204" pitchFamily="50" charset="-128"/>
                  <a:ea typeface="ＭＳ Ｐゴシック" panose="020B0600070205080204" pitchFamily="50" charset="-128"/>
                </a:endParaRPr>
              </a:p>
            </p:txBody>
          </p:sp>
        </mc:Choice>
        <mc:Fallback xmlns="">
          <p:sp>
            <p:nvSpPr>
              <p:cNvPr id="46" name="テキスト ボックス 45">
                <a:extLst>
                  <a:ext uri="{FF2B5EF4-FFF2-40B4-BE49-F238E27FC236}">
                    <a16:creationId xmlns:a16="http://schemas.microsoft.com/office/drawing/2014/main" id="{FE781F45-AC60-494D-A0A8-8881FB1D50D6}"/>
                  </a:ext>
                </a:extLst>
              </p:cNvPr>
              <p:cNvSpPr txBox="1">
                <a:spLocks noRot="1" noChangeAspect="1" noMove="1" noResize="1" noEditPoints="1" noAdjustHandles="1" noChangeArrowheads="1" noChangeShapeType="1" noTextEdit="1"/>
              </p:cNvSpPr>
              <p:nvPr/>
            </p:nvSpPr>
            <p:spPr>
              <a:xfrm>
                <a:off x="7053549" y="5603957"/>
                <a:ext cx="1112805" cy="338554"/>
              </a:xfrm>
              <a:prstGeom prst="rect">
                <a:avLst/>
              </a:prstGeom>
              <a:blipFill>
                <a:blip r:embed="rId3"/>
                <a:stretch>
                  <a:fillRect l="-2162" t="-5172" r="-17838" b="-17241"/>
                </a:stretch>
              </a:blipFill>
              <a:ln>
                <a:solidFill>
                  <a:schemeClr val="bg1"/>
                </a:solidFill>
              </a:ln>
            </p:spPr>
            <p:txBody>
              <a:bodyPr/>
              <a:lstStyle/>
              <a:p>
                <a:r>
                  <a:rPr lang="ja-JP" altLang="en-US">
                    <a:noFill/>
                  </a:rPr>
                  <a:t> </a:t>
                </a:r>
              </a:p>
            </p:txBody>
          </p:sp>
        </mc:Fallback>
      </mc:AlternateContent>
      <p:cxnSp>
        <p:nvCxnSpPr>
          <p:cNvPr id="47" name="直線矢印コネクタ 46">
            <a:extLst>
              <a:ext uri="{FF2B5EF4-FFF2-40B4-BE49-F238E27FC236}">
                <a16:creationId xmlns:a16="http://schemas.microsoft.com/office/drawing/2014/main" id="{7C624558-99D6-46F7-A8C8-6A2CFC2CF017}"/>
              </a:ext>
            </a:extLst>
          </p:cNvPr>
          <p:cNvCxnSpPr>
            <a:cxnSpLocks/>
          </p:cNvCxnSpPr>
          <p:nvPr/>
        </p:nvCxnSpPr>
        <p:spPr>
          <a:xfrm flipH="1" flipV="1">
            <a:off x="6700192" y="5968163"/>
            <a:ext cx="365331" cy="127007"/>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9" name="テキスト ボックス 48">
                <a:extLst>
                  <a:ext uri="{FF2B5EF4-FFF2-40B4-BE49-F238E27FC236}">
                    <a16:creationId xmlns:a16="http://schemas.microsoft.com/office/drawing/2014/main" id="{223CDAC6-4FAA-46E9-8D6B-A611D9891D4A}"/>
                  </a:ext>
                </a:extLst>
              </p:cNvPr>
              <p:cNvSpPr txBox="1"/>
              <p:nvPr/>
            </p:nvSpPr>
            <p:spPr>
              <a:xfrm>
                <a:off x="7053549" y="5942511"/>
                <a:ext cx="1620957"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不偏標準偏差</a:t>
                </a:r>
                <a14:m>
                  <m:oMath xmlns:m="http://schemas.openxmlformats.org/officeDocument/2006/math">
                    <m:acc>
                      <m:accPr>
                        <m:chr m:val="̂"/>
                        <m:ctrlPr>
                          <a:rPr kumimoji="1" lang="en-US" altLang="ja-JP" sz="1600" i="1" smtClean="0">
                            <a:latin typeface="Cambria Math" panose="02040503050406030204" pitchFamily="18" charset="0"/>
                            <a:ea typeface="ＭＳ Ｐゴシック" panose="020B0600070205080204" pitchFamily="50" charset="-128"/>
                          </a:rPr>
                        </m:ctrlPr>
                      </m:accPr>
                      <m:e>
                        <m:r>
                          <m:rPr>
                            <m:nor/>
                          </m:rPr>
                          <a:rPr kumimoji="1" lang="en-US" altLang="ja-JP" sz="1600" dirty="0">
                            <a:latin typeface="ＭＳ Ｐゴシック" panose="020B0600070205080204" pitchFamily="50" charset="-128"/>
                          </a:rPr>
                          <m:t>σ</m:t>
                        </m:r>
                      </m:e>
                    </m:acc>
                  </m:oMath>
                </a14:m>
                <a:endParaRPr kumimoji="1" lang="ja-JP" altLang="en-US" sz="1600" i="1" baseline="-25000" dirty="0">
                  <a:latin typeface="ＭＳ Ｐゴシック" panose="020B0600070205080204" pitchFamily="50" charset="-128"/>
                  <a:ea typeface="ＭＳ Ｐゴシック" panose="020B0600070205080204" pitchFamily="50" charset="-128"/>
                </a:endParaRPr>
              </a:p>
            </p:txBody>
          </p:sp>
        </mc:Choice>
        <mc:Fallback xmlns="">
          <p:sp>
            <p:nvSpPr>
              <p:cNvPr id="49" name="テキスト ボックス 48">
                <a:extLst>
                  <a:ext uri="{FF2B5EF4-FFF2-40B4-BE49-F238E27FC236}">
                    <a16:creationId xmlns:a16="http://schemas.microsoft.com/office/drawing/2014/main" id="{223CDAC6-4FAA-46E9-8D6B-A611D9891D4A}"/>
                  </a:ext>
                </a:extLst>
              </p:cNvPr>
              <p:cNvSpPr txBox="1">
                <a:spLocks noRot="1" noChangeAspect="1" noMove="1" noResize="1" noEditPoints="1" noAdjustHandles="1" noChangeArrowheads="1" noChangeShapeType="1" noTextEdit="1"/>
              </p:cNvSpPr>
              <p:nvPr/>
            </p:nvSpPr>
            <p:spPr>
              <a:xfrm>
                <a:off x="7053549" y="5942511"/>
                <a:ext cx="1620957" cy="338554"/>
              </a:xfrm>
              <a:prstGeom prst="rect">
                <a:avLst/>
              </a:prstGeom>
              <a:blipFill>
                <a:blip r:embed="rId4"/>
                <a:stretch>
                  <a:fillRect l="-1493" t="-5263" r="-32836" b="-19298"/>
                </a:stretch>
              </a:blipFill>
              <a:ln>
                <a:solidFill>
                  <a:schemeClr val="bg1"/>
                </a:solidFill>
              </a:ln>
            </p:spPr>
            <p:txBody>
              <a:bodyPr/>
              <a:lstStyle/>
              <a:p>
                <a:r>
                  <a:rPr lang="ja-JP" altLang="en-US">
                    <a:noFill/>
                  </a:rPr>
                  <a:t> </a:t>
                </a:r>
              </a:p>
            </p:txBody>
          </p:sp>
        </mc:Fallback>
      </mc:AlternateContent>
      <p:sp>
        <p:nvSpPr>
          <p:cNvPr id="50" name="テキスト ボックス 49">
            <a:extLst>
              <a:ext uri="{FF2B5EF4-FFF2-40B4-BE49-F238E27FC236}">
                <a16:creationId xmlns:a16="http://schemas.microsoft.com/office/drawing/2014/main" id="{CCD7F8D2-F2A0-4BDD-B02B-113D37C5AFA5}"/>
              </a:ext>
            </a:extLst>
          </p:cNvPr>
          <p:cNvSpPr txBox="1"/>
          <p:nvPr/>
        </p:nvSpPr>
        <p:spPr>
          <a:xfrm>
            <a:off x="5074972" y="2498711"/>
            <a:ext cx="3599534" cy="400110"/>
          </a:xfrm>
          <a:prstGeom prst="rect">
            <a:avLst/>
          </a:prstGeom>
          <a:solidFill>
            <a:srgbClr val="00B050"/>
          </a:solid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痛風の例題で推定してみると</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51" name="テキスト ボックス 50">
            <a:extLst>
              <a:ext uri="{FF2B5EF4-FFF2-40B4-BE49-F238E27FC236}">
                <a16:creationId xmlns:a16="http://schemas.microsoft.com/office/drawing/2014/main" id="{0823BA23-079E-4D7F-BFFF-3D15E65F299B}"/>
              </a:ext>
            </a:extLst>
          </p:cNvPr>
          <p:cNvSpPr txBox="1"/>
          <p:nvPr/>
        </p:nvSpPr>
        <p:spPr>
          <a:xfrm>
            <a:off x="5074402" y="2892207"/>
            <a:ext cx="3599534" cy="400110"/>
          </a:xfrm>
          <a:prstGeom prst="rect">
            <a:avLst/>
          </a:prstGeom>
          <a:solidFill>
            <a:srgbClr val="00B050"/>
          </a:solidFill>
        </p:spPr>
        <p:txBody>
          <a:bodyPr wrap="square" rtlCol="0">
            <a:spAutoFit/>
          </a:bodyPr>
          <a:lstStyle/>
          <a:p>
            <a:pPr algn="l"/>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効果量は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1.57</a:t>
            </a:r>
            <a:r>
              <a:rPr kumimoji="1" lang="ja-JP" altLang="en-US" sz="2000" dirty="0" err="1">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検出力は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0.75</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Tree>
    <p:extLst>
      <p:ext uri="{BB962C8B-B14F-4D97-AF65-F5344CB8AC3E}">
        <p14:creationId xmlns:p14="http://schemas.microsoft.com/office/powerpoint/2010/main" val="1204746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500"/>
                                        <p:tgtEl>
                                          <p:spTgt spid="47"/>
                                        </p:tgtEl>
                                      </p:cBhvr>
                                    </p:animEffect>
                                  </p:childTnLst>
                                </p:cTn>
                              </p:par>
                              <p:par>
                                <p:cTn id="17" presetID="10" presetClass="entr" presetSubtype="0" fill="hold"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par>
                                <p:cTn id="20" presetID="10" presetClass="entr" presetSubtype="0" fill="hold" nodeType="withEffect">
                                  <p:stCondLst>
                                    <p:cond delay="0"/>
                                  </p:stCondLst>
                                  <p:childTnLst>
                                    <p:set>
                                      <p:cBhvr>
                                        <p:cTn id="21" dur="1" fill="hold">
                                          <p:stCondLst>
                                            <p:cond delay="0"/>
                                          </p:stCondLst>
                                        </p:cTn>
                                        <p:tgtEl>
                                          <p:spTgt spid="40"/>
                                        </p:tgtEl>
                                        <p:attrNameLst>
                                          <p:attrName>style.visibility</p:attrName>
                                        </p:attrNameLst>
                                      </p:cBhvr>
                                      <p:to>
                                        <p:strVal val="visible"/>
                                      </p:to>
                                    </p:set>
                                    <p:animEffect transition="in" filter="fade">
                                      <p:cBhvr>
                                        <p:cTn id="22" dur="500"/>
                                        <p:tgtEl>
                                          <p:spTgt spid="4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fade">
                                      <p:cBhvr>
                                        <p:cTn id="28" dur="500"/>
                                        <p:tgtEl>
                                          <p:spTgt spid="4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fade">
                                      <p:cBhvr>
                                        <p:cTn id="39" dur="500"/>
                                        <p:tgtEl>
                                          <p:spTgt spid="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nodeType="with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fade">
                                      <p:cBhvr>
                                        <p:cTn id="45" dur="500"/>
                                        <p:tgtEl>
                                          <p:spTgt spid="10"/>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500"/>
                                        <p:tgtEl>
                                          <p:spTgt spid="2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5" grpId="0" animBg="1"/>
      <p:bldP spid="26" grpId="0" animBg="1"/>
      <p:bldP spid="38" grpId="0" animBg="1"/>
      <p:bldP spid="42" grpId="0" animBg="1"/>
      <p:bldP spid="46" grpId="0" animBg="1"/>
      <p:bldP spid="49" grpId="0" animBg="1"/>
      <p:bldP spid="5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5F6E0A2-6130-478B-9AE2-51B33B31162E}"/>
              </a:ext>
            </a:extLst>
          </p:cNvPr>
          <p:cNvSpPr>
            <a:spLocks noGrp="1"/>
          </p:cNvSpPr>
          <p:nvPr>
            <p:ph type="title"/>
          </p:nvPr>
        </p:nvSpPr>
        <p:spPr/>
        <p:txBody>
          <a:bodyPr/>
          <a:lstStyle/>
          <a:p>
            <a:r>
              <a:rPr kumimoji="1" lang="ja-JP" altLang="en-US" sz="4000" dirty="0"/>
              <a:t>標本サイズの計算（事前分析）</a:t>
            </a:r>
          </a:p>
        </p:txBody>
      </p:sp>
      <p:sp>
        <p:nvSpPr>
          <p:cNvPr id="4" name="正方形/長方形 3">
            <a:extLst>
              <a:ext uri="{FF2B5EF4-FFF2-40B4-BE49-F238E27FC236}">
                <a16:creationId xmlns:a16="http://schemas.microsoft.com/office/drawing/2014/main" id="{C24E65B7-0521-425D-A956-B83F0C1446CF}"/>
              </a:ext>
            </a:extLst>
          </p:cNvPr>
          <p:cNvSpPr/>
          <p:nvPr/>
        </p:nvSpPr>
        <p:spPr>
          <a:xfrm>
            <a:off x="3208121" y="5321936"/>
            <a:ext cx="1929986" cy="504056"/>
          </a:xfrm>
          <a:prstGeom prst="rect">
            <a:avLst/>
          </a:prstGeom>
          <a:solidFill>
            <a:srgbClr val="C000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検出力（</a:t>
            </a:r>
            <a:r>
              <a:rPr kumimoji="1" lang="en-US" altLang="ja-JP" dirty="0"/>
              <a:t>1-β</a:t>
            </a:r>
            <a:r>
              <a:rPr kumimoji="1" lang="ja-JP" altLang="en-US" dirty="0"/>
              <a:t>）</a:t>
            </a:r>
          </a:p>
        </p:txBody>
      </p:sp>
      <p:sp>
        <p:nvSpPr>
          <p:cNvPr id="5" name="正方形/長方形 4">
            <a:extLst>
              <a:ext uri="{FF2B5EF4-FFF2-40B4-BE49-F238E27FC236}">
                <a16:creationId xmlns:a16="http://schemas.microsoft.com/office/drawing/2014/main" id="{357F8844-632C-4BFB-807A-117C6887DAE2}"/>
              </a:ext>
            </a:extLst>
          </p:cNvPr>
          <p:cNvSpPr/>
          <p:nvPr/>
        </p:nvSpPr>
        <p:spPr>
          <a:xfrm>
            <a:off x="3203848" y="3479821"/>
            <a:ext cx="1944216" cy="504056"/>
          </a:xfrm>
          <a:prstGeom prst="rect">
            <a:avLst/>
          </a:prstGeom>
          <a:solidFill>
            <a:srgbClr val="00B05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効果量ｄ</a:t>
            </a:r>
          </a:p>
        </p:txBody>
      </p:sp>
      <p:sp>
        <p:nvSpPr>
          <p:cNvPr id="6" name="正方形/長方形 5">
            <a:extLst>
              <a:ext uri="{FF2B5EF4-FFF2-40B4-BE49-F238E27FC236}">
                <a16:creationId xmlns:a16="http://schemas.microsoft.com/office/drawing/2014/main" id="{0C523D65-7F84-4D5B-B0FA-464C31E5AFD8}"/>
              </a:ext>
            </a:extLst>
          </p:cNvPr>
          <p:cNvSpPr/>
          <p:nvPr/>
        </p:nvSpPr>
        <p:spPr>
          <a:xfrm>
            <a:off x="3193891" y="4384562"/>
            <a:ext cx="1944216" cy="504056"/>
          </a:xfrm>
          <a:prstGeom prst="rect">
            <a:avLst/>
          </a:prstGeom>
          <a:solidFill>
            <a:srgbClr val="DAA60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有意水準</a:t>
            </a:r>
            <a:r>
              <a:rPr kumimoji="1" lang="en-US" altLang="ja-JP" dirty="0"/>
              <a:t>α</a:t>
            </a:r>
            <a:endParaRPr kumimoji="1" lang="ja-JP" altLang="en-US" dirty="0"/>
          </a:p>
        </p:txBody>
      </p:sp>
      <p:sp>
        <p:nvSpPr>
          <p:cNvPr id="7" name="正方形/長方形 6">
            <a:extLst>
              <a:ext uri="{FF2B5EF4-FFF2-40B4-BE49-F238E27FC236}">
                <a16:creationId xmlns:a16="http://schemas.microsoft.com/office/drawing/2014/main" id="{4AEBA46B-288F-4A7F-BBFE-22161747D33C}"/>
              </a:ext>
            </a:extLst>
          </p:cNvPr>
          <p:cNvSpPr/>
          <p:nvPr/>
        </p:nvSpPr>
        <p:spPr>
          <a:xfrm>
            <a:off x="444205" y="4384562"/>
            <a:ext cx="1944216" cy="504056"/>
          </a:xfrm>
          <a:prstGeom prst="rect">
            <a:avLst/>
          </a:prstGeom>
          <a:solidFill>
            <a:srgbClr val="00B0F0"/>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標本サイズ</a:t>
            </a:r>
            <a:r>
              <a:rPr kumimoji="1" lang="en-US" altLang="ja-JP" dirty="0"/>
              <a:t>n</a:t>
            </a:r>
            <a:endParaRPr kumimoji="1" lang="ja-JP" altLang="en-US" dirty="0"/>
          </a:p>
        </p:txBody>
      </p:sp>
      <p:cxnSp>
        <p:nvCxnSpPr>
          <p:cNvPr id="9" name="直線矢印コネクタ 8">
            <a:extLst>
              <a:ext uri="{FF2B5EF4-FFF2-40B4-BE49-F238E27FC236}">
                <a16:creationId xmlns:a16="http://schemas.microsoft.com/office/drawing/2014/main" id="{8B56BB48-2DBD-4D9A-9DCC-9E9298902096}"/>
              </a:ext>
            </a:extLst>
          </p:cNvPr>
          <p:cNvCxnSpPr>
            <a:cxnSpLocks/>
            <a:stCxn id="6" idx="1"/>
          </p:cNvCxnSpPr>
          <p:nvPr/>
        </p:nvCxnSpPr>
        <p:spPr>
          <a:xfrm flipH="1">
            <a:off x="2401803" y="4636590"/>
            <a:ext cx="792088" cy="1513"/>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79ABBB82-5A15-4847-885C-DAEEC6D58EDE}"/>
              </a:ext>
            </a:extLst>
          </p:cNvPr>
          <p:cNvCxnSpPr>
            <a:cxnSpLocks/>
          </p:cNvCxnSpPr>
          <p:nvPr/>
        </p:nvCxnSpPr>
        <p:spPr>
          <a:xfrm flipH="1">
            <a:off x="2843808" y="3731849"/>
            <a:ext cx="351118" cy="0"/>
          </a:xfrm>
          <a:prstGeom prst="straightConnector1">
            <a:avLst/>
          </a:prstGeom>
          <a:ln w="571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DEF2669D-7F60-464D-B70E-96917DA843B7}"/>
              </a:ext>
            </a:extLst>
          </p:cNvPr>
          <p:cNvCxnSpPr>
            <a:cxnSpLocks/>
          </p:cNvCxnSpPr>
          <p:nvPr/>
        </p:nvCxnSpPr>
        <p:spPr>
          <a:xfrm flipH="1">
            <a:off x="2852730" y="5577893"/>
            <a:ext cx="351118" cy="0"/>
          </a:xfrm>
          <a:prstGeom prst="straightConnector1">
            <a:avLst/>
          </a:prstGeom>
          <a:ln w="5715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926B2393-99C4-4BDB-86BE-0CA448133DF3}"/>
              </a:ext>
            </a:extLst>
          </p:cNvPr>
          <p:cNvCxnSpPr>
            <a:cxnSpLocks/>
          </p:cNvCxnSpPr>
          <p:nvPr/>
        </p:nvCxnSpPr>
        <p:spPr>
          <a:xfrm>
            <a:off x="2870572" y="3701978"/>
            <a:ext cx="12121" cy="1898160"/>
          </a:xfrm>
          <a:prstGeom prst="straightConnector1">
            <a:avLst/>
          </a:prstGeom>
          <a:ln w="5715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563372BD-EA08-4009-A03C-021719F9E2A0}"/>
              </a:ext>
            </a:extLst>
          </p:cNvPr>
          <p:cNvSpPr txBox="1"/>
          <p:nvPr/>
        </p:nvSpPr>
        <p:spPr>
          <a:xfrm>
            <a:off x="611560" y="2001830"/>
            <a:ext cx="7796796" cy="86177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任意の有意水準の下で</a:t>
            </a:r>
            <a:r>
              <a:rPr kumimoji="1" lang="ja-JP" altLang="en-US" sz="25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望ましい検出力になるような　　標本サイズ</a:t>
            </a:r>
            <a:r>
              <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を事前</a:t>
            </a:r>
            <a:r>
              <a:rPr kumimoji="1" lang="ja-JP" altLang="en-US" sz="2500" dirty="0">
                <a:solidFill>
                  <a:schemeClr val="bg1"/>
                </a:solidFill>
                <a:latin typeface="ＭＳ Ｐゴシック" panose="020B0600070205080204" pitchFamily="50" charset="-128"/>
                <a:cs typeface="Meiryo UI" pitchFamily="50" charset="-128"/>
              </a:rPr>
              <a:t>に求める（効果量は予想するしかない）</a:t>
            </a:r>
            <a:endParaRPr kumimoji="1" lang="ja-JP" altLang="en-US" sz="25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3" name="テキスト ボックス 2">
            <a:extLst>
              <a:ext uri="{FF2B5EF4-FFF2-40B4-BE49-F238E27FC236}">
                <a16:creationId xmlns:a16="http://schemas.microsoft.com/office/drawing/2014/main" id="{DEFFD65E-3626-4575-82A7-89B8D93C9BD7}"/>
              </a:ext>
            </a:extLst>
          </p:cNvPr>
          <p:cNvSpPr txBox="1"/>
          <p:nvPr/>
        </p:nvSpPr>
        <p:spPr>
          <a:xfrm>
            <a:off x="5256103" y="3240313"/>
            <a:ext cx="3482404" cy="923330"/>
          </a:xfrm>
          <a:prstGeom prst="rect">
            <a:avLst/>
          </a:prstGeom>
          <a:noFill/>
        </p:spPr>
        <p:txBody>
          <a:bodyPr wrap="square" rtlCol="0">
            <a:spAutoFit/>
          </a:bodyPr>
          <a:lstStyle/>
          <a:p>
            <a:pPr algn="just"/>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関連データがあれば推定し，なければ検定ごとに示されている目安を使う（</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母平均の検定で</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0.2</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0.8</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p>
        </p:txBody>
      </p:sp>
      <p:sp>
        <p:nvSpPr>
          <p:cNvPr id="17" name="テキスト ボックス 16">
            <a:extLst>
              <a:ext uri="{FF2B5EF4-FFF2-40B4-BE49-F238E27FC236}">
                <a16:creationId xmlns:a16="http://schemas.microsoft.com/office/drawing/2014/main" id="{45FBFEE0-5274-4CFE-8696-B25494894467}"/>
              </a:ext>
            </a:extLst>
          </p:cNvPr>
          <p:cNvSpPr txBox="1"/>
          <p:nvPr/>
        </p:nvSpPr>
        <p:spPr>
          <a:xfrm>
            <a:off x="5358404" y="4474086"/>
            <a:ext cx="3164079" cy="369332"/>
          </a:xfrm>
          <a:prstGeom prst="rect">
            <a:avLst/>
          </a:prstGeom>
          <a:noFill/>
        </p:spPr>
        <p:txBody>
          <a:bodyPr wrap="square" rtlCol="0">
            <a:spAutoFit/>
          </a:bodyPr>
          <a:lstStyle/>
          <a:p>
            <a:pPr algn="just"/>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0.05</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5</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％）がもっとも一般的</a:t>
            </a:r>
          </a:p>
        </p:txBody>
      </p:sp>
      <p:sp>
        <p:nvSpPr>
          <p:cNvPr id="20" name="テキスト ボックス 19">
            <a:extLst>
              <a:ext uri="{FF2B5EF4-FFF2-40B4-BE49-F238E27FC236}">
                <a16:creationId xmlns:a16="http://schemas.microsoft.com/office/drawing/2014/main" id="{44718523-0D54-4C08-ABD1-77D4622857D0}"/>
              </a:ext>
            </a:extLst>
          </p:cNvPr>
          <p:cNvSpPr txBox="1"/>
          <p:nvPr/>
        </p:nvSpPr>
        <p:spPr>
          <a:xfrm>
            <a:off x="5354131" y="5321936"/>
            <a:ext cx="3164079" cy="646331"/>
          </a:xfrm>
          <a:prstGeom prst="rect">
            <a:avLst/>
          </a:prstGeom>
          <a:noFill/>
        </p:spPr>
        <p:txBody>
          <a:bodyPr wrap="square" rtlCol="0">
            <a:spAutoFit/>
          </a:bodyPr>
          <a:lstStyle/>
          <a:p>
            <a:pPr algn="just"/>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0.8</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en-US" altLang="ja-JP"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80</a:t>
            </a:r>
            <a:r>
              <a:rPr kumimoji="1" lang="ja-JP" altLang="en-US" sz="1800" dirty="0">
                <a:solidFill>
                  <a:srgbClr val="FFFF00"/>
                </a:solidFill>
                <a:latin typeface="ＭＳ Ｐゴシック" panose="020B0600070205080204" pitchFamily="50" charset="-128"/>
                <a:ea typeface="ＭＳ Ｐゴシック" panose="020B0600070205080204" pitchFamily="50" charset="-128"/>
                <a:cs typeface="Meiryo UI" pitchFamily="50" charset="-128"/>
              </a:rPr>
              <a:t>％）</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程度で良いだろうとコーエンが提唱</a:t>
            </a:r>
          </a:p>
        </p:txBody>
      </p:sp>
    </p:spTree>
    <p:extLst>
      <p:ext uri="{BB962C8B-B14F-4D97-AF65-F5344CB8AC3E}">
        <p14:creationId xmlns:p14="http://schemas.microsoft.com/office/powerpoint/2010/main" val="25512015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図 29">
            <a:extLst>
              <a:ext uri="{FF2B5EF4-FFF2-40B4-BE49-F238E27FC236}">
                <a16:creationId xmlns:a16="http://schemas.microsoft.com/office/drawing/2014/main" id="{94A7257D-3EE4-475B-BEC0-D3FBF7D86E0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6694" y="1919376"/>
            <a:ext cx="4129556" cy="4896643"/>
          </a:xfrm>
          <a:prstGeom prst="rect">
            <a:avLst/>
          </a:prstGeom>
        </p:spPr>
      </p:pic>
      <p:sp>
        <p:nvSpPr>
          <p:cNvPr id="2" name="タイトル 1">
            <a:extLst>
              <a:ext uri="{FF2B5EF4-FFF2-40B4-BE49-F238E27FC236}">
                <a16:creationId xmlns:a16="http://schemas.microsoft.com/office/drawing/2014/main" id="{77AF7A2F-3F2A-4BE3-B1FE-8CF039FF9A7D}"/>
              </a:ext>
            </a:extLst>
          </p:cNvPr>
          <p:cNvSpPr>
            <a:spLocks noGrp="1"/>
          </p:cNvSpPr>
          <p:nvPr>
            <p:ph type="title"/>
          </p:nvPr>
        </p:nvSpPr>
        <p:spPr>
          <a:xfrm>
            <a:off x="395536" y="611438"/>
            <a:ext cx="8352928" cy="1143000"/>
          </a:xfrm>
        </p:spPr>
        <p:txBody>
          <a:bodyPr/>
          <a:lstStyle/>
          <a:p>
            <a:r>
              <a:rPr kumimoji="1" lang="ja-JP" altLang="en-US" sz="3500" dirty="0"/>
              <a:t>ソフト（</a:t>
            </a:r>
            <a:r>
              <a:rPr kumimoji="1" lang="en-US" altLang="ja-JP" sz="3500" dirty="0"/>
              <a:t>G*power)</a:t>
            </a:r>
            <a:r>
              <a:rPr kumimoji="1" lang="ja-JP" altLang="en-US" sz="3500" dirty="0"/>
              <a:t>を使った標本サイズの計算</a:t>
            </a:r>
          </a:p>
        </p:txBody>
      </p:sp>
      <p:sp>
        <p:nvSpPr>
          <p:cNvPr id="5" name="テキスト ボックス 4">
            <a:extLst>
              <a:ext uri="{FF2B5EF4-FFF2-40B4-BE49-F238E27FC236}">
                <a16:creationId xmlns:a16="http://schemas.microsoft.com/office/drawing/2014/main" id="{2958A774-1626-4B08-98A5-C821D570ECBD}"/>
              </a:ext>
            </a:extLst>
          </p:cNvPr>
          <p:cNvSpPr txBox="1"/>
          <p:nvPr/>
        </p:nvSpPr>
        <p:spPr>
          <a:xfrm>
            <a:off x="827598" y="5747704"/>
            <a:ext cx="2160240" cy="338554"/>
          </a:xfrm>
          <a:prstGeom prst="rect">
            <a:avLst/>
          </a:prstGeom>
          <a:solidFill>
            <a:schemeClr val="bg1"/>
          </a:solidFill>
          <a:ln>
            <a:solidFill>
              <a:schemeClr val="bg1"/>
            </a:solidFill>
          </a:ln>
        </p:spPr>
        <p:txBody>
          <a:bodyPr wrap="square" rtlCol="0">
            <a:spAutoFit/>
          </a:bodyPr>
          <a:lstStyle/>
          <a:p>
            <a:r>
              <a:rPr kumimoji="1" lang="en-US" altLang="ja-JP" sz="1600" dirty="0">
                <a:latin typeface="ＭＳ Ｐゴシック" panose="020B0600070205080204" pitchFamily="50" charset="-128"/>
                <a:ea typeface="ＭＳ Ｐゴシック" panose="020B0600070205080204" pitchFamily="50" charset="-128"/>
              </a:rPr>
              <a:t>3</a:t>
            </a:r>
            <a:r>
              <a:rPr kumimoji="1" lang="ja-JP" altLang="en-US" sz="1600" dirty="0" err="1">
                <a:latin typeface="ＭＳ Ｐゴシック" panose="020B0600070205080204" pitchFamily="50" charset="-128"/>
                <a:ea typeface="ＭＳ Ｐゴシック" panose="020B0600070205080204" pitchFamily="50" charset="-128"/>
              </a:rPr>
              <a:t>つの</a:t>
            </a:r>
            <a:r>
              <a:rPr kumimoji="1" lang="ja-JP" altLang="en-US" sz="1600" dirty="0">
                <a:latin typeface="ＭＳ Ｐゴシック" panose="020B0600070205080204" pitchFamily="50" charset="-128"/>
                <a:ea typeface="ＭＳ Ｐゴシック" panose="020B0600070205080204" pitchFamily="50" charset="-128"/>
              </a:rPr>
              <a:t>パラメータを入力</a:t>
            </a:r>
          </a:p>
        </p:txBody>
      </p:sp>
      <p:cxnSp>
        <p:nvCxnSpPr>
          <p:cNvPr id="6" name="直線矢印コネクタ 5">
            <a:extLst>
              <a:ext uri="{FF2B5EF4-FFF2-40B4-BE49-F238E27FC236}">
                <a16:creationId xmlns:a16="http://schemas.microsoft.com/office/drawing/2014/main" id="{585725EC-8327-4A30-8C39-B7345FA3B209}"/>
              </a:ext>
            </a:extLst>
          </p:cNvPr>
          <p:cNvCxnSpPr>
            <a:cxnSpLocks/>
          </p:cNvCxnSpPr>
          <p:nvPr/>
        </p:nvCxnSpPr>
        <p:spPr>
          <a:xfrm flipV="1">
            <a:off x="2339752" y="5445224"/>
            <a:ext cx="0" cy="30248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4F3E8EF7-D68C-436E-BCEE-388F0FFC57A7}"/>
              </a:ext>
            </a:extLst>
          </p:cNvPr>
          <p:cNvSpPr txBox="1"/>
          <p:nvPr/>
        </p:nvSpPr>
        <p:spPr>
          <a:xfrm>
            <a:off x="2232686" y="4555867"/>
            <a:ext cx="1415772"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効果量の目安</a:t>
            </a:r>
          </a:p>
        </p:txBody>
      </p:sp>
      <p:sp>
        <p:nvSpPr>
          <p:cNvPr id="9" name="テキスト ボックス 8">
            <a:extLst>
              <a:ext uri="{FF2B5EF4-FFF2-40B4-BE49-F238E27FC236}">
                <a16:creationId xmlns:a16="http://schemas.microsoft.com/office/drawing/2014/main" id="{0D701B8E-9759-4D72-90F4-352394C154CB}"/>
              </a:ext>
            </a:extLst>
          </p:cNvPr>
          <p:cNvSpPr txBox="1"/>
          <p:nvPr/>
        </p:nvSpPr>
        <p:spPr>
          <a:xfrm>
            <a:off x="4867450" y="5034527"/>
            <a:ext cx="2130711"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計算された標本サイズ</a:t>
            </a:r>
          </a:p>
        </p:txBody>
      </p:sp>
      <p:cxnSp>
        <p:nvCxnSpPr>
          <p:cNvPr id="10" name="直線矢印コネクタ 9">
            <a:extLst>
              <a:ext uri="{FF2B5EF4-FFF2-40B4-BE49-F238E27FC236}">
                <a16:creationId xmlns:a16="http://schemas.microsoft.com/office/drawing/2014/main" id="{0AF2EF4F-6782-41E0-B242-8F90919DE707}"/>
              </a:ext>
            </a:extLst>
          </p:cNvPr>
          <p:cNvCxnSpPr>
            <a:cxnSpLocks/>
          </p:cNvCxnSpPr>
          <p:nvPr/>
        </p:nvCxnSpPr>
        <p:spPr>
          <a:xfrm flipH="1">
            <a:off x="4485493" y="5189300"/>
            <a:ext cx="381957" cy="14401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A9838DB-97BE-4DBB-84E0-37215B605C6D}"/>
              </a:ext>
            </a:extLst>
          </p:cNvPr>
          <p:cNvSpPr txBox="1"/>
          <p:nvPr/>
        </p:nvSpPr>
        <p:spPr>
          <a:xfrm>
            <a:off x="3995936" y="3967676"/>
            <a:ext cx="1484702"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母平均の</a:t>
            </a:r>
            <a:r>
              <a:rPr kumimoji="1" lang="ja-JP" altLang="en-US" sz="1600" dirty="0" err="1">
                <a:latin typeface="ＭＳ Ｐゴシック" panose="020B0600070205080204" pitchFamily="50" charset="-128"/>
                <a:ea typeface="ＭＳ Ｐゴシック" panose="020B0600070205080204" pitchFamily="50" charset="-128"/>
              </a:rPr>
              <a:t>ｔ</a:t>
            </a:r>
            <a:r>
              <a:rPr kumimoji="1" lang="ja-JP" altLang="en-US" sz="1600" dirty="0">
                <a:latin typeface="ＭＳ Ｐゴシック" panose="020B0600070205080204" pitchFamily="50" charset="-128"/>
                <a:ea typeface="ＭＳ Ｐゴシック" panose="020B0600070205080204" pitchFamily="50" charset="-128"/>
              </a:rPr>
              <a:t>検定</a:t>
            </a:r>
          </a:p>
        </p:txBody>
      </p:sp>
      <p:sp>
        <p:nvSpPr>
          <p:cNvPr id="14" name="テキスト ボックス 13">
            <a:extLst>
              <a:ext uri="{FF2B5EF4-FFF2-40B4-BE49-F238E27FC236}">
                <a16:creationId xmlns:a16="http://schemas.microsoft.com/office/drawing/2014/main" id="{F1268818-89C7-410B-BD56-A5E154669904}"/>
              </a:ext>
            </a:extLst>
          </p:cNvPr>
          <p:cNvSpPr txBox="1"/>
          <p:nvPr/>
        </p:nvSpPr>
        <p:spPr>
          <a:xfrm>
            <a:off x="4676471" y="4357585"/>
            <a:ext cx="2810385" cy="338554"/>
          </a:xfrm>
          <a:prstGeom prst="rect">
            <a:avLst/>
          </a:prstGeom>
          <a:solidFill>
            <a:schemeClr val="bg1"/>
          </a:solidFill>
          <a:ln>
            <a:solidFill>
              <a:schemeClr val="bg1"/>
            </a:solidFill>
          </a:ln>
        </p:spPr>
        <p:txBody>
          <a:bodyPr wrap="none" rtlCol="0">
            <a:spAutoFit/>
          </a:bodyPr>
          <a:lstStyle/>
          <a:p>
            <a:r>
              <a:rPr kumimoji="1" lang="ja-JP" altLang="en-US" sz="1600" dirty="0">
                <a:latin typeface="ＭＳ Ｐゴシック" panose="020B0600070205080204" pitchFamily="50" charset="-128"/>
                <a:ea typeface="ＭＳ Ｐゴシック" panose="020B0600070205080204" pitchFamily="50" charset="-128"/>
              </a:rPr>
              <a:t>事前分析（標本サイズの計算）</a:t>
            </a:r>
          </a:p>
        </p:txBody>
      </p:sp>
      <p:sp>
        <p:nvSpPr>
          <p:cNvPr id="26" name="正方形/長方形 25">
            <a:extLst>
              <a:ext uri="{FF2B5EF4-FFF2-40B4-BE49-F238E27FC236}">
                <a16:creationId xmlns:a16="http://schemas.microsoft.com/office/drawing/2014/main" id="{A5DDC0BB-61CF-41E3-AC7B-E2B572F04004}"/>
              </a:ext>
            </a:extLst>
          </p:cNvPr>
          <p:cNvSpPr/>
          <p:nvPr/>
        </p:nvSpPr>
        <p:spPr>
          <a:xfrm>
            <a:off x="2873891" y="5261308"/>
            <a:ext cx="1611602" cy="165944"/>
          </a:xfrm>
          <a:prstGeom prst="rect">
            <a:avLst/>
          </a:prstGeom>
          <a:noFill/>
          <a:ln w="317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矢印コネクタ 27">
            <a:extLst>
              <a:ext uri="{FF2B5EF4-FFF2-40B4-BE49-F238E27FC236}">
                <a16:creationId xmlns:a16="http://schemas.microsoft.com/office/drawing/2014/main" id="{B1B41CA1-3704-4BAC-BA86-E380FDD764CE}"/>
              </a:ext>
            </a:extLst>
          </p:cNvPr>
          <p:cNvCxnSpPr>
            <a:cxnSpLocks/>
          </p:cNvCxnSpPr>
          <p:nvPr/>
        </p:nvCxnSpPr>
        <p:spPr>
          <a:xfrm flipH="1">
            <a:off x="4191711" y="4541530"/>
            <a:ext cx="484760"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CD3A3A3F-8F66-4258-8030-2A51DF796413}"/>
              </a:ext>
            </a:extLst>
          </p:cNvPr>
          <p:cNvCxnSpPr>
            <a:cxnSpLocks/>
          </p:cNvCxnSpPr>
          <p:nvPr/>
        </p:nvCxnSpPr>
        <p:spPr>
          <a:xfrm flipH="1">
            <a:off x="3581408" y="4221088"/>
            <a:ext cx="414528"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0" name="テキスト ボックス 49">
            <a:extLst>
              <a:ext uri="{FF2B5EF4-FFF2-40B4-BE49-F238E27FC236}">
                <a16:creationId xmlns:a16="http://schemas.microsoft.com/office/drawing/2014/main" id="{CCD7F8D2-F2A0-4BDD-B02B-113D37C5AFA5}"/>
              </a:ext>
            </a:extLst>
          </p:cNvPr>
          <p:cNvSpPr txBox="1"/>
          <p:nvPr/>
        </p:nvSpPr>
        <p:spPr>
          <a:xfrm>
            <a:off x="3563888" y="1882462"/>
            <a:ext cx="5034808" cy="1015663"/>
          </a:xfrm>
          <a:prstGeom prst="rect">
            <a:avLst/>
          </a:prstGeom>
          <a:solidFill>
            <a:srgbClr val="00B050"/>
          </a:solidFill>
        </p:spPr>
        <p:txBody>
          <a:bodyPr wrap="square" rtlCol="0">
            <a:spAutoFit/>
          </a:bodyPr>
          <a:lstStyle/>
          <a:p>
            <a:pPr algn="just"/>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大きい効果量（</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）が得られると予想されるなら</a:t>
            </a:r>
            <a:r>
              <a:rPr kumimoji="1" lang="ja-JP" altLang="en-US" sz="2000" dirty="0">
                <a:solidFill>
                  <a:schemeClr val="bg1"/>
                </a:solidFill>
                <a:latin typeface="ＭＳ Ｐゴシック" panose="020B0600070205080204" pitchFamily="50" charset="-128"/>
                <a:cs typeface="Meiryo UI" pitchFamily="50" charset="-128"/>
              </a:rPr>
              <a:t>，一般的な有意</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水準（</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0.05</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）と検出力（</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0.8</a:t>
            </a:r>
            <a:r>
              <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）の検定を実現するための標本サイズは</a:t>
            </a: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cxnSp>
        <p:nvCxnSpPr>
          <p:cNvPr id="31" name="直線矢印コネクタ 30">
            <a:extLst>
              <a:ext uri="{FF2B5EF4-FFF2-40B4-BE49-F238E27FC236}">
                <a16:creationId xmlns:a16="http://schemas.microsoft.com/office/drawing/2014/main" id="{EC3E1781-00CA-4B32-9D83-60A1ECA338BA}"/>
              </a:ext>
            </a:extLst>
          </p:cNvPr>
          <p:cNvCxnSpPr>
            <a:cxnSpLocks/>
          </p:cNvCxnSpPr>
          <p:nvPr/>
        </p:nvCxnSpPr>
        <p:spPr>
          <a:xfrm flipH="1">
            <a:off x="1907718" y="4725144"/>
            <a:ext cx="381956"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098D03E1-5D99-41BE-B263-518D3C4B6091}"/>
              </a:ext>
            </a:extLst>
          </p:cNvPr>
          <p:cNvSpPr txBox="1"/>
          <p:nvPr/>
        </p:nvSpPr>
        <p:spPr>
          <a:xfrm>
            <a:off x="3563888" y="2899197"/>
            <a:ext cx="5034808" cy="400110"/>
          </a:xfrm>
          <a:prstGeom prst="rect">
            <a:avLst/>
          </a:prstGeom>
          <a:solidFill>
            <a:srgbClr val="00B050"/>
          </a:solidFill>
        </p:spPr>
        <p:txBody>
          <a:bodyPr wrap="square" rtlCol="0">
            <a:spAutoFit/>
          </a:bodyPr>
          <a:lstStyle/>
          <a:p>
            <a:pPr algn="ctr"/>
            <a:r>
              <a:rPr kumimoji="1" lang="en-US" altLang="ja-JP"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n=15</a:t>
            </a:r>
            <a:endParaRPr kumimoji="1" lang="ja-JP" altLang="en-US" sz="2000" dirty="0">
              <a:solidFill>
                <a:schemeClr val="bg1"/>
              </a:solidFill>
              <a:latin typeface="ＭＳ Ｐゴシック" panose="020B0600070205080204" pitchFamily="50" charset="-128"/>
              <a:ea typeface="ＭＳ Ｐゴシック" panose="020B0600070205080204" pitchFamily="50" charset="-128"/>
              <a:cs typeface="Meiryo UI" pitchFamily="50" charset="-128"/>
            </a:endParaRPr>
          </a:p>
        </p:txBody>
      </p:sp>
      <p:sp>
        <p:nvSpPr>
          <p:cNvPr id="8" name="テキスト ボックス 7">
            <a:extLst>
              <a:ext uri="{FF2B5EF4-FFF2-40B4-BE49-F238E27FC236}">
                <a16:creationId xmlns:a16="http://schemas.microsoft.com/office/drawing/2014/main" id="{1CBB279E-AE18-4B4B-8706-C90A8CDD11C7}"/>
              </a:ext>
            </a:extLst>
          </p:cNvPr>
          <p:cNvSpPr txBox="1"/>
          <p:nvPr/>
        </p:nvSpPr>
        <p:spPr>
          <a:xfrm>
            <a:off x="4890896" y="5570785"/>
            <a:ext cx="3882680" cy="646331"/>
          </a:xfrm>
          <a:prstGeom prst="rect">
            <a:avLst/>
          </a:prstGeom>
          <a:noFill/>
        </p:spPr>
        <p:txBody>
          <a:bodyPr wrap="square" rtlCol="0">
            <a:spAutoFit/>
          </a:bodyPr>
          <a:lstStyle/>
          <a:p>
            <a:pPr algn="l"/>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注：第二種の過誤が致命的な場合は，検出力か有意水準</a:t>
            </a:r>
            <a:r>
              <a:rPr kumimoji="1" lang="en-US" altLang="ja-JP"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α</a:t>
            </a:r>
            <a:r>
              <a:rPr kumimoji="1" lang="ja-JP" altLang="en-US" sz="1800" dirty="0">
                <a:solidFill>
                  <a:schemeClr val="bg1"/>
                </a:solidFill>
                <a:latin typeface="ＭＳ Ｐゴシック" panose="020B0600070205080204" pitchFamily="50" charset="-128"/>
                <a:ea typeface="ＭＳ Ｐゴシック" panose="020B0600070205080204" pitchFamily="50" charset="-128"/>
                <a:cs typeface="Meiryo UI" pitchFamily="50" charset="-128"/>
              </a:rPr>
              <a:t>を大きく設定する</a:t>
            </a:r>
          </a:p>
        </p:txBody>
      </p:sp>
    </p:spTree>
    <p:extLst>
      <p:ext uri="{BB962C8B-B14F-4D97-AF65-F5344CB8AC3E}">
        <p14:creationId xmlns:p14="http://schemas.microsoft.com/office/powerpoint/2010/main" val="125245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animEffect transition="in" filter="fade">
                                      <p:cBhvr>
                                        <p:cTn id="16" dur="500"/>
                                        <p:tgtEl>
                                          <p:spTgt spid="3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animBg="1"/>
      <p:bldP spid="32" grpId="0" animBg="1"/>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86A58F1F-0309-48CD-AD65-5749A59C8492}"/>
              </a:ext>
            </a:extLst>
          </p:cNvPr>
          <p:cNvSpPr>
            <a:spLocks noGrp="1"/>
          </p:cNvSpPr>
          <p:nvPr>
            <p:ph type="title"/>
          </p:nvPr>
        </p:nvSpPr>
        <p:spPr/>
        <p:txBody>
          <a:bodyPr/>
          <a:lstStyle/>
          <a:p>
            <a:r>
              <a:rPr kumimoji="1" lang="ja-JP" altLang="en-US" dirty="0">
                <a:latin typeface="+mn-ea"/>
                <a:ea typeface="+mn-ea"/>
              </a:rPr>
              <a:t>以上で第６章は終了です。</a:t>
            </a:r>
          </a:p>
        </p:txBody>
      </p:sp>
    </p:spTree>
    <p:extLst>
      <p:ext uri="{BB962C8B-B14F-4D97-AF65-F5344CB8AC3E}">
        <p14:creationId xmlns:p14="http://schemas.microsoft.com/office/powerpoint/2010/main" val="3111785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821325" y="613031"/>
            <a:ext cx="7162800" cy="1143000"/>
          </a:xfrm>
        </p:spPr>
        <p:txBody>
          <a:bodyPr/>
          <a:lstStyle/>
          <a:p>
            <a:r>
              <a:rPr lang="en-US" altLang="ja-JP" dirty="0"/>
              <a:t>6.1</a:t>
            </a:r>
            <a:r>
              <a:rPr lang="ja-JP" altLang="en-US" dirty="0"/>
              <a:t>　検定の概要</a:t>
            </a:r>
            <a:endParaRPr kumimoji="1" lang="ja-JP" altLang="en-US" b="1" dirty="0">
              <a:effectLst>
                <a:outerShdw blurRad="38100" dist="38100" dir="2700000" algn="tl">
                  <a:srgbClr val="000000">
                    <a:alpha val="43137"/>
                  </a:srgbClr>
                </a:outerShdw>
              </a:effectLst>
            </a:endParaRPr>
          </a:p>
        </p:txBody>
      </p:sp>
      <p:sp>
        <p:nvSpPr>
          <p:cNvPr id="4" name="角丸四角形 3"/>
          <p:cNvSpPr/>
          <p:nvPr/>
        </p:nvSpPr>
        <p:spPr>
          <a:xfrm>
            <a:off x="923397" y="1969925"/>
            <a:ext cx="6082044" cy="43204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①仮説の設定</a:t>
            </a:r>
            <a:r>
              <a:rPr kumimoji="1" lang="ja-JP" altLang="en-US" sz="2000" dirty="0"/>
              <a:t>：つまらない仮説（帰無仮説）を立てる</a:t>
            </a:r>
          </a:p>
        </p:txBody>
      </p:sp>
      <p:sp>
        <p:nvSpPr>
          <p:cNvPr id="5" name="角丸四角形 4"/>
          <p:cNvSpPr/>
          <p:nvPr/>
        </p:nvSpPr>
        <p:spPr>
          <a:xfrm>
            <a:off x="1131999" y="2711050"/>
            <a:ext cx="5589114" cy="43204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②検定統計量の計算</a:t>
            </a:r>
            <a:r>
              <a:rPr kumimoji="1" lang="ja-JP" altLang="en-US" sz="2000" dirty="0"/>
              <a:t>：実験データから求める</a:t>
            </a:r>
          </a:p>
        </p:txBody>
      </p:sp>
      <p:sp>
        <p:nvSpPr>
          <p:cNvPr id="6" name="角丸四角形 5"/>
          <p:cNvSpPr/>
          <p:nvPr/>
        </p:nvSpPr>
        <p:spPr>
          <a:xfrm>
            <a:off x="661318" y="3429000"/>
            <a:ext cx="6574978" cy="432048"/>
          </a:xfrm>
          <a:prstGeom prst="roundRect">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③確率の計算</a:t>
            </a:r>
            <a:r>
              <a:rPr kumimoji="1" lang="ja-JP" altLang="en-US" sz="2000" dirty="0"/>
              <a:t>：実験結果の起こりやすさ（確率）を求める</a:t>
            </a:r>
          </a:p>
        </p:txBody>
      </p:sp>
      <p:sp>
        <p:nvSpPr>
          <p:cNvPr id="7" name="ひし形 6"/>
          <p:cNvSpPr/>
          <p:nvPr/>
        </p:nvSpPr>
        <p:spPr>
          <a:xfrm>
            <a:off x="2632271" y="4149080"/>
            <a:ext cx="2664296" cy="1008112"/>
          </a:xfrm>
          <a:prstGeom prst="diamond">
            <a:avLst/>
          </a:prstGeom>
          <a:solidFill>
            <a:srgbClr val="00B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④仮説の判定</a:t>
            </a:r>
          </a:p>
        </p:txBody>
      </p:sp>
      <p:sp>
        <p:nvSpPr>
          <p:cNvPr id="8" name="角丸四角形 7"/>
          <p:cNvSpPr/>
          <p:nvPr/>
        </p:nvSpPr>
        <p:spPr>
          <a:xfrm>
            <a:off x="2894669" y="5661248"/>
            <a:ext cx="2139500" cy="432048"/>
          </a:xfrm>
          <a:prstGeom prst="roundRect">
            <a:avLst/>
          </a:prstGeom>
          <a:solidFill>
            <a:srgbClr val="0070C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仮説は間違い</a:t>
            </a:r>
          </a:p>
        </p:txBody>
      </p:sp>
      <p:sp>
        <p:nvSpPr>
          <p:cNvPr id="9" name="角丸四角形 8"/>
          <p:cNvSpPr/>
          <p:nvPr/>
        </p:nvSpPr>
        <p:spPr>
          <a:xfrm>
            <a:off x="6051364" y="4448145"/>
            <a:ext cx="2550332" cy="432048"/>
          </a:xfrm>
          <a:prstGeom prst="roundRect">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仮説は正しいかも</a:t>
            </a:r>
          </a:p>
        </p:txBody>
      </p:sp>
      <p:cxnSp>
        <p:nvCxnSpPr>
          <p:cNvPr id="11" name="直線矢印コネクタ 10"/>
          <p:cNvCxnSpPr>
            <a:cxnSpLocks/>
          </p:cNvCxnSpPr>
          <p:nvPr/>
        </p:nvCxnSpPr>
        <p:spPr>
          <a:xfrm>
            <a:off x="3964419" y="2420888"/>
            <a:ext cx="0" cy="2880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964419" y="3140968"/>
            <a:ext cx="0" cy="2880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964419" y="3861048"/>
            <a:ext cx="0" cy="288032"/>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stCxn id="7" idx="2"/>
            <a:endCxn id="8" idx="0"/>
          </p:cNvCxnSpPr>
          <p:nvPr/>
        </p:nvCxnSpPr>
        <p:spPr>
          <a:xfrm>
            <a:off x="3964419" y="5157192"/>
            <a:ext cx="0" cy="504056"/>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cxnSpLocks/>
          </p:cNvCxnSpPr>
          <p:nvPr/>
        </p:nvCxnSpPr>
        <p:spPr>
          <a:xfrm flipV="1">
            <a:off x="5273444" y="4649906"/>
            <a:ext cx="720750" cy="45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665530" y="5101969"/>
            <a:ext cx="3411874" cy="400110"/>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滅多に起きないことが起きた</a:t>
            </a:r>
          </a:p>
        </p:txBody>
      </p:sp>
      <p:sp>
        <p:nvSpPr>
          <p:cNvPr id="29" name="テキスト ボックス 28"/>
          <p:cNvSpPr txBox="1"/>
          <p:nvPr/>
        </p:nvSpPr>
        <p:spPr>
          <a:xfrm>
            <a:off x="4620765" y="4015450"/>
            <a:ext cx="3372655" cy="400110"/>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よく起きることが起きただけ</a:t>
            </a:r>
          </a:p>
        </p:txBody>
      </p:sp>
      <p:sp>
        <p:nvSpPr>
          <p:cNvPr id="35" name="テキスト ボックス 34"/>
          <p:cNvSpPr txBox="1"/>
          <p:nvPr/>
        </p:nvSpPr>
        <p:spPr>
          <a:xfrm>
            <a:off x="4053912" y="5154758"/>
            <a:ext cx="697627" cy="400110"/>
          </a:xfrm>
          <a:prstGeom prst="rect">
            <a:avLst/>
          </a:prstGeom>
          <a:noFill/>
        </p:spPr>
        <p:txBody>
          <a:bodyPr wrap="none" rtlCol="0">
            <a:spAutoFit/>
          </a:bodyPr>
          <a:lstStyle/>
          <a:p>
            <a:r>
              <a:rPr kumimoji="1" lang="ja-JP" altLang="en-US" sz="2000" dirty="0">
                <a:solidFill>
                  <a:srgbClr val="00B0F0"/>
                </a:solidFill>
                <a:latin typeface="+mn-ea"/>
                <a:cs typeface="Meiryo UI" pitchFamily="50" charset="-128"/>
              </a:rPr>
              <a:t>棄却</a:t>
            </a:r>
          </a:p>
        </p:txBody>
      </p:sp>
      <p:sp>
        <p:nvSpPr>
          <p:cNvPr id="36" name="テキスト ボックス 35"/>
          <p:cNvSpPr txBox="1"/>
          <p:nvPr/>
        </p:nvSpPr>
        <p:spPr>
          <a:xfrm>
            <a:off x="5296567" y="4664169"/>
            <a:ext cx="697627" cy="400110"/>
          </a:xfrm>
          <a:prstGeom prst="rect">
            <a:avLst/>
          </a:prstGeom>
          <a:noFill/>
        </p:spPr>
        <p:txBody>
          <a:bodyPr wrap="none" rtlCol="0">
            <a:spAutoFit/>
          </a:bodyPr>
          <a:lstStyle/>
          <a:p>
            <a:r>
              <a:rPr kumimoji="1" lang="ja-JP" altLang="en-US" sz="2000" dirty="0">
                <a:solidFill>
                  <a:srgbClr val="FFC000"/>
                </a:solidFill>
                <a:latin typeface="+mn-ea"/>
                <a:cs typeface="Meiryo UI" pitchFamily="50" charset="-128"/>
              </a:rPr>
              <a:t>受容</a:t>
            </a:r>
          </a:p>
        </p:txBody>
      </p:sp>
      <p:sp>
        <p:nvSpPr>
          <p:cNvPr id="18" name="テキスト ボックス 17">
            <a:extLst>
              <a:ext uri="{FF2B5EF4-FFF2-40B4-BE49-F238E27FC236}">
                <a16:creationId xmlns:a16="http://schemas.microsoft.com/office/drawing/2014/main" id="{83A5DB87-30E3-4310-9FB9-E6E7F6564224}"/>
              </a:ext>
            </a:extLst>
          </p:cNvPr>
          <p:cNvSpPr txBox="1"/>
          <p:nvPr/>
        </p:nvSpPr>
        <p:spPr>
          <a:xfrm>
            <a:off x="6044144" y="4917541"/>
            <a:ext cx="2781563" cy="400110"/>
          </a:xfrm>
          <a:prstGeom prst="rect">
            <a:avLst/>
          </a:prstGeom>
          <a:noFill/>
        </p:spPr>
        <p:txBody>
          <a:bodyPr wrap="square" rtlCol="0">
            <a:spAutoFit/>
          </a:bodyPr>
          <a:lstStyle/>
          <a:p>
            <a:r>
              <a:rPr kumimoji="1" lang="ja-JP" altLang="en-US" sz="2000" dirty="0">
                <a:solidFill>
                  <a:schemeClr val="bg1"/>
                </a:solidFill>
                <a:latin typeface="+mn-ea"/>
                <a:cs typeface="Meiryo UI" pitchFamily="50" charset="-128"/>
              </a:rPr>
              <a:t>断言しない理由は後述</a:t>
            </a:r>
          </a:p>
        </p:txBody>
      </p:sp>
    </p:spTree>
    <p:extLst>
      <p:ext uri="{BB962C8B-B14F-4D97-AF65-F5344CB8AC3E}">
        <p14:creationId xmlns:p14="http://schemas.microsoft.com/office/powerpoint/2010/main" val="402221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10" presetClass="entr" presetSubtype="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500"/>
                                        <p:tgtEl>
                                          <p:spTgt spid="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fade">
                                      <p:cBhvr>
                                        <p:cTn id="48" dur="500"/>
                                        <p:tgtEl>
                                          <p:spTgt spid="36"/>
                                        </p:tgtEl>
                                      </p:cBhvr>
                                    </p:animEffect>
                                  </p:childTnLst>
                                </p:cTn>
                              </p:par>
                              <p:par>
                                <p:cTn id="49" presetID="10"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500"/>
                                        <p:tgtEl>
                                          <p:spTgt spid="9"/>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28" grpId="0"/>
      <p:bldP spid="29" grpId="0"/>
      <p:bldP spid="35" grpId="0"/>
      <p:bldP spid="3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2BE90-C8AB-43E7-8B5E-2A5FF250A4A4}"/>
              </a:ext>
            </a:extLst>
          </p:cNvPr>
          <p:cNvSpPr>
            <a:spLocks noGrp="1"/>
          </p:cNvSpPr>
          <p:nvPr>
            <p:ph type="title"/>
          </p:nvPr>
        </p:nvSpPr>
        <p:spPr/>
        <p:txBody>
          <a:bodyPr/>
          <a:lstStyle/>
          <a:p>
            <a:r>
              <a:rPr kumimoji="1" lang="ja-JP" altLang="en-US" dirty="0"/>
              <a:t>仮説検定の大まかな手順</a:t>
            </a:r>
          </a:p>
        </p:txBody>
      </p:sp>
      <p:sp>
        <p:nvSpPr>
          <p:cNvPr id="3" name="コンテンツ プレースホルダー 2">
            <a:extLst>
              <a:ext uri="{FF2B5EF4-FFF2-40B4-BE49-F238E27FC236}">
                <a16:creationId xmlns:a16="http://schemas.microsoft.com/office/drawing/2014/main" id="{1C8BCC8A-0884-444A-ACAD-337A1F2A6340}"/>
              </a:ext>
            </a:extLst>
          </p:cNvPr>
          <p:cNvSpPr>
            <a:spLocks noGrp="1"/>
          </p:cNvSpPr>
          <p:nvPr>
            <p:ph idx="1"/>
          </p:nvPr>
        </p:nvSpPr>
        <p:spPr>
          <a:xfrm>
            <a:off x="685800" y="2057400"/>
            <a:ext cx="7772400" cy="579512"/>
          </a:xfrm>
        </p:spPr>
        <p:txBody>
          <a:bodyPr/>
          <a:lstStyle/>
          <a:p>
            <a:pPr marL="0" indent="0">
              <a:buNone/>
            </a:pPr>
            <a:r>
              <a:rPr kumimoji="1" lang="ja-JP" altLang="en-US" dirty="0"/>
              <a:t>手順①：</a:t>
            </a:r>
            <a:r>
              <a:rPr kumimoji="1" lang="ja-JP" altLang="en-US" dirty="0">
                <a:solidFill>
                  <a:srgbClr val="FFFF00"/>
                </a:solidFill>
              </a:rPr>
              <a:t>仮説の設定</a:t>
            </a:r>
            <a:endParaRPr kumimoji="1" lang="ja-JP" altLang="en-US" sz="2500" dirty="0">
              <a:solidFill>
                <a:srgbClr val="FFFF00"/>
              </a:solidFill>
            </a:endParaRPr>
          </a:p>
        </p:txBody>
      </p:sp>
      <p:sp>
        <p:nvSpPr>
          <p:cNvPr id="4" name="コンテンツ プレースホルダー 2">
            <a:extLst>
              <a:ext uri="{FF2B5EF4-FFF2-40B4-BE49-F238E27FC236}">
                <a16:creationId xmlns:a16="http://schemas.microsoft.com/office/drawing/2014/main" id="{5E5D4044-E23E-49DA-8CEE-D55207FE8F13}"/>
              </a:ext>
            </a:extLst>
          </p:cNvPr>
          <p:cNvSpPr txBox="1">
            <a:spLocks/>
          </p:cNvSpPr>
          <p:nvPr/>
        </p:nvSpPr>
        <p:spPr bwMode="auto">
          <a:xfrm>
            <a:off x="736308" y="3641577"/>
            <a:ext cx="7772400" cy="579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2"/>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kern="0" dirty="0"/>
              <a:t>手順②：</a:t>
            </a:r>
            <a:r>
              <a:rPr lang="ja-JP" altLang="en-US" kern="0" dirty="0">
                <a:solidFill>
                  <a:srgbClr val="FFFF00"/>
                </a:solidFill>
              </a:rPr>
              <a:t>検定統計量の計算</a:t>
            </a:r>
            <a:endParaRPr lang="ja-JP" altLang="en-US" sz="2500" kern="0" dirty="0">
              <a:solidFill>
                <a:srgbClr val="FFFF00"/>
              </a:solidFill>
            </a:endParaRPr>
          </a:p>
        </p:txBody>
      </p:sp>
      <p:sp>
        <p:nvSpPr>
          <p:cNvPr id="5" name="テキスト ボックス 4">
            <a:extLst>
              <a:ext uri="{FF2B5EF4-FFF2-40B4-BE49-F238E27FC236}">
                <a16:creationId xmlns:a16="http://schemas.microsoft.com/office/drawing/2014/main" id="{0E249FF4-117E-4BFA-9092-CD322EF59BAC}"/>
              </a:ext>
            </a:extLst>
          </p:cNvPr>
          <p:cNvSpPr txBox="1"/>
          <p:nvPr/>
        </p:nvSpPr>
        <p:spPr>
          <a:xfrm>
            <a:off x="1907704" y="2636912"/>
            <a:ext cx="6480720" cy="861774"/>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cs typeface="Meiryo UI" pitchFamily="50" charset="-128"/>
              </a:rPr>
              <a:t>母集団における未知の事実を説明するため，とりあえず正しいものと仮定しておく道筋を立てる</a:t>
            </a:r>
          </a:p>
        </p:txBody>
      </p:sp>
      <p:sp>
        <p:nvSpPr>
          <p:cNvPr id="6" name="テキスト ボックス 5">
            <a:extLst>
              <a:ext uri="{FF2B5EF4-FFF2-40B4-BE49-F238E27FC236}">
                <a16:creationId xmlns:a16="http://schemas.microsoft.com/office/drawing/2014/main" id="{F4ACA0A5-E1CD-4E50-A4ED-9EDF352A2E67}"/>
              </a:ext>
            </a:extLst>
          </p:cNvPr>
          <p:cNvSpPr txBox="1"/>
          <p:nvPr/>
        </p:nvSpPr>
        <p:spPr>
          <a:xfrm>
            <a:off x="1907704" y="4221089"/>
            <a:ext cx="6499989" cy="1631216"/>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cs typeface="Meiryo UI" pitchFamily="50" charset="-128"/>
              </a:rPr>
              <a:t>観測されたデータのままでは検定できることは少ないので，目的に沿った検定のための統計量を求める（ただし，本章ではこの手順をスキップできる基本的な検定から解説する）</a:t>
            </a:r>
          </a:p>
        </p:txBody>
      </p:sp>
      <p:sp>
        <p:nvSpPr>
          <p:cNvPr id="7" name="矢印: 下 6">
            <a:extLst>
              <a:ext uri="{FF2B5EF4-FFF2-40B4-BE49-F238E27FC236}">
                <a16:creationId xmlns:a16="http://schemas.microsoft.com/office/drawing/2014/main" id="{213BA396-E381-427C-AAEB-61D747AA909C}"/>
              </a:ext>
            </a:extLst>
          </p:cNvPr>
          <p:cNvSpPr/>
          <p:nvPr/>
        </p:nvSpPr>
        <p:spPr>
          <a:xfrm>
            <a:off x="1164544" y="2636912"/>
            <a:ext cx="362272" cy="1080120"/>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矢印: 下 7">
            <a:extLst>
              <a:ext uri="{FF2B5EF4-FFF2-40B4-BE49-F238E27FC236}">
                <a16:creationId xmlns:a16="http://schemas.microsoft.com/office/drawing/2014/main" id="{A30DEA9E-8699-443E-AD3F-AEC0807A641C}"/>
              </a:ext>
            </a:extLst>
          </p:cNvPr>
          <p:cNvSpPr/>
          <p:nvPr/>
        </p:nvSpPr>
        <p:spPr>
          <a:xfrm>
            <a:off x="1164545" y="4293096"/>
            <a:ext cx="362272" cy="1559209"/>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726810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292BE90-C8AB-43E7-8B5E-2A5FF250A4A4}"/>
              </a:ext>
            </a:extLst>
          </p:cNvPr>
          <p:cNvSpPr>
            <a:spLocks noGrp="1"/>
          </p:cNvSpPr>
          <p:nvPr>
            <p:ph type="title"/>
          </p:nvPr>
        </p:nvSpPr>
        <p:spPr>
          <a:xfrm>
            <a:off x="395536" y="620688"/>
            <a:ext cx="8280920" cy="1143000"/>
          </a:xfrm>
        </p:spPr>
        <p:txBody>
          <a:bodyPr/>
          <a:lstStyle/>
          <a:p>
            <a:r>
              <a:rPr kumimoji="1" lang="ja-JP" altLang="en-US" dirty="0"/>
              <a:t>仮説検定の大まかな手順　続き</a:t>
            </a:r>
          </a:p>
        </p:txBody>
      </p:sp>
      <p:sp>
        <p:nvSpPr>
          <p:cNvPr id="3" name="コンテンツ プレースホルダー 2">
            <a:extLst>
              <a:ext uri="{FF2B5EF4-FFF2-40B4-BE49-F238E27FC236}">
                <a16:creationId xmlns:a16="http://schemas.microsoft.com/office/drawing/2014/main" id="{1C8BCC8A-0884-444A-ACAD-337A1F2A6340}"/>
              </a:ext>
            </a:extLst>
          </p:cNvPr>
          <p:cNvSpPr>
            <a:spLocks noGrp="1"/>
          </p:cNvSpPr>
          <p:nvPr>
            <p:ph idx="1"/>
          </p:nvPr>
        </p:nvSpPr>
        <p:spPr>
          <a:xfrm>
            <a:off x="685800" y="1844824"/>
            <a:ext cx="7772400" cy="579512"/>
          </a:xfrm>
        </p:spPr>
        <p:txBody>
          <a:bodyPr/>
          <a:lstStyle/>
          <a:p>
            <a:pPr marL="0" indent="0">
              <a:buNone/>
            </a:pPr>
            <a:r>
              <a:rPr kumimoji="1" lang="ja-JP" altLang="en-US" dirty="0"/>
              <a:t>手順③：</a:t>
            </a:r>
            <a:r>
              <a:rPr kumimoji="1" lang="ja-JP" altLang="en-US" dirty="0">
                <a:solidFill>
                  <a:srgbClr val="FFFF00"/>
                </a:solidFill>
              </a:rPr>
              <a:t>確率の計算</a:t>
            </a:r>
            <a:endParaRPr kumimoji="1" lang="ja-JP" altLang="en-US" sz="2500" dirty="0">
              <a:solidFill>
                <a:srgbClr val="FFFF00"/>
              </a:solidFill>
            </a:endParaRPr>
          </a:p>
        </p:txBody>
      </p:sp>
      <p:sp>
        <p:nvSpPr>
          <p:cNvPr id="4" name="コンテンツ プレースホルダー 2">
            <a:extLst>
              <a:ext uri="{FF2B5EF4-FFF2-40B4-BE49-F238E27FC236}">
                <a16:creationId xmlns:a16="http://schemas.microsoft.com/office/drawing/2014/main" id="{5E5D4044-E23E-49DA-8CEE-D55207FE8F13}"/>
              </a:ext>
            </a:extLst>
          </p:cNvPr>
          <p:cNvSpPr txBox="1">
            <a:spLocks/>
          </p:cNvSpPr>
          <p:nvPr/>
        </p:nvSpPr>
        <p:spPr bwMode="auto">
          <a:xfrm>
            <a:off x="715313" y="4055552"/>
            <a:ext cx="7772400" cy="5795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just" rtl="0" eaLnBrk="1" fontAlgn="base" hangingPunct="1">
              <a:spcBef>
                <a:spcPct val="20000"/>
              </a:spcBef>
              <a:spcAft>
                <a:spcPct val="0"/>
              </a:spcAft>
              <a:buBlip>
                <a:blip r:embed="rId2"/>
              </a:buBlip>
              <a:defRPr kumimoji="1" sz="3000">
                <a:solidFill>
                  <a:schemeClr val="bg1"/>
                </a:solidFill>
                <a:latin typeface="+mj-ea"/>
                <a:ea typeface="+mj-ea"/>
                <a:cs typeface="+mn-cs"/>
              </a:defRPr>
            </a:lvl1pPr>
            <a:lvl2pPr marL="742950" indent="-285750" algn="l" rtl="0" eaLnBrk="1" fontAlgn="base" hangingPunct="1">
              <a:spcBef>
                <a:spcPct val="20000"/>
              </a:spcBef>
              <a:spcAft>
                <a:spcPct val="0"/>
              </a:spcAft>
              <a:buChar char="–"/>
              <a:defRPr kumimoji="1" sz="2800">
                <a:solidFill>
                  <a:schemeClr val="bg1"/>
                </a:solidFill>
                <a:latin typeface="+mj-ea"/>
                <a:ea typeface="+mj-ea"/>
              </a:defRPr>
            </a:lvl2pPr>
            <a:lvl3pPr marL="1143000" indent="-228600" algn="l" rtl="0" eaLnBrk="1" fontAlgn="base" hangingPunct="1">
              <a:spcBef>
                <a:spcPct val="20000"/>
              </a:spcBef>
              <a:spcAft>
                <a:spcPct val="0"/>
              </a:spcAft>
              <a:buChar char="•"/>
              <a:defRPr kumimoji="1" sz="2400">
                <a:solidFill>
                  <a:schemeClr val="bg1"/>
                </a:solidFill>
                <a:latin typeface="+mj-ea"/>
                <a:ea typeface="+mj-ea"/>
              </a:defRPr>
            </a:lvl3pPr>
            <a:lvl4pPr marL="1600200" indent="-228600" algn="l" rtl="0" eaLnBrk="1" fontAlgn="base" hangingPunct="1">
              <a:spcBef>
                <a:spcPct val="20000"/>
              </a:spcBef>
              <a:spcAft>
                <a:spcPct val="0"/>
              </a:spcAft>
              <a:buChar char="–"/>
              <a:defRPr kumimoji="1" sz="2000">
                <a:solidFill>
                  <a:schemeClr val="bg1"/>
                </a:solidFill>
                <a:latin typeface="+mj-ea"/>
                <a:ea typeface="+mj-ea"/>
              </a:defRPr>
            </a:lvl4pPr>
            <a:lvl5pPr marL="2057400" indent="-228600" algn="l" rtl="0" eaLnBrk="1" fontAlgn="base" hangingPunct="1">
              <a:spcBef>
                <a:spcPct val="20000"/>
              </a:spcBef>
              <a:spcAft>
                <a:spcPct val="0"/>
              </a:spcAft>
              <a:buChar char="»"/>
              <a:defRPr kumimoji="1" sz="2000">
                <a:solidFill>
                  <a:schemeClr val="bg1"/>
                </a:solidFill>
                <a:latin typeface="+mj-ea"/>
                <a:ea typeface="+mj-ea"/>
              </a:defRPr>
            </a:lvl5pPr>
            <a:lvl6pPr marL="2514600" indent="-228600" algn="l" rtl="0" eaLnBrk="1" fontAlgn="base" hangingPunct="1">
              <a:spcBef>
                <a:spcPct val="20000"/>
              </a:spcBef>
              <a:spcAft>
                <a:spcPct val="0"/>
              </a:spcAft>
              <a:buChar char="»"/>
              <a:defRPr kumimoji="1" sz="2000">
                <a:solidFill>
                  <a:schemeClr val="bg1"/>
                </a:solidFill>
                <a:latin typeface="+mn-lt"/>
              </a:defRPr>
            </a:lvl6pPr>
            <a:lvl7pPr marL="2971800" indent="-228600" algn="l" rtl="0" eaLnBrk="1" fontAlgn="base" hangingPunct="1">
              <a:spcBef>
                <a:spcPct val="20000"/>
              </a:spcBef>
              <a:spcAft>
                <a:spcPct val="0"/>
              </a:spcAft>
              <a:buChar char="»"/>
              <a:defRPr kumimoji="1" sz="2000">
                <a:solidFill>
                  <a:schemeClr val="bg1"/>
                </a:solidFill>
                <a:latin typeface="+mn-lt"/>
              </a:defRPr>
            </a:lvl7pPr>
            <a:lvl8pPr marL="3429000" indent="-228600" algn="l" rtl="0" eaLnBrk="1" fontAlgn="base" hangingPunct="1">
              <a:spcBef>
                <a:spcPct val="20000"/>
              </a:spcBef>
              <a:spcAft>
                <a:spcPct val="0"/>
              </a:spcAft>
              <a:buChar char="»"/>
              <a:defRPr kumimoji="1" sz="2000">
                <a:solidFill>
                  <a:schemeClr val="bg1"/>
                </a:solidFill>
                <a:latin typeface="+mn-lt"/>
              </a:defRPr>
            </a:lvl8pPr>
            <a:lvl9pPr marL="3886200" indent="-228600" algn="l" rtl="0" eaLnBrk="1" fontAlgn="base" hangingPunct="1">
              <a:spcBef>
                <a:spcPct val="20000"/>
              </a:spcBef>
              <a:spcAft>
                <a:spcPct val="0"/>
              </a:spcAft>
              <a:buChar char="»"/>
              <a:defRPr kumimoji="1" sz="2000">
                <a:solidFill>
                  <a:schemeClr val="bg1"/>
                </a:solidFill>
                <a:latin typeface="+mn-lt"/>
              </a:defRPr>
            </a:lvl9pPr>
          </a:lstStyle>
          <a:p>
            <a:pPr marL="0" indent="0">
              <a:buFontTx/>
              <a:buNone/>
            </a:pPr>
            <a:r>
              <a:rPr lang="ja-JP" altLang="en-US" kern="0" dirty="0"/>
              <a:t>手順④：</a:t>
            </a:r>
            <a:r>
              <a:rPr lang="ja-JP" altLang="en-US" kern="0" dirty="0">
                <a:solidFill>
                  <a:srgbClr val="FFFF00"/>
                </a:solidFill>
              </a:rPr>
              <a:t>仮説の判定</a:t>
            </a:r>
            <a:endParaRPr lang="ja-JP" altLang="en-US" sz="2500" kern="0" dirty="0">
              <a:solidFill>
                <a:srgbClr val="FFFF00"/>
              </a:solidFill>
            </a:endParaRPr>
          </a:p>
        </p:txBody>
      </p:sp>
      <p:sp>
        <p:nvSpPr>
          <p:cNvPr id="5" name="テキスト ボックス 4">
            <a:extLst>
              <a:ext uri="{FF2B5EF4-FFF2-40B4-BE49-F238E27FC236}">
                <a16:creationId xmlns:a16="http://schemas.microsoft.com/office/drawing/2014/main" id="{0E249FF4-117E-4BFA-9092-CD322EF59BAC}"/>
              </a:ext>
            </a:extLst>
          </p:cNvPr>
          <p:cNvSpPr txBox="1"/>
          <p:nvPr/>
        </p:nvSpPr>
        <p:spPr>
          <a:xfrm>
            <a:off x="1907704" y="2424336"/>
            <a:ext cx="6768752" cy="1631216"/>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cs typeface="Meiryo UI" pitchFamily="50" charset="-128"/>
              </a:rPr>
              <a:t>仮説が正しい下での実験結果の起こりやすさ（確率）を計算。実際には，確率計算は難しいので，仮説の分布のどれぐらい端の方に位置しているのかで仮説の是非を判定</a:t>
            </a:r>
          </a:p>
        </p:txBody>
      </p:sp>
      <p:sp>
        <p:nvSpPr>
          <p:cNvPr id="6" name="テキスト ボックス 5">
            <a:extLst>
              <a:ext uri="{FF2B5EF4-FFF2-40B4-BE49-F238E27FC236}">
                <a16:creationId xmlns:a16="http://schemas.microsoft.com/office/drawing/2014/main" id="{F4ACA0A5-E1CD-4E50-A4ED-9EDF352A2E67}"/>
              </a:ext>
            </a:extLst>
          </p:cNvPr>
          <p:cNvSpPr txBox="1"/>
          <p:nvPr/>
        </p:nvSpPr>
        <p:spPr>
          <a:xfrm>
            <a:off x="1907704" y="4509120"/>
            <a:ext cx="6550496" cy="1631216"/>
          </a:xfrm>
          <a:prstGeom prst="rect">
            <a:avLst/>
          </a:prstGeom>
          <a:noFill/>
        </p:spPr>
        <p:txBody>
          <a:bodyPr wrap="square" rtlCol="0">
            <a:spAutoFit/>
          </a:bodyPr>
          <a:lstStyle/>
          <a:p>
            <a:pPr algn="just"/>
            <a:r>
              <a:rPr kumimoji="1" lang="ja-JP" altLang="en-US" sz="2500" dirty="0">
                <a:solidFill>
                  <a:schemeClr val="bg1"/>
                </a:solidFill>
                <a:latin typeface="ＭＳ Ｐゴシック" panose="020B0600070205080204" pitchFamily="50" charset="-128"/>
                <a:cs typeface="Meiryo UI" pitchFamily="50" charset="-128"/>
              </a:rPr>
              <a:t>滅多に起きないことが起きたといえるぐらい確率が低いならば，そもそも仮説が間違いだったと判断。そうでなければ判定を保留する（仮説が正しかったとはいわない）</a:t>
            </a:r>
          </a:p>
        </p:txBody>
      </p:sp>
      <p:sp>
        <p:nvSpPr>
          <p:cNvPr id="7" name="矢印: 下 6">
            <a:extLst>
              <a:ext uri="{FF2B5EF4-FFF2-40B4-BE49-F238E27FC236}">
                <a16:creationId xmlns:a16="http://schemas.microsoft.com/office/drawing/2014/main" id="{213BA396-E381-427C-AAEB-61D747AA909C}"/>
              </a:ext>
            </a:extLst>
          </p:cNvPr>
          <p:cNvSpPr/>
          <p:nvPr/>
        </p:nvSpPr>
        <p:spPr>
          <a:xfrm>
            <a:off x="1164544" y="2424336"/>
            <a:ext cx="362272" cy="1724744"/>
          </a:xfrm>
          <a:prstGeom prst="downArrow">
            <a:avLst/>
          </a:prstGeom>
          <a:solidFill>
            <a:srgbClr val="FFC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95618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57EFA-94BC-461B-8707-9C26D76BD4F8}"/>
              </a:ext>
            </a:extLst>
          </p:cNvPr>
          <p:cNvSpPr>
            <a:spLocks noGrp="1"/>
          </p:cNvSpPr>
          <p:nvPr>
            <p:ph type="title"/>
          </p:nvPr>
        </p:nvSpPr>
        <p:spPr/>
        <p:txBody>
          <a:bodyPr/>
          <a:lstStyle/>
          <a:p>
            <a:r>
              <a:rPr kumimoji="1" lang="en-US" altLang="ja-JP" sz="4000" dirty="0"/>
              <a:t>6.2</a:t>
            </a:r>
            <a:r>
              <a:rPr kumimoji="1" lang="ja-JP" altLang="en-US" sz="4000" dirty="0"/>
              <a:t>　仮説の設定</a:t>
            </a:r>
            <a:br>
              <a:rPr kumimoji="1" lang="en-US" altLang="ja-JP" sz="4000" dirty="0"/>
            </a:br>
            <a:r>
              <a:rPr kumimoji="1" lang="ja-JP" altLang="en-US" sz="3000" dirty="0"/>
              <a:t>（手順①の説明から）</a:t>
            </a:r>
          </a:p>
        </p:txBody>
      </p:sp>
      <p:sp>
        <p:nvSpPr>
          <p:cNvPr id="3" name="コンテンツ プレースホルダー 2">
            <a:extLst>
              <a:ext uri="{FF2B5EF4-FFF2-40B4-BE49-F238E27FC236}">
                <a16:creationId xmlns:a16="http://schemas.microsoft.com/office/drawing/2014/main" id="{536EDDFC-D4D4-473D-8F8E-8EF1A3FC3949}"/>
              </a:ext>
            </a:extLst>
          </p:cNvPr>
          <p:cNvSpPr>
            <a:spLocks noGrp="1"/>
          </p:cNvSpPr>
          <p:nvPr>
            <p:ph idx="1"/>
          </p:nvPr>
        </p:nvSpPr>
        <p:spPr/>
        <p:txBody>
          <a:bodyPr/>
          <a:lstStyle/>
          <a:p>
            <a:r>
              <a:rPr kumimoji="1" lang="ja-JP" altLang="en-US" sz="2800" dirty="0"/>
              <a:t>母集団に立てる仮説には，</a:t>
            </a:r>
            <a:r>
              <a:rPr kumimoji="1" lang="ja-JP" altLang="en-US" sz="2800" dirty="0">
                <a:solidFill>
                  <a:srgbClr val="FFFF00"/>
                </a:solidFill>
              </a:rPr>
              <a:t>帰無仮説</a:t>
            </a:r>
            <a:r>
              <a:rPr kumimoji="1" lang="ja-JP" altLang="en-US" sz="2800" dirty="0"/>
              <a:t>（</a:t>
            </a:r>
            <a:r>
              <a:rPr kumimoji="1" lang="en-US" altLang="ja-JP" sz="2800" dirty="0"/>
              <a:t>H</a:t>
            </a:r>
            <a:r>
              <a:rPr kumimoji="1" lang="en-US" altLang="ja-JP" sz="2800" baseline="-25000" dirty="0"/>
              <a:t>0</a:t>
            </a:r>
            <a:r>
              <a:rPr kumimoji="1" lang="en-US" altLang="ja-JP" sz="2800" dirty="0"/>
              <a:t>)</a:t>
            </a:r>
            <a:r>
              <a:rPr kumimoji="1" lang="ja-JP" altLang="en-US" sz="2800" dirty="0"/>
              <a:t>と</a:t>
            </a:r>
            <a:r>
              <a:rPr kumimoji="1" lang="ja-JP" altLang="en-US" sz="2800" dirty="0">
                <a:solidFill>
                  <a:srgbClr val="FFFF00"/>
                </a:solidFill>
              </a:rPr>
              <a:t>対立仮説</a:t>
            </a:r>
            <a:r>
              <a:rPr kumimoji="1" lang="ja-JP" altLang="en-US" sz="2800" dirty="0"/>
              <a:t>（</a:t>
            </a:r>
            <a:r>
              <a:rPr kumimoji="1" lang="en-US" altLang="ja-JP" sz="2800" dirty="0"/>
              <a:t>H</a:t>
            </a:r>
            <a:r>
              <a:rPr kumimoji="1" lang="en-US" altLang="ja-JP" sz="2800" baseline="-25000" dirty="0"/>
              <a:t>1</a:t>
            </a:r>
            <a:r>
              <a:rPr kumimoji="1" lang="ja-JP" altLang="en-US" sz="2800" dirty="0"/>
              <a:t>）の</a:t>
            </a:r>
            <a:r>
              <a:rPr kumimoji="1" lang="en-US" altLang="ja-JP" sz="2800" dirty="0"/>
              <a:t>2</a:t>
            </a:r>
            <a:r>
              <a:rPr kumimoji="1" lang="ja-JP" altLang="en-US" sz="2800" dirty="0"/>
              <a:t>つがある</a:t>
            </a:r>
            <a:endParaRPr kumimoji="1" lang="en-US" altLang="ja-JP" sz="2800" dirty="0"/>
          </a:p>
          <a:p>
            <a:r>
              <a:rPr kumimoji="1" lang="ja-JP" altLang="en-US" sz="2800" dirty="0"/>
              <a:t>基本となるのは帰無仮説で，帰無仮説が棄却されたときに採択する仮説が対立仮説</a:t>
            </a:r>
            <a:endParaRPr kumimoji="1" lang="en-US" altLang="ja-JP" sz="2800" dirty="0"/>
          </a:p>
          <a:p>
            <a:r>
              <a:rPr kumimoji="1" lang="ja-JP" altLang="en-US" sz="2800" dirty="0"/>
              <a:t>帰無仮説は「主張したい内容とは逆の，</a:t>
            </a:r>
            <a:r>
              <a:rPr kumimoji="1" lang="ja-JP" altLang="en-US" sz="2800" dirty="0">
                <a:solidFill>
                  <a:srgbClr val="FFFF00"/>
                </a:solidFill>
              </a:rPr>
              <a:t>つまらない内容</a:t>
            </a:r>
            <a:r>
              <a:rPr kumimoji="1" lang="ja-JP" altLang="en-US" sz="2800" dirty="0"/>
              <a:t>」とする</a:t>
            </a:r>
            <a:endParaRPr kumimoji="1" lang="en-US" altLang="ja-JP" sz="2800" dirty="0"/>
          </a:p>
          <a:p>
            <a:pPr marL="0" indent="0">
              <a:buNone/>
            </a:pPr>
            <a:r>
              <a:rPr kumimoji="1" lang="ja-JP" altLang="en-US" sz="2800" dirty="0"/>
              <a:t>　例：処理効果が無い（</a:t>
            </a:r>
            <a:r>
              <a:rPr kumimoji="1" lang="en-US" altLang="ja-JP" sz="2800" dirty="0"/>
              <a:t>2</a:t>
            </a:r>
            <a:r>
              <a:rPr kumimoji="1" lang="ja-JP" altLang="en-US" sz="2800" dirty="0"/>
              <a:t>群の母平均に差は無い）</a:t>
            </a:r>
            <a:endParaRPr kumimoji="1" lang="en-US" altLang="ja-JP" sz="2800" dirty="0"/>
          </a:p>
          <a:p>
            <a:pPr marL="0" indent="0">
              <a:buNone/>
            </a:pPr>
            <a:r>
              <a:rPr kumimoji="1" lang="ja-JP" altLang="en-US" sz="2800" dirty="0"/>
              <a:t>　→なぜ主張したい内容としないのだろうか？</a:t>
            </a:r>
            <a:endParaRPr kumimoji="1" lang="en-US" altLang="ja-JP" sz="2800" dirty="0"/>
          </a:p>
        </p:txBody>
      </p:sp>
    </p:spTree>
    <p:extLst>
      <p:ext uri="{BB962C8B-B14F-4D97-AF65-F5344CB8AC3E}">
        <p14:creationId xmlns:p14="http://schemas.microsoft.com/office/powerpoint/2010/main" val="1881582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21F2389-56F7-4C7A-AD4F-B1E1F201DA22}"/>
              </a:ext>
            </a:extLst>
          </p:cNvPr>
          <p:cNvSpPr>
            <a:spLocks noGrp="1"/>
          </p:cNvSpPr>
          <p:nvPr>
            <p:ph type="title"/>
          </p:nvPr>
        </p:nvSpPr>
        <p:spPr/>
        <p:txBody>
          <a:bodyPr/>
          <a:lstStyle/>
          <a:p>
            <a:r>
              <a:rPr kumimoji="1" lang="ja-JP" altLang="en-US" dirty="0"/>
              <a:t>帰無仮説の内容</a:t>
            </a:r>
          </a:p>
        </p:txBody>
      </p:sp>
      <p:sp>
        <p:nvSpPr>
          <p:cNvPr id="3" name="コンテンツ プレースホルダー 2">
            <a:extLst>
              <a:ext uri="{FF2B5EF4-FFF2-40B4-BE49-F238E27FC236}">
                <a16:creationId xmlns:a16="http://schemas.microsoft.com/office/drawing/2014/main" id="{69533162-CB0D-43AB-A3B0-E7AB1C226812}"/>
              </a:ext>
            </a:extLst>
          </p:cNvPr>
          <p:cNvSpPr>
            <a:spLocks noGrp="1"/>
          </p:cNvSpPr>
          <p:nvPr>
            <p:ph idx="1"/>
          </p:nvPr>
        </p:nvSpPr>
        <p:spPr>
          <a:xfrm>
            <a:off x="540668" y="1988840"/>
            <a:ext cx="8062664" cy="4114800"/>
          </a:xfrm>
        </p:spPr>
        <p:txBody>
          <a:bodyPr/>
          <a:lstStyle/>
          <a:p>
            <a:pPr marL="0" indent="0">
              <a:buNone/>
            </a:pPr>
            <a:r>
              <a:rPr kumimoji="1" lang="ja-JP" altLang="en-US" dirty="0"/>
              <a:t>例：殺虫剤の効果を検定する場合</a:t>
            </a:r>
            <a:endParaRPr kumimoji="1" lang="en-US" altLang="ja-JP" dirty="0"/>
          </a:p>
          <a:p>
            <a:pPr marL="360000" indent="0">
              <a:buNone/>
            </a:pPr>
            <a:r>
              <a:rPr kumimoji="1" lang="ja-JP" altLang="en-US" dirty="0"/>
              <a:t>主張したいのは「使用効果がある</a:t>
            </a:r>
            <a:r>
              <a:rPr kumimoji="1" lang="ja-JP" altLang="en-US" sz="2500" dirty="0"/>
              <a:t>（使用前後で害虫数に差がある）</a:t>
            </a:r>
            <a:r>
              <a:rPr kumimoji="1" lang="ja-JP" altLang="en-US" dirty="0"/>
              <a:t>」という内容だが</a:t>
            </a:r>
            <a:r>
              <a:rPr kumimoji="1" lang="en-US" altLang="ja-JP" dirty="0"/>
              <a:t>…</a:t>
            </a:r>
          </a:p>
          <a:p>
            <a:pPr marL="360000" indent="0">
              <a:buNone/>
            </a:pPr>
            <a:r>
              <a:rPr kumimoji="1" lang="ja-JP" altLang="en-US" dirty="0"/>
              <a:t>→それを検証するためには「＊匹減る」と具体的にわかって</a:t>
            </a:r>
            <a:r>
              <a:rPr kumimoji="1" lang="ja-JP" altLang="en-US" dirty="0" err="1"/>
              <a:t>なけれ</a:t>
            </a:r>
            <a:r>
              <a:rPr kumimoji="1" lang="ja-JP" altLang="en-US" dirty="0"/>
              <a:t>ならない</a:t>
            </a:r>
            <a:r>
              <a:rPr kumimoji="1" lang="ja-JP" altLang="en-US" sz="2500" dirty="0"/>
              <a:t>（</a:t>
            </a:r>
            <a:r>
              <a:rPr kumimoji="1" lang="ja-JP" altLang="en-US" sz="2500" dirty="0">
                <a:solidFill>
                  <a:srgbClr val="FFC000"/>
                </a:solidFill>
              </a:rPr>
              <a:t>無限に設定できる</a:t>
            </a:r>
            <a:r>
              <a:rPr kumimoji="1" lang="ja-JP" altLang="en-US" sz="2500" dirty="0"/>
              <a:t>）</a:t>
            </a:r>
            <a:endParaRPr kumimoji="1" lang="en-US" altLang="ja-JP" sz="2500" dirty="0"/>
          </a:p>
          <a:p>
            <a:pPr marL="360000" indent="0">
              <a:buNone/>
            </a:pPr>
            <a:r>
              <a:rPr kumimoji="1" lang="ja-JP" altLang="en-US" dirty="0"/>
              <a:t>→使用効果がない</a:t>
            </a:r>
            <a:r>
              <a:rPr kumimoji="1" lang="ja-JP" altLang="en-US" sz="2500" dirty="0"/>
              <a:t>（全く減らない）</a:t>
            </a:r>
            <a:r>
              <a:rPr kumimoji="1" lang="ja-JP" altLang="en-US" dirty="0"/>
              <a:t>としておけば，</a:t>
            </a:r>
            <a:r>
              <a:rPr lang="ja-JP" altLang="en-US" dirty="0"/>
              <a:t>それと</a:t>
            </a:r>
            <a:r>
              <a:rPr kumimoji="1" lang="ja-JP" altLang="en-US" dirty="0"/>
              <a:t>矛盾した結果が観測されれば，効果があるといえる（</a:t>
            </a:r>
            <a:r>
              <a:rPr kumimoji="1" lang="ja-JP" altLang="en-US" dirty="0">
                <a:solidFill>
                  <a:srgbClr val="FFFF00"/>
                </a:solidFill>
              </a:rPr>
              <a:t>背理法</a:t>
            </a:r>
            <a:r>
              <a:rPr kumimoji="1" lang="ja-JP" altLang="en-US" dirty="0"/>
              <a:t>）</a:t>
            </a:r>
          </a:p>
        </p:txBody>
      </p:sp>
      <p:pic>
        <p:nvPicPr>
          <p:cNvPr id="5" name="図 4">
            <a:extLst>
              <a:ext uri="{FF2B5EF4-FFF2-40B4-BE49-F238E27FC236}">
                <a16:creationId xmlns:a16="http://schemas.microsoft.com/office/drawing/2014/main" id="{B56254F9-26A7-4CC0-8AC8-A54ED873A0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224" y="980728"/>
            <a:ext cx="1765761" cy="1653193"/>
          </a:xfrm>
          <a:prstGeom prst="rect">
            <a:avLst/>
          </a:prstGeom>
        </p:spPr>
      </p:pic>
      <p:sp>
        <p:nvSpPr>
          <p:cNvPr id="6" name="十字形 5">
            <a:extLst>
              <a:ext uri="{FF2B5EF4-FFF2-40B4-BE49-F238E27FC236}">
                <a16:creationId xmlns:a16="http://schemas.microsoft.com/office/drawing/2014/main" id="{5637A4FF-010A-4A6E-AB8F-DAA637F97B4D}"/>
              </a:ext>
            </a:extLst>
          </p:cNvPr>
          <p:cNvSpPr/>
          <p:nvPr/>
        </p:nvSpPr>
        <p:spPr>
          <a:xfrm rot="2632640">
            <a:off x="3722749" y="3375024"/>
            <a:ext cx="1474357" cy="1467799"/>
          </a:xfrm>
          <a:prstGeom prst="plus">
            <a:avLst>
              <a:gd name="adj" fmla="val 47227"/>
            </a:avLst>
          </a:prstGeom>
          <a:solidFill>
            <a:srgbClr val="FF00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2229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S010336811">
  <a:themeElements>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rgbClr val="FFFF00"/>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lnDef>
      <a:spPr>
        <a:ln w="31750">
          <a:solidFill>
            <a:srgbClr val="FFFF00"/>
          </a:solidFill>
          <a:tailEnd type="arrow"/>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kumimoji="1" sz="2000" dirty="0" smtClean="0">
            <a:solidFill>
              <a:schemeClr val="bg1"/>
            </a:solidFill>
            <a:latin typeface="ＭＳ Ｐゴシック" panose="020B0600070205080204" pitchFamily="50" charset="-128"/>
            <a:ea typeface="ＭＳ Ｐゴシック" panose="020B0600070205080204" pitchFamily="50" charset="-128"/>
            <a:cs typeface="Meiryo UI" pitchFamily="50" charset="-128"/>
          </a:defRPr>
        </a:defPPr>
      </a:lstStyle>
    </a:txDef>
  </a:objectDefaults>
  <a:extraClrSchemeLst>
    <a:extraClrScheme>
      <a:clrScheme name="Office Them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090874C-63AE-4E35-B2A1-BFA93021054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TS010336811</Template>
  <TotalTime>27228</TotalTime>
  <Words>4633</Words>
  <Application>Microsoft Office PowerPoint</Application>
  <PresentationFormat>画面に合わせる (4:3)</PresentationFormat>
  <Paragraphs>490</Paragraphs>
  <Slides>47</Slides>
  <Notes>4</Notes>
  <HiddenSlides>0</HiddenSlides>
  <MMClips>0</MMClips>
  <ScaleCrop>false</ScaleCrop>
  <HeadingPairs>
    <vt:vector size="8" baseType="variant">
      <vt:variant>
        <vt:lpstr>使用されているフォント</vt:lpstr>
      </vt:variant>
      <vt:variant>
        <vt:i4>7</vt:i4>
      </vt:variant>
      <vt:variant>
        <vt:lpstr>テーマ</vt:lpstr>
      </vt:variant>
      <vt:variant>
        <vt:i4>1</vt:i4>
      </vt:variant>
      <vt:variant>
        <vt:lpstr>埋め込まれた OLE サーバー</vt:lpstr>
      </vt:variant>
      <vt:variant>
        <vt:i4>1</vt:i4>
      </vt:variant>
      <vt:variant>
        <vt:lpstr>スライド タイトル</vt:lpstr>
      </vt:variant>
      <vt:variant>
        <vt:i4>47</vt:i4>
      </vt:variant>
    </vt:vector>
  </HeadingPairs>
  <TitlesOfParts>
    <vt:vector size="56" baseType="lpstr">
      <vt:lpstr>Mead Bold</vt:lpstr>
      <vt:lpstr>Meiryo UI</vt:lpstr>
      <vt:lpstr>ＭＳ Ｐゴシック</vt:lpstr>
      <vt:lpstr>ＭＳ ゴシック</vt:lpstr>
      <vt:lpstr>Calibri</vt:lpstr>
      <vt:lpstr>Cambria Math</vt:lpstr>
      <vt:lpstr>Times New Roman</vt:lpstr>
      <vt:lpstr>TS010336811</vt:lpstr>
      <vt:lpstr>Equation</vt:lpstr>
      <vt:lpstr>入門 統計学　第６章</vt:lpstr>
      <vt:lpstr>（本章と次章で）仮説検定を学ぶと 何を検証できる？</vt:lpstr>
      <vt:lpstr>仮説検定の長所</vt:lpstr>
      <vt:lpstr>仮説検定と検出力</vt:lpstr>
      <vt:lpstr>6.1　検定の概要</vt:lpstr>
      <vt:lpstr>仮説検定の大まかな手順</vt:lpstr>
      <vt:lpstr>仮説検定の大まかな手順　続き</vt:lpstr>
      <vt:lpstr>6.2　仮説の設定 （手順①の説明から）</vt:lpstr>
      <vt:lpstr>帰無仮説の内容</vt:lpstr>
      <vt:lpstr>対立仮説の内容</vt:lpstr>
      <vt:lpstr>6.3　（1標本の）母平均の検定 検定統計量が不要（容易）な検定から学びます</vt:lpstr>
      <vt:lpstr>母平均の検定の適用例</vt:lpstr>
      <vt:lpstr>検定の原理</vt:lpstr>
      <vt:lpstr>ステップ①：２つの仮説を考える</vt:lpstr>
      <vt:lpstr>対立仮説の内容は3種類</vt:lpstr>
      <vt:lpstr>ステップ②：帰無仮説が正しい場合の 標本の位置は？</vt:lpstr>
      <vt:lpstr>PowerPoint プレゼンテーション</vt:lpstr>
      <vt:lpstr>ステップ③：どこから帰無仮説を棄却する？</vt:lpstr>
      <vt:lpstr>ステップ④：限界値を求めて 検定統計量（観測された標本平均）と比較する</vt:lpstr>
      <vt:lpstr>ステップ④の補足：p値を使った検定法 （ソフトウェアが必要）</vt:lpstr>
      <vt:lpstr>例　題</vt:lpstr>
      <vt:lpstr>例題　続き</vt:lpstr>
      <vt:lpstr>例題　図解</vt:lpstr>
      <vt:lpstr>6.4　標準正規分布による母平均の検定（ｚ検定）</vt:lpstr>
      <vt:lpstr>ｔ分布による母平均の検定（ｔ検定）</vt:lpstr>
      <vt:lpstr>ｔ検定の例題</vt:lpstr>
      <vt:lpstr>事例の続き</vt:lpstr>
      <vt:lpstr>事例の図解</vt:lpstr>
      <vt:lpstr>6.5　検出力分析 （近年重要になりつつある分野）</vt:lpstr>
      <vt:lpstr>統計的過誤は2種類</vt:lpstr>
      <vt:lpstr>第一種の過誤 (TypeⅠerror)</vt:lpstr>
      <vt:lpstr>第二種の過誤 (TypeⅡerror)</vt:lpstr>
      <vt:lpstr>第一種と第二種の過誤では どちらが重大（致命的）？</vt:lpstr>
      <vt:lpstr>（あまりないですが…） 第二種の過誤の方が致命的な事例</vt:lpstr>
      <vt:lpstr>第二種の過誤を抑えた検定はどうやる？</vt:lpstr>
      <vt:lpstr>対立仮説の分布（非心分布）</vt:lpstr>
      <vt:lpstr>効果量 （注：検定によって計算式は色々ある）</vt:lpstr>
      <vt:lpstr>効果量を検定結果に加えよう！</vt:lpstr>
      <vt:lpstr>第二種の過誤が致命的な場合の対処法に戻って… 大きな標本サイズでβを抑える</vt:lpstr>
      <vt:lpstr>第二種の過誤を抑えるもう一つの裏技 αを大きくしてβを小さくする</vt:lpstr>
      <vt:lpstr>検出力 ここまでβを使ってきましたが…</vt:lpstr>
      <vt:lpstr>検出力も検定結果に加えよう！</vt:lpstr>
      <vt:lpstr>検出力の計算（事後分析）</vt:lpstr>
      <vt:lpstr>ソフト（G*power)を使った検出力計算</vt:lpstr>
      <vt:lpstr>標本サイズの計算（事前分析）</vt:lpstr>
      <vt:lpstr>ソフト（G*power)を使った標本サイズの計算</vt:lpstr>
      <vt:lpstr>以上で第６章は終了です。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入門 統計学①</dc:title>
  <dc:creator>Jaco</dc:creator>
  <cp:lastModifiedBy>kuri@faculty.chiba-u.jp</cp:lastModifiedBy>
  <cp:revision>2399</cp:revision>
  <dcterms:created xsi:type="dcterms:W3CDTF">2012-01-27T05:21:34Z</dcterms:created>
  <dcterms:modified xsi:type="dcterms:W3CDTF">2021-07-05T08:13:41Z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2396198</vt:lpwstr>
  </property>
  <property fmtid="{D5CDD505-2E9C-101B-9397-08002B2CF9AE}" name="NXPowerLiteSettings" pid="3">
    <vt:lpwstr>C700052003A000</vt:lpwstr>
  </property>
  <property fmtid="{D5CDD505-2E9C-101B-9397-08002B2CF9AE}" name="NXPowerLiteVersion" pid="4">
    <vt:lpwstr>D8.0.3</vt:lpwstr>
  </property>
  <property fmtid="{D5CDD505-2E9C-101B-9397-08002B2CF9AE}" name="_TemplateID" pid="5">
    <vt:lpwstr>TC103368119990</vt:lpwstr>
  </property>
</Properties>
</file>