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5"/>
  </p:notesMasterIdLst>
  <p:sldIdLst>
    <p:sldId id="467" r:id="rId3"/>
    <p:sldId id="468" r:id="rId4"/>
    <p:sldId id="469" r:id="rId5"/>
    <p:sldId id="470" r:id="rId6"/>
    <p:sldId id="471" r:id="rId7"/>
    <p:sldId id="472" r:id="rId8"/>
    <p:sldId id="473" r:id="rId9"/>
    <p:sldId id="497" r:id="rId10"/>
    <p:sldId id="498" r:id="rId11"/>
    <p:sldId id="499" r:id="rId12"/>
    <p:sldId id="500" r:id="rId13"/>
    <p:sldId id="292" r:id="rId14"/>
    <p:sldId id="501" r:id="rId15"/>
    <p:sldId id="503" r:id="rId16"/>
    <p:sldId id="502" r:id="rId17"/>
    <p:sldId id="504" r:id="rId18"/>
    <p:sldId id="505" r:id="rId19"/>
    <p:sldId id="506" r:id="rId20"/>
    <p:sldId id="507" r:id="rId21"/>
    <p:sldId id="508" r:id="rId22"/>
    <p:sldId id="509" r:id="rId23"/>
    <p:sldId id="380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ri@faculty.chiba-u.jp" initials="k" lastIdx="3" clrIdx="0">
    <p:extLst>
      <p:ext uri="{19B8F6BF-5375-455C-9EA6-DF929625EA0E}">
        <p15:presenceInfo xmlns:p15="http://schemas.microsoft.com/office/powerpoint/2012/main" userId="kuri@faculty.chiba-u.j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DCFF"/>
    <a:srgbClr val="FFFFFF"/>
    <a:srgbClr val="65D7FF"/>
    <a:srgbClr val="666633"/>
    <a:srgbClr val="CC6600"/>
    <a:srgbClr val="996600"/>
    <a:srgbClr val="336600"/>
    <a:srgbClr val="990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9" autoAdjust="0"/>
    <p:restoredTop sz="90509" autoAdjust="0"/>
  </p:normalViewPr>
  <p:slideViewPr>
    <p:cSldViewPr>
      <p:cViewPr varScale="1">
        <p:scale>
          <a:sx n="96" d="100"/>
          <a:sy n="96" d="100"/>
        </p:scale>
        <p:origin x="45" y="2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3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90597341036182"/>
          <c:y val="3.9381803105887965E-2"/>
          <c:w val="0.8293358608302781"/>
          <c:h val="0.8091543351551724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</c:v>
                </c:pt>
              </c:strCache>
            </c:strRef>
          </c:tx>
          <c:spPr>
            <a:ln w="412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Sheet1!$A$2:$A$101</c:f>
              <c:numCache>
                <c:formatCode>General</c:formatCode>
                <c:ptCount val="100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1.8</c:v>
                </c:pt>
                <c:pt idx="10">
                  <c:v>2</c:v>
                </c:pt>
                <c:pt idx="11">
                  <c:v>2.2000000000000002</c:v>
                </c:pt>
                <c:pt idx="12">
                  <c:v>2.4</c:v>
                </c:pt>
                <c:pt idx="13">
                  <c:v>2.6</c:v>
                </c:pt>
                <c:pt idx="14">
                  <c:v>2.8</c:v>
                </c:pt>
                <c:pt idx="15">
                  <c:v>3</c:v>
                </c:pt>
                <c:pt idx="16">
                  <c:v>3.2</c:v>
                </c:pt>
                <c:pt idx="17">
                  <c:v>3.4</c:v>
                </c:pt>
                <c:pt idx="18">
                  <c:v>3.6</c:v>
                </c:pt>
                <c:pt idx="19">
                  <c:v>3.8</c:v>
                </c:pt>
                <c:pt idx="20">
                  <c:v>4</c:v>
                </c:pt>
                <c:pt idx="21">
                  <c:v>4.2</c:v>
                </c:pt>
                <c:pt idx="22">
                  <c:v>4.4000000000000004</c:v>
                </c:pt>
                <c:pt idx="23">
                  <c:v>4.5999999999999996</c:v>
                </c:pt>
                <c:pt idx="24">
                  <c:v>4.8</c:v>
                </c:pt>
                <c:pt idx="25">
                  <c:v>5</c:v>
                </c:pt>
                <c:pt idx="26">
                  <c:v>5.2</c:v>
                </c:pt>
                <c:pt idx="27">
                  <c:v>5.4</c:v>
                </c:pt>
                <c:pt idx="28">
                  <c:v>5.6</c:v>
                </c:pt>
                <c:pt idx="29">
                  <c:v>5.8</c:v>
                </c:pt>
                <c:pt idx="30">
                  <c:v>6</c:v>
                </c:pt>
                <c:pt idx="31">
                  <c:v>6.2</c:v>
                </c:pt>
                <c:pt idx="32">
                  <c:v>6.4</c:v>
                </c:pt>
                <c:pt idx="33">
                  <c:v>6.6</c:v>
                </c:pt>
                <c:pt idx="34">
                  <c:v>6.8</c:v>
                </c:pt>
                <c:pt idx="35">
                  <c:v>7</c:v>
                </c:pt>
                <c:pt idx="36">
                  <c:v>7.2</c:v>
                </c:pt>
                <c:pt idx="37">
                  <c:v>7.4</c:v>
                </c:pt>
                <c:pt idx="38">
                  <c:v>7.6</c:v>
                </c:pt>
                <c:pt idx="39">
                  <c:v>7.8</c:v>
                </c:pt>
                <c:pt idx="40">
                  <c:v>8</c:v>
                </c:pt>
                <c:pt idx="41">
                  <c:v>8.1999999999999993</c:v>
                </c:pt>
                <c:pt idx="42">
                  <c:v>8.4</c:v>
                </c:pt>
                <c:pt idx="43">
                  <c:v>8.6</c:v>
                </c:pt>
                <c:pt idx="44">
                  <c:v>8.8000000000000007</c:v>
                </c:pt>
                <c:pt idx="45">
                  <c:v>9</c:v>
                </c:pt>
                <c:pt idx="46">
                  <c:v>9.1999999999999993</c:v>
                </c:pt>
                <c:pt idx="47">
                  <c:v>9.4</c:v>
                </c:pt>
                <c:pt idx="48">
                  <c:v>9.6</c:v>
                </c:pt>
                <c:pt idx="49">
                  <c:v>9.8000000000000007</c:v>
                </c:pt>
                <c:pt idx="50">
                  <c:v>10</c:v>
                </c:pt>
                <c:pt idx="51">
                  <c:v>10.199999999999999</c:v>
                </c:pt>
                <c:pt idx="52">
                  <c:v>10.4</c:v>
                </c:pt>
                <c:pt idx="53">
                  <c:v>10.6</c:v>
                </c:pt>
                <c:pt idx="54">
                  <c:v>10.8</c:v>
                </c:pt>
                <c:pt idx="55">
                  <c:v>11</c:v>
                </c:pt>
                <c:pt idx="56">
                  <c:v>11.2</c:v>
                </c:pt>
                <c:pt idx="57">
                  <c:v>11.4</c:v>
                </c:pt>
                <c:pt idx="58">
                  <c:v>11.6</c:v>
                </c:pt>
                <c:pt idx="59">
                  <c:v>11.8</c:v>
                </c:pt>
                <c:pt idx="60">
                  <c:v>12</c:v>
                </c:pt>
                <c:pt idx="61">
                  <c:v>12.2</c:v>
                </c:pt>
                <c:pt idx="62">
                  <c:v>12.4</c:v>
                </c:pt>
                <c:pt idx="63">
                  <c:v>12.6</c:v>
                </c:pt>
                <c:pt idx="64">
                  <c:v>12.8</c:v>
                </c:pt>
                <c:pt idx="65">
                  <c:v>13</c:v>
                </c:pt>
                <c:pt idx="66">
                  <c:v>13.2</c:v>
                </c:pt>
                <c:pt idx="67">
                  <c:v>13.4</c:v>
                </c:pt>
                <c:pt idx="68">
                  <c:v>13.6</c:v>
                </c:pt>
                <c:pt idx="69">
                  <c:v>13.8</c:v>
                </c:pt>
                <c:pt idx="70">
                  <c:v>14</c:v>
                </c:pt>
                <c:pt idx="71">
                  <c:v>14.2</c:v>
                </c:pt>
                <c:pt idx="72">
                  <c:v>14.4</c:v>
                </c:pt>
                <c:pt idx="73">
                  <c:v>14.6</c:v>
                </c:pt>
                <c:pt idx="74">
                  <c:v>14.8</c:v>
                </c:pt>
                <c:pt idx="75">
                  <c:v>15</c:v>
                </c:pt>
                <c:pt idx="76">
                  <c:v>15.2</c:v>
                </c:pt>
                <c:pt idx="77">
                  <c:v>15.4</c:v>
                </c:pt>
                <c:pt idx="78">
                  <c:v>15.6</c:v>
                </c:pt>
                <c:pt idx="79">
                  <c:v>15.8</c:v>
                </c:pt>
                <c:pt idx="80">
                  <c:v>16</c:v>
                </c:pt>
                <c:pt idx="81">
                  <c:v>16.2</c:v>
                </c:pt>
                <c:pt idx="82">
                  <c:v>16.399999999999999</c:v>
                </c:pt>
                <c:pt idx="83">
                  <c:v>16.600000000000001</c:v>
                </c:pt>
                <c:pt idx="84">
                  <c:v>16.8</c:v>
                </c:pt>
                <c:pt idx="85">
                  <c:v>17</c:v>
                </c:pt>
                <c:pt idx="86">
                  <c:v>17.2</c:v>
                </c:pt>
                <c:pt idx="87">
                  <c:v>17.399999999999999</c:v>
                </c:pt>
                <c:pt idx="88">
                  <c:v>17.600000000000001</c:v>
                </c:pt>
                <c:pt idx="89">
                  <c:v>17.8</c:v>
                </c:pt>
                <c:pt idx="90">
                  <c:v>18</c:v>
                </c:pt>
                <c:pt idx="91">
                  <c:v>18.2</c:v>
                </c:pt>
                <c:pt idx="92">
                  <c:v>18.399999999999999</c:v>
                </c:pt>
                <c:pt idx="93">
                  <c:v>18.600000000000001</c:v>
                </c:pt>
                <c:pt idx="94">
                  <c:v>18.8</c:v>
                </c:pt>
                <c:pt idx="95">
                  <c:v>19</c:v>
                </c:pt>
                <c:pt idx="96">
                  <c:v>19.2</c:v>
                </c:pt>
                <c:pt idx="97">
                  <c:v>19.399999999999999</c:v>
                </c:pt>
                <c:pt idx="98">
                  <c:v>19.600000000000001</c:v>
                </c:pt>
                <c:pt idx="99">
                  <c:v>19.8</c:v>
                </c:pt>
              </c:numCache>
            </c:numRef>
          </c:cat>
          <c:val>
            <c:numRef>
              <c:f>Sheet1!$B$2:$B$101</c:f>
              <c:numCache>
                <c:formatCode>General</c:formatCode>
                <c:ptCount val="100"/>
                <c:pt idx="0">
                  <c:v>3</c:v>
                </c:pt>
                <c:pt idx="1">
                  <c:v>0.80717112930000001</c:v>
                </c:pt>
                <c:pt idx="2">
                  <c:v>0.51644154740000003</c:v>
                </c:pt>
                <c:pt idx="3">
                  <c:v>0.38154528939999999</c:v>
                </c:pt>
                <c:pt idx="4">
                  <c:v>0.29898353989999998</c:v>
                </c:pt>
                <c:pt idx="5">
                  <c:v>0.24197072450000001</c:v>
                </c:pt>
                <c:pt idx="6">
                  <c:v>0.1998677639</c:v>
                </c:pt>
                <c:pt idx="7">
                  <c:v>0.16743255739999999</c:v>
                </c:pt>
                <c:pt idx="8">
                  <c:v>0.14171456530000001</c:v>
                </c:pt>
                <c:pt idx="9">
                  <c:v>0.12089512249999999</c:v>
                </c:pt>
                <c:pt idx="10">
                  <c:v>0.1037768744</c:v>
                </c:pt>
                <c:pt idx="11">
                  <c:v>8.9531280379999995E-2</c:v>
                </c:pt>
                <c:pt idx="12">
                  <c:v>7.7562369249999999E-2</c:v>
                </c:pt>
                <c:pt idx="13">
                  <c:v>6.7428044600000001E-2</c:v>
                </c:pt>
                <c:pt idx="14">
                  <c:v>5.879207325E-2</c:v>
                </c:pt>
                <c:pt idx="15">
                  <c:v>5.1393443269999999E-2</c:v>
                </c:pt>
                <c:pt idx="16">
                  <c:v>4.5026055840000002E-2</c:v>
                </c:pt>
                <c:pt idx="17">
                  <c:v>3.952482794E-2</c:v>
                </c:pt>
                <c:pt idx="18">
                  <c:v>3.4755916730000003E-2</c:v>
                </c:pt>
                <c:pt idx="19">
                  <c:v>3.060967736E-2</c:v>
                </c:pt>
                <c:pt idx="20">
                  <c:v>2.6995483260000001E-2</c:v>
                </c:pt>
                <c:pt idx="21">
                  <c:v>2.3837845940000001E-2</c:v>
                </c:pt>
                <c:pt idx="22">
                  <c:v>2.107346098E-2</c:v>
                </c:pt>
                <c:pt idx="23">
                  <c:v>1.8648926690000001E-2</c:v>
                </c:pt>
                <c:pt idx="24">
                  <c:v>1.6518959579999999E-2</c:v>
                </c:pt>
                <c:pt idx="25">
                  <c:v>1.464498256E-2</c:v>
                </c:pt>
                <c:pt idx="26">
                  <c:v>1.299399637E-2</c:v>
                </c:pt>
                <c:pt idx="27">
                  <c:v>1.153766925E-2</c:v>
                </c:pt>
                <c:pt idx="28">
                  <c:v>1.0251596470000001E-2</c:v>
                </c:pt>
                <c:pt idx="29">
                  <c:v>9.1146935490000001E-3</c:v>
                </c:pt>
                <c:pt idx="30">
                  <c:v>8.1086955549999999E-3</c:v>
                </c:pt>
                <c:pt idx="31">
                  <c:v>7.2177415540000001E-3</c:v>
                </c:pt>
                <c:pt idx="32">
                  <c:v>6.4280276580000002E-3</c:v>
                </c:pt>
                <c:pt idx="33">
                  <c:v>5.7275159569999999E-3</c:v>
                </c:pt>
                <c:pt idx="34">
                  <c:v>5.1056891609999999E-3</c:v>
                </c:pt>
                <c:pt idx="35">
                  <c:v>4.5533429219999999E-3</c:v>
                </c:pt>
                <c:pt idx="36">
                  <c:v>4.0624093470000002E-3</c:v>
                </c:pt>
                <c:pt idx="37">
                  <c:v>3.6258064979999998E-3</c:v>
                </c:pt>
                <c:pt idx="38">
                  <c:v>3.237309625E-3</c:v>
                </c:pt>
                <c:pt idx="39">
                  <c:v>2.8914406679999998E-3</c:v>
                </c:pt>
                <c:pt idx="40">
                  <c:v>2.5833731690000001E-3</c:v>
                </c:pt>
                <c:pt idx="41">
                  <c:v>2.3088502389999998E-3</c:v>
                </c:pt>
                <c:pt idx="42">
                  <c:v>2.0641136169999999E-3</c:v>
                </c:pt>
                <c:pt idx="43">
                  <c:v>1.845842189E-3</c:v>
                </c:pt>
                <c:pt idx="44">
                  <c:v>1.6510986009999999E-3</c:v>
                </c:pt>
                <c:pt idx="45">
                  <c:v>1.4772828039999999E-3</c:v>
                </c:pt>
                <c:pt idx="46">
                  <c:v>1.322091568E-3</c:v>
                </c:pt>
                <c:pt idx="47">
                  <c:v>1.183483137E-3</c:v>
                </c:pt>
                <c:pt idx="48">
                  <c:v>1.059646325E-3</c:v>
                </c:pt>
                <c:pt idx="49" formatCode="0.00E+00">
                  <c:v>9.4897346009999997E-4</c:v>
                </c:pt>
                <c:pt idx="50" formatCode="0.00E+00">
                  <c:v>8.5003666029999998E-4</c:v>
                </c:pt>
                <c:pt idx="51" formatCode="0.00E+00">
                  <c:v>7.6156700910000005E-4</c:v>
                </c:pt>
                <c:pt idx="52" formatCode="0.00E+00">
                  <c:v>6.8243625380000003E-4</c:v>
                </c:pt>
                <c:pt idx="53" formatCode="0.00E+00">
                  <c:v>6.116407035E-4</c:v>
                </c:pt>
                <c:pt idx="54" formatCode="0.00E+00">
                  <c:v>5.4828704680000002E-4</c:v>
                </c:pt>
                <c:pt idx="55" formatCode="0.00E+00">
                  <c:v>4.9157985009999996E-4</c:v>
                </c:pt>
                <c:pt idx="56" formatCode="0.00E+00">
                  <c:v>4.4081052549999999E-4</c:v>
                </c:pt>
                <c:pt idx="57" formatCode="0.00E+00">
                  <c:v>3.9534758780000002E-4</c:v>
                </c:pt>
                <c:pt idx="58" formatCode="0.00E+00">
                  <c:v>3.5462804359999997E-4</c:v>
                </c:pt>
                <c:pt idx="59" formatCode="0.00E+00">
                  <c:v>3.1814977390000001E-4</c:v>
                </c:pt>
                <c:pt idx="60" formatCode="0.00E+00">
                  <c:v>2.8546479170000002E-4</c:v>
                </c:pt>
                <c:pt idx="61" formatCode="0.00E+00">
                  <c:v>2.5617326939999998E-4</c:v>
                </c:pt>
                <c:pt idx="62" formatCode="0.00E+00">
                  <c:v>2.299182448E-4</c:v>
                </c:pt>
                <c:pt idx="63" formatCode="0.00E+00">
                  <c:v>2.0638092629999999E-4</c:v>
                </c:pt>
                <c:pt idx="64" formatCode="0.00E+00">
                  <c:v>1.852765251E-4</c:v>
                </c:pt>
                <c:pt idx="65" formatCode="0.00E+00">
                  <c:v>1.6635055619999999E-4</c:v>
                </c:pt>
                <c:pt idx="66" formatCode="0.00E+00">
                  <c:v>1.493755508E-4</c:v>
                </c:pt>
                <c:pt idx="67" formatCode="0.00E+00">
                  <c:v>1.3414813460000001E-4</c:v>
                </c:pt>
                <c:pt idx="68" formatCode="0.00E+00">
                  <c:v>1.204864295E-4</c:v>
                </c:pt>
                <c:pt idx="69" formatCode="0.00E+00">
                  <c:v>1.08227742E-4</c:v>
                </c:pt>
                <c:pt idx="70" formatCode="0.00E+00">
                  <c:v>9.7226505049999998E-5</c:v>
                </c:pt>
                <c:pt idx="71" formatCode="0.00E+00">
                  <c:v>8.7352446349999997E-5</c:v>
                </c:pt>
                <c:pt idx="72" formatCode="0.00E+00">
                  <c:v>7.8488955569999997E-5</c:v>
                </c:pt>
                <c:pt idx="73" formatCode="0.00E+00">
                  <c:v>7.0531629909999994E-5</c:v>
                </c:pt>
                <c:pt idx="74" formatCode="0.00E+00">
                  <c:v>6.3386977269999997E-5</c:v>
                </c:pt>
                <c:pt idx="75" formatCode="0.00E+00">
                  <c:v>5.6971259670000001E-5</c:v>
                </c:pt>
                <c:pt idx="76" formatCode="0.00E+00">
                  <c:v>5.1209461549999999E-5</c:v>
                </c:pt>
                <c:pt idx="77" formatCode="0.00E+00">
                  <c:v>4.6034369020000002E-5</c:v>
                </c:pt>
                <c:pt idx="78" formatCode="0.00E+00">
                  <c:v>4.1385747890000002E-5</c:v>
                </c:pt>
                <c:pt idx="79" formatCode="0.00E+00">
                  <c:v>3.7209609760000002E-5</c:v>
                </c:pt>
                <c:pt idx="80" formatCode="0.00E+00">
                  <c:v>3.3457556440000002E-5</c:v>
                </c:pt>
                <c:pt idx="81" formatCode="0.00E+00">
                  <c:v>3.0086194249999999E-5</c:v>
                </c:pt>
                <c:pt idx="82" formatCode="0.00E+00">
                  <c:v>2.7056610529999999E-5</c:v>
                </c:pt>
                <c:pt idx="83" formatCode="0.00E+00">
                  <c:v>2.4333905770000001E-5</c:v>
                </c:pt>
                <c:pt idx="84" formatCode="0.00E+00">
                  <c:v>2.188677519E-5</c:v>
                </c:pt>
                <c:pt idx="85" formatCode="0.00E+00">
                  <c:v>1.968713453E-5</c:v>
                </c:pt>
                <c:pt idx="86" formatCode="0.00E+00">
                  <c:v>1.770978538E-5</c:v>
                </c:pt>
                <c:pt idx="87" formatCode="0.00E+00">
                  <c:v>1.593211561E-5</c:v>
                </c:pt>
                <c:pt idx="88" formatCode="0.00E+00">
                  <c:v>1.433383138E-5</c:v>
                </c:pt>
                <c:pt idx="89" formatCode="0.00E+00">
                  <c:v>1.289671717E-5</c:v>
                </c:pt>
                <c:pt idx="90" formatCode="0.00E+00">
                  <c:v>1.1604420999999999E-5</c:v>
                </c:pt>
                <c:pt idx="91" formatCode="0.00E+00">
                  <c:v>1.0442262020000001E-5</c:v>
                </c:pt>
                <c:pt idx="92" formatCode="0.00E+00">
                  <c:v>9.3970582910000006E-6</c:v>
                </c:pt>
                <c:pt idx="93" formatCode="0.00E+00">
                  <c:v>8.4569723769999997E-6</c:v>
                </c:pt>
                <c:pt idx="94" formatCode="0.00E+00">
                  <c:v>7.6113731049999998E-6</c:v>
                </c:pt>
                <c:pt idx="95" formatCode="0.00E+00">
                  <c:v>6.8507116350000003E-6</c:v>
                </c:pt>
                <c:pt idx="96" formatCode="0.00E+00">
                  <c:v>6.166410396E-6</c:v>
                </c:pt>
                <c:pt idx="97" formatCode="0.00E+00">
                  <c:v>5.5507635319999997E-6</c:v>
                </c:pt>
                <c:pt idx="98" formatCode="0.00E+00">
                  <c:v>4.9968476400000002E-6</c:v>
                </c:pt>
                <c:pt idx="99" formatCode="0.00E+00">
                  <c:v>4.4984417359999998E-6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7D4-4E78-9B49-48D15A7D931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</c:v>
                </c:pt>
              </c:strCache>
            </c:strRef>
          </c:tx>
          <c:spPr>
            <a:ln w="412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Sheet1!$A$2:$A$101</c:f>
              <c:numCache>
                <c:formatCode>General</c:formatCode>
                <c:ptCount val="100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1.8</c:v>
                </c:pt>
                <c:pt idx="10">
                  <c:v>2</c:v>
                </c:pt>
                <c:pt idx="11">
                  <c:v>2.2000000000000002</c:v>
                </c:pt>
                <c:pt idx="12">
                  <c:v>2.4</c:v>
                </c:pt>
                <c:pt idx="13">
                  <c:v>2.6</c:v>
                </c:pt>
                <c:pt idx="14">
                  <c:v>2.8</c:v>
                </c:pt>
                <c:pt idx="15">
                  <c:v>3</c:v>
                </c:pt>
                <c:pt idx="16">
                  <c:v>3.2</c:v>
                </c:pt>
                <c:pt idx="17">
                  <c:v>3.4</c:v>
                </c:pt>
                <c:pt idx="18">
                  <c:v>3.6</c:v>
                </c:pt>
                <c:pt idx="19">
                  <c:v>3.8</c:v>
                </c:pt>
                <c:pt idx="20">
                  <c:v>4</c:v>
                </c:pt>
                <c:pt idx="21">
                  <c:v>4.2</c:v>
                </c:pt>
                <c:pt idx="22">
                  <c:v>4.4000000000000004</c:v>
                </c:pt>
                <c:pt idx="23">
                  <c:v>4.5999999999999996</c:v>
                </c:pt>
                <c:pt idx="24">
                  <c:v>4.8</c:v>
                </c:pt>
                <c:pt idx="25">
                  <c:v>5</c:v>
                </c:pt>
                <c:pt idx="26">
                  <c:v>5.2</c:v>
                </c:pt>
                <c:pt idx="27">
                  <c:v>5.4</c:v>
                </c:pt>
                <c:pt idx="28">
                  <c:v>5.6</c:v>
                </c:pt>
                <c:pt idx="29">
                  <c:v>5.8</c:v>
                </c:pt>
                <c:pt idx="30">
                  <c:v>6</c:v>
                </c:pt>
                <c:pt idx="31">
                  <c:v>6.2</c:v>
                </c:pt>
                <c:pt idx="32">
                  <c:v>6.4</c:v>
                </c:pt>
                <c:pt idx="33">
                  <c:v>6.6</c:v>
                </c:pt>
                <c:pt idx="34">
                  <c:v>6.8</c:v>
                </c:pt>
                <c:pt idx="35">
                  <c:v>7</c:v>
                </c:pt>
                <c:pt idx="36">
                  <c:v>7.2</c:v>
                </c:pt>
                <c:pt idx="37">
                  <c:v>7.4</c:v>
                </c:pt>
                <c:pt idx="38">
                  <c:v>7.6</c:v>
                </c:pt>
                <c:pt idx="39">
                  <c:v>7.8</c:v>
                </c:pt>
                <c:pt idx="40">
                  <c:v>8</c:v>
                </c:pt>
                <c:pt idx="41">
                  <c:v>8.1999999999999993</c:v>
                </c:pt>
                <c:pt idx="42">
                  <c:v>8.4</c:v>
                </c:pt>
                <c:pt idx="43">
                  <c:v>8.6</c:v>
                </c:pt>
                <c:pt idx="44">
                  <c:v>8.8000000000000007</c:v>
                </c:pt>
                <c:pt idx="45">
                  <c:v>9</c:v>
                </c:pt>
                <c:pt idx="46">
                  <c:v>9.1999999999999993</c:v>
                </c:pt>
                <c:pt idx="47">
                  <c:v>9.4</c:v>
                </c:pt>
                <c:pt idx="48">
                  <c:v>9.6</c:v>
                </c:pt>
                <c:pt idx="49">
                  <c:v>9.8000000000000007</c:v>
                </c:pt>
                <c:pt idx="50">
                  <c:v>10</c:v>
                </c:pt>
                <c:pt idx="51">
                  <c:v>10.199999999999999</c:v>
                </c:pt>
                <c:pt idx="52">
                  <c:v>10.4</c:v>
                </c:pt>
                <c:pt idx="53">
                  <c:v>10.6</c:v>
                </c:pt>
                <c:pt idx="54">
                  <c:v>10.8</c:v>
                </c:pt>
                <c:pt idx="55">
                  <c:v>11</c:v>
                </c:pt>
                <c:pt idx="56">
                  <c:v>11.2</c:v>
                </c:pt>
                <c:pt idx="57">
                  <c:v>11.4</c:v>
                </c:pt>
                <c:pt idx="58">
                  <c:v>11.6</c:v>
                </c:pt>
                <c:pt idx="59">
                  <c:v>11.8</c:v>
                </c:pt>
                <c:pt idx="60">
                  <c:v>12</c:v>
                </c:pt>
                <c:pt idx="61">
                  <c:v>12.2</c:v>
                </c:pt>
                <c:pt idx="62">
                  <c:v>12.4</c:v>
                </c:pt>
                <c:pt idx="63">
                  <c:v>12.6</c:v>
                </c:pt>
                <c:pt idx="64">
                  <c:v>12.8</c:v>
                </c:pt>
                <c:pt idx="65">
                  <c:v>13</c:v>
                </c:pt>
                <c:pt idx="66">
                  <c:v>13.2</c:v>
                </c:pt>
                <c:pt idx="67">
                  <c:v>13.4</c:v>
                </c:pt>
                <c:pt idx="68">
                  <c:v>13.6</c:v>
                </c:pt>
                <c:pt idx="69">
                  <c:v>13.8</c:v>
                </c:pt>
                <c:pt idx="70">
                  <c:v>14</c:v>
                </c:pt>
                <c:pt idx="71">
                  <c:v>14.2</c:v>
                </c:pt>
                <c:pt idx="72">
                  <c:v>14.4</c:v>
                </c:pt>
                <c:pt idx="73">
                  <c:v>14.6</c:v>
                </c:pt>
                <c:pt idx="74">
                  <c:v>14.8</c:v>
                </c:pt>
                <c:pt idx="75">
                  <c:v>15</c:v>
                </c:pt>
                <c:pt idx="76">
                  <c:v>15.2</c:v>
                </c:pt>
                <c:pt idx="77">
                  <c:v>15.4</c:v>
                </c:pt>
                <c:pt idx="78">
                  <c:v>15.6</c:v>
                </c:pt>
                <c:pt idx="79">
                  <c:v>15.8</c:v>
                </c:pt>
                <c:pt idx="80">
                  <c:v>16</c:v>
                </c:pt>
                <c:pt idx="81">
                  <c:v>16.2</c:v>
                </c:pt>
                <c:pt idx="82">
                  <c:v>16.399999999999999</c:v>
                </c:pt>
                <c:pt idx="83">
                  <c:v>16.600000000000001</c:v>
                </c:pt>
                <c:pt idx="84">
                  <c:v>16.8</c:v>
                </c:pt>
                <c:pt idx="85">
                  <c:v>17</c:v>
                </c:pt>
                <c:pt idx="86">
                  <c:v>17.2</c:v>
                </c:pt>
                <c:pt idx="87">
                  <c:v>17.399999999999999</c:v>
                </c:pt>
                <c:pt idx="88">
                  <c:v>17.600000000000001</c:v>
                </c:pt>
                <c:pt idx="89">
                  <c:v>17.8</c:v>
                </c:pt>
                <c:pt idx="90">
                  <c:v>18</c:v>
                </c:pt>
                <c:pt idx="91">
                  <c:v>18.2</c:v>
                </c:pt>
                <c:pt idx="92">
                  <c:v>18.399999999999999</c:v>
                </c:pt>
                <c:pt idx="93">
                  <c:v>18.600000000000001</c:v>
                </c:pt>
                <c:pt idx="94">
                  <c:v>18.8</c:v>
                </c:pt>
                <c:pt idx="95">
                  <c:v>19</c:v>
                </c:pt>
                <c:pt idx="96">
                  <c:v>19.2</c:v>
                </c:pt>
                <c:pt idx="97">
                  <c:v>19.399999999999999</c:v>
                </c:pt>
                <c:pt idx="98">
                  <c:v>19.600000000000001</c:v>
                </c:pt>
                <c:pt idx="99">
                  <c:v>19.8</c:v>
                </c:pt>
              </c:numCache>
            </c:numRef>
          </c:cat>
          <c:val>
            <c:numRef>
              <c:f>Sheet1!$C$2:$C$101</c:f>
              <c:numCache>
                <c:formatCode>General</c:formatCode>
                <c:ptCount val="100"/>
                <c:pt idx="0">
                  <c:v>0</c:v>
                </c:pt>
                <c:pt idx="1">
                  <c:v>0.16143422590000001</c:v>
                </c:pt>
                <c:pt idx="2">
                  <c:v>0.20657661899999999</c:v>
                </c:pt>
                <c:pt idx="3">
                  <c:v>0.22892717360000001</c:v>
                </c:pt>
                <c:pt idx="4">
                  <c:v>0.23918683190000001</c:v>
                </c:pt>
                <c:pt idx="5">
                  <c:v>0.24197072450000001</c:v>
                </c:pt>
                <c:pt idx="6">
                  <c:v>0.2398413167</c:v>
                </c:pt>
                <c:pt idx="7">
                  <c:v>0.2344055803</c:v>
                </c:pt>
                <c:pt idx="8">
                  <c:v>0.22674330449999999</c:v>
                </c:pt>
                <c:pt idx="9">
                  <c:v>0.21761122050000001</c:v>
                </c:pt>
                <c:pt idx="10">
                  <c:v>0.20755374870000001</c:v>
                </c:pt>
                <c:pt idx="11">
                  <c:v>0.1969688168</c:v>
                </c:pt>
                <c:pt idx="12">
                  <c:v>0.1861496862</c:v>
                </c:pt>
                <c:pt idx="13">
                  <c:v>0.1753129159</c:v>
                </c:pt>
                <c:pt idx="14">
                  <c:v>0.16461780509999999</c:v>
                </c:pt>
                <c:pt idx="15">
                  <c:v>0.15418032979999999</c:v>
                </c:pt>
                <c:pt idx="16">
                  <c:v>0.14408337869999999</c:v>
                </c:pt>
                <c:pt idx="17">
                  <c:v>0.13438441500000001</c:v>
                </c:pt>
                <c:pt idx="18">
                  <c:v>0.12512130020000001</c:v>
                </c:pt>
                <c:pt idx="19">
                  <c:v>0.116316774</c:v>
                </c:pt>
                <c:pt idx="20">
                  <c:v>0.107981933</c:v>
                </c:pt>
                <c:pt idx="21">
                  <c:v>0.1001189529</c:v>
                </c:pt>
                <c:pt idx="22">
                  <c:v>9.2723228310000003E-2</c:v>
                </c:pt>
                <c:pt idx="23">
                  <c:v>8.5785062750000002E-2</c:v>
                </c:pt>
                <c:pt idx="24">
                  <c:v>7.9291005999999997E-2</c:v>
                </c:pt>
                <c:pt idx="25">
                  <c:v>7.3224912810000001E-2</c:v>
                </c:pt>
                <c:pt idx="26">
                  <c:v>6.7568781120000004E-2</c:v>
                </c:pt>
                <c:pt idx="27">
                  <c:v>6.2303413930000003E-2</c:v>
                </c:pt>
                <c:pt idx="28">
                  <c:v>5.7408940249999998E-2</c:v>
                </c:pt>
                <c:pt idx="29">
                  <c:v>5.2865222580000003E-2</c:v>
                </c:pt>
                <c:pt idx="30">
                  <c:v>4.8652173329999999E-2</c:v>
                </c:pt>
                <c:pt idx="31">
                  <c:v>4.4749997630000003E-2</c:v>
                </c:pt>
                <c:pt idx="32">
                  <c:v>4.1139377009999999E-2</c:v>
                </c:pt>
                <c:pt idx="33">
                  <c:v>3.780160531E-2</c:v>
                </c:pt>
                <c:pt idx="34">
                  <c:v>3.4718686290000002E-2</c:v>
                </c:pt>
                <c:pt idx="35">
                  <c:v>3.1873400449999999E-2</c:v>
                </c:pt>
                <c:pt idx="36">
                  <c:v>2.9249347299999999E-2</c:v>
                </c:pt>
                <c:pt idx="37">
                  <c:v>2.683096808E-2</c:v>
                </c:pt>
                <c:pt idx="38">
                  <c:v>2.4603553149999999E-2</c:v>
                </c:pt>
                <c:pt idx="39">
                  <c:v>2.255323721E-2</c:v>
                </c:pt>
                <c:pt idx="40">
                  <c:v>2.066698535E-2</c:v>
                </c:pt>
                <c:pt idx="41">
                  <c:v>1.8932571959999998E-2</c:v>
                </c:pt>
                <c:pt idx="42">
                  <c:v>1.7338554379999999E-2</c:v>
                </c:pt>
                <c:pt idx="43">
                  <c:v>1.5874242819999999E-2</c:v>
                </c:pt>
                <c:pt idx="44">
                  <c:v>1.4529667689999999E-2</c:v>
                </c:pt>
                <c:pt idx="45">
                  <c:v>1.329554524E-2</c:v>
                </c:pt>
                <c:pt idx="46">
                  <c:v>1.216324243E-2</c:v>
                </c:pt>
                <c:pt idx="47">
                  <c:v>1.112474148E-2</c:v>
                </c:pt>
                <c:pt idx="48">
                  <c:v>1.0172604720000001E-2</c:v>
                </c:pt>
                <c:pt idx="49">
                  <c:v>9.299939908E-3</c:v>
                </c:pt>
                <c:pt idx="50">
                  <c:v>8.5003666029999994E-3</c:v>
                </c:pt>
                <c:pt idx="51">
                  <c:v>7.7679834919999998E-3</c:v>
                </c:pt>
                <c:pt idx="52">
                  <c:v>7.0973370400000003E-3</c:v>
                </c:pt>
                <c:pt idx="53">
                  <c:v>6.4833914559999997E-3</c:v>
                </c:pt>
                <c:pt idx="54">
                  <c:v>5.9215001040000001E-3</c:v>
                </c:pt>
                <c:pt idx="55">
                  <c:v>5.4073783509999999E-3</c:v>
                </c:pt>
                <c:pt idx="56">
                  <c:v>4.9370778850000002E-3</c:v>
                </c:pt>
                <c:pt idx="57">
                  <c:v>4.5069625009999999E-3</c:v>
                </c:pt>
                <c:pt idx="58">
                  <c:v>4.1136853060000002E-3</c:v>
                </c:pt>
                <c:pt idx="59">
                  <c:v>3.7541673320000001E-3</c:v>
                </c:pt>
                <c:pt idx="60">
                  <c:v>3.4255775000000001E-3</c:v>
                </c:pt>
                <c:pt idx="61">
                  <c:v>3.1253138860000002E-3</c:v>
                </c:pt>
                <c:pt idx="62">
                  <c:v>2.8509862360000002E-3</c:v>
                </c:pt>
                <c:pt idx="63">
                  <c:v>2.6003996710000001E-3</c:v>
                </c:pt>
                <c:pt idx="64">
                  <c:v>2.3715395209999999E-3</c:v>
                </c:pt>
                <c:pt idx="65">
                  <c:v>2.1625572309999998E-3</c:v>
                </c:pt>
                <c:pt idx="66">
                  <c:v>1.97175727E-3</c:v>
                </c:pt>
                <c:pt idx="67">
                  <c:v>1.797585003E-3</c:v>
                </c:pt>
                <c:pt idx="68">
                  <c:v>1.6386154409999999E-3</c:v>
                </c:pt>
                <c:pt idx="69">
                  <c:v>1.4935428389999999E-3</c:v>
                </c:pt>
                <c:pt idx="70">
                  <c:v>1.3611710709999999E-3</c:v>
                </c:pt>
                <c:pt idx="71">
                  <c:v>1.2404047379999999E-3</c:v>
                </c:pt>
                <c:pt idx="72">
                  <c:v>1.1302409600000001E-3</c:v>
                </c:pt>
                <c:pt idx="73">
                  <c:v>1.029761797E-3</c:v>
                </c:pt>
                <c:pt idx="74" formatCode="0.00E+00">
                  <c:v>9.381272635E-4</c:v>
                </c:pt>
                <c:pt idx="75" formatCode="0.00E+00">
                  <c:v>8.5456889490000002E-4</c:v>
                </c:pt>
                <c:pt idx="76" formatCode="0.00E+00">
                  <c:v>7.783838155E-4</c:v>
                </c:pt>
                <c:pt idx="77" formatCode="0.00E+00">
                  <c:v>7.0892928290000004E-4</c:v>
                </c:pt>
                <c:pt idx="78" formatCode="0.00E+00">
                  <c:v>6.4561766699999996E-4</c:v>
                </c:pt>
                <c:pt idx="79" formatCode="0.00E+00">
                  <c:v>5.8791183419999997E-4</c:v>
                </c:pt>
                <c:pt idx="80" formatCode="0.00E+00">
                  <c:v>5.3532090300000001E-4</c:v>
                </c:pt>
                <c:pt idx="81" formatCode="0.00E+00">
                  <c:v>4.8739634679999998E-4</c:v>
                </c:pt>
                <c:pt idx="82" formatCode="0.00E+00">
                  <c:v>4.4372841269999999E-4</c:v>
                </c:pt>
                <c:pt idx="83" formatCode="0.00E+00">
                  <c:v>4.0394283580000003E-4</c:v>
                </c:pt>
                <c:pt idx="84" formatCode="0.00E+00">
                  <c:v>3.676978231E-4</c:v>
                </c:pt>
                <c:pt idx="85" formatCode="0.00E+00">
                  <c:v>3.3468128700000002E-4</c:v>
                </c:pt>
                <c:pt idx="86" formatCode="0.00E+00">
                  <c:v>3.0460830839999998E-4</c:v>
                </c:pt>
                <c:pt idx="87" formatCode="0.00E+00">
                  <c:v>2.7721881160000002E-4</c:v>
                </c:pt>
                <c:pt idx="88" formatCode="0.00E+00">
                  <c:v>2.5227543220000001E-4</c:v>
                </c:pt>
                <c:pt idx="89" formatCode="0.00E+00">
                  <c:v>2.295615656E-4</c:v>
                </c:pt>
                <c:pt idx="90" formatCode="0.00E+00">
                  <c:v>2.0887957789999999E-4</c:v>
                </c:pt>
                <c:pt idx="91" formatCode="0.00E+00">
                  <c:v>1.9004916879999999E-4</c:v>
                </c:pt>
                <c:pt idx="92" formatCode="0.00E+00">
                  <c:v>1.7290587250000001E-4</c:v>
                </c:pt>
                <c:pt idx="93" formatCode="0.00E+00">
                  <c:v>1.5729968619999999E-4</c:v>
                </c:pt>
                <c:pt idx="94" formatCode="0.00E+00">
                  <c:v>1.430938144E-4</c:v>
                </c:pt>
                <c:pt idx="95" formatCode="0.00E+00">
                  <c:v>1.3016352109999999E-4</c:v>
                </c:pt>
                <c:pt idx="96" formatCode="0.00E+00">
                  <c:v>1.1839507960000001E-4</c:v>
                </c:pt>
                <c:pt idx="97" formatCode="0.00E+00">
                  <c:v>1.076848125E-4</c:v>
                </c:pt>
                <c:pt idx="98" formatCode="0.00E+00">
                  <c:v>9.7938213749999996E-5</c:v>
                </c:pt>
                <c:pt idx="99" formatCode="0.00E+00">
                  <c:v>8.9069146369999993E-5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D4-4E78-9B49-48D15A7D931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10</c:v>
                </c:pt>
              </c:strCache>
            </c:strRef>
          </c:tx>
          <c:spPr>
            <a:ln w="412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Sheet1!$A$2:$A$101</c:f>
              <c:numCache>
                <c:formatCode>General</c:formatCode>
                <c:ptCount val="100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1.8</c:v>
                </c:pt>
                <c:pt idx="10">
                  <c:v>2</c:v>
                </c:pt>
                <c:pt idx="11">
                  <c:v>2.2000000000000002</c:v>
                </c:pt>
                <c:pt idx="12">
                  <c:v>2.4</c:v>
                </c:pt>
                <c:pt idx="13">
                  <c:v>2.6</c:v>
                </c:pt>
                <c:pt idx="14">
                  <c:v>2.8</c:v>
                </c:pt>
                <c:pt idx="15">
                  <c:v>3</c:v>
                </c:pt>
                <c:pt idx="16">
                  <c:v>3.2</c:v>
                </c:pt>
                <c:pt idx="17">
                  <c:v>3.4</c:v>
                </c:pt>
                <c:pt idx="18">
                  <c:v>3.6</c:v>
                </c:pt>
                <c:pt idx="19">
                  <c:v>3.8</c:v>
                </c:pt>
                <c:pt idx="20">
                  <c:v>4</c:v>
                </c:pt>
                <c:pt idx="21">
                  <c:v>4.2</c:v>
                </c:pt>
                <c:pt idx="22">
                  <c:v>4.4000000000000004</c:v>
                </c:pt>
                <c:pt idx="23">
                  <c:v>4.5999999999999996</c:v>
                </c:pt>
                <c:pt idx="24">
                  <c:v>4.8</c:v>
                </c:pt>
                <c:pt idx="25">
                  <c:v>5</c:v>
                </c:pt>
                <c:pt idx="26">
                  <c:v>5.2</c:v>
                </c:pt>
                <c:pt idx="27">
                  <c:v>5.4</c:v>
                </c:pt>
                <c:pt idx="28">
                  <c:v>5.6</c:v>
                </c:pt>
                <c:pt idx="29">
                  <c:v>5.8</c:v>
                </c:pt>
                <c:pt idx="30">
                  <c:v>6</c:v>
                </c:pt>
                <c:pt idx="31">
                  <c:v>6.2</c:v>
                </c:pt>
                <c:pt idx="32">
                  <c:v>6.4</c:v>
                </c:pt>
                <c:pt idx="33">
                  <c:v>6.6</c:v>
                </c:pt>
                <c:pt idx="34">
                  <c:v>6.8</c:v>
                </c:pt>
                <c:pt idx="35">
                  <c:v>7</c:v>
                </c:pt>
                <c:pt idx="36">
                  <c:v>7.2</c:v>
                </c:pt>
                <c:pt idx="37">
                  <c:v>7.4</c:v>
                </c:pt>
                <c:pt idx="38">
                  <c:v>7.6</c:v>
                </c:pt>
                <c:pt idx="39">
                  <c:v>7.8</c:v>
                </c:pt>
                <c:pt idx="40">
                  <c:v>8</c:v>
                </c:pt>
                <c:pt idx="41">
                  <c:v>8.1999999999999993</c:v>
                </c:pt>
                <c:pt idx="42">
                  <c:v>8.4</c:v>
                </c:pt>
                <c:pt idx="43">
                  <c:v>8.6</c:v>
                </c:pt>
                <c:pt idx="44">
                  <c:v>8.8000000000000007</c:v>
                </c:pt>
                <c:pt idx="45">
                  <c:v>9</c:v>
                </c:pt>
                <c:pt idx="46">
                  <c:v>9.1999999999999993</c:v>
                </c:pt>
                <c:pt idx="47">
                  <c:v>9.4</c:v>
                </c:pt>
                <c:pt idx="48">
                  <c:v>9.6</c:v>
                </c:pt>
                <c:pt idx="49">
                  <c:v>9.8000000000000007</c:v>
                </c:pt>
                <c:pt idx="50">
                  <c:v>10</c:v>
                </c:pt>
                <c:pt idx="51">
                  <c:v>10.199999999999999</c:v>
                </c:pt>
                <c:pt idx="52">
                  <c:v>10.4</c:v>
                </c:pt>
                <c:pt idx="53">
                  <c:v>10.6</c:v>
                </c:pt>
                <c:pt idx="54">
                  <c:v>10.8</c:v>
                </c:pt>
                <c:pt idx="55">
                  <c:v>11</c:v>
                </c:pt>
                <c:pt idx="56">
                  <c:v>11.2</c:v>
                </c:pt>
                <c:pt idx="57">
                  <c:v>11.4</c:v>
                </c:pt>
                <c:pt idx="58">
                  <c:v>11.6</c:v>
                </c:pt>
                <c:pt idx="59">
                  <c:v>11.8</c:v>
                </c:pt>
                <c:pt idx="60">
                  <c:v>12</c:v>
                </c:pt>
                <c:pt idx="61">
                  <c:v>12.2</c:v>
                </c:pt>
                <c:pt idx="62">
                  <c:v>12.4</c:v>
                </c:pt>
                <c:pt idx="63">
                  <c:v>12.6</c:v>
                </c:pt>
                <c:pt idx="64">
                  <c:v>12.8</c:v>
                </c:pt>
                <c:pt idx="65">
                  <c:v>13</c:v>
                </c:pt>
                <c:pt idx="66">
                  <c:v>13.2</c:v>
                </c:pt>
                <c:pt idx="67">
                  <c:v>13.4</c:v>
                </c:pt>
                <c:pt idx="68">
                  <c:v>13.6</c:v>
                </c:pt>
                <c:pt idx="69">
                  <c:v>13.8</c:v>
                </c:pt>
                <c:pt idx="70">
                  <c:v>14</c:v>
                </c:pt>
                <c:pt idx="71">
                  <c:v>14.2</c:v>
                </c:pt>
                <c:pt idx="72">
                  <c:v>14.4</c:v>
                </c:pt>
                <c:pt idx="73">
                  <c:v>14.6</c:v>
                </c:pt>
                <c:pt idx="74">
                  <c:v>14.8</c:v>
                </c:pt>
                <c:pt idx="75">
                  <c:v>15</c:v>
                </c:pt>
                <c:pt idx="76">
                  <c:v>15.2</c:v>
                </c:pt>
                <c:pt idx="77">
                  <c:v>15.4</c:v>
                </c:pt>
                <c:pt idx="78">
                  <c:v>15.6</c:v>
                </c:pt>
                <c:pt idx="79">
                  <c:v>15.8</c:v>
                </c:pt>
                <c:pt idx="80">
                  <c:v>16</c:v>
                </c:pt>
                <c:pt idx="81">
                  <c:v>16.2</c:v>
                </c:pt>
                <c:pt idx="82">
                  <c:v>16.399999999999999</c:v>
                </c:pt>
                <c:pt idx="83">
                  <c:v>16.600000000000001</c:v>
                </c:pt>
                <c:pt idx="84">
                  <c:v>16.8</c:v>
                </c:pt>
                <c:pt idx="85">
                  <c:v>17</c:v>
                </c:pt>
                <c:pt idx="86">
                  <c:v>17.2</c:v>
                </c:pt>
                <c:pt idx="87">
                  <c:v>17.399999999999999</c:v>
                </c:pt>
                <c:pt idx="88">
                  <c:v>17.600000000000001</c:v>
                </c:pt>
                <c:pt idx="89">
                  <c:v>17.8</c:v>
                </c:pt>
                <c:pt idx="90">
                  <c:v>18</c:v>
                </c:pt>
                <c:pt idx="91">
                  <c:v>18.2</c:v>
                </c:pt>
                <c:pt idx="92">
                  <c:v>18.399999999999999</c:v>
                </c:pt>
                <c:pt idx="93">
                  <c:v>18.600000000000001</c:v>
                </c:pt>
                <c:pt idx="94">
                  <c:v>18.8</c:v>
                </c:pt>
                <c:pt idx="95">
                  <c:v>19</c:v>
                </c:pt>
                <c:pt idx="96">
                  <c:v>19.2</c:v>
                </c:pt>
                <c:pt idx="97">
                  <c:v>19.399999999999999</c:v>
                </c:pt>
                <c:pt idx="98">
                  <c:v>19.600000000000001</c:v>
                </c:pt>
                <c:pt idx="99">
                  <c:v>19.8</c:v>
                </c:pt>
              </c:numCache>
            </c:numRef>
          </c:cat>
          <c:val>
            <c:numRef>
              <c:f>Sheet1!$D$2:$D$101</c:f>
              <c:numCache>
                <c:formatCode>0.00E+00</c:formatCode>
                <c:ptCount val="100"/>
                <c:pt idx="0" formatCode="General">
                  <c:v>0</c:v>
                </c:pt>
                <c:pt idx="1">
                  <c:v>1.885077954E-6</c:v>
                </c:pt>
                <c:pt idx="2">
                  <c:v>2.72910251E-5</c:v>
                </c:pt>
                <c:pt idx="3">
                  <c:v>1.2501307480000001E-4</c:v>
                </c:pt>
                <c:pt idx="4">
                  <c:v>3.5750402460000001E-4</c:v>
                </c:pt>
                <c:pt idx="5">
                  <c:v>7.8975346319999998E-4</c:v>
                </c:pt>
                <c:pt idx="6" formatCode="General">
                  <c:v>1.4817914179999999E-3</c:v>
                </c:pt>
                <c:pt idx="7" formatCode="General">
                  <c:v>2.483961072E-3</c:v>
                </c:pt>
                <c:pt idx="8" formatCode="General">
                  <c:v>3.8342738280000002E-3</c:v>
                </c:pt>
                <c:pt idx="9" formatCode="General">
                  <c:v>5.5572990370000002E-3</c:v>
                </c:pt>
                <c:pt idx="10" formatCode="General">
                  <c:v>7.6641550250000001E-3</c:v>
                </c:pt>
                <c:pt idx="11" formatCode="General">
                  <c:v>1.015326154E-2</c:v>
                </c:pt>
                <c:pt idx="12" formatCode="General">
                  <c:v>1.301158996E-2</c:v>
                </c:pt>
                <c:pt idx="13" formatCode="General">
                  <c:v>1.6216209459999999E-2</c:v>
                </c:pt>
                <c:pt idx="14" formatCode="General">
                  <c:v>1.973597702E-2</c:v>
                </c:pt>
                <c:pt idx="15" formatCode="General">
                  <c:v>2.353325908E-2</c:v>
                </c:pt>
                <c:pt idx="16" formatCode="General">
                  <c:v>2.7565604590000001E-2</c:v>
                </c:pt>
                <c:pt idx="17" formatCode="General">
                  <c:v>3.178731378E-2</c:v>
                </c:pt>
                <c:pt idx="18" formatCode="General">
                  <c:v>3.6150866859999999E-2</c:v>
                </c:pt>
                <c:pt idx="19" formatCode="General">
                  <c:v>4.0608191719999999E-2</c:v>
                </c:pt>
                <c:pt idx="20" formatCode="General">
                  <c:v>4.511176108E-2</c:v>
                </c:pt>
                <c:pt idx="21" formatCode="General">
                  <c:v>4.9615517970000002E-2</c:v>
                </c:pt>
                <c:pt idx="22" formatCode="General">
                  <c:v>5.4075634720000001E-2</c:v>
                </c:pt>
                <c:pt idx="23" formatCode="General">
                  <c:v>5.845111477E-2</c:v>
                </c:pt>
                <c:pt idx="24" formatCode="General">
                  <c:v>6.2704249320000002E-2</c:v>
                </c:pt>
                <c:pt idx="25" formatCode="General">
                  <c:v>6.6800942899999993E-2</c:v>
                </c:pt>
                <c:pt idx="26" formatCode="General">
                  <c:v>7.0710922250000002E-2</c:v>
                </c:pt>
                <c:pt idx="27" formatCode="General">
                  <c:v>7.4407843540000004E-2</c:v>
                </c:pt>
                <c:pt idx="28" formatCode="General">
                  <c:v>7.7869312199999999E-2</c:v>
                </c:pt>
                <c:pt idx="29" formatCode="General">
                  <c:v>8.1076829389999994E-2</c:v>
                </c:pt>
                <c:pt idx="30" formatCode="General">
                  <c:v>8.401567788E-2</c:v>
                </c:pt>
                <c:pt idx="31" formatCode="General">
                  <c:v>8.6674759259999998E-2</c:v>
                </c:pt>
                <c:pt idx="32" formatCode="General">
                  <c:v>8.9046393340000002E-2</c:v>
                </c:pt>
                <c:pt idx="33" formatCode="General">
                  <c:v>9.1126089110000003E-2</c:v>
                </c:pt>
                <c:pt idx="34" formatCode="General">
                  <c:v>9.2912296019999993E-2</c:v>
                </c:pt>
                <c:pt idx="35" formatCode="General">
                  <c:v>9.4406142710000002E-2</c:v>
                </c:pt>
                <c:pt idx="36" formatCode="General">
                  <c:v>9.5611169600000004E-2</c:v>
                </c:pt>
                <c:pt idx="37" formatCode="General">
                  <c:v>9.653306062E-2</c:v>
                </c:pt>
                <c:pt idx="38" formatCode="General">
                  <c:v>9.7179378639999994E-2</c:v>
                </c:pt>
                <c:pt idx="39" formatCode="General">
                  <c:v>9.7559308040000001E-2</c:v>
                </c:pt>
                <c:pt idx="40" formatCode="General">
                  <c:v>9.7683407420000007E-2</c:v>
                </c:pt>
                <c:pt idx="41" formatCode="General">
                  <c:v>9.7563374620000004E-2</c:v>
                </c:pt>
                <c:pt idx="42" formatCode="General">
                  <c:v>9.7211825860000003E-2</c:v>
                </c:pt>
                <c:pt idx="43" formatCode="General">
                  <c:v>9.6642089840000001E-2</c:v>
                </c:pt>
                <c:pt idx="44" formatCode="General">
                  <c:v>9.5868017880000003E-2</c:v>
                </c:pt>
                <c:pt idx="45" formatCode="General">
                  <c:v>9.4903810280000001E-2</c:v>
                </c:pt>
                <c:pt idx="46" formatCode="General">
                  <c:v>9.3763858889999996E-2</c:v>
                </c:pt>
                <c:pt idx="47" formatCode="General">
                  <c:v>9.246260597E-2</c:v>
                </c:pt>
                <c:pt idx="48" formatCode="General">
                  <c:v>9.1014418570000005E-2</c:v>
                </c:pt>
                <c:pt idx="49" formatCode="General">
                  <c:v>8.9433478199999999E-2</c:v>
                </c:pt>
                <c:pt idx="50" formatCode="General">
                  <c:v>8.7733684889999997E-2</c:v>
                </c:pt>
                <c:pt idx="51" formatCode="General">
                  <c:v>8.5928574930000001E-2</c:v>
                </c:pt>
                <c:pt idx="52" formatCode="General">
                  <c:v>8.4031251429999995E-2</c:v>
                </c:pt>
                <c:pt idx="53" formatCode="General">
                  <c:v>8.2054326839999997E-2</c:v>
                </c:pt>
                <c:pt idx="54" formatCode="General">
                  <c:v>8.0009876430000001E-2</c:v>
                </c:pt>
                <c:pt idx="55" formatCode="General">
                  <c:v>7.7909401870000006E-2</c:v>
                </c:pt>
                <c:pt idx="56" formatCode="General">
                  <c:v>7.5763804020000006E-2</c:v>
                </c:pt>
                <c:pt idx="57" formatCode="General">
                  <c:v>7.3583363989999998E-2</c:v>
                </c:pt>
                <c:pt idx="58" formatCode="General">
                  <c:v>7.1377731599999994E-2</c:v>
                </c:pt>
                <c:pt idx="59" formatCode="General">
                  <c:v>6.9155920440000004E-2</c:v>
                </c:pt>
                <c:pt idx="60" formatCode="General">
                  <c:v>6.6926308779999999E-2</c:v>
                </c:pt>
                <c:pt idx="61" formatCode="General">
                  <c:v>6.4696645479999995E-2</c:v>
                </c:pt>
                <c:pt idx="62" formatCode="General">
                  <c:v>6.247406036E-2</c:v>
                </c:pt>
                <c:pt idx="63" formatCode="General">
                  <c:v>6.0265078210000003E-2</c:v>
                </c:pt>
                <c:pt idx="64" formatCode="General">
                  <c:v>5.8075635979999998E-2</c:v>
                </c:pt>
                <c:pt idx="65" formatCode="General">
                  <c:v>5.5911102599999998E-2</c:v>
                </c:pt>
                <c:pt idx="66" formatCode="General">
                  <c:v>5.3776300790000002E-2</c:v>
                </c:pt>
                <c:pt idx="67" formatCode="General">
                  <c:v>5.1675530609999999E-2</c:v>
                </c:pt>
                <c:pt idx="68" formatCode="General">
                  <c:v>4.9612594199999999E-2</c:v>
                </c:pt>
                <c:pt idx="69" formatCode="General">
                  <c:v>4.7590821399999997E-2</c:v>
                </c:pt>
                <c:pt idx="70" formatCode="General">
                  <c:v>4.5613095839999999E-2</c:v>
                </c:pt>
                <c:pt idx="71" formatCode="General">
                  <c:v>4.3681881479999997E-2</c:v>
                </c:pt>
                <c:pt idx="72" formatCode="General">
                  <c:v>4.1799248990000003E-2</c:v>
                </c:pt>
                <c:pt idx="73" formatCode="General">
                  <c:v>3.9966901979999997E-2</c:v>
                </c:pt>
                <c:pt idx="74" formatCode="General">
                  <c:v>3.8186202879999999E-2</c:v>
                </c:pt>
                <c:pt idx="75" formatCode="General">
                  <c:v>3.6458198240000003E-2</c:v>
                </c:pt>
                <c:pt idx="76" formatCode="General">
                  <c:v>3.4783643349999997E-2</c:v>
                </c:pt>
                <c:pt idx="77" formatCode="General">
                  <c:v>3.316302611E-2</c:v>
                </c:pt>
                <c:pt idx="78" formatCode="General">
                  <c:v>3.1596590000000001E-2</c:v>
                </c:pt>
                <c:pt idx="79" formatCode="General">
                  <c:v>3.0084356119999999E-2</c:v>
                </c:pt>
                <c:pt idx="80" formatCode="General">
                  <c:v>2.862614426E-2</c:v>
                </c:pt>
                <c:pt idx="81" formatCode="General">
                  <c:v>2.7221592900000001E-2</c:v>
                </c:pt>
                <c:pt idx="82" formatCode="General">
                  <c:v>2.5870178229999999E-2</c:v>
                </c:pt>
                <c:pt idx="83" formatCode="General">
                  <c:v>2.4571231999999998E-2</c:v>
                </c:pt>
                <c:pt idx="84" formatCode="General">
                  <c:v>2.3323958450000001E-2</c:v>
                </c:pt>
                <c:pt idx="85" formatCode="General">
                  <c:v>2.2127450069999999E-2</c:v>
                </c:pt>
                <c:pt idx="86" formatCode="General">
                  <c:v>2.0980702390000001E-2</c:v>
                </c:pt>
                <c:pt idx="87" formatCode="General">
                  <c:v>1.988262771E-2</c:v>
                </c:pt>
                <c:pt idx="88" formatCode="General">
                  <c:v>1.883206787E-2</c:v>
                </c:pt>
                <c:pt idx="89" formatCode="General">
                  <c:v>1.7827806040000001E-2</c:v>
                </c:pt>
                <c:pt idx="90" formatCode="General">
                  <c:v>1.68685776E-2</c:v>
                </c:pt>
                <c:pt idx="91" formatCode="General">
                  <c:v>1.5953080139999999E-2</c:v>
                </c:pt>
                <c:pt idx="92" formatCode="General">
                  <c:v>1.507998254E-2</c:v>
                </c:pt>
                <c:pt idx="93" formatCode="General">
                  <c:v>1.4247933359999999E-2</c:v>
                </c:pt>
                <c:pt idx="94" formatCode="General">
                  <c:v>1.345556837E-2</c:v>
                </c:pt>
                <c:pt idx="95" formatCode="General">
                  <c:v>1.270151735E-2</c:v>
                </c:pt>
                <c:pt idx="96" formatCode="General">
                  <c:v>1.1984410290000001E-2</c:v>
                </c:pt>
                <c:pt idx="97" formatCode="General">
                  <c:v>1.1302882829999999E-2</c:v>
                </c:pt>
                <c:pt idx="98" formatCode="General">
                  <c:v>1.06555812E-2</c:v>
                </c:pt>
                <c:pt idx="99" formatCode="General">
                  <c:v>1.004116654E-2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D4-4E78-9B49-48D15A7D93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74797216"/>
        <c:axId val="1856877936"/>
      </c:lineChart>
      <c:catAx>
        <c:axId val="1774797216"/>
        <c:scaling>
          <c:orientation val="minMax"/>
        </c:scaling>
        <c:delete val="0"/>
        <c:axPos val="b"/>
        <c:numFmt formatCode="#,##0_);\(#,##0\)" sourceLinked="0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56877936"/>
        <c:crossesAt val="0"/>
        <c:auto val="1"/>
        <c:lblAlgn val="ctr"/>
        <c:lblOffset val="10"/>
        <c:tickMarkSkip val="6"/>
        <c:noMultiLvlLbl val="0"/>
      </c:catAx>
      <c:valAx>
        <c:axId val="1856877936"/>
        <c:scaling>
          <c:orientation val="minMax"/>
          <c:max val="0.30000000000000004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8100"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7479721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16458029894657"/>
          <c:y val="6.1332230491193789E-2"/>
          <c:w val="0.8293358608302781"/>
          <c:h val="0.80915433515517243"/>
        </c:manualLayout>
      </c:layout>
      <c:lineChart>
        <c:grouping val="standard"/>
        <c:varyColors val="0"/>
        <c:ser>
          <c:idx val="0"/>
          <c:order val="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412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1.8</c:v>
                </c:pt>
                <c:pt idx="10">
                  <c:v>2</c:v>
                </c:pt>
                <c:pt idx="11">
                  <c:v>2.2000000000000002</c:v>
                </c:pt>
                <c:pt idx="12">
                  <c:v>2.4</c:v>
                </c:pt>
                <c:pt idx="13">
                  <c:v>2.6</c:v>
                </c:pt>
                <c:pt idx="14">
                  <c:v>2.8</c:v>
                </c:pt>
                <c:pt idx="15">
                  <c:v>3</c:v>
                </c:pt>
                <c:pt idx="16">
                  <c:v>3.2</c:v>
                </c:pt>
                <c:pt idx="17">
                  <c:v>3.4</c:v>
                </c:pt>
                <c:pt idx="18">
                  <c:v>3.6</c:v>
                </c:pt>
                <c:pt idx="19">
                  <c:v>3.8</c:v>
                </c:pt>
                <c:pt idx="20">
                  <c:v>4</c:v>
                </c:pt>
                <c:pt idx="21">
                  <c:v>4.2</c:v>
                </c:pt>
                <c:pt idx="22">
                  <c:v>4.4000000000000004</c:v>
                </c:pt>
                <c:pt idx="23">
                  <c:v>4.5999999999999996</c:v>
                </c:pt>
                <c:pt idx="24">
                  <c:v>4.8</c:v>
                </c:pt>
                <c:pt idx="25">
                  <c:v>5</c:v>
                </c:pt>
                <c:pt idx="26">
                  <c:v>5.2</c:v>
                </c:pt>
                <c:pt idx="27">
                  <c:v>5.4</c:v>
                </c:pt>
                <c:pt idx="28">
                  <c:v>5.6</c:v>
                </c:pt>
                <c:pt idx="29">
                  <c:v>5.8</c:v>
                </c:pt>
                <c:pt idx="30">
                  <c:v>6</c:v>
                </c:pt>
                <c:pt idx="31">
                  <c:v>6.2</c:v>
                </c:pt>
                <c:pt idx="32">
                  <c:v>6.4</c:v>
                </c:pt>
                <c:pt idx="33">
                  <c:v>6.6</c:v>
                </c:pt>
                <c:pt idx="34">
                  <c:v>6.8</c:v>
                </c:pt>
                <c:pt idx="35">
                  <c:v>7</c:v>
                </c:pt>
                <c:pt idx="36">
                  <c:v>7.2</c:v>
                </c:pt>
                <c:pt idx="37">
                  <c:v>7.4</c:v>
                </c:pt>
                <c:pt idx="38">
                  <c:v>7.6</c:v>
                </c:pt>
                <c:pt idx="39">
                  <c:v>7.8</c:v>
                </c:pt>
                <c:pt idx="40">
                  <c:v>8</c:v>
                </c:pt>
                <c:pt idx="41">
                  <c:v>8.1999999999999993</c:v>
                </c:pt>
                <c:pt idx="42">
                  <c:v>8.4</c:v>
                </c:pt>
                <c:pt idx="43">
                  <c:v>8.6</c:v>
                </c:pt>
                <c:pt idx="44">
                  <c:v>8.8000000000000007</c:v>
                </c:pt>
                <c:pt idx="45">
                  <c:v>9</c:v>
                </c:pt>
                <c:pt idx="46">
                  <c:v>9.1999999999999993</c:v>
                </c:pt>
                <c:pt idx="47">
                  <c:v>9.4</c:v>
                </c:pt>
                <c:pt idx="48">
                  <c:v>9.6</c:v>
                </c:pt>
                <c:pt idx="49">
                  <c:v>9.8000000000000007</c:v>
                </c:pt>
                <c:pt idx="50">
                  <c:v>10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D8-4A1A-8A60-173031F8F276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3</c:v>
                </c:pt>
              </c:strCache>
            </c:strRef>
          </c:tx>
          <c:spPr>
            <a:ln w="412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1.8</c:v>
                </c:pt>
                <c:pt idx="10">
                  <c:v>2</c:v>
                </c:pt>
                <c:pt idx="11">
                  <c:v>2.2000000000000002</c:v>
                </c:pt>
                <c:pt idx="12">
                  <c:v>2.4</c:v>
                </c:pt>
                <c:pt idx="13">
                  <c:v>2.6</c:v>
                </c:pt>
                <c:pt idx="14">
                  <c:v>2.8</c:v>
                </c:pt>
                <c:pt idx="15">
                  <c:v>3</c:v>
                </c:pt>
                <c:pt idx="16">
                  <c:v>3.2</c:v>
                </c:pt>
                <c:pt idx="17">
                  <c:v>3.4</c:v>
                </c:pt>
                <c:pt idx="18">
                  <c:v>3.6</c:v>
                </c:pt>
                <c:pt idx="19">
                  <c:v>3.8</c:v>
                </c:pt>
                <c:pt idx="20">
                  <c:v>4</c:v>
                </c:pt>
                <c:pt idx="21">
                  <c:v>4.2</c:v>
                </c:pt>
                <c:pt idx="22">
                  <c:v>4.4000000000000004</c:v>
                </c:pt>
                <c:pt idx="23">
                  <c:v>4.5999999999999996</c:v>
                </c:pt>
                <c:pt idx="24">
                  <c:v>4.8</c:v>
                </c:pt>
                <c:pt idx="25">
                  <c:v>5</c:v>
                </c:pt>
                <c:pt idx="26">
                  <c:v>5.2</c:v>
                </c:pt>
                <c:pt idx="27">
                  <c:v>5.4</c:v>
                </c:pt>
                <c:pt idx="28">
                  <c:v>5.6</c:v>
                </c:pt>
                <c:pt idx="29">
                  <c:v>5.8</c:v>
                </c:pt>
                <c:pt idx="30">
                  <c:v>6</c:v>
                </c:pt>
                <c:pt idx="31">
                  <c:v>6.2</c:v>
                </c:pt>
                <c:pt idx="32">
                  <c:v>6.4</c:v>
                </c:pt>
                <c:pt idx="33">
                  <c:v>6.6</c:v>
                </c:pt>
                <c:pt idx="34">
                  <c:v>6.8</c:v>
                </c:pt>
                <c:pt idx="35">
                  <c:v>7</c:v>
                </c:pt>
                <c:pt idx="36">
                  <c:v>7.2</c:v>
                </c:pt>
                <c:pt idx="37">
                  <c:v>7.4</c:v>
                </c:pt>
                <c:pt idx="38">
                  <c:v>7.6</c:v>
                </c:pt>
                <c:pt idx="39">
                  <c:v>7.8</c:v>
                </c:pt>
                <c:pt idx="40">
                  <c:v>8</c:v>
                </c:pt>
                <c:pt idx="41">
                  <c:v>8.1999999999999993</c:v>
                </c:pt>
                <c:pt idx="42">
                  <c:v>8.4</c:v>
                </c:pt>
                <c:pt idx="43">
                  <c:v>8.6</c:v>
                </c:pt>
                <c:pt idx="44">
                  <c:v>8.8000000000000007</c:v>
                </c:pt>
                <c:pt idx="45">
                  <c:v>9</c:v>
                </c:pt>
                <c:pt idx="46">
                  <c:v>9.1999999999999993</c:v>
                </c:pt>
                <c:pt idx="47">
                  <c:v>9.4</c:v>
                </c:pt>
                <c:pt idx="48">
                  <c:v>9.6</c:v>
                </c:pt>
                <c:pt idx="49">
                  <c:v>9.8000000000000007</c:v>
                </c:pt>
                <c:pt idx="50">
                  <c:v>10</c:v>
                </c:pt>
              </c:numCache>
            </c:num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0</c:v>
                </c:pt>
                <c:pt idx="1">
                  <c:v>0.16143422590000001</c:v>
                </c:pt>
                <c:pt idx="2">
                  <c:v>0.20657661899999999</c:v>
                </c:pt>
                <c:pt idx="3">
                  <c:v>0.22892717360000001</c:v>
                </c:pt>
                <c:pt idx="4">
                  <c:v>0.23918683190000001</c:v>
                </c:pt>
                <c:pt idx="5">
                  <c:v>0.24197072450000001</c:v>
                </c:pt>
                <c:pt idx="6">
                  <c:v>0.2398413167</c:v>
                </c:pt>
                <c:pt idx="7">
                  <c:v>0.2344055803</c:v>
                </c:pt>
                <c:pt idx="8">
                  <c:v>0.22674330449999999</c:v>
                </c:pt>
                <c:pt idx="9">
                  <c:v>0.21761122050000001</c:v>
                </c:pt>
                <c:pt idx="10">
                  <c:v>0.20755374870000001</c:v>
                </c:pt>
                <c:pt idx="11">
                  <c:v>0.1969688168</c:v>
                </c:pt>
                <c:pt idx="12">
                  <c:v>0.1861496862</c:v>
                </c:pt>
                <c:pt idx="13">
                  <c:v>0.1753129159</c:v>
                </c:pt>
                <c:pt idx="14">
                  <c:v>0.16461780509999999</c:v>
                </c:pt>
                <c:pt idx="15">
                  <c:v>0.15418032979999999</c:v>
                </c:pt>
                <c:pt idx="16">
                  <c:v>0.14408337869999999</c:v>
                </c:pt>
                <c:pt idx="17">
                  <c:v>0.13438441500000001</c:v>
                </c:pt>
                <c:pt idx="18">
                  <c:v>0.12512130020000001</c:v>
                </c:pt>
                <c:pt idx="19">
                  <c:v>0.116316774</c:v>
                </c:pt>
                <c:pt idx="20">
                  <c:v>0.107981933</c:v>
                </c:pt>
                <c:pt idx="21">
                  <c:v>0.1001189529</c:v>
                </c:pt>
                <c:pt idx="22">
                  <c:v>9.2723228310000003E-2</c:v>
                </c:pt>
                <c:pt idx="23">
                  <c:v>8.5785062750000002E-2</c:v>
                </c:pt>
                <c:pt idx="24">
                  <c:v>7.9291005999999997E-2</c:v>
                </c:pt>
                <c:pt idx="25">
                  <c:v>7.3224912810000001E-2</c:v>
                </c:pt>
                <c:pt idx="26">
                  <c:v>6.7568781120000004E-2</c:v>
                </c:pt>
                <c:pt idx="27">
                  <c:v>6.2303413930000003E-2</c:v>
                </c:pt>
                <c:pt idx="28">
                  <c:v>5.7408940249999998E-2</c:v>
                </c:pt>
                <c:pt idx="29">
                  <c:v>5.2865222580000003E-2</c:v>
                </c:pt>
                <c:pt idx="30">
                  <c:v>4.8652173329999999E-2</c:v>
                </c:pt>
                <c:pt idx="31">
                  <c:v>4.4749997630000003E-2</c:v>
                </c:pt>
                <c:pt idx="32">
                  <c:v>4.1139377009999999E-2</c:v>
                </c:pt>
                <c:pt idx="33">
                  <c:v>3.780160531E-2</c:v>
                </c:pt>
                <c:pt idx="34">
                  <c:v>3.4718686290000002E-2</c:v>
                </c:pt>
                <c:pt idx="35">
                  <c:v>3.1873400449999999E-2</c:v>
                </c:pt>
                <c:pt idx="36">
                  <c:v>2.9249347299999999E-2</c:v>
                </c:pt>
                <c:pt idx="37">
                  <c:v>2.683096808E-2</c:v>
                </c:pt>
                <c:pt idx="38">
                  <c:v>2.4603553149999999E-2</c:v>
                </c:pt>
                <c:pt idx="39">
                  <c:v>2.255323721E-2</c:v>
                </c:pt>
                <c:pt idx="40">
                  <c:v>2.066698535E-2</c:v>
                </c:pt>
                <c:pt idx="41">
                  <c:v>1.8932571959999998E-2</c:v>
                </c:pt>
                <c:pt idx="42">
                  <c:v>1.7338554379999999E-2</c:v>
                </c:pt>
                <c:pt idx="43">
                  <c:v>1.5874242819999999E-2</c:v>
                </c:pt>
                <c:pt idx="44">
                  <c:v>1.4529667689999999E-2</c:v>
                </c:pt>
                <c:pt idx="45">
                  <c:v>1.329554524E-2</c:v>
                </c:pt>
                <c:pt idx="46">
                  <c:v>1.216324243E-2</c:v>
                </c:pt>
                <c:pt idx="47">
                  <c:v>1.112474148E-2</c:v>
                </c:pt>
                <c:pt idx="48">
                  <c:v>1.0172604720000001E-2</c:v>
                </c:pt>
                <c:pt idx="49">
                  <c:v>9.299939908E-3</c:v>
                </c:pt>
                <c:pt idx="50">
                  <c:v>8.5003666029999994E-3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DD8-4A1A-8A60-173031F8F276}"/>
            </c:ext>
          </c:extLst>
        </c:ser>
        <c:ser>
          <c:idx val="2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412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1.8</c:v>
                </c:pt>
                <c:pt idx="10">
                  <c:v>2</c:v>
                </c:pt>
                <c:pt idx="11">
                  <c:v>2.2000000000000002</c:v>
                </c:pt>
                <c:pt idx="12">
                  <c:v>2.4</c:v>
                </c:pt>
                <c:pt idx="13">
                  <c:v>2.6</c:v>
                </c:pt>
                <c:pt idx="14">
                  <c:v>2.8</c:v>
                </c:pt>
                <c:pt idx="15">
                  <c:v>3</c:v>
                </c:pt>
                <c:pt idx="16">
                  <c:v>3.2</c:v>
                </c:pt>
                <c:pt idx="17">
                  <c:v>3.4</c:v>
                </c:pt>
                <c:pt idx="18">
                  <c:v>3.6</c:v>
                </c:pt>
                <c:pt idx="19">
                  <c:v>3.8</c:v>
                </c:pt>
                <c:pt idx="20">
                  <c:v>4</c:v>
                </c:pt>
                <c:pt idx="21">
                  <c:v>4.2</c:v>
                </c:pt>
                <c:pt idx="22">
                  <c:v>4.4000000000000004</c:v>
                </c:pt>
                <c:pt idx="23">
                  <c:v>4.5999999999999996</c:v>
                </c:pt>
                <c:pt idx="24">
                  <c:v>4.8</c:v>
                </c:pt>
                <c:pt idx="25">
                  <c:v>5</c:v>
                </c:pt>
                <c:pt idx="26">
                  <c:v>5.2</c:v>
                </c:pt>
                <c:pt idx="27">
                  <c:v>5.4</c:v>
                </c:pt>
                <c:pt idx="28">
                  <c:v>5.6</c:v>
                </c:pt>
                <c:pt idx="29">
                  <c:v>5.8</c:v>
                </c:pt>
                <c:pt idx="30">
                  <c:v>6</c:v>
                </c:pt>
                <c:pt idx="31">
                  <c:v>6.2</c:v>
                </c:pt>
                <c:pt idx="32">
                  <c:v>6.4</c:v>
                </c:pt>
                <c:pt idx="33">
                  <c:v>6.6</c:v>
                </c:pt>
                <c:pt idx="34">
                  <c:v>6.8</c:v>
                </c:pt>
                <c:pt idx="35">
                  <c:v>7</c:v>
                </c:pt>
                <c:pt idx="36">
                  <c:v>7.2</c:v>
                </c:pt>
                <c:pt idx="37">
                  <c:v>7.4</c:v>
                </c:pt>
                <c:pt idx="38">
                  <c:v>7.6</c:v>
                </c:pt>
                <c:pt idx="39">
                  <c:v>7.8</c:v>
                </c:pt>
                <c:pt idx="40">
                  <c:v>8</c:v>
                </c:pt>
                <c:pt idx="41">
                  <c:v>8.1999999999999993</c:v>
                </c:pt>
                <c:pt idx="42">
                  <c:v>8.4</c:v>
                </c:pt>
                <c:pt idx="43">
                  <c:v>8.6</c:v>
                </c:pt>
                <c:pt idx="44">
                  <c:v>8.8000000000000007</c:v>
                </c:pt>
                <c:pt idx="45">
                  <c:v>9</c:v>
                </c:pt>
                <c:pt idx="46">
                  <c:v>9.1999999999999993</c:v>
                </c:pt>
                <c:pt idx="47">
                  <c:v>9.4</c:v>
                </c:pt>
                <c:pt idx="48">
                  <c:v>9.6</c:v>
                </c:pt>
                <c:pt idx="49">
                  <c:v>9.8000000000000007</c:v>
                </c:pt>
                <c:pt idx="50">
                  <c:v>10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DD8-4A1A-8A60-173031F8F2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74797216"/>
        <c:axId val="1856877936"/>
      </c:lineChart>
      <c:catAx>
        <c:axId val="1774797216"/>
        <c:scaling>
          <c:orientation val="minMax"/>
        </c:scaling>
        <c:delete val="0"/>
        <c:axPos val="b"/>
        <c:numFmt formatCode="#,##0_);\(#,##0\)" sourceLinked="0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56877936"/>
        <c:crossesAt val="0"/>
        <c:auto val="1"/>
        <c:lblAlgn val="ctr"/>
        <c:lblOffset val="10"/>
        <c:tickLblSkip val="5"/>
        <c:tickMarkSkip val="1"/>
        <c:noMultiLvlLbl val="0"/>
      </c:catAx>
      <c:valAx>
        <c:axId val="1856877936"/>
        <c:scaling>
          <c:orientation val="minMax"/>
          <c:max val="0.30000000000000004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8100"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7479721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90597341036182"/>
          <c:y val="3.9381803105887965E-2"/>
          <c:w val="0.8293358608302781"/>
          <c:h val="0.8091543351551724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</c:v>
                </c:pt>
              </c:strCache>
            </c:strRef>
          </c:tx>
          <c:spPr>
            <a:ln w="412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</c:numCache>
            </c:num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3</c:v>
                </c:pt>
                <c:pt idx="1">
                  <c:v>1.1148632620000001</c:v>
                </c:pt>
                <c:pt idx="2">
                  <c:v>0.74223772190000004</c:v>
                </c:pt>
                <c:pt idx="3">
                  <c:v>0.571412162</c:v>
                </c:pt>
                <c:pt idx="4">
                  <c:v>0.46721799260000002</c:v>
                </c:pt>
                <c:pt idx="5">
                  <c:v>0.39506172839999998</c:v>
                </c:pt>
                <c:pt idx="6">
                  <c:v>0.34135875170000002</c:v>
                </c:pt>
                <c:pt idx="7">
                  <c:v>0.29949362410000002</c:v>
                </c:pt>
                <c:pt idx="8">
                  <c:v>0.26578664740000002</c:v>
                </c:pt>
                <c:pt idx="9">
                  <c:v>0.23799607310000001</c:v>
                </c:pt>
                <c:pt idx="10">
                  <c:v>0.2146625258</c:v>
                </c:pt>
                <c:pt idx="11">
                  <c:v>0.19478677320000001</c:v>
                </c:pt>
                <c:pt idx="12">
                  <c:v>0.1776569754</c:v>
                </c:pt>
                <c:pt idx="13">
                  <c:v>0.1627495873</c:v>
                </c:pt>
                <c:pt idx="14">
                  <c:v>0.14966933490000001</c:v>
                </c:pt>
                <c:pt idx="15">
                  <c:v>0.1381111981</c:v>
                </c:pt>
                <c:pt idx="16">
                  <c:v>0.12783541549999999</c:v>
                </c:pt>
                <c:pt idx="17">
                  <c:v>0.1186505201</c:v>
                </c:pt>
                <c:pt idx="18">
                  <c:v>0.11040150899999999</c:v>
                </c:pt>
                <c:pt idx="19">
                  <c:v>0.10296139460000001</c:v>
                </c:pt>
                <c:pt idx="20">
                  <c:v>9.6225044869999998E-2</c:v>
                </c:pt>
                <c:pt idx="21">
                  <c:v>9.010460998E-2</c:v>
                </c:pt>
                <c:pt idx="22">
                  <c:v>8.4526070930000002E-2</c:v>
                </c:pt>
                <c:pt idx="23">
                  <c:v>7.9426596749999995E-2</c:v>
                </c:pt>
                <c:pt idx="24">
                  <c:v>7.4752494589999996E-2</c:v>
                </c:pt>
                <c:pt idx="25">
                  <c:v>7.0457600719999999E-2</c:v>
                </c:pt>
                <c:pt idx="26">
                  <c:v>6.6502004079999996E-2</c:v>
                </c:pt>
                <c:pt idx="27">
                  <c:v>6.2851023899999997E-2</c:v>
                </c:pt>
                <c:pt idx="28">
                  <c:v>5.9474383460000002E-2</c:v>
                </c:pt>
                <c:pt idx="29">
                  <c:v>5.634553673E-2</c:v>
                </c:pt>
                <c:pt idx="30">
                  <c:v>5.3441115970000001E-2</c:v>
                </c:pt>
                <c:pt idx="31">
                  <c:v>5.0740474860000002E-2</c:v>
                </c:pt>
                <c:pt idx="32">
                  <c:v>4.8225308639999999E-2</c:v>
                </c:pt>
                <c:pt idx="33">
                  <c:v>4.5879336210000003E-2</c:v>
                </c:pt>
                <c:pt idx="34">
                  <c:v>4.3688032660000001E-2</c:v>
                </c:pt>
                <c:pt idx="35">
                  <c:v>4.163840311E-2</c:v>
                </c:pt>
                <c:pt idx="36">
                  <c:v>3.9718790490000003E-2</c:v>
                </c:pt>
                <c:pt idx="37">
                  <c:v>3.7918711469999998E-2</c:v>
                </c:pt>
                <c:pt idx="38">
                  <c:v>3.6228715889999999E-2</c:v>
                </c:pt>
                <c:pt idx="39">
                  <c:v>3.4640265679999997E-2</c:v>
                </c:pt>
                <c:pt idx="40">
                  <c:v>3.3145630369999998E-2</c:v>
                </c:pt>
                <c:pt idx="41">
                  <c:v>3.1737796450000001E-2</c:v>
                </c:pt>
                <c:pt idx="42">
                  <c:v>3.0410388600000001E-2</c:v>
                </c:pt>
                <c:pt idx="43">
                  <c:v>2.9157600910000001E-2</c:v>
                </c:pt>
                <c:pt idx="44">
                  <c:v>2.7974136690000002E-2</c:v>
                </c:pt>
                <c:pt idx="45">
                  <c:v>2.6855155709999998E-2</c:v>
                </c:pt>
                <c:pt idx="46">
                  <c:v>2.5796227719999999E-2</c:v>
                </c:pt>
                <c:pt idx="47">
                  <c:v>2.479329144E-2</c:v>
                </c:pt>
                <c:pt idx="48">
                  <c:v>2.3842618350000001E-2</c:v>
                </c:pt>
                <c:pt idx="49" formatCode="0.00E+00">
                  <c:v>2.294078049E-2</c:v>
                </c:pt>
                <c:pt idx="50" formatCode="0.00E+00">
                  <c:v>2.2084622000000002E-2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7D4-4E78-9B49-48D15A7D931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10</c:v>
                </c:pt>
              </c:strCache>
            </c:strRef>
          </c:tx>
          <c:spPr>
            <a:ln w="412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</c:numCache>
            </c:numRef>
          </c:cat>
          <c:val>
            <c:numRef>
              <c:f>Sheet1!$C$2:$C$52</c:f>
              <c:numCache>
                <c:formatCode>0.00E+00</c:formatCode>
                <c:ptCount val="51"/>
                <c:pt idx="0" formatCode="General">
                  <c:v>0</c:v>
                </c:pt>
                <c:pt idx="1">
                  <c:v>0.19950232979999999</c:v>
                </c:pt>
                <c:pt idx="2">
                  <c:v>0.42351245799999998</c:v>
                </c:pt>
                <c:pt idx="3">
                  <c:v>0.58682253120000005</c:v>
                </c:pt>
                <c:pt idx="4">
                  <c:v>0.68466392590000003</c:v>
                </c:pt>
                <c:pt idx="5">
                  <c:v>0.72844341069999996</c:v>
                </c:pt>
                <c:pt idx="6" formatCode="General">
                  <c:v>0.73222927660000003</c:v>
                </c:pt>
                <c:pt idx="7" formatCode="General">
                  <c:v>0.70861621239999995</c:v>
                </c:pt>
                <c:pt idx="8" formatCode="General">
                  <c:v>0.667649457</c:v>
                </c:pt>
                <c:pt idx="9" formatCode="General">
                  <c:v>0.61684559809999995</c:v>
                </c:pt>
                <c:pt idx="10" formatCode="General">
                  <c:v>0.56157550180000004</c:v>
                </c:pt>
                <c:pt idx="11" formatCode="General">
                  <c:v>0.5055194543</c:v>
                </c:pt>
                <c:pt idx="12" formatCode="General">
                  <c:v>0.4510844953</c:v>
                </c:pt>
                <c:pt idx="13" formatCode="General">
                  <c:v>0.39974967709999998</c:v>
                </c:pt>
                <c:pt idx="14" formatCode="General">
                  <c:v>0.35233637649999999</c:v>
                </c:pt>
                <c:pt idx="15" formatCode="General">
                  <c:v>0.30921263030000001</c:v>
                </c:pt>
                <c:pt idx="16" formatCode="General">
                  <c:v>0.2704437026</c:v>
                </c:pt>
                <c:pt idx="17" formatCode="General">
                  <c:v>0.2359007276</c:v>
                </c:pt>
                <c:pt idx="18" formatCode="General">
                  <c:v>0.20533759560000001</c:v>
                </c:pt>
                <c:pt idx="19" formatCode="General">
                  <c:v>0.17844428600000001</c:v>
                </c:pt>
                <c:pt idx="20" formatCode="General">
                  <c:v>0.15488302109999999</c:v>
                </c:pt>
                <c:pt idx="21" formatCode="General">
                  <c:v>0.1343120776</c:v>
                </c:pt>
                <c:pt idx="22" formatCode="General">
                  <c:v>0.1164008542</c:v>
                </c:pt>
                <c:pt idx="23" formatCode="General">
                  <c:v>0.1008388393</c:v>
                </c:pt>
                <c:pt idx="24" formatCode="General">
                  <c:v>8.7340398180000001E-2</c:v>
                </c:pt>
                <c:pt idx="25" formatCode="General">
                  <c:v>7.5646753060000002E-2</c:v>
                </c:pt>
                <c:pt idx="26" formatCode="General">
                  <c:v>6.5526134360000002E-2</c:v>
                </c:pt>
                <c:pt idx="27" formatCode="General">
                  <c:v>5.6772786739999997E-2</c:v>
                </c:pt>
                <c:pt idx="28" formatCode="General">
                  <c:v>4.9205303780000001E-2</c:v>
                </c:pt>
                <c:pt idx="29" formatCode="General">
                  <c:v>4.2664613230000002E-2</c:v>
                </c:pt>
                <c:pt idx="30" formatCode="General">
                  <c:v>3.701182729E-2</c:v>
                </c:pt>
                <c:pt idx="31" formatCode="General">
                  <c:v>3.2126096749999999E-2</c:v>
                </c:pt>
                <c:pt idx="32" formatCode="General">
                  <c:v>2.7902554650000001E-2</c:v>
                </c:pt>
                <c:pt idx="33" formatCode="General">
                  <c:v>2.4250399110000001E-2</c:v>
                </c:pt>
                <c:pt idx="34" formatCode="General">
                  <c:v>2.1091140269999999E-2</c:v>
                </c:pt>
                <c:pt idx="35" formatCode="General">
                  <c:v>1.83570201E-2</c:v>
                </c:pt>
                <c:pt idx="36" formatCode="General">
                  <c:v>1.5989603339999998E-2</c:v>
                </c:pt>
                <c:pt idx="37" formatCode="General">
                  <c:v>1.393853164E-2</c:v>
                </c:pt>
                <c:pt idx="38" formatCode="General">
                  <c:v>1.216042912E-2</c:v>
                </c:pt>
                <c:pt idx="39" formatCode="General">
                  <c:v>1.061794603E-2</c:v>
                </c:pt>
                <c:pt idx="40" formatCode="General">
                  <c:v>9.2789264469999994E-3</c:v>
                </c:pt>
                <c:pt idx="41" formatCode="General">
                  <c:v>8.1156864560000003E-3</c:v>
                </c:pt>
                <c:pt idx="42" formatCode="General">
                  <c:v>7.1043897179999997E-3</c:v>
                </c:pt>
                <c:pt idx="43" formatCode="General">
                  <c:v>6.2245084790000004E-3</c:v>
                </c:pt>
                <c:pt idx="44" formatCode="General">
                  <c:v>5.4583591130000003E-3</c:v>
                </c:pt>
                <c:pt idx="45" formatCode="General">
                  <c:v>4.7907024049999997E-3</c:v>
                </c:pt>
                <c:pt idx="46" formatCode="General">
                  <c:v>4.208399921E-3</c:v>
                </c:pt>
                <c:pt idx="47" formatCode="General">
                  <c:v>3.7001188119999999E-3</c:v>
                </c:pt>
                <c:pt idx="48" formatCode="General">
                  <c:v>3.2560783599999998E-3</c:v>
                </c:pt>
                <c:pt idx="49" formatCode="General">
                  <c:v>2.8678324570000002E-3</c:v>
                </c:pt>
                <c:pt idx="50" formatCode="General">
                  <c:v>2.5280829520000002E-3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D4-4E78-9B49-48D15A7D931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ln w="412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</c:numCache>
            </c:numRef>
          </c:cat>
          <c:val>
            <c:numRef>
              <c:f>Sheet1!$D$2:$D$52</c:f>
              <c:numCache>
                <c:formatCode>0.00E+00</c:formatCode>
                <c:ptCount val="51"/>
                <c:pt idx="0" formatCode="General">
                  <c:v>0</c:v>
                </c:pt>
                <c:pt idx="1">
                  <c:v>5.8045698949999998E-4</c:v>
                </c:pt>
                <c:pt idx="2" formatCode="General">
                  <c:v>4.3408981729999997E-2</c:v>
                </c:pt>
                <c:pt idx="3" formatCode="General">
                  <c:v>0.2139879989</c:v>
                </c:pt>
                <c:pt idx="4" formatCode="General">
                  <c:v>0.43931068010000002</c:v>
                </c:pt>
                <c:pt idx="5" formatCode="General">
                  <c:v>0.61528397170000004</c:v>
                </c:pt>
                <c:pt idx="6" formatCode="General">
                  <c:v>0.70965836719999997</c:v>
                </c:pt>
                <c:pt idx="7" formatCode="General">
                  <c:v>0.73480242600000001</c:v>
                </c:pt>
                <c:pt idx="8" formatCode="General">
                  <c:v>0.71405805349999996</c:v>
                </c:pt>
                <c:pt idx="9" formatCode="General">
                  <c:v>0.66757489489999999</c:v>
                </c:pt>
                <c:pt idx="10" formatCode="General">
                  <c:v>0.60930379329999995</c:v>
                </c:pt>
                <c:pt idx="11" formatCode="General">
                  <c:v>0.54785731059999998</c:v>
                </c:pt>
                <c:pt idx="12" formatCode="General">
                  <c:v>0.48810528450000001</c:v>
                </c:pt>
                <c:pt idx="13" formatCode="General">
                  <c:v>0.43253324119999997</c:v>
                </c:pt>
                <c:pt idx="14" formatCode="General">
                  <c:v>0.38219635749999997</c:v>
                </c:pt>
                <c:pt idx="15" formatCode="General">
                  <c:v>0.33733453429999999</c:v>
                </c:pt>
                <c:pt idx="16" formatCode="General">
                  <c:v>0.29775025170000002</c:v>
                </c:pt>
                <c:pt idx="17" formatCode="General">
                  <c:v>0.26303287069999998</c:v>
                </c:pt>
                <c:pt idx="18" formatCode="General">
                  <c:v>0.23268761609999999</c:v>
                </c:pt>
                <c:pt idx="19" formatCode="General">
                  <c:v>0.2062069363</c:v>
                </c:pt>
                <c:pt idx="20" formatCode="General">
                  <c:v>0.1831077364</c:v>
                </c:pt>
                <c:pt idx="21" formatCode="General">
                  <c:v>0.16294881380000001</c:v>
                </c:pt>
                <c:pt idx="22" formatCode="General">
                  <c:v>0.1453371004</c:v>
                </c:pt>
                <c:pt idx="23" formatCode="General">
                  <c:v>0.12992781489999999</c:v>
                </c:pt>
                <c:pt idx="24" formatCode="General">
                  <c:v>0.11642151219999999</c:v>
                </c:pt>
                <c:pt idx="25" formatCode="General">
                  <c:v>0.104559745</c:v>
                </c:pt>
                <c:pt idx="26" formatCode="General">
                  <c:v>9.4120298970000002E-2</c:v>
                </c:pt>
                <c:pt idx="27" formatCode="General">
                  <c:v>8.4912515519999995E-2</c:v>
                </c:pt>
                <c:pt idx="28" formatCode="General">
                  <c:v>7.6772960210000005E-2</c:v>
                </c:pt>
                <c:pt idx="29" formatCode="General">
                  <c:v>6.9561541980000002E-2</c:v>
                </c:pt>
                <c:pt idx="30" formatCode="General">
                  <c:v>6.3158109599999998E-2</c:v>
                </c:pt>
                <c:pt idx="31" formatCode="General">
                  <c:v>5.7459507040000003E-2</c:v>
                </c:pt>
                <c:pt idx="32" formatCode="General">
                  <c:v>5.2377048420000002E-2</c:v>
                </c:pt>
                <c:pt idx="33" formatCode="General">
                  <c:v>4.7834365410000003E-2</c:v>
                </c:pt>
                <c:pt idx="34" formatCode="General">
                  <c:v>4.3765579229999997E-2</c:v>
                </c:pt>
                <c:pt idx="35" formatCode="General">
                  <c:v>4.0113751539999999E-2</c:v>
                </c:pt>
                <c:pt idx="36" formatCode="General">
                  <c:v>3.6829573179999998E-2</c:v>
                </c:pt>
                <c:pt idx="37" formatCode="General">
                  <c:v>3.3870254820000001E-2</c:v>
                </c:pt>
                <c:pt idx="38" formatCode="General">
                  <c:v>3.119858784E-2</c:v>
                </c:pt>
                <c:pt idx="39" formatCode="General">
                  <c:v>2.8782149100000001E-2</c:v>
                </c:pt>
                <c:pt idx="40" formatCode="General">
                  <c:v>2.6592626559999999E-2</c:v>
                </c:pt>
                <c:pt idx="41" formatCode="General">
                  <c:v>2.4605246840000001E-2</c:v>
                </c:pt>
                <c:pt idx="42" formatCode="General">
                  <c:v>2.2798288440000002E-2</c:v>
                </c:pt>
                <c:pt idx="43" formatCode="General">
                  <c:v>2.1152667230000002E-2</c:v>
                </c:pt>
                <c:pt idx="44" formatCode="General">
                  <c:v>1.9651582720000001E-2</c:v>
                </c:pt>
                <c:pt idx="45" formatCode="General">
                  <c:v>1.8280215879999999E-2</c:v>
                </c:pt>
                <c:pt idx="46" formatCode="General">
                  <c:v>1.7025470250000001E-2</c:v>
                </c:pt>
                <c:pt idx="47" formatCode="General">
                  <c:v>1.58757499E-2</c:v>
                </c:pt>
                <c:pt idx="48" formatCode="General">
                  <c:v>1.482076855E-2</c:v>
                </c:pt>
                <c:pt idx="49" formatCode="General">
                  <c:v>1.3851385189999999E-2</c:v>
                </c:pt>
                <c:pt idx="50" formatCode="General">
                  <c:v>1.295946221E-2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D4-4E78-9B49-48D15A7D93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74797216"/>
        <c:axId val="1856877936"/>
      </c:lineChart>
      <c:catAx>
        <c:axId val="1774797216"/>
        <c:scaling>
          <c:orientation val="minMax"/>
        </c:scaling>
        <c:delete val="0"/>
        <c:axPos val="b"/>
        <c:numFmt formatCode="#,##0_);\(#,##0\)" sourceLinked="0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56877936"/>
        <c:crossesAt val="0"/>
        <c:auto val="1"/>
        <c:lblAlgn val="ctr"/>
        <c:lblOffset val="10"/>
        <c:tickLblSkip val="10"/>
        <c:tickMarkSkip val="10"/>
        <c:noMultiLvlLbl val="0"/>
      </c:catAx>
      <c:valAx>
        <c:axId val="1856877936"/>
        <c:scaling>
          <c:orientation val="minMax"/>
          <c:max val="0.8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8100"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7479721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2FF37-B953-4175-B2B2-5CC4AC5C0D94}" type="datetimeFigureOut">
              <a:rPr kumimoji="1" lang="ja-JP" altLang="en-US" smtClean="0"/>
              <a:t>2021/6/19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492E8-5D94-4260-A9E5-A55708B34C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292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492E8-5D94-4260-A9E5-A55708B34C0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0497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492E8-5D94-4260-A9E5-A55708B34C0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259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492E8-5D94-4260-A9E5-A55708B34C0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4527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492E8-5D94-4260-A9E5-A55708B34C01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3303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09600"/>
            <a:ext cx="6629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819400"/>
            <a:ext cx="8305800" cy="2514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bg>
      <p:bgPr>
        <a:blipFill dpi="0" rotWithShape="0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bg>
      <p:bgPr>
        <a:blipFill dpi="0" rotWithShape="0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20688"/>
            <a:ext cx="7162800" cy="1143000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 sz="3000"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35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105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Mead Bold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Mead Bold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Mead Bold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Mead Bold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Mead Bold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Mead Bold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Mead Bold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Mead Bol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kumimoji="1"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24.pn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7.png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9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45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47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32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5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620688"/>
            <a:ext cx="7651576" cy="1143000"/>
          </a:xfrm>
        </p:spPr>
        <p:txBody>
          <a:bodyPr/>
          <a:lstStyle/>
          <a:p>
            <a:r>
              <a:rPr lang="ja-JP" alt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  <a:cs typeface="Meiryo UI" pitchFamily="34" charset="-128"/>
              </a:rPr>
              <a:t>入門 統計学　第５章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50" charset="-128"/>
              <a:ea typeface="ＭＳ Ｐゴシック" pitchFamily="50" charset="-128"/>
              <a:cs typeface="Meiryo UI" pitchFamily="34" charset="-128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2924944"/>
            <a:ext cx="5919192" cy="2514600"/>
          </a:xfrm>
        </p:spPr>
        <p:txBody>
          <a:bodyPr/>
          <a:lstStyle/>
          <a:p>
            <a:pPr>
              <a:buNone/>
            </a:pPr>
            <a:r>
              <a:rPr lang="en-US" altLang="ja-JP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  <a:cs typeface="Meiryo UI" pitchFamily="34" charset="-128"/>
              </a:rPr>
              <a:t>χ</a:t>
            </a:r>
            <a:r>
              <a:rPr lang="ja-JP" altLang="en-US" sz="35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  <a:cs typeface="Meiryo UI" pitchFamily="34" charset="-128"/>
              </a:rPr>
              <a:t>２</a:t>
            </a:r>
            <a:r>
              <a:rPr lang="ja-JP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  <a:cs typeface="Meiryo UI" pitchFamily="34" charset="-128"/>
              </a:rPr>
              <a:t>分布と</a:t>
            </a:r>
            <a:r>
              <a:rPr lang="en-US" altLang="ja-JP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  <a:cs typeface="Meiryo UI" pitchFamily="34" charset="-128"/>
              </a:rPr>
              <a:t>F</a:t>
            </a:r>
            <a:r>
              <a:rPr lang="ja-JP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  <a:cs typeface="Meiryo UI" pitchFamily="34" charset="-128"/>
              </a:rPr>
              <a:t>分布</a:t>
            </a:r>
            <a:endParaRPr lang="en-US" altLang="ja-JP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50" charset="-128"/>
              <a:ea typeface="ＭＳ Ｐゴシック" pitchFamily="50" charset="-128"/>
              <a:cs typeface="Meiryo UI" pitchFamily="34" charset="-128"/>
            </a:endParaRPr>
          </a:p>
          <a:p>
            <a:pPr>
              <a:buNone/>
            </a:pPr>
            <a:endParaRPr lang="en-US" altLang="ja-JP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50" charset="-128"/>
              <a:ea typeface="ＭＳ Ｐゴシック" pitchFamily="50" charset="-128"/>
              <a:cs typeface="Meiryo UI" pitchFamily="34" charset="-128"/>
            </a:endParaRPr>
          </a:p>
          <a:p>
            <a:pPr>
              <a:buNone/>
            </a:pPr>
            <a:r>
              <a:rPr lang="ja-JP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  <a:cs typeface="Meiryo UI" pitchFamily="34" charset="-128"/>
              </a:rPr>
              <a:t>　</a:t>
            </a:r>
            <a:r>
              <a:rPr lang="en-US" altLang="ja-JP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  <a:cs typeface="Meiryo UI" pitchFamily="34" charset="-128"/>
              </a:rPr>
              <a:t>『</a:t>
            </a:r>
            <a:r>
              <a:rPr lang="ja-JP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  <a:cs typeface="Meiryo UI" pitchFamily="34" charset="-128"/>
              </a:rPr>
              <a:t>入門 統計学 第</a:t>
            </a:r>
            <a:r>
              <a:rPr lang="en-US" altLang="ja-JP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  <a:cs typeface="Meiryo UI" pitchFamily="34" charset="-128"/>
              </a:rPr>
              <a:t>2</a:t>
            </a:r>
            <a:r>
              <a:rPr lang="ja-JP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  <a:cs typeface="Meiryo UI" pitchFamily="34" charset="-128"/>
              </a:rPr>
              <a:t>版　</a:t>
            </a:r>
            <a:r>
              <a:rPr lang="ja-JP" alt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  <a:cs typeface="Meiryo UI" pitchFamily="34" charset="-128"/>
              </a:rPr>
              <a:t>ー</a:t>
            </a:r>
            <a:r>
              <a:rPr lang="ja-JP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  <a:cs typeface="Meiryo UI" pitchFamily="34" charset="-128"/>
              </a:rPr>
              <a:t>検定から多変量解析・実験計画法・ベイズ統計学までー</a:t>
            </a:r>
            <a:r>
              <a:rPr lang="en-US" altLang="ja-JP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  <a:cs typeface="Meiryo UI" pitchFamily="34" charset="-128"/>
              </a:rPr>
              <a:t>』</a:t>
            </a:r>
            <a:r>
              <a:rPr lang="ja-JP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  <a:cs typeface="Meiryo UI" pitchFamily="34" charset="-128"/>
              </a:rPr>
              <a:t>（オーム社）</a:t>
            </a:r>
            <a:endParaRPr lang="en-US" altLang="ja-JP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50" charset="-128"/>
              <a:ea typeface="ＭＳ Ｐゴシック" pitchFamily="50" charset="-128"/>
              <a:cs typeface="Meiryo UI" pitchFamily="34" charset="-128"/>
            </a:endParaRPr>
          </a:p>
          <a:p>
            <a:pPr>
              <a:buNone/>
            </a:pPr>
            <a:endParaRPr lang="en-US" altLang="ja-JP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50" charset="-128"/>
              <a:ea typeface="ＭＳ Ｐゴシック" pitchFamily="50" charset="-128"/>
              <a:cs typeface="Meiryo UI" pitchFamily="34" charset="-128"/>
            </a:endParaRPr>
          </a:p>
          <a:p>
            <a:pPr>
              <a:buNone/>
            </a:pPr>
            <a:r>
              <a:rPr lang="en-US" altLang="ja-JP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  <a:cs typeface="Meiryo UI" pitchFamily="34" charset="-128"/>
              </a:rPr>
              <a:t>※</a:t>
            </a:r>
            <a:r>
              <a:rPr lang="ja-JP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  <a:cs typeface="Meiryo UI" pitchFamily="34" charset="-128"/>
              </a:rPr>
              <a:t>注：本書を購入された方へのサービスですので，教科書指定（参考図書は不可）していない授業での使用はお控えください。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50" charset="-128"/>
              <a:ea typeface="ＭＳ Ｐゴシック" pitchFamily="50" charset="-128"/>
              <a:cs typeface="Meiryo UI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C10816-50D0-48AF-82CE-DCA6633D3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000" dirty="0"/>
              <a:t>（</a:t>
            </a:r>
            <a:r>
              <a:rPr kumimoji="1" lang="en-US" altLang="ja-JP" sz="4000" dirty="0"/>
              <a:t>χ</a:t>
            </a:r>
            <a:r>
              <a:rPr kumimoji="1" lang="en-US" altLang="ja-JP" sz="4000" baseline="30000" dirty="0"/>
              <a:t>2</a:t>
            </a:r>
            <a:r>
              <a:rPr kumimoji="1" lang="ja-JP" altLang="en-US" sz="4000" dirty="0"/>
              <a:t>と）不偏分散との比例関係</a:t>
            </a:r>
          </a:p>
        </p:txBody>
      </p:sp>
      <p:graphicFrame>
        <p:nvGraphicFramePr>
          <p:cNvPr id="4" name="オブジェクト 3">
            <a:extLst>
              <a:ext uri="{FF2B5EF4-FFF2-40B4-BE49-F238E27FC236}">
                <a16:creationId xmlns:a16="http://schemas.microsoft.com/office/drawing/2014/main" id="{885611F3-B86A-41FE-A4C1-DEC1F3A252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014082"/>
              </p:ext>
            </p:extLst>
          </p:nvPr>
        </p:nvGraphicFramePr>
        <p:xfrm>
          <a:off x="2698091" y="2560364"/>
          <a:ext cx="2465215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20" name="Equation" r:id="rId3" imgW="1231560" imgH="431640" progId="Equation.DSMT4">
                  <p:embed/>
                </p:oleObj>
              </mc:Choice>
              <mc:Fallback>
                <p:oleObj name="Equation" r:id="rId3" imgW="12315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98091" y="2560364"/>
                        <a:ext cx="2465215" cy="864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0488B6C-D8EF-46D4-AD43-7035A7DA6754}"/>
              </a:ext>
            </a:extLst>
          </p:cNvPr>
          <p:cNvSpPr txBox="1"/>
          <p:nvPr/>
        </p:nvSpPr>
        <p:spPr>
          <a:xfrm>
            <a:off x="1979712" y="2140112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未知の母平均の代わりに標本平均</a:t>
            </a: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51C07475-8003-4395-8669-483FE5F95CA9}"/>
              </a:ext>
            </a:extLst>
          </p:cNvPr>
          <p:cNvCxnSpPr>
            <a:cxnSpLocks/>
          </p:cNvCxnSpPr>
          <p:nvPr/>
        </p:nvCxnSpPr>
        <p:spPr>
          <a:xfrm>
            <a:off x="4716016" y="2431919"/>
            <a:ext cx="70307" cy="250975"/>
          </a:xfrm>
          <a:prstGeom prst="straightConnector1">
            <a:avLst/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4034872E-F9E5-4689-967F-1816546F4243}"/>
              </a:ext>
            </a:extLst>
          </p:cNvPr>
          <p:cNvCxnSpPr>
            <a:cxnSpLocks/>
          </p:cNvCxnSpPr>
          <p:nvPr/>
        </p:nvCxnSpPr>
        <p:spPr>
          <a:xfrm flipH="1" flipV="1">
            <a:off x="3131840" y="3227222"/>
            <a:ext cx="72008" cy="250155"/>
          </a:xfrm>
          <a:prstGeom prst="straightConnector1">
            <a:avLst/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F1161E5-E51F-463F-A819-A95DDECD7E04}"/>
              </a:ext>
            </a:extLst>
          </p:cNvPr>
          <p:cNvSpPr txBox="1"/>
          <p:nvPr/>
        </p:nvSpPr>
        <p:spPr>
          <a:xfrm>
            <a:off x="1945531" y="3389864"/>
            <a:ext cx="2465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標本平均を</a:t>
            </a:r>
            <a:r>
              <a:rPr kumimoji="1" lang="en-US" altLang="ja-JP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1</a:t>
            </a:r>
            <a:r>
              <a:rPr kumimoji="1" lang="ja-JP" altLang="en-US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つ使ったので自由度も</a:t>
            </a:r>
            <a:r>
              <a:rPr kumimoji="1" lang="en-US" altLang="ja-JP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1</a:t>
            </a:r>
            <a:r>
              <a:rPr kumimoji="1" lang="ja-JP" altLang="en-US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つ減る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615395D-55D4-46BC-A088-D35FAC130663}"/>
              </a:ext>
            </a:extLst>
          </p:cNvPr>
          <p:cNvSpPr txBox="1"/>
          <p:nvPr/>
        </p:nvSpPr>
        <p:spPr>
          <a:xfrm>
            <a:off x="810640" y="2827112"/>
            <a:ext cx="2465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母平均が未知の</a:t>
            </a:r>
            <a:endParaRPr kumimoji="1" lang="ja-JP" altLang="en-US" sz="2000" baseline="30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E351E758-A60D-449C-84E8-00053CDFB96B}"/>
              </a:ext>
            </a:extLst>
          </p:cNvPr>
          <p:cNvSpPr/>
          <p:nvPr/>
        </p:nvSpPr>
        <p:spPr>
          <a:xfrm>
            <a:off x="3643516" y="2546742"/>
            <a:ext cx="1519789" cy="470165"/>
          </a:xfrm>
          <a:prstGeom prst="round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9" name="オブジェクト 18">
            <a:extLst>
              <a:ext uri="{FF2B5EF4-FFF2-40B4-BE49-F238E27FC236}">
                <a16:creationId xmlns:a16="http://schemas.microsoft.com/office/drawing/2014/main" id="{5D81C918-D841-46C2-AC53-C309EE8608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849194"/>
              </p:ext>
            </p:extLst>
          </p:nvPr>
        </p:nvGraphicFramePr>
        <p:xfrm>
          <a:off x="6444208" y="2488699"/>
          <a:ext cx="2159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21" name="Equation" r:id="rId5" imgW="1079280" imgH="431640" progId="Equation.DSMT4">
                  <p:embed/>
                </p:oleObj>
              </mc:Choice>
              <mc:Fallback>
                <p:oleObj name="Equation" r:id="rId5" imgW="1079280" imgH="431640" progId="Equation.DSMT4">
                  <p:embed/>
                  <p:pic>
                    <p:nvPicPr>
                      <p:cNvPr id="4" name="オブジェクト 3">
                        <a:extLst>
                          <a:ext uri="{FF2B5EF4-FFF2-40B4-BE49-F238E27FC236}">
                            <a16:creationId xmlns:a16="http://schemas.microsoft.com/office/drawing/2014/main" id="{885611F3-B86A-41FE-A4C1-DEC1F3A252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44208" y="2488699"/>
                        <a:ext cx="21590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DF08BEF9-B313-4496-8999-3FD67D6298C5}"/>
              </a:ext>
            </a:extLst>
          </p:cNvPr>
          <p:cNvCxnSpPr>
            <a:cxnSpLocks/>
          </p:cNvCxnSpPr>
          <p:nvPr/>
        </p:nvCxnSpPr>
        <p:spPr>
          <a:xfrm flipH="1">
            <a:off x="5163306" y="2667837"/>
            <a:ext cx="1910734" cy="15057"/>
          </a:xfrm>
          <a:prstGeom prst="straightConnector1">
            <a:avLst/>
          </a:prstGeom>
          <a:ln w="31750">
            <a:solidFill>
              <a:srgbClr val="FFC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B9CAF4CD-FEC8-4F82-B575-F80285DFADCA}"/>
              </a:ext>
            </a:extLst>
          </p:cNvPr>
          <p:cNvSpPr/>
          <p:nvPr/>
        </p:nvSpPr>
        <p:spPr>
          <a:xfrm>
            <a:off x="7071732" y="2488699"/>
            <a:ext cx="1519789" cy="470165"/>
          </a:xfrm>
          <a:prstGeom prst="round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35D4667-2F2A-4276-9322-4BB7C3D352E5}"/>
              </a:ext>
            </a:extLst>
          </p:cNvPr>
          <p:cNvSpPr txBox="1"/>
          <p:nvPr/>
        </p:nvSpPr>
        <p:spPr>
          <a:xfrm>
            <a:off x="5040795" y="2247585"/>
            <a:ext cx="2249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6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不偏分散の分子と同じ</a:t>
            </a:r>
          </a:p>
        </p:txBody>
      </p:sp>
      <p:graphicFrame>
        <p:nvGraphicFramePr>
          <p:cNvPr id="30" name="オブジェクト 29">
            <a:extLst>
              <a:ext uri="{FF2B5EF4-FFF2-40B4-BE49-F238E27FC236}">
                <a16:creationId xmlns:a16="http://schemas.microsoft.com/office/drawing/2014/main" id="{102AF775-DEB0-4189-BBC7-B19DC56561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114099"/>
              </p:ext>
            </p:extLst>
          </p:nvPr>
        </p:nvGraphicFramePr>
        <p:xfrm>
          <a:off x="4786323" y="4317241"/>
          <a:ext cx="2895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22" name="Equation" r:id="rId7" imgW="1447560" imgH="253800" progId="Equation.DSMT4">
                  <p:embed/>
                </p:oleObj>
              </mc:Choice>
              <mc:Fallback>
                <p:oleObj name="Equation" r:id="rId7" imgW="1447560" imgH="253800" progId="Equation.DSMT4">
                  <p:embed/>
                  <p:pic>
                    <p:nvPicPr>
                      <p:cNvPr id="19" name="オブジェクト 18">
                        <a:extLst>
                          <a:ext uri="{FF2B5EF4-FFF2-40B4-BE49-F238E27FC236}">
                            <a16:creationId xmlns:a16="http://schemas.microsoft.com/office/drawing/2014/main" id="{5D81C918-D841-46C2-AC53-C309EE8608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86323" y="4317241"/>
                        <a:ext cx="28956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オブジェクト 30">
            <a:extLst>
              <a:ext uri="{FF2B5EF4-FFF2-40B4-BE49-F238E27FC236}">
                <a16:creationId xmlns:a16="http://schemas.microsoft.com/office/drawing/2014/main" id="{6705E9AF-B7FE-4B6C-93D7-1116C302DD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651637"/>
              </p:ext>
            </p:extLst>
          </p:nvPr>
        </p:nvGraphicFramePr>
        <p:xfrm>
          <a:off x="4572000" y="5222957"/>
          <a:ext cx="238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23" name="Equation" r:id="rId9" imgW="1193760" imgH="419040" progId="Equation.DSMT4">
                  <p:embed/>
                </p:oleObj>
              </mc:Choice>
              <mc:Fallback>
                <p:oleObj name="Equation" r:id="rId9" imgW="1193760" imgH="419040" progId="Equation.DSMT4">
                  <p:embed/>
                  <p:pic>
                    <p:nvPicPr>
                      <p:cNvPr id="30" name="オブジェクト 29">
                        <a:extLst>
                          <a:ext uri="{FF2B5EF4-FFF2-40B4-BE49-F238E27FC236}">
                            <a16:creationId xmlns:a16="http://schemas.microsoft.com/office/drawing/2014/main" id="{102AF775-DEB0-4189-BBC7-B19DC5656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72000" y="5222957"/>
                        <a:ext cx="23876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右中かっこ 31">
            <a:extLst>
              <a:ext uri="{FF2B5EF4-FFF2-40B4-BE49-F238E27FC236}">
                <a16:creationId xmlns:a16="http://schemas.microsoft.com/office/drawing/2014/main" id="{EF2A134E-DBF0-4E50-A56C-AAD9573417BB}"/>
              </a:ext>
            </a:extLst>
          </p:cNvPr>
          <p:cNvSpPr/>
          <p:nvPr/>
        </p:nvSpPr>
        <p:spPr>
          <a:xfrm rot="5400000">
            <a:off x="5776514" y="2095729"/>
            <a:ext cx="886101" cy="3617638"/>
          </a:xfrm>
          <a:prstGeom prst="rightBrace">
            <a:avLst>
              <a:gd name="adj1" fmla="val 0"/>
              <a:gd name="adj2" fmla="val 50000"/>
            </a:avLst>
          </a:prstGeom>
          <a:ln w="317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B2B0B58-938A-41A8-AA90-153ABC6548D3}"/>
              </a:ext>
            </a:extLst>
          </p:cNvPr>
          <p:cNvSpPr txBox="1"/>
          <p:nvPr/>
        </p:nvSpPr>
        <p:spPr>
          <a:xfrm>
            <a:off x="5085842" y="3506326"/>
            <a:ext cx="2465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両式の分子を整理する</a:t>
            </a:r>
          </a:p>
        </p:txBody>
      </p: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5D0133FA-7427-4C79-9D36-5C5973B22C40}"/>
              </a:ext>
            </a:extLst>
          </p:cNvPr>
          <p:cNvCxnSpPr>
            <a:cxnSpLocks/>
          </p:cNvCxnSpPr>
          <p:nvPr/>
        </p:nvCxnSpPr>
        <p:spPr>
          <a:xfrm>
            <a:off x="6216610" y="4825241"/>
            <a:ext cx="2954" cy="403959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5CE9D6E7-0CD6-4B3F-BA26-64BBCB42E2B1}"/>
              </a:ext>
            </a:extLst>
          </p:cNvPr>
          <p:cNvSpPr txBox="1"/>
          <p:nvPr/>
        </p:nvSpPr>
        <p:spPr>
          <a:xfrm>
            <a:off x="6234866" y="4789182"/>
            <a:ext cx="1991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χ</a:t>
            </a:r>
            <a:r>
              <a:rPr kumimoji="1" lang="en-US" altLang="ja-JP" sz="1800" baseline="30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2</a:t>
            </a:r>
            <a:r>
              <a:rPr kumimoji="1"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の式にする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88181E69-2969-4057-A0D7-FA69ECA3F772}"/>
              </a:ext>
            </a:extLst>
          </p:cNvPr>
          <p:cNvSpPr txBox="1"/>
          <p:nvPr/>
        </p:nvSpPr>
        <p:spPr>
          <a:xfrm>
            <a:off x="7071732" y="5410133"/>
            <a:ext cx="1768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8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χ</a:t>
            </a:r>
            <a:r>
              <a:rPr kumimoji="1" lang="en-US" altLang="ja-JP" sz="1800" baseline="30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2</a:t>
            </a:r>
            <a:r>
              <a:rPr kumimoji="1" lang="ja-JP" altLang="en-US" sz="18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は母集団の不偏分散と比例</a:t>
            </a:r>
            <a:endParaRPr kumimoji="1" lang="ja-JP" altLang="en-US" sz="18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D38E1BD5-7477-4B59-9213-0F1EAF6F8AC8}"/>
              </a:ext>
            </a:extLst>
          </p:cNvPr>
          <p:cNvCxnSpPr>
            <a:cxnSpLocks/>
          </p:cNvCxnSpPr>
          <p:nvPr/>
        </p:nvCxnSpPr>
        <p:spPr>
          <a:xfrm flipV="1">
            <a:off x="5476868" y="5609453"/>
            <a:ext cx="288932" cy="403050"/>
          </a:xfrm>
          <a:prstGeom prst="straightConnector1">
            <a:avLst/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1A75091B-9219-459B-A68A-641978B15BDA}"/>
              </a:ext>
            </a:extLst>
          </p:cNvPr>
          <p:cNvCxnSpPr>
            <a:cxnSpLocks/>
          </p:cNvCxnSpPr>
          <p:nvPr/>
        </p:nvCxnSpPr>
        <p:spPr>
          <a:xfrm flipV="1">
            <a:off x="5548876" y="5968543"/>
            <a:ext cx="462895" cy="87921"/>
          </a:xfrm>
          <a:prstGeom prst="straightConnector1">
            <a:avLst/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F7BF0C2B-D400-4E65-A1A3-6265D2D4C303}"/>
              </a:ext>
            </a:extLst>
          </p:cNvPr>
          <p:cNvSpPr txBox="1"/>
          <p:nvPr/>
        </p:nvSpPr>
        <p:spPr>
          <a:xfrm>
            <a:off x="4981962" y="5923678"/>
            <a:ext cx="7655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定数</a:t>
            </a:r>
          </a:p>
        </p:txBody>
      </p: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189E6E1E-9374-45CB-B0C2-C3573C3BF321}"/>
              </a:ext>
            </a:extLst>
          </p:cNvPr>
          <p:cNvCxnSpPr>
            <a:cxnSpLocks/>
          </p:cNvCxnSpPr>
          <p:nvPr/>
        </p:nvCxnSpPr>
        <p:spPr>
          <a:xfrm flipH="1">
            <a:off x="2771800" y="5733298"/>
            <a:ext cx="1688068" cy="0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CC1CEFD4-54BD-4D5C-B77E-6709EF790DC1}"/>
              </a:ext>
            </a:extLst>
          </p:cNvPr>
          <p:cNvSpPr txBox="1"/>
          <p:nvPr/>
        </p:nvSpPr>
        <p:spPr>
          <a:xfrm>
            <a:off x="2804709" y="5360338"/>
            <a:ext cx="17490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母分散の式にする</a:t>
            </a:r>
          </a:p>
        </p:txBody>
      </p:sp>
      <p:graphicFrame>
        <p:nvGraphicFramePr>
          <p:cNvPr id="53" name="オブジェクト 52">
            <a:extLst>
              <a:ext uri="{FF2B5EF4-FFF2-40B4-BE49-F238E27FC236}">
                <a16:creationId xmlns:a16="http://schemas.microsoft.com/office/drawing/2014/main" id="{76881F81-FF67-4C0F-B6FC-BCB3B69F76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740216"/>
              </p:ext>
            </p:extLst>
          </p:nvPr>
        </p:nvGraphicFramePr>
        <p:xfrm>
          <a:off x="544985" y="5275342"/>
          <a:ext cx="2082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24" name="Equation" r:id="rId11" imgW="1041120" imgH="469800" progId="Equation.DSMT4">
                  <p:embed/>
                </p:oleObj>
              </mc:Choice>
              <mc:Fallback>
                <p:oleObj name="Equation" r:id="rId11" imgW="1041120" imgH="469800" progId="Equation.DSMT4">
                  <p:embed/>
                  <p:pic>
                    <p:nvPicPr>
                      <p:cNvPr id="8" name="オブジェクト 7">
                        <a:extLst>
                          <a:ext uri="{FF2B5EF4-FFF2-40B4-BE49-F238E27FC236}">
                            <a16:creationId xmlns:a16="http://schemas.microsoft.com/office/drawing/2014/main" id="{AFF1CF3D-7EE5-4962-B4D0-E8F2E5F739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44985" y="5275342"/>
                        <a:ext cx="2082800" cy="939800"/>
                      </a:xfrm>
                      <a:prstGeom prst="rect">
                        <a:avLst/>
                      </a:prstGeom>
                      <a:solidFill>
                        <a:srgbClr val="0070C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4" name="コネクタ: 曲線 53">
            <a:extLst>
              <a:ext uri="{FF2B5EF4-FFF2-40B4-BE49-F238E27FC236}">
                <a16:creationId xmlns:a16="http://schemas.microsoft.com/office/drawing/2014/main" id="{FCF7331C-4DB7-427C-BBA4-831A6822DF1F}"/>
              </a:ext>
            </a:extLst>
          </p:cNvPr>
          <p:cNvCxnSpPr>
            <a:cxnSpLocks/>
          </p:cNvCxnSpPr>
          <p:nvPr/>
        </p:nvCxnSpPr>
        <p:spPr>
          <a:xfrm rot="5400000">
            <a:off x="2389732" y="5106731"/>
            <a:ext cx="288946" cy="218269"/>
          </a:xfrm>
          <a:prstGeom prst="curvedConnector3">
            <a:avLst>
              <a:gd name="adj1" fmla="val 50000"/>
            </a:avLst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BC3444A8-78EB-4EDE-ABD3-0BF530323A4A}"/>
              </a:ext>
            </a:extLst>
          </p:cNvPr>
          <p:cNvSpPr txBox="1"/>
          <p:nvPr/>
        </p:nvSpPr>
        <p:spPr>
          <a:xfrm>
            <a:off x="2428208" y="4545174"/>
            <a:ext cx="12655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標本データから計算可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22A24E89-87A0-48BE-AE9F-FBAFC5389C63}"/>
              </a:ext>
            </a:extLst>
          </p:cNvPr>
          <p:cNvSpPr txBox="1"/>
          <p:nvPr/>
        </p:nvSpPr>
        <p:spPr>
          <a:xfrm>
            <a:off x="2583641" y="5882672"/>
            <a:ext cx="21323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分布するので幅を持つ</a:t>
            </a:r>
          </a:p>
        </p:txBody>
      </p:sp>
      <p:cxnSp>
        <p:nvCxnSpPr>
          <p:cNvPr id="57" name="コネクタ: 曲線 56">
            <a:extLst>
              <a:ext uri="{FF2B5EF4-FFF2-40B4-BE49-F238E27FC236}">
                <a16:creationId xmlns:a16="http://schemas.microsoft.com/office/drawing/2014/main" id="{371B79E6-A67C-4FB0-9BEF-E4C752367551}"/>
              </a:ext>
            </a:extLst>
          </p:cNvPr>
          <p:cNvCxnSpPr>
            <a:cxnSpLocks/>
          </p:cNvCxnSpPr>
          <p:nvPr/>
        </p:nvCxnSpPr>
        <p:spPr>
          <a:xfrm rot="10800000">
            <a:off x="2258025" y="6092955"/>
            <a:ext cx="369760" cy="12700"/>
          </a:xfrm>
          <a:prstGeom prst="curvedConnector3">
            <a:avLst>
              <a:gd name="adj1" fmla="val 50000"/>
            </a:avLst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0290437B-C095-4648-AAE9-54B7351C2775}"/>
              </a:ext>
            </a:extLst>
          </p:cNvPr>
          <p:cNvSpPr txBox="1"/>
          <p:nvPr/>
        </p:nvSpPr>
        <p:spPr>
          <a:xfrm>
            <a:off x="450135" y="4924368"/>
            <a:ext cx="2068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2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母分散の推定式</a:t>
            </a:r>
            <a:endParaRPr kumimoji="1" lang="ja-JP" altLang="en-US" sz="2000" baseline="30000" dirty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00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6" grpId="0" animBg="1"/>
      <p:bldP spid="29" grpId="0"/>
      <p:bldP spid="32" grpId="0" animBg="1"/>
      <p:bldP spid="33" grpId="0"/>
      <p:bldP spid="37" grpId="0"/>
      <p:bldP spid="38" grpId="0"/>
      <p:bldP spid="50" grpId="0"/>
      <p:bldP spid="52" grpId="0"/>
      <p:bldP spid="55" grpId="0"/>
      <p:bldP spid="56" grpId="0"/>
      <p:bldP spid="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89B08BD-7C20-492D-AC60-1FB8A3B489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06" r="31821"/>
          <a:stretch/>
        </p:blipFill>
        <p:spPr>
          <a:xfrm>
            <a:off x="2007657" y="2062103"/>
            <a:ext cx="1552367" cy="157447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B9FF617-C2F6-4813-9AB3-63F5FAA64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620688"/>
            <a:ext cx="7162800" cy="1143000"/>
          </a:xfrm>
        </p:spPr>
        <p:txBody>
          <a:bodyPr/>
          <a:lstStyle/>
          <a:p>
            <a:r>
              <a:rPr kumimoji="1" lang="ja-JP" altLang="en-US" dirty="0"/>
              <a:t>母分散の区間推定</a:t>
            </a:r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EFE8968A-E226-46A3-B32D-26EC01928B5E}"/>
              </a:ext>
            </a:extLst>
          </p:cNvPr>
          <p:cNvSpPr/>
          <p:nvPr/>
        </p:nvSpPr>
        <p:spPr>
          <a:xfrm>
            <a:off x="1763688" y="2045433"/>
            <a:ext cx="2592288" cy="1584176"/>
          </a:xfrm>
          <a:custGeom>
            <a:avLst/>
            <a:gdLst>
              <a:gd name="connsiteX0" fmla="*/ 25663 w 2489463"/>
              <a:gd name="connsiteY0" fmla="*/ 1196264 h 1217602"/>
              <a:gd name="connsiteX1" fmla="*/ 25663 w 2489463"/>
              <a:gd name="connsiteY1" fmla="*/ 1056564 h 1217602"/>
              <a:gd name="connsiteX2" fmla="*/ 292363 w 2489463"/>
              <a:gd name="connsiteY2" fmla="*/ 2464 h 1217602"/>
              <a:gd name="connsiteX3" fmla="*/ 1105163 w 2489463"/>
              <a:gd name="connsiteY3" fmla="*/ 777164 h 1217602"/>
              <a:gd name="connsiteX4" fmla="*/ 2489463 w 2489463"/>
              <a:gd name="connsiteY4" fmla="*/ 1170864 h 121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9463" h="1217602">
                <a:moveTo>
                  <a:pt x="25663" y="1196264"/>
                </a:moveTo>
                <a:cubicBezTo>
                  <a:pt x="3438" y="1225897"/>
                  <a:pt x="-18787" y="1255531"/>
                  <a:pt x="25663" y="1056564"/>
                </a:cubicBezTo>
                <a:cubicBezTo>
                  <a:pt x="70113" y="857597"/>
                  <a:pt x="112446" y="49031"/>
                  <a:pt x="292363" y="2464"/>
                </a:cubicBezTo>
                <a:cubicBezTo>
                  <a:pt x="472280" y="-44103"/>
                  <a:pt x="738980" y="582431"/>
                  <a:pt x="1105163" y="777164"/>
                </a:cubicBezTo>
                <a:cubicBezTo>
                  <a:pt x="1471346" y="971897"/>
                  <a:pt x="1980404" y="1071380"/>
                  <a:pt x="2489463" y="1170864"/>
                </a:cubicBez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36C16AA2-FE87-4E29-B729-3EFF5B85548A}"/>
              </a:ext>
            </a:extLst>
          </p:cNvPr>
          <p:cNvCxnSpPr>
            <a:cxnSpLocks/>
          </p:cNvCxnSpPr>
          <p:nvPr/>
        </p:nvCxnSpPr>
        <p:spPr>
          <a:xfrm>
            <a:off x="1763688" y="3591634"/>
            <a:ext cx="2808312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オブジェクト 4">
            <a:extLst>
              <a:ext uri="{FF2B5EF4-FFF2-40B4-BE49-F238E27FC236}">
                <a16:creationId xmlns:a16="http://schemas.microsoft.com/office/drawing/2014/main" id="{B0847E94-41E7-4DD2-9ECB-1D7567F7B1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654823"/>
              </p:ext>
            </p:extLst>
          </p:nvPr>
        </p:nvGraphicFramePr>
        <p:xfrm>
          <a:off x="4579286" y="3268849"/>
          <a:ext cx="1585973" cy="556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77" name="Equation" r:id="rId4" imgW="1193760" imgH="419040" progId="Equation.DSMT4">
                  <p:embed/>
                </p:oleObj>
              </mc:Choice>
              <mc:Fallback>
                <p:oleObj name="Equation" r:id="rId4" imgW="1193760" imgH="419040" progId="Equation.DSMT4">
                  <p:embed/>
                  <p:pic>
                    <p:nvPicPr>
                      <p:cNvPr id="31" name="オブジェクト 30">
                        <a:extLst>
                          <a:ext uri="{FF2B5EF4-FFF2-40B4-BE49-F238E27FC236}">
                            <a16:creationId xmlns:a16="http://schemas.microsoft.com/office/drawing/2014/main" id="{6705E9AF-B7FE-4B6C-93D7-1116C302DD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9286" y="3268849"/>
                        <a:ext cx="1585973" cy="5567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6C90E8C4-325B-4B28-97DD-119F7114674D}"/>
              </a:ext>
            </a:extLst>
          </p:cNvPr>
          <p:cNvCxnSpPr>
            <a:cxnSpLocks/>
          </p:cNvCxnSpPr>
          <p:nvPr/>
        </p:nvCxnSpPr>
        <p:spPr>
          <a:xfrm>
            <a:off x="1672477" y="4794971"/>
            <a:ext cx="2097171" cy="0"/>
          </a:xfrm>
          <a:prstGeom prst="line">
            <a:avLst/>
          </a:prstGeom>
          <a:ln w="762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88B1DF4-3443-4C52-ABC6-C7F6C0A626AA}"/>
              </a:ext>
            </a:extLst>
          </p:cNvPr>
          <p:cNvSpPr txBox="1"/>
          <p:nvPr/>
        </p:nvSpPr>
        <p:spPr>
          <a:xfrm>
            <a:off x="1482279" y="5894082"/>
            <a:ext cx="1704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母分散（真値）</a:t>
            </a:r>
            <a:r>
              <a:rPr kumimoji="1" lang="en-US" altLang="ja-JP" sz="2000" i="1" dirty="0">
                <a:solidFill>
                  <a:schemeClr val="bg1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σ</a:t>
            </a:r>
            <a:r>
              <a:rPr kumimoji="1" lang="en-US" altLang="ja-JP" sz="2000" baseline="30000" dirty="0">
                <a:solidFill>
                  <a:schemeClr val="bg1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endParaRPr kumimoji="1" lang="ja-JP" altLang="en-US" sz="2000" baseline="30000" dirty="0">
              <a:solidFill>
                <a:schemeClr val="bg1"/>
              </a:solidFill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9B7DD1F1-53B8-4CB4-B5ED-4BEAC0B7C77E}"/>
              </a:ext>
            </a:extLst>
          </p:cNvPr>
          <p:cNvCxnSpPr>
            <a:cxnSpLocks/>
          </p:cNvCxnSpPr>
          <p:nvPr/>
        </p:nvCxnSpPr>
        <p:spPr>
          <a:xfrm>
            <a:off x="990600" y="5287905"/>
            <a:ext cx="1978630" cy="0"/>
          </a:xfrm>
          <a:prstGeom prst="line">
            <a:avLst/>
          </a:prstGeom>
          <a:ln w="76200">
            <a:solidFill>
              <a:srgbClr val="FF0000">
                <a:alpha val="46000"/>
              </a:srgb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2B748474-6259-4C00-8551-438F8B187931}"/>
              </a:ext>
            </a:extLst>
          </p:cNvPr>
          <p:cNvCxnSpPr>
            <a:cxnSpLocks/>
          </p:cNvCxnSpPr>
          <p:nvPr/>
        </p:nvCxnSpPr>
        <p:spPr>
          <a:xfrm>
            <a:off x="2511662" y="5517232"/>
            <a:ext cx="1978630" cy="0"/>
          </a:xfrm>
          <a:prstGeom prst="line">
            <a:avLst/>
          </a:prstGeom>
          <a:ln w="76200">
            <a:solidFill>
              <a:srgbClr val="FF0000">
                <a:alpha val="46000"/>
              </a:srgb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E7860891-17C9-4B52-9658-DF39F4BF7E9F}"/>
              </a:ext>
            </a:extLst>
          </p:cNvPr>
          <p:cNvCxnSpPr>
            <a:cxnSpLocks/>
          </p:cNvCxnSpPr>
          <p:nvPr/>
        </p:nvCxnSpPr>
        <p:spPr>
          <a:xfrm>
            <a:off x="1345121" y="5734511"/>
            <a:ext cx="1978630" cy="0"/>
          </a:xfrm>
          <a:prstGeom prst="line">
            <a:avLst/>
          </a:prstGeom>
          <a:ln w="76200">
            <a:solidFill>
              <a:srgbClr val="FF0000">
                <a:alpha val="46000"/>
              </a:srgb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F2E8780D-7F8A-41C0-A26F-26473CFB314B}"/>
              </a:ext>
            </a:extLst>
          </p:cNvPr>
          <p:cNvCxnSpPr>
            <a:cxnSpLocks/>
          </p:cNvCxnSpPr>
          <p:nvPr/>
        </p:nvCxnSpPr>
        <p:spPr>
          <a:xfrm flipH="1">
            <a:off x="2112887" y="3616919"/>
            <a:ext cx="1447137" cy="747640"/>
          </a:xfrm>
          <a:prstGeom prst="line">
            <a:avLst/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1219483A-0BB0-4AD5-950E-F98F347E9F7D}"/>
              </a:ext>
            </a:extLst>
          </p:cNvPr>
          <p:cNvCxnSpPr>
            <a:cxnSpLocks/>
          </p:cNvCxnSpPr>
          <p:nvPr/>
        </p:nvCxnSpPr>
        <p:spPr>
          <a:xfrm>
            <a:off x="2041406" y="3620889"/>
            <a:ext cx="1797034" cy="689470"/>
          </a:xfrm>
          <a:prstGeom prst="line">
            <a:avLst/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オブジェクト 35">
            <a:extLst>
              <a:ext uri="{FF2B5EF4-FFF2-40B4-BE49-F238E27FC236}">
                <a16:creationId xmlns:a16="http://schemas.microsoft.com/office/drawing/2014/main" id="{059694BC-5A03-4E9F-B989-63B06E84AE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165774"/>
              </p:ext>
            </p:extLst>
          </p:nvPr>
        </p:nvGraphicFramePr>
        <p:xfrm>
          <a:off x="1266387" y="3837724"/>
          <a:ext cx="97155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78" name="Equation" r:id="rId6" imgW="723600" imgH="469800" progId="Equation.DSMT4">
                  <p:embed/>
                </p:oleObj>
              </mc:Choice>
              <mc:Fallback>
                <p:oleObj name="Equation" r:id="rId6" imgW="723600" imgH="469800" progId="Equation.DSMT4">
                  <p:embed/>
                  <p:pic>
                    <p:nvPicPr>
                      <p:cNvPr id="53" name="オブジェクト 52">
                        <a:extLst>
                          <a:ext uri="{FF2B5EF4-FFF2-40B4-BE49-F238E27FC236}">
                            <a16:creationId xmlns:a16="http://schemas.microsoft.com/office/drawing/2014/main" id="{76881F81-FF67-4C0F-B6FC-BCB3B69F76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66387" y="3837724"/>
                        <a:ext cx="971550" cy="630238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C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コネクタ: 曲線 37">
            <a:extLst>
              <a:ext uri="{FF2B5EF4-FFF2-40B4-BE49-F238E27FC236}">
                <a16:creationId xmlns:a16="http://schemas.microsoft.com/office/drawing/2014/main" id="{62F7A65C-0100-4E5C-A7E5-B2ECBDA8CC78}"/>
              </a:ext>
            </a:extLst>
          </p:cNvPr>
          <p:cNvCxnSpPr>
            <a:cxnSpLocks/>
          </p:cNvCxnSpPr>
          <p:nvPr/>
        </p:nvCxnSpPr>
        <p:spPr>
          <a:xfrm rot="16200000" flipH="1">
            <a:off x="1401293" y="4547280"/>
            <a:ext cx="270723" cy="127628"/>
          </a:xfrm>
          <a:prstGeom prst="curvedConnector3">
            <a:avLst>
              <a:gd name="adj1" fmla="val 50000"/>
            </a:avLst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楕円 40">
            <a:extLst>
              <a:ext uri="{FF2B5EF4-FFF2-40B4-BE49-F238E27FC236}">
                <a16:creationId xmlns:a16="http://schemas.microsoft.com/office/drawing/2014/main" id="{DC0549D8-3423-4C80-A9A1-21ED3F98078B}"/>
              </a:ext>
            </a:extLst>
          </p:cNvPr>
          <p:cNvSpPr/>
          <p:nvPr/>
        </p:nvSpPr>
        <p:spPr>
          <a:xfrm>
            <a:off x="1600469" y="4721707"/>
            <a:ext cx="144016" cy="127346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C67615EA-2070-42EE-B0F0-0C69661A9B25}"/>
              </a:ext>
            </a:extLst>
          </p:cNvPr>
          <p:cNvSpPr/>
          <p:nvPr/>
        </p:nvSpPr>
        <p:spPr>
          <a:xfrm>
            <a:off x="3680746" y="4740989"/>
            <a:ext cx="144016" cy="127346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9" name="コネクタ: 曲線 48">
            <a:extLst>
              <a:ext uri="{FF2B5EF4-FFF2-40B4-BE49-F238E27FC236}">
                <a16:creationId xmlns:a16="http://schemas.microsoft.com/office/drawing/2014/main" id="{F331102B-9CC1-4B51-8CD7-D51A9FA0BB5F}"/>
              </a:ext>
            </a:extLst>
          </p:cNvPr>
          <p:cNvCxnSpPr>
            <a:cxnSpLocks/>
          </p:cNvCxnSpPr>
          <p:nvPr/>
        </p:nvCxnSpPr>
        <p:spPr>
          <a:xfrm rot="5400000">
            <a:off x="3798309" y="4585304"/>
            <a:ext cx="179786" cy="164455"/>
          </a:xfrm>
          <a:prstGeom prst="curvedConnector3">
            <a:avLst>
              <a:gd name="adj1" fmla="val 50000"/>
            </a:avLst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0" name="オブジェクト 69">
            <a:extLst>
              <a:ext uri="{FF2B5EF4-FFF2-40B4-BE49-F238E27FC236}">
                <a16:creationId xmlns:a16="http://schemas.microsoft.com/office/drawing/2014/main" id="{6E3DC749-1C1E-4006-95EA-9F0F7B7739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68919"/>
              </p:ext>
            </p:extLst>
          </p:nvPr>
        </p:nvGraphicFramePr>
        <p:xfrm>
          <a:off x="3718327" y="3786874"/>
          <a:ext cx="969963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79" name="Equation" r:id="rId8" imgW="723600" imgH="583920" progId="Equation.DSMT4">
                  <p:embed/>
                </p:oleObj>
              </mc:Choice>
              <mc:Fallback>
                <p:oleObj name="Equation" r:id="rId8" imgW="723600" imgH="583920" progId="Equation.DSMT4">
                  <p:embed/>
                  <p:pic>
                    <p:nvPicPr>
                      <p:cNvPr id="48" name="オブジェクト 47">
                        <a:extLst>
                          <a:ext uri="{FF2B5EF4-FFF2-40B4-BE49-F238E27FC236}">
                            <a16:creationId xmlns:a16="http://schemas.microsoft.com/office/drawing/2014/main" id="{020049C9-87E0-4F0E-8AC2-4275F4B52A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18327" y="3786874"/>
                        <a:ext cx="969963" cy="78422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C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33A2184D-A259-4A94-BD10-933F3EA60C36}"/>
              </a:ext>
            </a:extLst>
          </p:cNvPr>
          <p:cNvSpPr txBox="1"/>
          <p:nvPr/>
        </p:nvSpPr>
        <p:spPr>
          <a:xfrm>
            <a:off x="1266366" y="4812124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600" dirty="0">
                <a:solidFill>
                  <a:srgbClr val="FFC000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下限値</a:t>
            </a:r>
            <a:endParaRPr kumimoji="1" lang="ja-JP" altLang="en-US" sz="1600" baseline="30000" dirty="0">
              <a:solidFill>
                <a:srgbClr val="FFC000"/>
              </a:solidFill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0F76180D-638C-4922-B6F9-ECB92C6A7D46}"/>
              </a:ext>
            </a:extLst>
          </p:cNvPr>
          <p:cNvSpPr txBox="1"/>
          <p:nvPr/>
        </p:nvSpPr>
        <p:spPr>
          <a:xfrm>
            <a:off x="3404119" y="4821624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600" dirty="0">
                <a:solidFill>
                  <a:srgbClr val="FFC000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上限値</a:t>
            </a:r>
            <a:endParaRPr kumimoji="1" lang="ja-JP" altLang="en-US" sz="1600" baseline="30000" dirty="0">
              <a:solidFill>
                <a:srgbClr val="FFC000"/>
              </a:solidFill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F9A1808E-3285-48D3-837D-774A897A1B0C}"/>
              </a:ext>
            </a:extLst>
          </p:cNvPr>
          <p:cNvSpPr txBox="1"/>
          <p:nvPr/>
        </p:nvSpPr>
        <p:spPr>
          <a:xfrm>
            <a:off x="2053569" y="4429963"/>
            <a:ext cx="1423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600" i="1" dirty="0">
                <a:solidFill>
                  <a:srgbClr val="FF0000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σ</a:t>
            </a:r>
            <a:r>
              <a:rPr kumimoji="1" lang="en-US" altLang="ja-JP" sz="1600" baseline="30000" dirty="0">
                <a:solidFill>
                  <a:srgbClr val="FF0000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kumimoji="1" lang="ja-JP" altLang="en-US" sz="1600" dirty="0">
                <a:solidFill>
                  <a:srgbClr val="FF0000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の信頼区間</a:t>
            </a:r>
            <a:endParaRPr kumimoji="1" lang="ja-JP" altLang="en-US" sz="1600" baseline="30000" dirty="0">
              <a:solidFill>
                <a:srgbClr val="FF0000"/>
              </a:solidFill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AC551D14-67CD-4DBF-8029-067D03BCAE0B}"/>
              </a:ext>
            </a:extLst>
          </p:cNvPr>
          <p:cNvSpPr txBox="1"/>
          <p:nvPr/>
        </p:nvSpPr>
        <p:spPr>
          <a:xfrm>
            <a:off x="4247277" y="284651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800" i="1" dirty="0">
                <a:solidFill>
                  <a:schemeClr val="bg1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α</a:t>
            </a:r>
            <a:r>
              <a:rPr kumimoji="1" lang="en-US" altLang="ja-JP" sz="1800" dirty="0">
                <a:solidFill>
                  <a:schemeClr val="bg1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/2</a:t>
            </a:r>
            <a:endParaRPr kumimoji="1" lang="ja-JP" altLang="en-US" sz="1800" baseline="30000" dirty="0">
              <a:solidFill>
                <a:schemeClr val="bg1"/>
              </a:solidFill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D279BC01-0D6B-45BA-ADDB-FA5910B0E488}"/>
              </a:ext>
            </a:extLst>
          </p:cNvPr>
          <p:cNvSpPr txBox="1"/>
          <p:nvPr/>
        </p:nvSpPr>
        <p:spPr>
          <a:xfrm>
            <a:off x="963246" y="2816537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800" dirty="0">
                <a:solidFill>
                  <a:schemeClr val="bg1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1-</a:t>
            </a:r>
            <a:r>
              <a:rPr kumimoji="1" lang="en-US" altLang="ja-JP" sz="1800" i="1" dirty="0">
                <a:solidFill>
                  <a:schemeClr val="bg1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α</a:t>
            </a:r>
            <a:r>
              <a:rPr kumimoji="1" lang="en-US" altLang="ja-JP" sz="1800" dirty="0">
                <a:solidFill>
                  <a:schemeClr val="bg1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/2</a:t>
            </a:r>
            <a:endParaRPr kumimoji="1" lang="ja-JP" altLang="en-US" sz="1800" baseline="30000" dirty="0">
              <a:solidFill>
                <a:schemeClr val="bg1"/>
              </a:solidFill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89" name="コネクタ: 曲線 88">
            <a:extLst>
              <a:ext uri="{FF2B5EF4-FFF2-40B4-BE49-F238E27FC236}">
                <a16:creationId xmlns:a16="http://schemas.microsoft.com/office/drawing/2014/main" id="{E16DB3BE-A7C5-45BF-8175-0E3AC4850B93}"/>
              </a:ext>
            </a:extLst>
          </p:cNvPr>
          <p:cNvCxnSpPr>
            <a:cxnSpLocks/>
          </p:cNvCxnSpPr>
          <p:nvPr/>
        </p:nvCxnSpPr>
        <p:spPr>
          <a:xfrm rot="5400000">
            <a:off x="3554086" y="3293840"/>
            <a:ext cx="288318" cy="157315"/>
          </a:xfrm>
          <a:prstGeom prst="curvedConnector3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コネクタ: 曲線 90">
            <a:extLst>
              <a:ext uri="{FF2B5EF4-FFF2-40B4-BE49-F238E27FC236}">
                <a16:creationId xmlns:a16="http://schemas.microsoft.com/office/drawing/2014/main" id="{7A2F29D6-4E89-4184-84FD-4C3D446C0360}"/>
              </a:ext>
            </a:extLst>
          </p:cNvPr>
          <p:cNvCxnSpPr>
            <a:cxnSpLocks/>
          </p:cNvCxnSpPr>
          <p:nvPr/>
        </p:nvCxnSpPr>
        <p:spPr>
          <a:xfrm rot="16200000" flipH="1">
            <a:off x="1599548" y="3103126"/>
            <a:ext cx="264249" cy="262464"/>
          </a:xfrm>
          <a:prstGeom prst="curvedConnector3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5A32DD74-7C9A-41D7-B915-B40DA004C350}"/>
              </a:ext>
            </a:extLst>
          </p:cNvPr>
          <p:cNvSpPr txBox="1"/>
          <p:nvPr/>
        </p:nvSpPr>
        <p:spPr>
          <a:xfrm>
            <a:off x="2436540" y="3023970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800" dirty="0">
                <a:solidFill>
                  <a:schemeClr val="bg1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1-α</a:t>
            </a:r>
            <a:endParaRPr kumimoji="1" lang="ja-JP" altLang="en-US" sz="1800" baseline="30000" dirty="0">
              <a:solidFill>
                <a:schemeClr val="bg1"/>
              </a:solidFill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79A70FD1-D6E1-4359-A0F0-F8A93C26D7B2}"/>
              </a:ext>
            </a:extLst>
          </p:cNvPr>
          <p:cNvSpPr txBox="1"/>
          <p:nvPr/>
        </p:nvSpPr>
        <p:spPr>
          <a:xfrm>
            <a:off x="2763046" y="2043662"/>
            <a:ext cx="1689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800" dirty="0">
                <a:solidFill>
                  <a:schemeClr val="bg1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信頼係数</a:t>
            </a:r>
            <a:endParaRPr kumimoji="1" lang="en-US" altLang="ja-JP" sz="1800" dirty="0">
              <a:solidFill>
                <a:schemeClr val="bg1"/>
              </a:solidFill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algn="l"/>
            <a:r>
              <a:rPr kumimoji="1" lang="ja-JP" altLang="en-US" sz="1800" dirty="0">
                <a:solidFill>
                  <a:schemeClr val="bg1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（</a:t>
            </a:r>
            <a:r>
              <a:rPr kumimoji="1" lang="en-US" altLang="ja-JP" sz="1800" dirty="0">
                <a:solidFill>
                  <a:schemeClr val="bg1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α</a:t>
            </a:r>
            <a:r>
              <a:rPr kumimoji="1" lang="ja-JP" altLang="en-US" sz="1800" dirty="0">
                <a:solidFill>
                  <a:schemeClr val="bg1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は両側確率）</a:t>
            </a:r>
            <a:endParaRPr kumimoji="1" lang="ja-JP" altLang="en-US" sz="1800" baseline="30000" dirty="0">
              <a:solidFill>
                <a:schemeClr val="bg1"/>
              </a:solidFill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95" name="コネクタ: 曲線 94">
            <a:extLst>
              <a:ext uri="{FF2B5EF4-FFF2-40B4-BE49-F238E27FC236}">
                <a16:creationId xmlns:a16="http://schemas.microsoft.com/office/drawing/2014/main" id="{AF5691A6-8D2E-426B-B5C7-15A5D4B748FF}"/>
              </a:ext>
            </a:extLst>
          </p:cNvPr>
          <p:cNvCxnSpPr>
            <a:cxnSpLocks/>
          </p:cNvCxnSpPr>
          <p:nvPr/>
        </p:nvCxnSpPr>
        <p:spPr>
          <a:xfrm rot="5400000">
            <a:off x="2702686" y="2695398"/>
            <a:ext cx="452277" cy="369447"/>
          </a:xfrm>
          <a:prstGeom prst="curvedConnector3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ECF5270A-140B-488F-82E8-CB5EDEB80AED}"/>
              </a:ext>
            </a:extLst>
          </p:cNvPr>
          <p:cNvSpPr txBox="1"/>
          <p:nvPr/>
        </p:nvSpPr>
        <p:spPr>
          <a:xfrm>
            <a:off x="3294150" y="285144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800" dirty="0">
                <a:solidFill>
                  <a:schemeClr val="bg1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上側確率</a:t>
            </a:r>
            <a:endParaRPr kumimoji="1" lang="ja-JP" altLang="en-US" sz="1800" baseline="30000" dirty="0">
              <a:solidFill>
                <a:schemeClr val="bg1"/>
              </a:solidFill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A94E187B-F2C3-4A81-9AA0-A75A4E6722A6}"/>
              </a:ext>
            </a:extLst>
          </p:cNvPr>
          <p:cNvCxnSpPr>
            <a:cxnSpLocks/>
          </p:cNvCxnSpPr>
          <p:nvPr/>
        </p:nvCxnSpPr>
        <p:spPr>
          <a:xfrm>
            <a:off x="2267744" y="4757425"/>
            <a:ext cx="0" cy="1198666"/>
          </a:xfrm>
          <a:prstGeom prst="line">
            <a:avLst/>
          </a:prstGeom>
          <a:ln w="285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1B7DAAFB-87EB-46EE-8596-C8AA47F9E845}"/>
              </a:ext>
            </a:extLst>
          </p:cNvPr>
          <p:cNvSpPr txBox="1"/>
          <p:nvPr/>
        </p:nvSpPr>
        <p:spPr>
          <a:xfrm>
            <a:off x="5404438" y="4212438"/>
            <a:ext cx="29523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χ</a:t>
            </a:r>
            <a:r>
              <a:rPr kumimoji="1" lang="en-US" altLang="ja-JP" sz="1600" baseline="30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2</a:t>
            </a:r>
            <a:r>
              <a:rPr kumimoji="1" lang="ja-JP" altLang="en-US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値は信頼限界の分母になるので，大きい方を下限値に，小さい方を上限値の計算に用いる</a:t>
            </a:r>
            <a:endParaRPr kumimoji="1" lang="en-US" altLang="ja-JP" sz="16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  <a:p>
            <a:pPr algn="just"/>
            <a:endParaRPr kumimoji="1" lang="en-US" altLang="ja-JP" sz="16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  <a:p>
            <a:pPr algn="just"/>
            <a:r>
              <a:rPr kumimoji="1" lang="ja-JP" altLang="en-US" sz="1600" dirty="0">
                <a:solidFill>
                  <a:schemeClr val="bg1"/>
                </a:solidFill>
                <a:latin typeface="ＭＳ Ｐゴシック" panose="020B0600070205080204" pitchFamily="50" charset="-128"/>
                <a:cs typeface="Meiryo UI" pitchFamily="50" charset="-128"/>
              </a:rPr>
              <a:t>任意の自由度と上側確率に対応する</a:t>
            </a:r>
            <a:r>
              <a:rPr kumimoji="1" lang="en-US" altLang="ja-JP" sz="1600" dirty="0">
                <a:solidFill>
                  <a:schemeClr val="bg1"/>
                </a:solidFill>
                <a:latin typeface="ＭＳ Ｐゴシック" panose="020B0600070205080204" pitchFamily="50" charset="-128"/>
                <a:cs typeface="Meiryo UI" pitchFamily="50" charset="-128"/>
              </a:rPr>
              <a:t>χ</a:t>
            </a:r>
            <a:r>
              <a:rPr kumimoji="1" lang="en-US" altLang="ja-JP" sz="1600" baseline="30000" dirty="0">
                <a:solidFill>
                  <a:schemeClr val="bg1"/>
                </a:solidFill>
                <a:latin typeface="ＭＳ Ｐゴシック" panose="020B0600070205080204" pitchFamily="50" charset="-128"/>
                <a:cs typeface="Meiryo UI" pitchFamily="50" charset="-128"/>
              </a:rPr>
              <a:t>2</a:t>
            </a:r>
            <a:r>
              <a:rPr kumimoji="1" lang="ja-JP" altLang="en-US" sz="1600" dirty="0">
                <a:solidFill>
                  <a:schemeClr val="bg1"/>
                </a:solidFill>
                <a:latin typeface="ＭＳ Ｐゴシック" panose="020B0600070205080204" pitchFamily="50" charset="-128"/>
                <a:cs typeface="Meiryo UI" pitchFamily="50" charset="-128"/>
              </a:rPr>
              <a:t>値は分布表（次掲）や</a:t>
            </a:r>
            <a:r>
              <a:rPr kumimoji="1" lang="en-US" altLang="ja-JP" sz="1600" dirty="0">
                <a:solidFill>
                  <a:schemeClr val="bg1"/>
                </a:solidFill>
                <a:latin typeface="ＭＳ Ｐゴシック" panose="020B0600070205080204" pitchFamily="50" charset="-128"/>
                <a:cs typeface="Meiryo UI" pitchFamily="50" charset="-128"/>
              </a:rPr>
              <a:t>Excel</a:t>
            </a:r>
            <a:r>
              <a:rPr kumimoji="1" lang="ja-JP" altLang="en-US" sz="1600" dirty="0">
                <a:solidFill>
                  <a:schemeClr val="bg1"/>
                </a:solidFill>
                <a:latin typeface="ＭＳ Ｐゴシック" panose="020B0600070205080204" pitchFamily="50" charset="-128"/>
                <a:cs typeface="Meiryo UI" pitchFamily="50" charset="-128"/>
              </a:rPr>
              <a:t>関数から得る</a:t>
            </a:r>
            <a:endParaRPr kumimoji="1" lang="ja-JP" altLang="en-US" sz="16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99" name="矢印: 右 98">
            <a:extLst>
              <a:ext uri="{FF2B5EF4-FFF2-40B4-BE49-F238E27FC236}">
                <a16:creationId xmlns:a16="http://schemas.microsoft.com/office/drawing/2014/main" id="{91EE563A-E250-4515-854D-FD631B05D723}"/>
              </a:ext>
            </a:extLst>
          </p:cNvPr>
          <p:cNvSpPr/>
          <p:nvPr/>
        </p:nvSpPr>
        <p:spPr>
          <a:xfrm rot="10800000">
            <a:off x="4777649" y="4332305"/>
            <a:ext cx="658446" cy="241699"/>
          </a:xfrm>
          <a:prstGeom prst="rightArrow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914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82" grpId="0"/>
      <p:bldP spid="83" grpId="0"/>
      <p:bldP spid="98" grpId="0"/>
      <p:bldP spid="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図 44">
            <a:extLst>
              <a:ext uri="{FF2B5EF4-FFF2-40B4-BE49-F238E27FC236}">
                <a16:creationId xmlns:a16="http://schemas.microsoft.com/office/drawing/2014/main" id="{09715B16-08D0-40D1-AF53-301BAAA8A9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68"/>
          <a:stretch/>
        </p:blipFill>
        <p:spPr>
          <a:xfrm>
            <a:off x="6145330" y="2066616"/>
            <a:ext cx="2079272" cy="1408298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BB4ED04E-F782-45A3-8ED3-3B1A57FF88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947"/>
          <a:stretch/>
        </p:blipFill>
        <p:spPr>
          <a:xfrm>
            <a:off x="7566971" y="2071642"/>
            <a:ext cx="627660" cy="140829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90599" y="620688"/>
            <a:ext cx="7453515" cy="1143000"/>
          </a:xfrm>
        </p:spPr>
        <p:txBody>
          <a:bodyPr/>
          <a:lstStyle/>
          <a:p>
            <a:r>
              <a:rPr kumimoji="1"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  <a:cs typeface="Meiryo UI" pitchFamily="50" charset="-128"/>
              </a:rPr>
              <a:t>χ</a:t>
            </a:r>
            <a:r>
              <a:rPr kumimoji="1" lang="en-US" altLang="ja-JP" sz="4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  <a:cs typeface="Meiryo UI" pitchFamily="50" charset="-128"/>
              </a:rPr>
              <a:t>2</a:t>
            </a:r>
            <a:r>
              <a:rPr kumimoji="1"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  <a:cs typeface="Meiryo UI" pitchFamily="50" charset="-128"/>
              </a:rPr>
              <a:t> 分布表</a:t>
            </a:r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  <a:cs typeface="Meiryo UI" pitchFamily="50" charset="-128"/>
              </a:rPr>
              <a:t>の読み方（付録</a:t>
            </a:r>
            <a:r>
              <a:rPr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  <a:cs typeface="Meiryo UI" pitchFamily="50" charset="-128"/>
              </a:rPr>
              <a:t>Ⅲ</a:t>
            </a:r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  <a:cs typeface="Meiryo UI" pitchFamily="50" charset="-128"/>
              </a:rPr>
              <a:t>）</a:t>
            </a:r>
            <a:endParaRPr kumimoji="1" lang="ja-JP" altLang="en-US" sz="4000" dirty="0">
              <a:latin typeface="ＭＳ Ｐゴシック" pitchFamily="50" charset="-128"/>
              <a:ea typeface="ＭＳ Ｐゴシック" pitchFamily="50" charset="-128"/>
              <a:cs typeface="Meiryo UI" pitchFamily="50" charset="-128"/>
            </a:endParaRPr>
          </a:p>
        </p:txBody>
      </p:sp>
      <p:graphicFrame>
        <p:nvGraphicFramePr>
          <p:cNvPr id="11" name="コンテンツ プレースホルダー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9621655"/>
              </p:ext>
            </p:extLst>
          </p:nvPr>
        </p:nvGraphicFramePr>
        <p:xfrm>
          <a:off x="913121" y="2311974"/>
          <a:ext cx="2743294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3225">
                <a:tc>
                  <a:txBody>
                    <a:bodyPr/>
                    <a:lstStyle/>
                    <a:p>
                      <a:pPr algn="ctr"/>
                      <a:endParaRPr kumimoji="1" lang="ja-JP" altLang="en-US" b="1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rgbClr val="FFC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0.995</a:t>
                      </a:r>
                      <a:endParaRPr kumimoji="1" lang="ja-JP" altLang="en-US" dirty="0">
                        <a:solidFill>
                          <a:srgbClr val="FFC000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rgbClr val="FFC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0.990</a:t>
                      </a:r>
                      <a:endParaRPr kumimoji="1" lang="ja-JP" altLang="en-US" dirty="0">
                        <a:solidFill>
                          <a:srgbClr val="FFC000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rgbClr val="FFC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0.975</a:t>
                      </a:r>
                      <a:endParaRPr kumimoji="1" lang="ja-JP" altLang="en-US" dirty="0">
                        <a:solidFill>
                          <a:srgbClr val="FFC000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225"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>
                          <a:solidFill>
                            <a:srgbClr val="FFFF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1</a:t>
                      </a:r>
                      <a:endParaRPr lang="ja-JP" altLang="en-US" dirty="0">
                        <a:solidFill>
                          <a:srgbClr val="FFFF00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ＭＳ Ｐゴシック" pitchFamily="50" charset="-128"/>
                          <a:ea typeface="ＭＳ Ｐゴシック" pitchFamily="50" charset="-128"/>
                        </a:rPr>
                        <a:t>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ＭＳ Ｐゴシック" pitchFamily="50" charset="-128"/>
                          <a:ea typeface="ＭＳ Ｐゴシック" pitchFamily="50" charset="-128"/>
                        </a:rPr>
                        <a:t>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ＭＳ Ｐゴシック" pitchFamily="50" charset="-128"/>
                          <a:ea typeface="ＭＳ Ｐゴシック" pitchFamily="50" charset="-128"/>
                        </a:rPr>
                        <a:t>0.001</a:t>
                      </a:r>
                      <a:endParaRPr kumimoji="1" lang="ja-JP" altLang="en-US" sz="160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22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rgbClr val="FFFF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2</a:t>
                      </a:r>
                      <a:endParaRPr kumimoji="1" lang="ja-JP" altLang="en-US" dirty="0">
                        <a:solidFill>
                          <a:srgbClr val="FFFF00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ＭＳ Ｐゴシック" pitchFamily="50" charset="-128"/>
                          <a:ea typeface="ＭＳ Ｐゴシック" pitchFamily="50" charset="-128"/>
                        </a:rPr>
                        <a:t>0.010</a:t>
                      </a:r>
                      <a:endParaRPr kumimoji="1" lang="ja-JP" altLang="en-US" sz="160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ＭＳ Ｐゴシック" pitchFamily="50" charset="-128"/>
                          <a:ea typeface="ＭＳ Ｐゴシック" pitchFamily="50" charset="-128"/>
                        </a:rPr>
                        <a:t>0.020</a:t>
                      </a:r>
                      <a:endParaRPr kumimoji="1" lang="ja-JP" altLang="en-US" sz="160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ＭＳ Ｐゴシック" pitchFamily="50" charset="-128"/>
                          <a:ea typeface="ＭＳ Ｐゴシック" pitchFamily="50" charset="-128"/>
                        </a:rPr>
                        <a:t>0.051</a:t>
                      </a:r>
                      <a:endParaRPr kumimoji="1" lang="ja-JP" altLang="en-US" sz="160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22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rgbClr val="FFFF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3</a:t>
                      </a:r>
                      <a:endParaRPr kumimoji="1" lang="ja-JP" altLang="en-US" dirty="0">
                        <a:solidFill>
                          <a:srgbClr val="FFFF00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ＭＳ Ｐゴシック" pitchFamily="50" charset="-128"/>
                          <a:ea typeface="ＭＳ Ｐゴシック" pitchFamily="50" charset="-128"/>
                        </a:rPr>
                        <a:t>0.072</a:t>
                      </a:r>
                      <a:endParaRPr kumimoji="1" lang="ja-JP" altLang="en-US" sz="160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ＭＳ Ｐゴシック" pitchFamily="50" charset="-128"/>
                          <a:ea typeface="ＭＳ Ｐゴシック" pitchFamily="50" charset="-128"/>
                        </a:rPr>
                        <a:t>0.115</a:t>
                      </a:r>
                      <a:endParaRPr kumimoji="1" lang="ja-JP" altLang="en-US" sz="160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ＭＳ Ｐゴシック" pitchFamily="50" charset="-128"/>
                          <a:ea typeface="ＭＳ Ｐゴシック" pitchFamily="50" charset="-128"/>
                        </a:rPr>
                        <a:t>0.216</a:t>
                      </a:r>
                      <a:endParaRPr kumimoji="1" lang="ja-JP" altLang="en-US" sz="160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22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rgbClr val="FFFF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ＭＳ Ｐゴシック" pitchFamily="50" charset="-128"/>
                          <a:ea typeface="ＭＳ Ｐゴシック" pitchFamily="50" charset="-128"/>
                        </a:rPr>
                        <a:t>0.207</a:t>
                      </a:r>
                      <a:endParaRPr kumimoji="1" lang="ja-JP" altLang="en-US" sz="160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ＭＳ Ｐゴシック" pitchFamily="50" charset="-128"/>
                          <a:ea typeface="ＭＳ Ｐゴシック" pitchFamily="50" charset="-128"/>
                        </a:rPr>
                        <a:t>0.297</a:t>
                      </a:r>
                      <a:endParaRPr kumimoji="1" lang="ja-JP" altLang="en-US" sz="160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ＭＳ Ｐゴシック" pitchFamily="50" charset="-128"/>
                          <a:ea typeface="ＭＳ Ｐゴシック" pitchFamily="50" charset="-128"/>
                        </a:rPr>
                        <a:t>0.484</a:t>
                      </a:r>
                      <a:endParaRPr kumimoji="1" lang="ja-JP" altLang="en-US" sz="160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22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rgbClr val="FFFF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5</a:t>
                      </a:r>
                      <a:endParaRPr kumimoji="1" lang="ja-JP" altLang="en-US" dirty="0">
                        <a:solidFill>
                          <a:srgbClr val="FFFF00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ＭＳ Ｐゴシック" pitchFamily="50" charset="-128"/>
                          <a:ea typeface="ＭＳ Ｐゴシック" pitchFamily="50" charset="-128"/>
                        </a:rPr>
                        <a:t>0.412</a:t>
                      </a:r>
                      <a:endParaRPr kumimoji="1" lang="ja-JP" altLang="en-US" sz="160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ＭＳ Ｐゴシック" pitchFamily="50" charset="-128"/>
                          <a:ea typeface="ＭＳ Ｐゴシック" pitchFamily="50" charset="-128"/>
                        </a:rPr>
                        <a:t>0.554</a:t>
                      </a:r>
                      <a:endParaRPr kumimoji="1" lang="ja-JP" altLang="en-US" sz="160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ＭＳ Ｐゴシック" pitchFamily="50" charset="-128"/>
                          <a:ea typeface="ＭＳ Ｐゴシック" pitchFamily="50" charset="-128"/>
                        </a:rPr>
                        <a:t>0.831</a:t>
                      </a:r>
                      <a:endParaRPr kumimoji="1" lang="ja-JP" altLang="en-US" sz="160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22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rgbClr val="FFFF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6</a:t>
                      </a:r>
                      <a:endParaRPr kumimoji="1" lang="ja-JP" altLang="en-US" dirty="0">
                        <a:solidFill>
                          <a:srgbClr val="FFFF00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ＭＳ Ｐゴシック" pitchFamily="50" charset="-128"/>
                          <a:ea typeface="ＭＳ Ｐゴシック" pitchFamily="50" charset="-128"/>
                        </a:rPr>
                        <a:t>0.676</a:t>
                      </a:r>
                      <a:endParaRPr kumimoji="1" lang="ja-JP" altLang="en-US" sz="160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ＭＳ Ｐゴシック" pitchFamily="50" charset="-128"/>
                          <a:ea typeface="ＭＳ Ｐゴシック" pitchFamily="50" charset="-128"/>
                        </a:rPr>
                        <a:t>0.872</a:t>
                      </a:r>
                      <a:endParaRPr kumimoji="1" lang="ja-JP" altLang="en-US" sz="160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ＭＳ Ｐゴシック" pitchFamily="50" charset="-128"/>
                          <a:ea typeface="ＭＳ Ｐゴシック" pitchFamily="50" charset="-128"/>
                        </a:rPr>
                        <a:t>1.237</a:t>
                      </a:r>
                      <a:endParaRPr kumimoji="1" lang="ja-JP" altLang="en-US" sz="160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9" name="テキスト ボックス 18"/>
          <p:cNvSpPr txBox="1"/>
          <p:nvPr/>
        </p:nvSpPr>
        <p:spPr>
          <a:xfrm rot="16200000">
            <a:off x="64994" y="3388381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自由度</a:t>
            </a:r>
            <a:r>
              <a:rPr kumimoji="1" lang="en-US" altLang="ja-JP" sz="2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ν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973375" y="1870881"/>
            <a:ext cx="1366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FFC000"/>
                </a:solidFill>
                <a:latin typeface="+mj-ea"/>
                <a:ea typeface="+mj-ea"/>
                <a:cs typeface="Meiryo UI" pitchFamily="50" charset="-128"/>
              </a:rPr>
              <a:t>上側確率</a:t>
            </a:r>
            <a:r>
              <a:rPr kumimoji="1" lang="en-US" altLang="ja-JP" sz="2000" dirty="0">
                <a:solidFill>
                  <a:srgbClr val="FFC000"/>
                </a:solidFill>
                <a:latin typeface="+mj-ea"/>
                <a:ea typeface="+mj-ea"/>
                <a:cs typeface="Meiryo UI" pitchFamily="50" charset="-128"/>
              </a:rPr>
              <a:t>p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F7FCFCAA-FB0D-462D-B500-5897864498C2}"/>
              </a:ext>
            </a:extLst>
          </p:cNvPr>
          <p:cNvSpPr txBox="1"/>
          <p:nvPr/>
        </p:nvSpPr>
        <p:spPr>
          <a:xfrm>
            <a:off x="529769" y="5218483"/>
            <a:ext cx="812754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700" dirty="0">
                <a:solidFill>
                  <a:schemeClr val="bg1"/>
                </a:solidFill>
                <a:latin typeface="+mj-ea"/>
                <a:ea typeface="+mj-ea"/>
                <a:cs typeface="Meiryo UI" pitchFamily="50" charset="-128"/>
              </a:rPr>
              <a:t>パソコンがあるならば，例えば下記の</a:t>
            </a:r>
            <a:r>
              <a:rPr kumimoji="1" lang="en-US" altLang="ja-JP" sz="1700" dirty="0">
                <a:solidFill>
                  <a:schemeClr val="bg1"/>
                </a:solidFill>
                <a:latin typeface="+mj-ea"/>
                <a:ea typeface="+mj-ea"/>
                <a:cs typeface="Meiryo UI" pitchFamily="50" charset="-128"/>
              </a:rPr>
              <a:t>Excel</a:t>
            </a:r>
            <a:r>
              <a:rPr kumimoji="1" lang="ja-JP" altLang="en-US" sz="1700" dirty="0">
                <a:solidFill>
                  <a:schemeClr val="bg1"/>
                </a:solidFill>
                <a:latin typeface="+mj-ea"/>
                <a:ea typeface="+mj-ea"/>
                <a:cs typeface="Meiryo UI" pitchFamily="50" charset="-128"/>
              </a:rPr>
              <a:t>関数で上側確率に対応する</a:t>
            </a:r>
            <a:r>
              <a:rPr kumimoji="1" lang="en-US" altLang="ja-JP" sz="1700" dirty="0">
                <a:solidFill>
                  <a:schemeClr val="bg1"/>
                </a:solidFill>
                <a:latin typeface="+mj-ea"/>
                <a:ea typeface="+mj-ea"/>
                <a:cs typeface="Meiryo UI" pitchFamily="50" charset="-128"/>
              </a:rPr>
              <a:t>χ</a:t>
            </a:r>
            <a:r>
              <a:rPr kumimoji="1" lang="en-US" altLang="ja-JP" sz="1700" baseline="30000" dirty="0">
                <a:solidFill>
                  <a:schemeClr val="bg1"/>
                </a:solidFill>
                <a:latin typeface="+mj-ea"/>
                <a:ea typeface="+mj-ea"/>
                <a:cs typeface="Meiryo UI" pitchFamily="50" charset="-128"/>
              </a:rPr>
              <a:t>2</a:t>
            </a:r>
            <a:r>
              <a:rPr kumimoji="1" lang="ja-JP" altLang="en-US" sz="1700" dirty="0">
                <a:solidFill>
                  <a:schemeClr val="bg1"/>
                </a:solidFill>
                <a:latin typeface="+mj-ea"/>
                <a:ea typeface="+mj-ea"/>
                <a:cs typeface="Meiryo UI" pitchFamily="50" charset="-128"/>
              </a:rPr>
              <a:t>値が得られる</a:t>
            </a:r>
            <a:endParaRPr kumimoji="1" lang="en-US" altLang="ja-JP" sz="1700" dirty="0">
              <a:solidFill>
                <a:schemeClr val="bg1"/>
              </a:solidFill>
              <a:latin typeface="+mj-ea"/>
              <a:ea typeface="+mj-ea"/>
              <a:cs typeface="Meiryo UI" pitchFamily="50" charset="-128"/>
            </a:endParaRPr>
          </a:p>
        </p:txBody>
      </p:sp>
      <p:graphicFrame>
        <p:nvGraphicFramePr>
          <p:cNvPr id="21" name="コンテンツ プレースホルダー 10">
            <a:extLst>
              <a:ext uri="{FF2B5EF4-FFF2-40B4-BE49-F238E27FC236}">
                <a16:creationId xmlns:a16="http://schemas.microsoft.com/office/drawing/2014/main" id="{C32DFF48-A089-49D3-A8AD-5170AF6C35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9579261"/>
              </p:ext>
            </p:extLst>
          </p:nvPr>
        </p:nvGraphicFramePr>
        <p:xfrm>
          <a:off x="3707904" y="2314122"/>
          <a:ext cx="1584176" cy="2558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960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rgbClr val="FFC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0.025</a:t>
                      </a:r>
                      <a:endParaRPr kumimoji="1" lang="ja-JP" altLang="en-US" dirty="0">
                        <a:solidFill>
                          <a:srgbClr val="FFC000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rgbClr val="FFC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0.010</a:t>
                      </a:r>
                      <a:endParaRPr kumimoji="1" lang="ja-JP" altLang="en-US" dirty="0">
                        <a:solidFill>
                          <a:srgbClr val="FFC000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76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>
                          <a:latin typeface="ＭＳ Ｐゴシック" pitchFamily="50" charset="-128"/>
                          <a:ea typeface="ＭＳ Ｐゴシック" pitchFamily="50" charset="-128"/>
                        </a:rPr>
                        <a:t>5.024</a:t>
                      </a:r>
                      <a:endParaRPr kumimoji="1" lang="ja-JP" altLang="en-US" sz="160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>
                          <a:latin typeface="ＭＳ Ｐゴシック" pitchFamily="50" charset="-128"/>
                          <a:ea typeface="ＭＳ Ｐゴシック" pitchFamily="50" charset="-128"/>
                        </a:rPr>
                        <a:t>6.635</a:t>
                      </a:r>
                      <a:endParaRPr kumimoji="1" lang="ja-JP" altLang="en-US" sz="160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76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>
                          <a:latin typeface="ＭＳ Ｐゴシック" pitchFamily="50" charset="-128"/>
                          <a:ea typeface="ＭＳ Ｐゴシック" pitchFamily="50" charset="-128"/>
                        </a:rPr>
                        <a:t>7.378</a:t>
                      </a:r>
                      <a:endParaRPr kumimoji="1" lang="ja-JP" altLang="en-US" sz="160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>
                          <a:latin typeface="ＭＳ Ｐゴシック" pitchFamily="50" charset="-128"/>
                          <a:ea typeface="ＭＳ Ｐゴシック" pitchFamily="50" charset="-128"/>
                        </a:rPr>
                        <a:t>9.210</a:t>
                      </a:r>
                      <a:endParaRPr kumimoji="1" lang="ja-JP" altLang="en-US" sz="160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76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>
                          <a:latin typeface="ＭＳ Ｐゴシック" pitchFamily="50" charset="-128"/>
                          <a:ea typeface="ＭＳ Ｐゴシック" pitchFamily="50" charset="-128"/>
                        </a:rPr>
                        <a:t>9.348</a:t>
                      </a:r>
                      <a:endParaRPr kumimoji="1" lang="ja-JP" altLang="en-US" sz="160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>
                          <a:latin typeface="ＭＳ Ｐゴシック" pitchFamily="50" charset="-128"/>
                          <a:ea typeface="ＭＳ Ｐゴシック" pitchFamily="50" charset="-128"/>
                        </a:rPr>
                        <a:t>11.345</a:t>
                      </a:r>
                      <a:endParaRPr kumimoji="1" lang="ja-JP" altLang="en-US" sz="160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050752"/>
                  </a:ext>
                </a:extLst>
              </a:tr>
              <a:tr h="36476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>
                          <a:latin typeface="ＭＳ Ｐゴシック" pitchFamily="50" charset="-128"/>
                          <a:ea typeface="ＭＳ Ｐゴシック" pitchFamily="50" charset="-128"/>
                        </a:rPr>
                        <a:t>11.143</a:t>
                      </a:r>
                      <a:endParaRPr kumimoji="1" lang="ja-JP" altLang="en-US" sz="160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>
                          <a:latin typeface="ＭＳ Ｐゴシック" pitchFamily="50" charset="-128"/>
                          <a:ea typeface="ＭＳ Ｐゴシック" pitchFamily="50" charset="-128"/>
                        </a:rPr>
                        <a:t>13.277</a:t>
                      </a:r>
                      <a:endParaRPr kumimoji="1" lang="ja-JP" altLang="en-US" sz="160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313746"/>
                  </a:ext>
                </a:extLst>
              </a:tr>
              <a:tr h="36476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>
                          <a:latin typeface="ＭＳ Ｐゴシック" pitchFamily="50" charset="-128"/>
                          <a:ea typeface="ＭＳ Ｐゴシック" pitchFamily="50" charset="-128"/>
                        </a:rPr>
                        <a:t>12.833</a:t>
                      </a:r>
                      <a:endParaRPr kumimoji="1" lang="ja-JP" altLang="en-US" sz="160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>
                          <a:latin typeface="ＭＳ Ｐゴシック" pitchFamily="50" charset="-128"/>
                          <a:ea typeface="ＭＳ Ｐゴシック" pitchFamily="50" charset="-128"/>
                        </a:rPr>
                        <a:t>15.086</a:t>
                      </a:r>
                      <a:endParaRPr kumimoji="1" lang="ja-JP" altLang="en-US" sz="160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433715"/>
                  </a:ext>
                </a:extLst>
              </a:tr>
              <a:tr h="36476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>
                          <a:latin typeface="ＭＳ Ｐゴシック" pitchFamily="50" charset="-128"/>
                          <a:ea typeface="ＭＳ Ｐゴシック" pitchFamily="50" charset="-128"/>
                        </a:rPr>
                        <a:t>14.449</a:t>
                      </a:r>
                      <a:endParaRPr kumimoji="1" lang="ja-JP" altLang="en-US" sz="160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>
                          <a:latin typeface="ＭＳ Ｐゴシック" pitchFamily="50" charset="-128"/>
                          <a:ea typeface="ＭＳ Ｐゴシック" pitchFamily="50" charset="-128"/>
                        </a:rPr>
                        <a:t>16.812</a:t>
                      </a:r>
                      <a:endParaRPr kumimoji="1" lang="ja-JP" altLang="en-US" sz="1600" dirty="0"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070344"/>
                  </a:ext>
                </a:extLst>
              </a:tr>
            </a:tbl>
          </a:graphicData>
        </a:graphic>
      </p:graphicFrame>
      <p:graphicFrame>
        <p:nvGraphicFramePr>
          <p:cNvPr id="22" name="オブジェクト 21">
            <a:extLst>
              <a:ext uri="{FF2B5EF4-FFF2-40B4-BE49-F238E27FC236}">
                <a16:creationId xmlns:a16="http://schemas.microsoft.com/office/drawing/2014/main" id="{DDDB73BB-862E-4BBB-A78A-DBD54D7EC5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938718"/>
              </p:ext>
            </p:extLst>
          </p:nvPr>
        </p:nvGraphicFramePr>
        <p:xfrm>
          <a:off x="7345512" y="3517971"/>
          <a:ext cx="858728" cy="453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5" name="Equation" r:id="rId5" imgW="482400" imgH="253800" progId="Equation.DSMT4">
                  <p:embed/>
                </p:oleObj>
              </mc:Choice>
              <mc:Fallback>
                <p:oleObj name="Equation" r:id="rId5" imgW="482400" imgH="253800" progId="Equation.DSMT4">
                  <p:embed/>
                  <p:pic>
                    <p:nvPicPr>
                      <p:cNvPr id="70" name="オブジェクト 69">
                        <a:extLst>
                          <a:ext uri="{FF2B5EF4-FFF2-40B4-BE49-F238E27FC236}">
                            <a16:creationId xmlns:a16="http://schemas.microsoft.com/office/drawing/2014/main" id="{6E3DC749-1C1E-4006-95EA-9F0F7B7739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45512" y="3517971"/>
                        <a:ext cx="858728" cy="453628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BF486294-6E64-44E3-8ED4-4EFE67541591}"/>
              </a:ext>
            </a:extLst>
          </p:cNvPr>
          <p:cNvSpPr/>
          <p:nvPr/>
        </p:nvSpPr>
        <p:spPr>
          <a:xfrm>
            <a:off x="5981959" y="2071344"/>
            <a:ext cx="2232248" cy="1408839"/>
          </a:xfrm>
          <a:custGeom>
            <a:avLst/>
            <a:gdLst>
              <a:gd name="connsiteX0" fmla="*/ 25663 w 2489463"/>
              <a:gd name="connsiteY0" fmla="*/ 1196264 h 1217602"/>
              <a:gd name="connsiteX1" fmla="*/ 25663 w 2489463"/>
              <a:gd name="connsiteY1" fmla="*/ 1056564 h 1217602"/>
              <a:gd name="connsiteX2" fmla="*/ 292363 w 2489463"/>
              <a:gd name="connsiteY2" fmla="*/ 2464 h 1217602"/>
              <a:gd name="connsiteX3" fmla="*/ 1105163 w 2489463"/>
              <a:gd name="connsiteY3" fmla="*/ 777164 h 1217602"/>
              <a:gd name="connsiteX4" fmla="*/ 2489463 w 2489463"/>
              <a:gd name="connsiteY4" fmla="*/ 1170864 h 121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9463" h="1217602">
                <a:moveTo>
                  <a:pt x="25663" y="1196264"/>
                </a:moveTo>
                <a:cubicBezTo>
                  <a:pt x="3438" y="1225897"/>
                  <a:pt x="-18787" y="1255531"/>
                  <a:pt x="25663" y="1056564"/>
                </a:cubicBezTo>
                <a:cubicBezTo>
                  <a:pt x="70113" y="857597"/>
                  <a:pt x="112446" y="49031"/>
                  <a:pt x="292363" y="2464"/>
                </a:cubicBezTo>
                <a:cubicBezTo>
                  <a:pt x="472280" y="-44103"/>
                  <a:pt x="738980" y="582431"/>
                  <a:pt x="1105163" y="777164"/>
                </a:cubicBezTo>
                <a:cubicBezTo>
                  <a:pt x="1471346" y="971897"/>
                  <a:pt x="1980404" y="1071380"/>
                  <a:pt x="2489463" y="1170864"/>
                </a:cubicBez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DAA35D8E-4C15-4201-B8F6-0E66096BB28D}"/>
              </a:ext>
            </a:extLst>
          </p:cNvPr>
          <p:cNvCxnSpPr>
            <a:cxnSpLocks/>
          </p:cNvCxnSpPr>
          <p:nvPr/>
        </p:nvCxnSpPr>
        <p:spPr>
          <a:xfrm flipV="1">
            <a:off x="5981959" y="3446858"/>
            <a:ext cx="2304256" cy="371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オブジェクト 28">
            <a:extLst>
              <a:ext uri="{FF2B5EF4-FFF2-40B4-BE49-F238E27FC236}">
                <a16:creationId xmlns:a16="http://schemas.microsoft.com/office/drawing/2014/main" id="{8CE9DDE6-4B9B-4444-B253-7B40406FFA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968268"/>
              </p:ext>
            </p:extLst>
          </p:nvPr>
        </p:nvGraphicFramePr>
        <p:xfrm>
          <a:off x="5997332" y="3525721"/>
          <a:ext cx="823962" cy="43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6" name="Equation" r:id="rId7" imgW="482400" imgH="253800" progId="Equation.DSMT4">
                  <p:embed/>
                </p:oleObj>
              </mc:Choice>
              <mc:Fallback>
                <p:oleObj name="Equation" r:id="rId7" imgW="482400" imgH="253800" progId="Equation.DSMT4">
                  <p:embed/>
                  <p:pic>
                    <p:nvPicPr>
                      <p:cNvPr id="22" name="オブジェクト 21">
                        <a:extLst>
                          <a:ext uri="{FF2B5EF4-FFF2-40B4-BE49-F238E27FC236}">
                            <a16:creationId xmlns:a16="http://schemas.microsoft.com/office/drawing/2014/main" id="{DDDB73BB-862E-4BBB-A78A-DBD54D7EC5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97332" y="3525721"/>
                        <a:ext cx="823962" cy="435262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D375E8D5-8549-4667-929D-2F9CEF75D05E}"/>
              </a:ext>
            </a:extLst>
          </p:cNvPr>
          <p:cNvSpPr txBox="1"/>
          <p:nvPr/>
        </p:nvSpPr>
        <p:spPr>
          <a:xfrm>
            <a:off x="7680647" y="2764689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0.025</a:t>
            </a:r>
            <a:endParaRPr kumimoji="1" lang="ja-JP" altLang="en-US" sz="18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77775F64-9360-4819-9680-31852B98C84D}"/>
              </a:ext>
            </a:extLst>
          </p:cNvPr>
          <p:cNvSpPr txBox="1"/>
          <p:nvPr/>
        </p:nvSpPr>
        <p:spPr>
          <a:xfrm>
            <a:off x="6282188" y="2903768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0.975</a:t>
            </a:r>
            <a:endParaRPr kumimoji="1" lang="ja-JP" altLang="en-US" sz="18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48DF6E3E-241D-4E16-AFE8-6D4AC4AF50B8}"/>
              </a:ext>
            </a:extLst>
          </p:cNvPr>
          <p:cNvCxnSpPr/>
          <p:nvPr/>
        </p:nvCxnSpPr>
        <p:spPr>
          <a:xfrm flipH="1">
            <a:off x="7644004" y="3078428"/>
            <a:ext cx="180759" cy="334181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1BA1EB21-9A9A-49A4-8C36-C99CEDEA50BB}"/>
              </a:ext>
            </a:extLst>
          </p:cNvPr>
          <p:cNvCxnSpPr>
            <a:cxnSpLocks/>
          </p:cNvCxnSpPr>
          <p:nvPr/>
        </p:nvCxnSpPr>
        <p:spPr>
          <a:xfrm>
            <a:off x="7563513" y="3244767"/>
            <a:ext cx="2034" cy="305303"/>
          </a:xfrm>
          <a:prstGeom prst="straightConnector1">
            <a:avLst/>
          </a:prstGeom>
          <a:ln w="317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E9691284-B194-4A98-9C8D-E8DA2D982C32}"/>
              </a:ext>
            </a:extLst>
          </p:cNvPr>
          <p:cNvCxnSpPr>
            <a:cxnSpLocks/>
          </p:cNvCxnSpPr>
          <p:nvPr/>
        </p:nvCxnSpPr>
        <p:spPr>
          <a:xfrm>
            <a:off x="6146830" y="2279206"/>
            <a:ext cx="24280" cy="1270864"/>
          </a:xfrm>
          <a:prstGeom prst="straightConnector1">
            <a:avLst/>
          </a:prstGeom>
          <a:ln w="317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E323F5E5-4B71-40BC-A58B-78CA9182939C}"/>
              </a:ext>
            </a:extLst>
          </p:cNvPr>
          <p:cNvSpPr txBox="1"/>
          <p:nvPr/>
        </p:nvSpPr>
        <p:spPr>
          <a:xfrm>
            <a:off x="6575687" y="2213755"/>
            <a:ext cx="143500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ν=4</a:t>
            </a:r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の</a:t>
            </a:r>
            <a:r>
              <a:rPr kumimoji="1" lang="en-US" altLang="ja-JP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χ</a:t>
            </a:r>
            <a:r>
              <a:rPr kumimoji="1" lang="en-US" altLang="ja-JP" sz="1500" baseline="30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2</a:t>
            </a:r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分布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11120486-FF11-48B6-9C45-C39D21CB4735}"/>
              </a:ext>
            </a:extLst>
          </p:cNvPr>
          <p:cNvSpPr txBox="1"/>
          <p:nvPr/>
        </p:nvSpPr>
        <p:spPr>
          <a:xfrm>
            <a:off x="8241213" y="3244067"/>
            <a:ext cx="4411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χ</a:t>
            </a:r>
            <a:r>
              <a:rPr kumimoji="1" lang="en-US" altLang="ja-JP" sz="1500" baseline="30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2</a:t>
            </a:r>
            <a:endParaRPr kumimoji="1" lang="ja-JP" altLang="en-US" sz="15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20" name="矢印: U ターン 19">
            <a:extLst>
              <a:ext uri="{FF2B5EF4-FFF2-40B4-BE49-F238E27FC236}">
                <a16:creationId xmlns:a16="http://schemas.microsoft.com/office/drawing/2014/main" id="{F1BE2D78-A7DD-49EB-9647-5EE9F3192797}"/>
              </a:ext>
            </a:extLst>
          </p:cNvPr>
          <p:cNvSpPr/>
          <p:nvPr/>
        </p:nvSpPr>
        <p:spPr>
          <a:xfrm rot="10800000">
            <a:off x="3156120" y="3913331"/>
            <a:ext cx="3000056" cy="517349"/>
          </a:xfrm>
          <a:prstGeom prst="uturnArrow">
            <a:avLst>
              <a:gd name="adj1" fmla="val 16378"/>
              <a:gd name="adj2" fmla="val 25000"/>
              <a:gd name="adj3" fmla="val 25000"/>
              <a:gd name="adj4" fmla="val 43750"/>
              <a:gd name="adj5" fmla="val 56032"/>
            </a:avLst>
          </a:pr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2" name="矢印: U ターン 51">
            <a:extLst>
              <a:ext uri="{FF2B5EF4-FFF2-40B4-BE49-F238E27FC236}">
                <a16:creationId xmlns:a16="http://schemas.microsoft.com/office/drawing/2014/main" id="{CEF839C2-5727-4288-A6A1-7A1E4B4AF19E}"/>
              </a:ext>
            </a:extLst>
          </p:cNvPr>
          <p:cNvSpPr/>
          <p:nvPr/>
        </p:nvSpPr>
        <p:spPr>
          <a:xfrm rot="10800000">
            <a:off x="3964228" y="3920584"/>
            <a:ext cx="3595623" cy="806482"/>
          </a:xfrm>
          <a:prstGeom prst="uturnArrow">
            <a:avLst>
              <a:gd name="adj1" fmla="val 9741"/>
              <a:gd name="adj2" fmla="val 13938"/>
              <a:gd name="adj3" fmla="val 22788"/>
              <a:gd name="adj4" fmla="val 43750"/>
              <a:gd name="adj5" fmla="val 72624"/>
            </a:avLst>
          </a:prstGeom>
          <a:solidFill>
            <a:srgbClr val="00B0F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DC757A6-0542-4A8B-A1B0-14CD031E38B8}"/>
              </a:ext>
            </a:extLst>
          </p:cNvPr>
          <p:cNvSpPr txBox="1"/>
          <p:nvPr/>
        </p:nvSpPr>
        <p:spPr>
          <a:xfrm>
            <a:off x="5220072" y="4356363"/>
            <a:ext cx="36439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信頼係数</a:t>
            </a:r>
            <a:r>
              <a:rPr kumimoji="1" lang="en-US" altLang="ja-JP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95</a:t>
            </a:r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％の区間を求めるための</a:t>
            </a:r>
            <a:r>
              <a:rPr kumimoji="1" lang="en-US" altLang="ja-JP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χ</a:t>
            </a:r>
            <a:r>
              <a:rPr kumimoji="1" lang="en-US" altLang="ja-JP" sz="1500" baseline="30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2</a:t>
            </a:r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値</a:t>
            </a:r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AEEF7F7D-D334-439D-9668-A5F2609448D2}"/>
              </a:ext>
            </a:extLst>
          </p:cNvPr>
          <p:cNvCxnSpPr>
            <a:cxnSpLocks/>
          </p:cNvCxnSpPr>
          <p:nvPr/>
        </p:nvCxnSpPr>
        <p:spPr>
          <a:xfrm>
            <a:off x="5954953" y="3002157"/>
            <a:ext cx="179982" cy="196772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8DC5EF2-CD4C-4383-ABB4-952CB95E5CC8}"/>
              </a:ext>
            </a:extLst>
          </p:cNvPr>
          <p:cNvSpPr txBox="1"/>
          <p:nvPr/>
        </p:nvSpPr>
        <p:spPr>
          <a:xfrm>
            <a:off x="5362988" y="2682961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0.025</a:t>
            </a:r>
            <a:endParaRPr kumimoji="1" lang="ja-JP" altLang="en-US" sz="18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A73802B-E1EC-4C07-A532-6402AC8FDA7F}"/>
              </a:ext>
            </a:extLst>
          </p:cNvPr>
          <p:cNvSpPr txBox="1"/>
          <p:nvPr/>
        </p:nvSpPr>
        <p:spPr>
          <a:xfrm>
            <a:off x="529769" y="5694182"/>
            <a:ext cx="4536504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800" dirty="0">
                <a:solidFill>
                  <a:schemeClr val="bg1"/>
                </a:solidFill>
                <a:latin typeface="+mn-ea"/>
                <a:cs typeface="Meiryo UI" pitchFamily="50" charset="-128"/>
              </a:rPr>
              <a:t>Excel</a:t>
            </a:r>
            <a:r>
              <a:rPr kumimoji="1" lang="ja-JP" altLang="en-US" sz="1800" dirty="0">
                <a:solidFill>
                  <a:schemeClr val="bg1"/>
                </a:solidFill>
                <a:latin typeface="+mn-ea"/>
                <a:cs typeface="Meiryo UI" pitchFamily="50" charset="-128"/>
              </a:rPr>
              <a:t>関数</a:t>
            </a:r>
            <a:r>
              <a:rPr kumimoji="1" lang="en-US" altLang="ja-JP" sz="1800" dirty="0">
                <a:solidFill>
                  <a:schemeClr val="bg1"/>
                </a:solidFill>
                <a:latin typeface="+mn-ea"/>
                <a:cs typeface="Meiryo UI" pitchFamily="50" charset="-128"/>
              </a:rPr>
              <a:t>=CHISQ.INV.RT(</a:t>
            </a:r>
            <a:r>
              <a:rPr kumimoji="1" lang="ja-JP" altLang="en-US" sz="1800" dirty="0">
                <a:solidFill>
                  <a:schemeClr val="bg1"/>
                </a:solidFill>
                <a:latin typeface="+mn-ea"/>
                <a:cs typeface="Meiryo UI" pitchFamily="50" charset="-128"/>
              </a:rPr>
              <a:t>上側確率，自由度</a:t>
            </a:r>
            <a:r>
              <a:rPr kumimoji="1" lang="en-US" altLang="ja-JP" sz="1800" dirty="0">
                <a:solidFill>
                  <a:schemeClr val="bg1"/>
                </a:solidFill>
                <a:latin typeface="+mn-ea"/>
                <a:cs typeface="Meiryo UI" pitchFamily="50" charset="-128"/>
              </a:rPr>
              <a:t>)</a:t>
            </a:r>
            <a:endParaRPr kumimoji="1" lang="ja-JP" altLang="en-US" sz="1800" dirty="0">
              <a:solidFill>
                <a:schemeClr val="bg1"/>
              </a:solidFill>
              <a:latin typeface="+mn-ea"/>
              <a:cs typeface="Meiryo UI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138FB36-2DAB-47B8-B10F-0CF462DB3255}"/>
              </a:ext>
            </a:extLst>
          </p:cNvPr>
          <p:cNvSpPr txBox="1"/>
          <p:nvPr/>
        </p:nvSpPr>
        <p:spPr>
          <a:xfrm>
            <a:off x="5177139" y="5709042"/>
            <a:ext cx="339227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700" dirty="0">
                <a:solidFill>
                  <a:schemeClr val="bg1"/>
                </a:solidFill>
                <a:latin typeface="+mj-ea"/>
                <a:ea typeface="+mj-ea"/>
                <a:cs typeface="Meiryo UI" pitchFamily="50" charset="-128"/>
              </a:rPr>
              <a:t>例：</a:t>
            </a:r>
            <a:r>
              <a:rPr kumimoji="1" lang="en-US" altLang="ja-JP" sz="1700" dirty="0">
                <a:solidFill>
                  <a:schemeClr val="bg1"/>
                </a:solidFill>
                <a:latin typeface="+mj-ea"/>
                <a:ea typeface="+mj-ea"/>
                <a:cs typeface="Meiryo UI" pitchFamily="50" charset="-128"/>
              </a:rPr>
              <a:t>=CHISQ.INV.RT(0.975,4)</a:t>
            </a:r>
            <a:r>
              <a:rPr kumimoji="1" lang="ja-JP" altLang="en-US" sz="1700" dirty="0">
                <a:solidFill>
                  <a:schemeClr val="bg1"/>
                </a:solidFill>
                <a:latin typeface="+mj-ea"/>
                <a:ea typeface="+mj-ea"/>
                <a:cs typeface="Meiryo UI" pitchFamily="50" charset="-128"/>
              </a:rPr>
              <a:t>→</a:t>
            </a:r>
            <a:r>
              <a:rPr kumimoji="1" lang="en-US" altLang="ja-JP" sz="1700" dirty="0">
                <a:solidFill>
                  <a:schemeClr val="bg1"/>
                </a:solidFill>
                <a:latin typeface="+mj-ea"/>
                <a:ea typeface="+mj-ea"/>
                <a:cs typeface="Meiryo UI" pitchFamily="50" charset="-128"/>
              </a:rPr>
              <a:t>0.484</a:t>
            </a:r>
          </a:p>
        </p:txBody>
      </p:sp>
    </p:spTree>
    <p:extLst>
      <p:ext uri="{BB962C8B-B14F-4D97-AF65-F5344CB8AC3E}">
        <p14:creationId xmlns:p14="http://schemas.microsoft.com/office/powerpoint/2010/main" val="122916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4" grpId="0"/>
      <p:bldP spid="36" grpId="0"/>
      <p:bldP spid="20" grpId="0" animBg="1"/>
      <p:bldP spid="52" grpId="0" animBg="1"/>
      <p:bldP spid="27" grpId="0"/>
      <p:bldP spid="30" grpId="0"/>
      <p:bldP spid="31" grpId="0" animBg="1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7A8900-3C5D-41DB-9341-9D246DEE6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例　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A8136E4-A64B-4B2D-A27E-A802CE838A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kumimoji="1" lang="ja-JP" altLang="en-US" sz="2500" dirty="0"/>
                  <a:t>テントウムシを</a:t>
                </a:r>
                <a:r>
                  <a:rPr kumimoji="1" lang="en-US" altLang="ja-JP" sz="2500" dirty="0"/>
                  <a:t>5</a:t>
                </a:r>
                <a:r>
                  <a:rPr kumimoji="1" lang="ja-JP" altLang="en-US" sz="2500" dirty="0"/>
                  <a:t>匹採集しました。それらの体長は</a:t>
                </a:r>
                <a:r>
                  <a:rPr kumimoji="1" lang="en-US" altLang="ja-JP" sz="2500" dirty="0"/>
                  <a:t>5, 8, 10, 11, 15</a:t>
                </a:r>
                <a:r>
                  <a:rPr kumimoji="1" lang="ja-JP" altLang="en-US" sz="2500" dirty="0"/>
                  <a:t>でした（㎜）。このテントウムシの体長の母分散に対する信頼区間を信頼係数</a:t>
                </a:r>
                <a:r>
                  <a:rPr kumimoji="1" lang="en-US" altLang="ja-JP" sz="2500" dirty="0"/>
                  <a:t>95</a:t>
                </a:r>
                <a:r>
                  <a:rPr kumimoji="1" lang="ja-JP" altLang="en-US" sz="2500" dirty="0"/>
                  <a:t>％で推定せよ。</a:t>
                </a:r>
                <a:endParaRPr kumimoji="1" lang="en-US" altLang="ja-JP" sz="2500" dirty="0"/>
              </a:p>
              <a:p>
                <a:pPr marL="0" indent="0">
                  <a:buNone/>
                </a:pPr>
                <a:endParaRPr lang="en-US" altLang="ja-JP" sz="1000" dirty="0"/>
              </a:p>
              <a:p>
                <a:pPr marL="0" indent="0">
                  <a:buNone/>
                </a:pPr>
                <a:r>
                  <a:rPr lang="ja-JP" altLang="en-US" sz="2000" dirty="0"/>
                  <a:t>解：まず，不偏分散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ja-JP" alt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  <m:r>
                      <a:rPr lang="en-US" altLang="ja-JP" sz="2000" b="0" i="1" baseline="3000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ja-JP" altLang="en-US" sz="2000" dirty="0"/>
                  <a:t>を計算すると</a:t>
                </a:r>
                <a:r>
                  <a:rPr lang="en-US" altLang="ja-JP" sz="2000" dirty="0"/>
                  <a:t>13.7</a:t>
                </a:r>
                <a:r>
                  <a:rPr lang="ja-JP" altLang="en-US" sz="2000" dirty="0"/>
                  <a:t>㎜</a:t>
                </a:r>
                <a:r>
                  <a:rPr lang="en-US" altLang="ja-JP" sz="2000" baseline="30000" dirty="0"/>
                  <a:t>2</a:t>
                </a:r>
                <a:r>
                  <a:rPr lang="ja-JP" altLang="en-US" sz="2000" dirty="0"/>
                  <a:t>となる。それを母分散の信頼区間を求める下の式に代入すれば良い。ただし，</a:t>
                </a:r>
                <a:r>
                  <a:rPr lang="en-US" altLang="ja-JP" sz="2000" dirty="0"/>
                  <a:t>n=5</a:t>
                </a:r>
                <a:r>
                  <a:rPr lang="ja-JP" altLang="en-US" sz="2000" dirty="0"/>
                  <a:t>で，</a:t>
                </a:r>
                <a:r>
                  <a:rPr lang="en-US" altLang="ja-JP" sz="2000" dirty="0"/>
                  <a:t>χ</a:t>
                </a:r>
                <a:r>
                  <a:rPr lang="en-US" altLang="ja-JP" sz="2000" baseline="30000" dirty="0"/>
                  <a:t>2</a:t>
                </a:r>
                <a:r>
                  <a:rPr lang="ja-JP" altLang="en-US" sz="2000" dirty="0"/>
                  <a:t>値は先ほどの分布表から読み取る（</a:t>
                </a:r>
                <a:r>
                  <a:rPr lang="en-US" altLang="ja-JP" sz="2000" dirty="0"/>
                  <a:t>α=0.05</a:t>
                </a:r>
                <a:r>
                  <a:rPr lang="ja-JP" altLang="en-US" sz="2000" dirty="0"/>
                  <a:t>）。すると，信頼係数</a:t>
                </a:r>
                <a:r>
                  <a:rPr lang="en-US" altLang="ja-JP" sz="2000" dirty="0"/>
                  <a:t>95</a:t>
                </a:r>
                <a:r>
                  <a:rPr lang="ja-JP" altLang="en-US" sz="2000" dirty="0"/>
                  <a:t>％の母分散</a:t>
                </a:r>
                <a:r>
                  <a:rPr lang="en-US" altLang="ja-JP" sz="2000" dirty="0"/>
                  <a:t>σ</a:t>
                </a:r>
                <a:r>
                  <a:rPr lang="en-US" altLang="ja-JP" sz="2000" baseline="30000" dirty="0"/>
                  <a:t>2</a:t>
                </a:r>
                <a:r>
                  <a:rPr lang="ja-JP" altLang="en-US" sz="2000" dirty="0"/>
                  <a:t>に対する信頼区間は（</a:t>
                </a:r>
                <a:r>
                  <a:rPr lang="en-US" altLang="ja-JP" sz="2000" dirty="0"/>
                  <a:t>4.92</a:t>
                </a:r>
                <a:r>
                  <a:rPr lang="ja-JP" altLang="en-US" sz="2000" dirty="0"/>
                  <a:t>㎜</a:t>
                </a:r>
                <a:r>
                  <a:rPr lang="en-US" altLang="ja-JP" sz="2000" baseline="30000" dirty="0"/>
                  <a:t>2</a:t>
                </a:r>
                <a:r>
                  <a:rPr lang="ja-JP" altLang="en-US" sz="2000" dirty="0" err="1"/>
                  <a:t>，</a:t>
                </a:r>
                <a:r>
                  <a:rPr lang="en-US" altLang="ja-JP" sz="2000" dirty="0"/>
                  <a:t>113.22</a:t>
                </a:r>
                <a:r>
                  <a:rPr lang="ja-JP" altLang="en-US" sz="2000" dirty="0"/>
                  <a:t>㎜</a:t>
                </a:r>
                <a:r>
                  <a:rPr lang="en-US" altLang="ja-JP" sz="2000" baseline="30000" dirty="0"/>
                  <a:t>2</a:t>
                </a:r>
                <a:r>
                  <a:rPr lang="ja-JP" altLang="en-US" sz="2000" dirty="0"/>
                  <a:t>）となる。また，平方根を取った（</a:t>
                </a:r>
                <a:r>
                  <a:rPr lang="en-US" altLang="ja-JP" sz="2000" dirty="0"/>
                  <a:t>2.22</a:t>
                </a:r>
                <a:r>
                  <a:rPr lang="ja-JP" altLang="en-US" sz="2000" dirty="0"/>
                  <a:t>㎜，</a:t>
                </a:r>
                <a:r>
                  <a:rPr lang="en-US" altLang="ja-JP" sz="2000" dirty="0"/>
                  <a:t>10.64</a:t>
                </a:r>
                <a:r>
                  <a:rPr lang="ja-JP" altLang="en-US" sz="2000" dirty="0"/>
                  <a:t>㎜）は母標準偏差の信頼区間となる。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A8136E4-A64B-4B2D-A27E-A802CE838A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1333" r="-12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>
            <a:extLst>
              <a:ext uri="{FF2B5EF4-FFF2-40B4-BE49-F238E27FC236}">
                <a16:creationId xmlns:a16="http://schemas.microsoft.com/office/drawing/2014/main" id="{0A19F520-CC68-44E5-BD74-C436210EE1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74116"/>
            <a:ext cx="1736428" cy="1736428"/>
          </a:xfrm>
          <a:prstGeom prst="rect">
            <a:avLst/>
          </a:prstGeom>
        </p:spPr>
      </p:pic>
      <p:graphicFrame>
        <p:nvGraphicFramePr>
          <p:cNvPr id="6" name="オブジェクト 5">
            <a:extLst>
              <a:ext uri="{FF2B5EF4-FFF2-40B4-BE49-F238E27FC236}">
                <a16:creationId xmlns:a16="http://schemas.microsoft.com/office/drawing/2014/main" id="{15638446-BFAE-447F-8CF1-55640A197D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603048"/>
              </p:ext>
            </p:extLst>
          </p:nvPr>
        </p:nvGraphicFramePr>
        <p:xfrm>
          <a:off x="899592" y="5157192"/>
          <a:ext cx="7448551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2" name="Equation" r:id="rId5" imgW="4051080" imgH="469800" progId="Equation.DSMT4">
                  <p:embed/>
                </p:oleObj>
              </mc:Choice>
              <mc:Fallback>
                <p:oleObj name="Equation" r:id="rId5" imgW="40510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99592" y="5157192"/>
                        <a:ext cx="7448551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983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307242-438F-462F-AF72-4A0A17DE7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500" dirty="0"/>
              <a:t>5.3</a:t>
            </a:r>
            <a:r>
              <a:rPr kumimoji="1" lang="ja-JP" altLang="en-US" sz="3500" dirty="0"/>
              <a:t>　バラツキを比較できる確率分布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856748F-6B04-42D7-8689-DE10730FBF8C}"/>
              </a:ext>
            </a:extLst>
          </p:cNvPr>
          <p:cNvSpPr txBox="1"/>
          <p:nvPr/>
        </p:nvSpPr>
        <p:spPr>
          <a:xfrm>
            <a:off x="442226" y="2069842"/>
            <a:ext cx="2666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中学校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A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と中学校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B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とでは，数学の成績のバラツキに差はあるか？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25BDE507-3118-4B01-86DB-B089609562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50" y="3225891"/>
            <a:ext cx="1584176" cy="12079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012854C1-FEFC-4C8E-8E1E-2D6E08E9F2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347" y="3742692"/>
            <a:ext cx="1788157" cy="1126539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6F2CCD3D-781D-4534-AADE-19030BB8F6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338" y="3205989"/>
            <a:ext cx="1152128" cy="127469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6AAB285-1B93-414F-B354-C9726C419A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370" y="3742692"/>
            <a:ext cx="1584176" cy="1584176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A0DA647-122A-4B2C-8F00-79BDDB191B45}"/>
              </a:ext>
            </a:extLst>
          </p:cNvPr>
          <p:cNvSpPr txBox="1"/>
          <p:nvPr/>
        </p:nvSpPr>
        <p:spPr>
          <a:xfrm>
            <a:off x="3383868" y="2056882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先発薬とジェネリックでは，効果のバラツキに差はあるか？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645042E-2085-431C-8D8D-6262200371ED}"/>
              </a:ext>
            </a:extLst>
          </p:cNvPr>
          <p:cNvSpPr txBox="1"/>
          <p:nvPr/>
        </p:nvSpPr>
        <p:spPr>
          <a:xfrm>
            <a:off x="6143581" y="2053267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ロボット導入の前後では品質のバラツキに差はあるか？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D2917BA9-ACB4-449A-A072-C0348E09DC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236496"/>
            <a:ext cx="1271201" cy="1244188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6D517369-B1FE-49EE-861A-EB61C31AB0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005064"/>
            <a:ext cx="1689206" cy="1321804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272CCCB-6E01-48A3-A6ED-9CBC429F006F}"/>
              </a:ext>
            </a:extLst>
          </p:cNvPr>
          <p:cNvSpPr txBox="1"/>
          <p:nvPr/>
        </p:nvSpPr>
        <p:spPr>
          <a:xfrm>
            <a:off x="747320" y="5295217"/>
            <a:ext cx="764935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3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こうした</a:t>
            </a:r>
            <a:r>
              <a:rPr kumimoji="1" lang="en-US" altLang="ja-JP" sz="23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2</a:t>
            </a:r>
            <a:r>
              <a:rPr kumimoji="1" lang="ja-JP" altLang="en-US" sz="23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群の母分散の差の検定（第</a:t>
            </a:r>
            <a:r>
              <a:rPr kumimoji="1" lang="en-US" altLang="ja-JP" sz="23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7</a:t>
            </a:r>
            <a:r>
              <a:rPr kumimoji="1" lang="ja-JP" altLang="en-US" sz="23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章）のほか，処理効果の有無の検定（分散分析：第</a:t>
            </a:r>
            <a:r>
              <a:rPr kumimoji="1" lang="en-US" altLang="ja-JP" sz="23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8</a:t>
            </a:r>
            <a:r>
              <a:rPr kumimoji="1" lang="ja-JP" altLang="en-US" sz="23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章）に使える確率分布が</a:t>
            </a:r>
            <a:r>
              <a:rPr kumimoji="1" lang="en-US" altLang="ja-JP" sz="23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F</a:t>
            </a:r>
            <a:r>
              <a:rPr kumimoji="1" lang="ja-JP" altLang="en-US" sz="23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分布</a:t>
            </a:r>
          </a:p>
        </p:txBody>
      </p:sp>
      <p:sp>
        <p:nvSpPr>
          <p:cNvPr id="27" name="矢印: 左右 26">
            <a:extLst>
              <a:ext uri="{FF2B5EF4-FFF2-40B4-BE49-F238E27FC236}">
                <a16:creationId xmlns:a16="http://schemas.microsoft.com/office/drawing/2014/main" id="{3A6E2A2D-C089-4442-B665-F95A93459D1D}"/>
              </a:ext>
            </a:extLst>
          </p:cNvPr>
          <p:cNvSpPr/>
          <p:nvPr/>
        </p:nvSpPr>
        <p:spPr>
          <a:xfrm rot="2011917">
            <a:off x="6680145" y="4165797"/>
            <a:ext cx="432048" cy="241684"/>
          </a:xfrm>
          <a:prstGeom prst="leftRightArrow">
            <a:avLst/>
          </a:pr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矢印: 左右 27">
            <a:extLst>
              <a:ext uri="{FF2B5EF4-FFF2-40B4-BE49-F238E27FC236}">
                <a16:creationId xmlns:a16="http://schemas.microsoft.com/office/drawing/2014/main" id="{77977B99-C125-4C67-B0E6-7FD5B62A46B4}"/>
              </a:ext>
            </a:extLst>
          </p:cNvPr>
          <p:cNvSpPr/>
          <p:nvPr/>
        </p:nvSpPr>
        <p:spPr>
          <a:xfrm rot="2011917">
            <a:off x="4247391" y="4049198"/>
            <a:ext cx="432048" cy="241684"/>
          </a:xfrm>
          <a:prstGeom prst="leftRightArrow">
            <a:avLst/>
          </a:pr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矢印: 左右 28">
            <a:extLst>
              <a:ext uri="{FF2B5EF4-FFF2-40B4-BE49-F238E27FC236}">
                <a16:creationId xmlns:a16="http://schemas.microsoft.com/office/drawing/2014/main" id="{F27CF37E-5E7D-417C-9D3C-3DA669EA3EDB}"/>
              </a:ext>
            </a:extLst>
          </p:cNvPr>
          <p:cNvSpPr/>
          <p:nvPr/>
        </p:nvSpPr>
        <p:spPr>
          <a:xfrm rot="2011917">
            <a:off x="1480140" y="4005930"/>
            <a:ext cx="432048" cy="241684"/>
          </a:xfrm>
          <a:prstGeom prst="leftRightArrow">
            <a:avLst/>
          </a:pr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838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楕円 203">
            <a:extLst>
              <a:ext uri="{FF2B5EF4-FFF2-40B4-BE49-F238E27FC236}">
                <a16:creationId xmlns:a16="http://schemas.microsoft.com/office/drawing/2014/main" id="{70677AAA-3A09-42C6-A131-3260F20E99DD}"/>
              </a:ext>
            </a:extLst>
          </p:cNvPr>
          <p:cNvSpPr/>
          <p:nvPr/>
        </p:nvSpPr>
        <p:spPr>
          <a:xfrm>
            <a:off x="4987800" y="2450673"/>
            <a:ext cx="1651566" cy="1436649"/>
          </a:xfrm>
          <a:prstGeom prst="ellipse">
            <a:avLst/>
          </a:prstGeom>
          <a:solidFill>
            <a:srgbClr val="0070C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楕円 225">
            <a:extLst>
              <a:ext uri="{FF2B5EF4-FFF2-40B4-BE49-F238E27FC236}">
                <a16:creationId xmlns:a16="http://schemas.microsoft.com/office/drawing/2014/main" id="{8EEF8435-7E7F-4ADF-90BB-195764365347}"/>
              </a:ext>
            </a:extLst>
          </p:cNvPr>
          <p:cNvSpPr/>
          <p:nvPr/>
        </p:nvSpPr>
        <p:spPr>
          <a:xfrm>
            <a:off x="5310607" y="2761952"/>
            <a:ext cx="678554" cy="643712"/>
          </a:xfrm>
          <a:prstGeom prst="ellipse">
            <a:avLst/>
          </a:prstGeom>
          <a:solidFill>
            <a:srgbClr val="00B05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7ACC831-CC82-4D2D-B4E6-C8D093128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</a:t>
            </a:r>
            <a:r>
              <a:rPr kumimoji="1" lang="ja-JP" altLang="en-US" dirty="0"/>
              <a:t>分布</a:t>
            </a:r>
          </a:p>
        </p:txBody>
      </p:sp>
      <p:sp>
        <p:nvSpPr>
          <p:cNvPr id="206" name="テキスト ボックス 205">
            <a:extLst>
              <a:ext uri="{FF2B5EF4-FFF2-40B4-BE49-F238E27FC236}">
                <a16:creationId xmlns:a16="http://schemas.microsoft.com/office/drawing/2014/main" id="{CF68C697-BFAD-44AF-BDED-02426247E2B2}"/>
              </a:ext>
            </a:extLst>
          </p:cNvPr>
          <p:cNvSpPr txBox="1"/>
          <p:nvPr/>
        </p:nvSpPr>
        <p:spPr>
          <a:xfrm>
            <a:off x="5709351" y="2861459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207" name="テキスト ボックス 206">
            <a:extLst>
              <a:ext uri="{FF2B5EF4-FFF2-40B4-BE49-F238E27FC236}">
                <a16:creationId xmlns:a16="http://schemas.microsoft.com/office/drawing/2014/main" id="{384B8AB4-93B5-4889-834B-15C9652E889E}"/>
              </a:ext>
            </a:extLst>
          </p:cNvPr>
          <p:cNvSpPr txBox="1"/>
          <p:nvPr/>
        </p:nvSpPr>
        <p:spPr>
          <a:xfrm>
            <a:off x="4637279" y="2018565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母集団（正規分布）①</a:t>
            </a:r>
          </a:p>
        </p:txBody>
      </p:sp>
      <p:sp>
        <p:nvSpPr>
          <p:cNvPr id="209" name="テキスト ボックス 208">
            <a:extLst>
              <a:ext uri="{FF2B5EF4-FFF2-40B4-BE49-F238E27FC236}">
                <a16:creationId xmlns:a16="http://schemas.microsoft.com/office/drawing/2014/main" id="{2646795F-3EA0-410E-A5CA-B31FF2CCC7C4}"/>
              </a:ext>
            </a:extLst>
          </p:cNvPr>
          <p:cNvSpPr txBox="1"/>
          <p:nvPr/>
        </p:nvSpPr>
        <p:spPr>
          <a:xfrm>
            <a:off x="5551427" y="3421531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211" name="テキスト ボックス 210">
            <a:extLst>
              <a:ext uri="{FF2B5EF4-FFF2-40B4-BE49-F238E27FC236}">
                <a16:creationId xmlns:a16="http://schemas.microsoft.com/office/drawing/2014/main" id="{9C56A50A-4FFD-489C-B997-F1E19C117D12}"/>
              </a:ext>
            </a:extLst>
          </p:cNvPr>
          <p:cNvSpPr txBox="1"/>
          <p:nvPr/>
        </p:nvSpPr>
        <p:spPr>
          <a:xfrm>
            <a:off x="6049264" y="2750731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212" name="テキスト ボックス 211">
            <a:extLst>
              <a:ext uri="{FF2B5EF4-FFF2-40B4-BE49-F238E27FC236}">
                <a16:creationId xmlns:a16="http://schemas.microsoft.com/office/drawing/2014/main" id="{D8FAD8A1-C486-4F29-8EE9-BFD839A05DBB}"/>
              </a:ext>
            </a:extLst>
          </p:cNvPr>
          <p:cNvSpPr txBox="1"/>
          <p:nvPr/>
        </p:nvSpPr>
        <p:spPr>
          <a:xfrm>
            <a:off x="5380735" y="2839653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213" name="テキスト ボックス 212">
            <a:extLst>
              <a:ext uri="{FF2B5EF4-FFF2-40B4-BE49-F238E27FC236}">
                <a16:creationId xmlns:a16="http://schemas.microsoft.com/office/drawing/2014/main" id="{233D0695-540C-4EF3-A60E-6CE95E284519}"/>
              </a:ext>
            </a:extLst>
          </p:cNvPr>
          <p:cNvSpPr txBox="1"/>
          <p:nvPr/>
        </p:nvSpPr>
        <p:spPr>
          <a:xfrm>
            <a:off x="5221588" y="3351777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216" name="テキスト ボックス 215">
            <a:extLst>
              <a:ext uri="{FF2B5EF4-FFF2-40B4-BE49-F238E27FC236}">
                <a16:creationId xmlns:a16="http://schemas.microsoft.com/office/drawing/2014/main" id="{547F05AE-98AE-4E55-93E4-A6A2D0307BC8}"/>
              </a:ext>
            </a:extLst>
          </p:cNvPr>
          <p:cNvSpPr txBox="1"/>
          <p:nvPr/>
        </p:nvSpPr>
        <p:spPr>
          <a:xfrm>
            <a:off x="6234983" y="3223681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217" name="テキスト ボックス 216">
            <a:extLst>
              <a:ext uri="{FF2B5EF4-FFF2-40B4-BE49-F238E27FC236}">
                <a16:creationId xmlns:a16="http://schemas.microsoft.com/office/drawing/2014/main" id="{F34ADCCC-2879-44A7-B801-FCFDED7A62B8}"/>
              </a:ext>
            </a:extLst>
          </p:cNvPr>
          <p:cNvSpPr txBox="1"/>
          <p:nvPr/>
        </p:nvSpPr>
        <p:spPr>
          <a:xfrm>
            <a:off x="6298183" y="2938735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219" name="テキスト ボックス 218">
            <a:extLst>
              <a:ext uri="{FF2B5EF4-FFF2-40B4-BE49-F238E27FC236}">
                <a16:creationId xmlns:a16="http://schemas.microsoft.com/office/drawing/2014/main" id="{925D95DD-1056-4526-B941-1522DBA41E08}"/>
              </a:ext>
            </a:extLst>
          </p:cNvPr>
          <p:cNvSpPr txBox="1"/>
          <p:nvPr/>
        </p:nvSpPr>
        <p:spPr>
          <a:xfrm>
            <a:off x="5676255" y="2600796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227" name="テキスト ボックス 226">
            <a:extLst>
              <a:ext uri="{FF2B5EF4-FFF2-40B4-BE49-F238E27FC236}">
                <a16:creationId xmlns:a16="http://schemas.microsoft.com/office/drawing/2014/main" id="{E496FE5C-9AC4-4378-9D56-D0277C3A8C9E}"/>
              </a:ext>
            </a:extLst>
          </p:cNvPr>
          <p:cNvSpPr txBox="1"/>
          <p:nvPr/>
        </p:nvSpPr>
        <p:spPr>
          <a:xfrm>
            <a:off x="5988398" y="2546703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228" name="テキスト ボックス 227">
            <a:extLst>
              <a:ext uri="{FF2B5EF4-FFF2-40B4-BE49-F238E27FC236}">
                <a16:creationId xmlns:a16="http://schemas.microsoft.com/office/drawing/2014/main" id="{882F9417-C6EA-4420-ABA8-D862F7FF89DC}"/>
              </a:ext>
            </a:extLst>
          </p:cNvPr>
          <p:cNvSpPr txBox="1"/>
          <p:nvPr/>
        </p:nvSpPr>
        <p:spPr>
          <a:xfrm>
            <a:off x="6033089" y="3073006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229" name="テキスト ボックス 228">
            <a:extLst>
              <a:ext uri="{FF2B5EF4-FFF2-40B4-BE49-F238E27FC236}">
                <a16:creationId xmlns:a16="http://schemas.microsoft.com/office/drawing/2014/main" id="{ACF94FBA-7231-45C9-B077-00EB3AD30B86}"/>
              </a:ext>
            </a:extLst>
          </p:cNvPr>
          <p:cNvSpPr txBox="1"/>
          <p:nvPr/>
        </p:nvSpPr>
        <p:spPr>
          <a:xfrm>
            <a:off x="6175180" y="3100570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234" name="テキスト ボックス 233">
            <a:extLst>
              <a:ext uri="{FF2B5EF4-FFF2-40B4-BE49-F238E27FC236}">
                <a16:creationId xmlns:a16="http://schemas.microsoft.com/office/drawing/2014/main" id="{06DA1DC4-3400-4B72-A73C-735F0D64B2DE}"/>
              </a:ext>
            </a:extLst>
          </p:cNvPr>
          <p:cNvSpPr txBox="1"/>
          <p:nvPr/>
        </p:nvSpPr>
        <p:spPr>
          <a:xfrm>
            <a:off x="5387097" y="3179114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235" name="テキスト ボックス 234">
            <a:extLst>
              <a:ext uri="{FF2B5EF4-FFF2-40B4-BE49-F238E27FC236}">
                <a16:creationId xmlns:a16="http://schemas.microsoft.com/office/drawing/2014/main" id="{34184802-EE8F-40E2-AF3E-563EBF285455}"/>
              </a:ext>
            </a:extLst>
          </p:cNvPr>
          <p:cNvSpPr txBox="1"/>
          <p:nvPr/>
        </p:nvSpPr>
        <p:spPr>
          <a:xfrm>
            <a:off x="5535260" y="3438125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236" name="テキスト ボックス 235">
            <a:extLst>
              <a:ext uri="{FF2B5EF4-FFF2-40B4-BE49-F238E27FC236}">
                <a16:creationId xmlns:a16="http://schemas.microsoft.com/office/drawing/2014/main" id="{048DFBD1-A234-4454-AA7A-8B3105BCB3C4}"/>
              </a:ext>
            </a:extLst>
          </p:cNvPr>
          <p:cNvSpPr txBox="1"/>
          <p:nvPr/>
        </p:nvSpPr>
        <p:spPr>
          <a:xfrm>
            <a:off x="5667859" y="3308745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238" name="テキスト ボックス 237">
            <a:extLst>
              <a:ext uri="{FF2B5EF4-FFF2-40B4-BE49-F238E27FC236}">
                <a16:creationId xmlns:a16="http://schemas.microsoft.com/office/drawing/2014/main" id="{E334AB9B-4D4E-4A90-8970-BC26C766DB70}"/>
              </a:ext>
            </a:extLst>
          </p:cNvPr>
          <p:cNvSpPr txBox="1"/>
          <p:nvPr/>
        </p:nvSpPr>
        <p:spPr>
          <a:xfrm>
            <a:off x="5020402" y="2940786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301" name="楕円 300">
            <a:extLst>
              <a:ext uri="{FF2B5EF4-FFF2-40B4-BE49-F238E27FC236}">
                <a16:creationId xmlns:a16="http://schemas.microsoft.com/office/drawing/2014/main" id="{F4DF1AD1-8582-4918-8ADF-8FF80213DC6E}"/>
              </a:ext>
            </a:extLst>
          </p:cNvPr>
          <p:cNvSpPr/>
          <p:nvPr/>
        </p:nvSpPr>
        <p:spPr>
          <a:xfrm>
            <a:off x="3197106" y="2838162"/>
            <a:ext cx="1405456" cy="626300"/>
          </a:xfrm>
          <a:prstGeom prst="ellipse">
            <a:avLst/>
          </a:prstGeom>
          <a:solidFill>
            <a:srgbClr val="00B05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/>
              <a:t>χ</a:t>
            </a:r>
            <a:r>
              <a:rPr kumimoji="1" lang="en-US" altLang="ja-JP" sz="2000" baseline="30000" dirty="0"/>
              <a:t>2</a:t>
            </a:r>
            <a:r>
              <a:rPr kumimoji="1" lang="ja-JP" altLang="en-US" sz="2000" dirty="0"/>
              <a:t>①</a:t>
            </a:r>
          </a:p>
        </p:txBody>
      </p:sp>
      <p:sp>
        <p:nvSpPr>
          <p:cNvPr id="302" name="テキスト ボックス 301">
            <a:extLst>
              <a:ext uri="{FF2B5EF4-FFF2-40B4-BE49-F238E27FC236}">
                <a16:creationId xmlns:a16="http://schemas.microsoft.com/office/drawing/2014/main" id="{D7E31C97-8F39-4669-9989-3262C0144916}"/>
              </a:ext>
            </a:extLst>
          </p:cNvPr>
          <p:cNvSpPr txBox="1"/>
          <p:nvPr/>
        </p:nvSpPr>
        <p:spPr>
          <a:xfrm>
            <a:off x="5945931" y="3448858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221" name="円弧 220">
            <a:extLst>
              <a:ext uri="{FF2B5EF4-FFF2-40B4-BE49-F238E27FC236}">
                <a16:creationId xmlns:a16="http://schemas.microsoft.com/office/drawing/2014/main" id="{03FFBF2D-24A9-4986-BD39-0E81E963F5BE}"/>
              </a:ext>
            </a:extLst>
          </p:cNvPr>
          <p:cNvSpPr/>
          <p:nvPr/>
        </p:nvSpPr>
        <p:spPr>
          <a:xfrm rot="20899022" flipH="1" flipV="1">
            <a:off x="3958709" y="2006730"/>
            <a:ext cx="2278481" cy="1510444"/>
          </a:xfrm>
          <a:prstGeom prst="arc">
            <a:avLst>
              <a:gd name="adj1" fmla="val 14800540"/>
              <a:gd name="adj2" fmla="val 19877620"/>
            </a:avLst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楕円 303">
            <a:extLst>
              <a:ext uri="{FF2B5EF4-FFF2-40B4-BE49-F238E27FC236}">
                <a16:creationId xmlns:a16="http://schemas.microsoft.com/office/drawing/2014/main" id="{0AED3B3D-35D3-4E3A-957E-23B5811BA29B}"/>
              </a:ext>
            </a:extLst>
          </p:cNvPr>
          <p:cNvSpPr/>
          <p:nvPr/>
        </p:nvSpPr>
        <p:spPr>
          <a:xfrm>
            <a:off x="4987800" y="4376453"/>
            <a:ext cx="1651566" cy="1436649"/>
          </a:xfrm>
          <a:prstGeom prst="ellipse">
            <a:avLst/>
          </a:prstGeom>
          <a:solidFill>
            <a:srgbClr val="0070C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楕円 304">
            <a:extLst>
              <a:ext uri="{FF2B5EF4-FFF2-40B4-BE49-F238E27FC236}">
                <a16:creationId xmlns:a16="http://schemas.microsoft.com/office/drawing/2014/main" id="{B6F09ABB-61D2-4D04-90F6-71A6F901E423}"/>
              </a:ext>
            </a:extLst>
          </p:cNvPr>
          <p:cNvSpPr/>
          <p:nvPr/>
        </p:nvSpPr>
        <p:spPr>
          <a:xfrm>
            <a:off x="5447673" y="4627824"/>
            <a:ext cx="735136" cy="652040"/>
          </a:xfrm>
          <a:prstGeom prst="ellipse">
            <a:avLst/>
          </a:prstGeom>
          <a:solidFill>
            <a:srgbClr val="00B05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6" name="テキスト ボックス 305">
            <a:extLst>
              <a:ext uri="{FF2B5EF4-FFF2-40B4-BE49-F238E27FC236}">
                <a16:creationId xmlns:a16="http://schemas.microsoft.com/office/drawing/2014/main" id="{181669F8-A723-4CBD-A8D7-5D249D75015D}"/>
              </a:ext>
            </a:extLst>
          </p:cNvPr>
          <p:cNvSpPr txBox="1"/>
          <p:nvPr/>
        </p:nvSpPr>
        <p:spPr>
          <a:xfrm>
            <a:off x="5719193" y="4799099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308" name="テキスト ボックス 307">
            <a:extLst>
              <a:ext uri="{FF2B5EF4-FFF2-40B4-BE49-F238E27FC236}">
                <a16:creationId xmlns:a16="http://schemas.microsoft.com/office/drawing/2014/main" id="{E5CE9697-93E1-4123-ADFE-78EF485EAAB6}"/>
              </a:ext>
            </a:extLst>
          </p:cNvPr>
          <p:cNvSpPr txBox="1"/>
          <p:nvPr/>
        </p:nvSpPr>
        <p:spPr>
          <a:xfrm>
            <a:off x="5561269" y="5359171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309" name="テキスト ボックス 308">
            <a:extLst>
              <a:ext uri="{FF2B5EF4-FFF2-40B4-BE49-F238E27FC236}">
                <a16:creationId xmlns:a16="http://schemas.microsoft.com/office/drawing/2014/main" id="{F1D2B436-6208-4353-9389-59D4CE47B52E}"/>
              </a:ext>
            </a:extLst>
          </p:cNvPr>
          <p:cNvSpPr txBox="1"/>
          <p:nvPr/>
        </p:nvSpPr>
        <p:spPr>
          <a:xfrm>
            <a:off x="6059106" y="4688371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310" name="テキスト ボックス 309">
            <a:extLst>
              <a:ext uri="{FF2B5EF4-FFF2-40B4-BE49-F238E27FC236}">
                <a16:creationId xmlns:a16="http://schemas.microsoft.com/office/drawing/2014/main" id="{2925A6B9-3DDD-4896-8863-2E5CDF942E88}"/>
              </a:ext>
            </a:extLst>
          </p:cNvPr>
          <p:cNvSpPr txBox="1"/>
          <p:nvPr/>
        </p:nvSpPr>
        <p:spPr>
          <a:xfrm>
            <a:off x="5390577" y="4777293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311" name="テキスト ボックス 310">
            <a:extLst>
              <a:ext uri="{FF2B5EF4-FFF2-40B4-BE49-F238E27FC236}">
                <a16:creationId xmlns:a16="http://schemas.microsoft.com/office/drawing/2014/main" id="{22380306-86F2-4A84-BE9F-D17B176A8CD5}"/>
              </a:ext>
            </a:extLst>
          </p:cNvPr>
          <p:cNvSpPr txBox="1"/>
          <p:nvPr/>
        </p:nvSpPr>
        <p:spPr>
          <a:xfrm>
            <a:off x="5231430" y="5289417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F9298E1E-9D79-46CC-8776-279E45BD574E}"/>
              </a:ext>
            </a:extLst>
          </p:cNvPr>
          <p:cNvSpPr txBox="1"/>
          <p:nvPr/>
        </p:nvSpPr>
        <p:spPr>
          <a:xfrm>
            <a:off x="6244825" y="5161321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313" name="テキスト ボックス 312">
            <a:extLst>
              <a:ext uri="{FF2B5EF4-FFF2-40B4-BE49-F238E27FC236}">
                <a16:creationId xmlns:a16="http://schemas.microsoft.com/office/drawing/2014/main" id="{AD74ABCC-D382-40FC-9A34-86EFB751B16A}"/>
              </a:ext>
            </a:extLst>
          </p:cNvPr>
          <p:cNvSpPr txBox="1"/>
          <p:nvPr/>
        </p:nvSpPr>
        <p:spPr>
          <a:xfrm>
            <a:off x="6308025" y="4876375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314" name="テキスト ボックス 313">
            <a:extLst>
              <a:ext uri="{FF2B5EF4-FFF2-40B4-BE49-F238E27FC236}">
                <a16:creationId xmlns:a16="http://schemas.microsoft.com/office/drawing/2014/main" id="{F8537141-88B1-45CD-A84D-EF1FAA0E3227}"/>
              </a:ext>
            </a:extLst>
          </p:cNvPr>
          <p:cNvSpPr txBox="1"/>
          <p:nvPr/>
        </p:nvSpPr>
        <p:spPr>
          <a:xfrm>
            <a:off x="5570868" y="4940722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315" name="テキスト ボックス 314">
            <a:extLst>
              <a:ext uri="{FF2B5EF4-FFF2-40B4-BE49-F238E27FC236}">
                <a16:creationId xmlns:a16="http://schemas.microsoft.com/office/drawing/2014/main" id="{58CE0ACD-C43F-4D0A-B481-5474E18AC4CA}"/>
              </a:ext>
            </a:extLst>
          </p:cNvPr>
          <p:cNvSpPr txBox="1"/>
          <p:nvPr/>
        </p:nvSpPr>
        <p:spPr>
          <a:xfrm>
            <a:off x="5998240" y="4484343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316" name="テキスト ボックス 315">
            <a:extLst>
              <a:ext uri="{FF2B5EF4-FFF2-40B4-BE49-F238E27FC236}">
                <a16:creationId xmlns:a16="http://schemas.microsoft.com/office/drawing/2014/main" id="{5135E4B1-0147-44A0-9AD5-97EFC8417614}"/>
              </a:ext>
            </a:extLst>
          </p:cNvPr>
          <p:cNvSpPr txBox="1"/>
          <p:nvPr/>
        </p:nvSpPr>
        <p:spPr>
          <a:xfrm>
            <a:off x="6042931" y="5010646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317" name="テキスト ボックス 316">
            <a:extLst>
              <a:ext uri="{FF2B5EF4-FFF2-40B4-BE49-F238E27FC236}">
                <a16:creationId xmlns:a16="http://schemas.microsoft.com/office/drawing/2014/main" id="{E2F9D0EB-B776-40E5-8038-F90E08F4BB1D}"/>
              </a:ext>
            </a:extLst>
          </p:cNvPr>
          <p:cNvSpPr txBox="1"/>
          <p:nvPr/>
        </p:nvSpPr>
        <p:spPr>
          <a:xfrm>
            <a:off x="6185022" y="5038210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318" name="テキスト ボックス 317">
            <a:extLst>
              <a:ext uri="{FF2B5EF4-FFF2-40B4-BE49-F238E27FC236}">
                <a16:creationId xmlns:a16="http://schemas.microsoft.com/office/drawing/2014/main" id="{E13F9155-0CDB-4535-B71F-66E6525BD256}"/>
              </a:ext>
            </a:extLst>
          </p:cNvPr>
          <p:cNvSpPr txBox="1"/>
          <p:nvPr/>
        </p:nvSpPr>
        <p:spPr>
          <a:xfrm>
            <a:off x="5326362" y="5133756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319" name="テキスト ボックス 318">
            <a:extLst>
              <a:ext uri="{FF2B5EF4-FFF2-40B4-BE49-F238E27FC236}">
                <a16:creationId xmlns:a16="http://schemas.microsoft.com/office/drawing/2014/main" id="{0D0BA9B9-E08D-4B82-9D54-3280713FD8BF}"/>
              </a:ext>
            </a:extLst>
          </p:cNvPr>
          <p:cNvSpPr txBox="1"/>
          <p:nvPr/>
        </p:nvSpPr>
        <p:spPr>
          <a:xfrm>
            <a:off x="5545102" y="5375765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320" name="テキスト ボックス 319">
            <a:extLst>
              <a:ext uri="{FF2B5EF4-FFF2-40B4-BE49-F238E27FC236}">
                <a16:creationId xmlns:a16="http://schemas.microsoft.com/office/drawing/2014/main" id="{F1380AA4-9156-4804-83E2-E08FCC218362}"/>
              </a:ext>
            </a:extLst>
          </p:cNvPr>
          <p:cNvSpPr txBox="1"/>
          <p:nvPr/>
        </p:nvSpPr>
        <p:spPr>
          <a:xfrm>
            <a:off x="5677701" y="5246385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321" name="テキスト ボックス 320">
            <a:extLst>
              <a:ext uri="{FF2B5EF4-FFF2-40B4-BE49-F238E27FC236}">
                <a16:creationId xmlns:a16="http://schemas.microsoft.com/office/drawing/2014/main" id="{6EA3C0F6-1E12-4FC8-80FE-BF6386BDC04F}"/>
              </a:ext>
            </a:extLst>
          </p:cNvPr>
          <p:cNvSpPr txBox="1"/>
          <p:nvPr/>
        </p:nvSpPr>
        <p:spPr>
          <a:xfrm>
            <a:off x="5164352" y="4941624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323" name="テキスト ボックス 322">
            <a:extLst>
              <a:ext uri="{FF2B5EF4-FFF2-40B4-BE49-F238E27FC236}">
                <a16:creationId xmlns:a16="http://schemas.microsoft.com/office/drawing/2014/main" id="{E084889F-4479-4184-B1FA-CF25760C9328}"/>
              </a:ext>
            </a:extLst>
          </p:cNvPr>
          <p:cNvSpPr txBox="1"/>
          <p:nvPr/>
        </p:nvSpPr>
        <p:spPr>
          <a:xfrm>
            <a:off x="5955773" y="5386498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324" name="円弧 323">
            <a:extLst>
              <a:ext uri="{FF2B5EF4-FFF2-40B4-BE49-F238E27FC236}">
                <a16:creationId xmlns:a16="http://schemas.microsoft.com/office/drawing/2014/main" id="{8EFF6B91-FDE1-4447-BBF0-BE81AB4A4848}"/>
              </a:ext>
            </a:extLst>
          </p:cNvPr>
          <p:cNvSpPr/>
          <p:nvPr/>
        </p:nvSpPr>
        <p:spPr>
          <a:xfrm rot="21385349" flipH="1">
            <a:off x="3897782" y="4568635"/>
            <a:ext cx="2278481" cy="1677813"/>
          </a:xfrm>
          <a:prstGeom prst="arc">
            <a:avLst>
              <a:gd name="adj1" fmla="val 13732704"/>
              <a:gd name="adj2" fmla="val 18852344"/>
            </a:avLst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6" name="テキスト ボックス 325">
            <a:extLst>
              <a:ext uri="{FF2B5EF4-FFF2-40B4-BE49-F238E27FC236}">
                <a16:creationId xmlns:a16="http://schemas.microsoft.com/office/drawing/2014/main" id="{EB5D1083-C0FB-460C-8F4F-8CDA2A797393}"/>
              </a:ext>
            </a:extLst>
          </p:cNvPr>
          <p:cNvSpPr txBox="1"/>
          <p:nvPr/>
        </p:nvSpPr>
        <p:spPr>
          <a:xfrm>
            <a:off x="4627680" y="5833008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cs typeface="Meiryo UI" pitchFamily="50" charset="-128"/>
              </a:rPr>
              <a:t>母集団（正規分布）②</a:t>
            </a:r>
            <a:endParaRPr kumimoji="1" lang="ja-JP" altLang="en-US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327" name="楕円 326">
            <a:extLst>
              <a:ext uri="{FF2B5EF4-FFF2-40B4-BE49-F238E27FC236}">
                <a16:creationId xmlns:a16="http://schemas.microsoft.com/office/drawing/2014/main" id="{FA8BAC38-F35A-459B-8DF6-C946D5DE435F}"/>
              </a:ext>
            </a:extLst>
          </p:cNvPr>
          <p:cNvSpPr/>
          <p:nvPr/>
        </p:nvSpPr>
        <p:spPr>
          <a:xfrm>
            <a:off x="3132684" y="4695029"/>
            <a:ext cx="1405456" cy="626300"/>
          </a:xfrm>
          <a:prstGeom prst="ellipse">
            <a:avLst/>
          </a:prstGeom>
          <a:solidFill>
            <a:srgbClr val="00B05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/>
              <a:t>χ</a:t>
            </a:r>
            <a:r>
              <a:rPr kumimoji="1" lang="en-US" altLang="ja-JP" sz="2000" baseline="30000" dirty="0"/>
              <a:t>2</a:t>
            </a:r>
            <a:r>
              <a:rPr kumimoji="1" lang="ja-JP" altLang="en-US" sz="2000" dirty="0"/>
              <a:t>②</a:t>
            </a:r>
          </a:p>
        </p:txBody>
      </p:sp>
      <p:sp>
        <p:nvSpPr>
          <p:cNvPr id="328" name="右中かっこ 327">
            <a:extLst>
              <a:ext uri="{FF2B5EF4-FFF2-40B4-BE49-F238E27FC236}">
                <a16:creationId xmlns:a16="http://schemas.microsoft.com/office/drawing/2014/main" id="{ACB61E0D-208D-488A-8558-0B928A3A3A76}"/>
              </a:ext>
            </a:extLst>
          </p:cNvPr>
          <p:cNvSpPr/>
          <p:nvPr/>
        </p:nvSpPr>
        <p:spPr>
          <a:xfrm>
            <a:off x="6680565" y="3003984"/>
            <a:ext cx="634807" cy="2190893"/>
          </a:xfrm>
          <a:prstGeom prst="rightBrace">
            <a:avLst>
              <a:gd name="adj1" fmla="val 0"/>
              <a:gd name="adj2" fmla="val 50000"/>
            </a:avLst>
          </a:prstGeom>
          <a:ln w="57150">
            <a:solidFill>
              <a:schemeClr val="bg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テキスト ボックス 328">
            <a:extLst>
              <a:ext uri="{FF2B5EF4-FFF2-40B4-BE49-F238E27FC236}">
                <a16:creationId xmlns:a16="http://schemas.microsoft.com/office/drawing/2014/main" id="{D61ACF8A-4B63-46DE-8AF0-CFCE8EB9EB5C}"/>
              </a:ext>
            </a:extLst>
          </p:cNvPr>
          <p:cNvSpPr txBox="1"/>
          <p:nvPr/>
        </p:nvSpPr>
        <p:spPr>
          <a:xfrm>
            <a:off x="7315372" y="3887322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分散は同じだろうか？</a:t>
            </a:r>
          </a:p>
        </p:txBody>
      </p:sp>
      <p:sp>
        <p:nvSpPr>
          <p:cNvPr id="330" name="テキスト ボックス 329">
            <a:extLst>
              <a:ext uri="{FF2B5EF4-FFF2-40B4-BE49-F238E27FC236}">
                <a16:creationId xmlns:a16="http://schemas.microsoft.com/office/drawing/2014/main" id="{4D1A6D34-81B3-498C-AF31-9118A11F4DA4}"/>
              </a:ext>
            </a:extLst>
          </p:cNvPr>
          <p:cNvSpPr txBox="1"/>
          <p:nvPr/>
        </p:nvSpPr>
        <p:spPr>
          <a:xfrm>
            <a:off x="2938532" y="5340204"/>
            <a:ext cx="169790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標本分散に連動</a:t>
            </a:r>
          </a:p>
        </p:txBody>
      </p:sp>
      <p:sp>
        <p:nvSpPr>
          <p:cNvPr id="340" name="フリーフォーム: 図形 339">
            <a:extLst>
              <a:ext uri="{FF2B5EF4-FFF2-40B4-BE49-F238E27FC236}">
                <a16:creationId xmlns:a16="http://schemas.microsoft.com/office/drawing/2014/main" id="{5F678BA2-AC38-42D1-A563-D3A7404F8222}"/>
              </a:ext>
            </a:extLst>
          </p:cNvPr>
          <p:cNvSpPr/>
          <p:nvPr/>
        </p:nvSpPr>
        <p:spPr>
          <a:xfrm>
            <a:off x="649012" y="3261319"/>
            <a:ext cx="1779492" cy="1167551"/>
          </a:xfrm>
          <a:custGeom>
            <a:avLst/>
            <a:gdLst>
              <a:gd name="connsiteX0" fmla="*/ 0 w 2221323"/>
              <a:gd name="connsiteY0" fmla="*/ 1695174 h 1695174"/>
              <a:gd name="connsiteX1" fmla="*/ 124894 w 2221323"/>
              <a:gd name="connsiteY1" fmla="*/ 1311572 h 1695174"/>
              <a:gd name="connsiteX2" fmla="*/ 410365 w 2221323"/>
              <a:gd name="connsiteY2" fmla="*/ 189 h 1695174"/>
              <a:gd name="connsiteX3" fmla="*/ 1097280 w 2221323"/>
              <a:gd name="connsiteY3" fmla="*/ 1409703 h 1695174"/>
              <a:gd name="connsiteX4" fmla="*/ 2221323 w 2221323"/>
              <a:gd name="connsiteY4" fmla="*/ 1695174 h 1695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1323" h="1695174">
                <a:moveTo>
                  <a:pt x="0" y="1695174"/>
                </a:moveTo>
                <a:cubicBezTo>
                  <a:pt x="28250" y="1644621"/>
                  <a:pt x="56500" y="1594069"/>
                  <a:pt x="124894" y="1311572"/>
                </a:cubicBezTo>
                <a:cubicBezTo>
                  <a:pt x="193288" y="1029075"/>
                  <a:pt x="248301" y="-16166"/>
                  <a:pt x="410365" y="189"/>
                </a:cubicBezTo>
                <a:cubicBezTo>
                  <a:pt x="572429" y="16544"/>
                  <a:pt x="795454" y="1127206"/>
                  <a:pt x="1097280" y="1409703"/>
                </a:cubicBezTo>
                <a:cubicBezTo>
                  <a:pt x="1399106" y="1692200"/>
                  <a:pt x="1810214" y="1693687"/>
                  <a:pt x="2221323" y="1695174"/>
                </a:cubicBezTo>
              </a:path>
            </a:pathLst>
          </a:cu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48" name="直線矢印コネクタ 347">
            <a:extLst>
              <a:ext uri="{FF2B5EF4-FFF2-40B4-BE49-F238E27FC236}">
                <a16:creationId xmlns:a16="http://schemas.microsoft.com/office/drawing/2014/main" id="{8FCA9427-59AA-4E3A-84A7-B1159B4A65A9}"/>
              </a:ext>
            </a:extLst>
          </p:cNvPr>
          <p:cNvCxnSpPr>
            <a:cxnSpLocks/>
          </p:cNvCxnSpPr>
          <p:nvPr/>
        </p:nvCxnSpPr>
        <p:spPr>
          <a:xfrm>
            <a:off x="649012" y="4428870"/>
            <a:ext cx="1834756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" name="テキスト ボックス 350">
            <a:extLst>
              <a:ext uri="{FF2B5EF4-FFF2-40B4-BE49-F238E27FC236}">
                <a16:creationId xmlns:a16="http://schemas.microsoft.com/office/drawing/2014/main" id="{BB3CC53C-FA98-40BF-89E4-51EBE485A26A}"/>
              </a:ext>
            </a:extLst>
          </p:cNvPr>
          <p:cNvSpPr txBox="1"/>
          <p:nvPr/>
        </p:nvSpPr>
        <p:spPr>
          <a:xfrm>
            <a:off x="2466923" y="4207343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F</a:t>
            </a:r>
            <a:endParaRPr kumimoji="1" lang="ja-JP" altLang="en-US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2" name="テキスト ボックス 351">
                <a:extLst>
                  <a:ext uri="{FF2B5EF4-FFF2-40B4-BE49-F238E27FC236}">
                    <a16:creationId xmlns:a16="http://schemas.microsoft.com/office/drawing/2014/main" id="{E9817865-5D20-4446-89B0-D284E09740D6}"/>
                  </a:ext>
                </a:extLst>
              </p:cNvPr>
              <p:cNvSpPr txBox="1"/>
              <p:nvPr/>
            </p:nvSpPr>
            <p:spPr>
              <a:xfrm>
                <a:off x="2337132" y="3302224"/>
                <a:ext cx="716863" cy="7777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1" lang="en-US" altLang="ja-JP" sz="2000" i="1" dirty="0">
                              <a:solidFill>
                                <a:schemeClr val="bg1"/>
                              </a:solidFill>
                              <a:cs typeface="Times New Roman" panose="02020603050405020304" pitchFamily="18" charset="0"/>
                            </a:rPr>
                            <m:t>χ</m:t>
                          </m:r>
                          <m:r>
                            <m:rPr>
                              <m:nor/>
                            </m:rPr>
                            <a:rPr kumimoji="1" lang="en-US" altLang="ja-JP" sz="2000" i="1" baseline="30000" dirty="0">
                              <a:solidFill>
                                <a:schemeClr val="bg1"/>
                              </a:solidFill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kumimoji="1" lang="ja-JP" altLang="en-US" sz="20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1" lang="en-US" altLang="ja-JP" sz="2000" i="1" dirty="0">
                              <a:solidFill>
                                <a:schemeClr val="bg1"/>
                              </a:solidFill>
                              <a:cs typeface="Times New Roman" panose="02020603050405020304" pitchFamily="18" charset="0"/>
                            </a:rPr>
                            <m:t>χ</m:t>
                          </m:r>
                          <m:r>
                            <m:rPr>
                              <m:nor/>
                            </m:rPr>
                            <a:rPr kumimoji="1" lang="en-US" altLang="ja-JP" sz="2000" i="1" baseline="30000" dirty="0">
                              <a:solidFill>
                                <a:schemeClr val="bg1"/>
                              </a:solidFill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kumimoji="1" lang="ja-JP" altLang="en-US" sz="20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②</m:t>
                          </m:r>
                        </m:den>
                      </m:f>
                    </m:oMath>
                  </m:oMathPara>
                </a14:m>
                <a:endParaRPr kumimoji="1" lang="ja-JP" altLang="en-US" sz="20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 UI" pitchFamily="50" charset="-128"/>
                </a:endParaRPr>
              </a:p>
            </p:txBody>
          </p:sp>
        </mc:Choice>
        <mc:Fallback xmlns="">
          <p:sp>
            <p:nvSpPr>
              <p:cNvPr id="352" name="テキスト ボックス 351">
                <a:extLst>
                  <a:ext uri="{FF2B5EF4-FFF2-40B4-BE49-F238E27FC236}">
                    <a16:creationId xmlns:a16="http://schemas.microsoft.com/office/drawing/2014/main" id="{E9817865-5D20-4446-89B0-D284E0974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132" y="3302224"/>
                <a:ext cx="716863" cy="7777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3" name="円弧 352">
            <a:extLst>
              <a:ext uri="{FF2B5EF4-FFF2-40B4-BE49-F238E27FC236}">
                <a16:creationId xmlns:a16="http://schemas.microsoft.com/office/drawing/2014/main" id="{97F5C00E-BE9F-4E3F-975D-0A6127264416}"/>
              </a:ext>
            </a:extLst>
          </p:cNvPr>
          <p:cNvSpPr/>
          <p:nvPr/>
        </p:nvSpPr>
        <p:spPr>
          <a:xfrm rot="576595" flipH="1">
            <a:off x="1316822" y="3733377"/>
            <a:ext cx="2278481" cy="1677813"/>
          </a:xfrm>
          <a:prstGeom prst="arc">
            <a:avLst>
              <a:gd name="adj1" fmla="val 17298676"/>
              <a:gd name="adj2" fmla="val 20350382"/>
            </a:avLst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56" name="直線矢印コネクタ 355">
            <a:extLst>
              <a:ext uri="{FF2B5EF4-FFF2-40B4-BE49-F238E27FC236}">
                <a16:creationId xmlns:a16="http://schemas.microsoft.com/office/drawing/2014/main" id="{D7224FED-A76B-4E98-9913-0260CFDE06B9}"/>
              </a:ext>
            </a:extLst>
          </p:cNvPr>
          <p:cNvCxnSpPr>
            <a:cxnSpLocks/>
          </p:cNvCxnSpPr>
          <p:nvPr/>
        </p:nvCxnSpPr>
        <p:spPr>
          <a:xfrm flipH="1">
            <a:off x="2932516" y="3328291"/>
            <a:ext cx="371994" cy="174166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直線矢印コネクタ 357">
            <a:extLst>
              <a:ext uri="{FF2B5EF4-FFF2-40B4-BE49-F238E27FC236}">
                <a16:creationId xmlns:a16="http://schemas.microsoft.com/office/drawing/2014/main" id="{CCE0C440-C795-45E4-BE96-30AB9F193FB5}"/>
              </a:ext>
            </a:extLst>
          </p:cNvPr>
          <p:cNvCxnSpPr>
            <a:cxnSpLocks/>
          </p:cNvCxnSpPr>
          <p:nvPr/>
        </p:nvCxnSpPr>
        <p:spPr>
          <a:xfrm flipH="1" flipV="1">
            <a:off x="2910433" y="3985985"/>
            <a:ext cx="631385" cy="744580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3" name="テキスト ボックス 362">
            <a:extLst>
              <a:ext uri="{FF2B5EF4-FFF2-40B4-BE49-F238E27FC236}">
                <a16:creationId xmlns:a16="http://schemas.microsoft.com/office/drawing/2014/main" id="{0EA3F4B0-CE53-499A-81A7-62FBD5CD81D8}"/>
              </a:ext>
            </a:extLst>
          </p:cNvPr>
          <p:cNvSpPr txBox="1"/>
          <p:nvPr/>
        </p:nvSpPr>
        <p:spPr>
          <a:xfrm>
            <a:off x="2998023" y="3620656"/>
            <a:ext cx="144142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比の形にする</a:t>
            </a:r>
            <a:endParaRPr kumimoji="1" lang="en-US" altLang="ja-JP" sz="17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  <a:p>
            <a:pPr algn="l"/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（割り算）</a:t>
            </a:r>
          </a:p>
        </p:txBody>
      </p:sp>
      <p:sp>
        <p:nvSpPr>
          <p:cNvPr id="364" name="テキスト ボックス 363">
            <a:extLst>
              <a:ext uri="{FF2B5EF4-FFF2-40B4-BE49-F238E27FC236}">
                <a16:creationId xmlns:a16="http://schemas.microsoft.com/office/drawing/2014/main" id="{62C89BFB-049C-4FD5-90F1-7ED78E657A5D}"/>
              </a:ext>
            </a:extLst>
          </p:cNvPr>
          <p:cNvSpPr txBox="1"/>
          <p:nvPr/>
        </p:nvSpPr>
        <p:spPr>
          <a:xfrm>
            <a:off x="1392774" y="3377993"/>
            <a:ext cx="62068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分布</a:t>
            </a:r>
          </a:p>
        </p:txBody>
      </p:sp>
      <p:sp>
        <p:nvSpPr>
          <p:cNvPr id="365" name="テキスト ボックス 364">
            <a:extLst>
              <a:ext uri="{FF2B5EF4-FFF2-40B4-BE49-F238E27FC236}">
                <a16:creationId xmlns:a16="http://schemas.microsoft.com/office/drawing/2014/main" id="{65D85FD2-3C27-4082-A2DA-C1CAF6D3B4C8}"/>
              </a:ext>
            </a:extLst>
          </p:cNvPr>
          <p:cNvSpPr txBox="1"/>
          <p:nvPr/>
        </p:nvSpPr>
        <p:spPr>
          <a:xfrm>
            <a:off x="1035630" y="4411577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1</a:t>
            </a:r>
            <a:endParaRPr kumimoji="1" lang="ja-JP" altLang="en-US" sz="16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366" name="テキスト ボックス 365">
            <a:extLst>
              <a:ext uri="{FF2B5EF4-FFF2-40B4-BE49-F238E27FC236}">
                <a16:creationId xmlns:a16="http://schemas.microsoft.com/office/drawing/2014/main" id="{4F969DB5-C708-4E7F-805B-05DFD4FCC956}"/>
              </a:ext>
            </a:extLst>
          </p:cNvPr>
          <p:cNvSpPr txBox="1"/>
          <p:nvPr/>
        </p:nvSpPr>
        <p:spPr>
          <a:xfrm>
            <a:off x="522173" y="4408859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0</a:t>
            </a:r>
            <a:endParaRPr kumimoji="1" lang="ja-JP" altLang="en-US" sz="16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367" name="テキスト ボックス 366">
            <a:extLst>
              <a:ext uri="{FF2B5EF4-FFF2-40B4-BE49-F238E27FC236}">
                <a16:creationId xmlns:a16="http://schemas.microsoft.com/office/drawing/2014/main" id="{3F72ADC8-71C6-4CE2-99F9-620B02CFFF6C}"/>
              </a:ext>
            </a:extLst>
          </p:cNvPr>
          <p:cNvSpPr txBox="1"/>
          <p:nvPr/>
        </p:nvSpPr>
        <p:spPr>
          <a:xfrm>
            <a:off x="1665543" y="4395153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2</a:t>
            </a:r>
            <a:endParaRPr kumimoji="1" lang="ja-JP" altLang="en-US" sz="16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368" name="テキスト ボックス 367">
            <a:extLst>
              <a:ext uri="{FF2B5EF4-FFF2-40B4-BE49-F238E27FC236}">
                <a16:creationId xmlns:a16="http://schemas.microsoft.com/office/drawing/2014/main" id="{94D89576-0843-4F08-8AC8-C4B2116A0B48}"/>
              </a:ext>
            </a:extLst>
          </p:cNvPr>
          <p:cNvSpPr txBox="1"/>
          <p:nvPr/>
        </p:nvSpPr>
        <p:spPr>
          <a:xfrm>
            <a:off x="468587" y="4894055"/>
            <a:ext cx="19983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等分散ならば</a:t>
            </a:r>
            <a:r>
              <a:rPr kumimoji="1" lang="en-US" altLang="ja-JP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1</a:t>
            </a:r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前後の値を取る</a:t>
            </a:r>
          </a:p>
        </p:txBody>
      </p:sp>
      <p:sp>
        <p:nvSpPr>
          <p:cNvPr id="369" name="四角形: 角を丸くする 368">
            <a:extLst>
              <a:ext uri="{FF2B5EF4-FFF2-40B4-BE49-F238E27FC236}">
                <a16:creationId xmlns:a16="http://schemas.microsoft.com/office/drawing/2014/main" id="{81BEE438-5EEA-46AD-82E7-772B84835CD8}"/>
              </a:ext>
            </a:extLst>
          </p:cNvPr>
          <p:cNvSpPr/>
          <p:nvPr/>
        </p:nvSpPr>
        <p:spPr>
          <a:xfrm>
            <a:off x="857942" y="4341927"/>
            <a:ext cx="630056" cy="149889"/>
          </a:xfrm>
          <a:prstGeom prst="round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70" name="直線矢印コネクタ 369">
            <a:extLst>
              <a:ext uri="{FF2B5EF4-FFF2-40B4-BE49-F238E27FC236}">
                <a16:creationId xmlns:a16="http://schemas.microsoft.com/office/drawing/2014/main" id="{FFDE7232-9FDB-49E9-98AA-381CFF21CDEF}"/>
              </a:ext>
            </a:extLst>
          </p:cNvPr>
          <p:cNvCxnSpPr>
            <a:cxnSpLocks/>
          </p:cNvCxnSpPr>
          <p:nvPr/>
        </p:nvCxnSpPr>
        <p:spPr>
          <a:xfrm flipV="1">
            <a:off x="956809" y="4485491"/>
            <a:ext cx="60867" cy="444918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2" name="テキスト ボックス 371">
            <a:extLst>
              <a:ext uri="{FF2B5EF4-FFF2-40B4-BE49-F238E27FC236}">
                <a16:creationId xmlns:a16="http://schemas.microsoft.com/office/drawing/2014/main" id="{17EF630D-03C1-46AA-A2F2-233B0FAF9147}"/>
              </a:ext>
            </a:extLst>
          </p:cNvPr>
          <p:cNvSpPr txBox="1"/>
          <p:nvPr/>
        </p:nvSpPr>
        <p:spPr>
          <a:xfrm>
            <a:off x="438794" y="2747028"/>
            <a:ext cx="1973617" cy="353943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χ</a:t>
            </a:r>
            <a:r>
              <a:rPr kumimoji="1" lang="en-US" altLang="ja-JP" sz="1700" baseline="30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2</a:t>
            </a:r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の比が従う分布</a:t>
            </a:r>
          </a:p>
        </p:txBody>
      </p:sp>
      <p:sp>
        <p:nvSpPr>
          <p:cNvPr id="373" name="テキスト ボックス 372">
            <a:extLst>
              <a:ext uri="{FF2B5EF4-FFF2-40B4-BE49-F238E27FC236}">
                <a16:creationId xmlns:a16="http://schemas.microsoft.com/office/drawing/2014/main" id="{B14249FC-578D-4F44-983E-EE3116D5E397}"/>
              </a:ext>
            </a:extLst>
          </p:cNvPr>
          <p:cNvSpPr txBox="1"/>
          <p:nvPr/>
        </p:nvSpPr>
        <p:spPr>
          <a:xfrm>
            <a:off x="755919" y="3929722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F</a:t>
            </a:r>
            <a:r>
              <a:rPr kumimoji="1" lang="ja-JP" altLang="en-US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分布</a:t>
            </a:r>
          </a:p>
        </p:txBody>
      </p:sp>
      <p:sp>
        <p:nvSpPr>
          <p:cNvPr id="374" name="テキスト ボックス 373">
            <a:extLst>
              <a:ext uri="{FF2B5EF4-FFF2-40B4-BE49-F238E27FC236}">
                <a16:creationId xmlns:a16="http://schemas.microsoft.com/office/drawing/2014/main" id="{430838DD-8B62-402D-869A-1323D76EB2AF}"/>
              </a:ext>
            </a:extLst>
          </p:cNvPr>
          <p:cNvSpPr txBox="1"/>
          <p:nvPr/>
        </p:nvSpPr>
        <p:spPr>
          <a:xfrm>
            <a:off x="3029811" y="2485710"/>
            <a:ext cx="169790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標本分散に連動</a:t>
            </a:r>
          </a:p>
        </p:txBody>
      </p:sp>
    </p:spTree>
    <p:extLst>
      <p:ext uri="{BB962C8B-B14F-4D97-AF65-F5344CB8AC3E}">
        <p14:creationId xmlns:p14="http://schemas.microsoft.com/office/powerpoint/2010/main" val="299914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 animBg="1"/>
      <p:bldP spid="301" grpId="0" animBg="1"/>
      <p:bldP spid="221" grpId="0" animBg="1"/>
      <p:bldP spid="305" grpId="0" animBg="1"/>
      <p:bldP spid="324" grpId="0" animBg="1"/>
      <p:bldP spid="327" grpId="0" animBg="1"/>
      <p:bldP spid="330" grpId="0"/>
      <p:bldP spid="340" grpId="0" animBg="1"/>
      <p:bldP spid="351" grpId="0"/>
      <p:bldP spid="352" grpId="0"/>
      <p:bldP spid="353" grpId="0" animBg="1"/>
      <p:bldP spid="363" grpId="0"/>
      <p:bldP spid="364" grpId="0"/>
      <p:bldP spid="365" grpId="0"/>
      <p:bldP spid="366" grpId="0"/>
      <p:bldP spid="367" grpId="0"/>
      <p:bldP spid="368" grpId="0"/>
      <p:bldP spid="369" grpId="0" animBg="1"/>
      <p:bldP spid="372" grpId="0" animBg="1"/>
      <p:bldP spid="373" grpId="0"/>
      <p:bldP spid="3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5CCF1F-026E-466F-8C12-ACDFAAAB1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</a:t>
            </a:r>
            <a:r>
              <a:rPr kumimoji="1" lang="ja-JP" altLang="en-US" dirty="0"/>
              <a:t>分布の確率密度関数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507818C-5B43-4BF3-AF40-9A0059429AD2}"/>
              </a:ext>
            </a:extLst>
          </p:cNvPr>
          <p:cNvSpPr txBox="1"/>
          <p:nvPr/>
        </p:nvSpPr>
        <p:spPr>
          <a:xfrm>
            <a:off x="5466879" y="2358601"/>
            <a:ext cx="24482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χ</a:t>
            </a:r>
            <a:r>
              <a:rPr kumimoji="1" lang="en-US" altLang="ja-JP" sz="1700" baseline="30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2</a:t>
            </a:r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は自由度に伴い大きくなるため，それぞれの</a:t>
            </a:r>
            <a:r>
              <a:rPr kumimoji="1" lang="ja-JP" altLang="en-US" sz="17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自由度で割って</a:t>
            </a:r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自由度の影響を取り除く</a:t>
            </a:r>
          </a:p>
        </p:txBody>
      </p:sp>
      <p:graphicFrame>
        <p:nvGraphicFramePr>
          <p:cNvPr id="5" name="オブジェクト 4">
            <a:extLst>
              <a:ext uri="{FF2B5EF4-FFF2-40B4-BE49-F238E27FC236}">
                <a16:creationId xmlns:a16="http://schemas.microsoft.com/office/drawing/2014/main" id="{E197263A-01DC-442B-84AB-02080220FB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222396"/>
              </p:ext>
            </p:extLst>
          </p:nvPr>
        </p:nvGraphicFramePr>
        <p:xfrm>
          <a:off x="2706991" y="2003513"/>
          <a:ext cx="1584176" cy="1653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5" name="Equation" r:id="rId3" imgW="876240" imgH="914400" progId="Equation.DSMT4">
                  <p:embed/>
                </p:oleObj>
              </mc:Choice>
              <mc:Fallback>
                <p:oleObj name="Equation" r:id="rId3" imgW="87624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06991" y="2003513"/>
                        <a:ext cx="1584176" cy="16530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ECDC176D-A9BC-491E-930C-A7F53488B1B3}"/>
              </a:ext>
            </a:extLst>
          </p:cNvPr>
          <p:cNvCxnSpPr>
            <a:cxnSpLocks/>
          </p:cNvCxnSpPr>
          <p:nvPr/>
        </p:nvCxnSpPr>
        <p:spPr>
          <a:xfrm flipH="1" flipV="1">
            <a:off x="4139952" y="2681537"/>
            <a:ext cx="1231335" cy="163883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DB5AF8FB-D550-4D9C-8BAE-45E5942AB272}"/>
              </a:ext>
            </a:extLst>
          </p:cNvPr>
          <p:cNvCxnSpPr>
            <a:cxnSpLocks/>
          </p:cNvCxnSpPr>
          <p:nvPr/>
        </p:nvCxnSpPr>
        <p:spPr>
          <a:xfrm flipH="1">
            <a:off x="4211960" y="3066164"/>
            <a:ext cx="1159328" cy="355088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13BFD53-7193-460A-92A7-BFE267EFA45E}"/>
              </a:ext>
            </a:extLst>
          </p:cNvPr>
          <p:cNvSpPr txBox="1"/>
          <p:nvPr/>
        </p:nvSpPr>
        <p:spPr>
          <a:xfrm rot="409209">
            <a:off x="4358552" y="2423193"/>
            <a:ext cx="110799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6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第</a:t>
            </a:r>
            <a:r>
              <a:rPr kumimoji="1" lang="en-US" altLang="ja-JP" sz="16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1</a:t>
            </a:r>
            <a:r>
              <a:rPr kumimoji="1" lang="ja-JP" altLang="en-US" sz="16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自由度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2977AB9-41B6-46D0-9815-FCF3A6FB4B1E}"/>
              </a:ext>
            </a:extLst>
          </p:cNvPr>
          <p:cNvSpPr txBox="1"/>
          <p:nvPr/>
        </p:nvSpPr>
        <p:spPr>
          <a:xfrm rot="20245535">
            <a:off x="4358579" y="3213997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6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第</a:t>
            </a:r>
            <a:r>
              <a:rPr kumimoji="1" lang="en-US" altLang="ja-JP" sz="16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2</a:t>
            </a:r>
            <a:r>
              <a:rPr kumimoji="1" lang="ja-JP" altLang="en-US" sz="16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自由度</a:t>
            </a:r>
          </a:p>
        </p:txBody>
      </p:sp>
      <p:graphicFrame>
        <p:nvGraphicFramePr>
          <p:cNvPr id="17" name="オブジェクト 16">
            <a:extLst>
              <a:ext uri="{FF2B5EF4-FFF2-40B4-BE49-F238E27FC236}">
                <a16:creationId xmlns:a16="http://schemas.microsoft.com/office/drawing/2014/main" id="{4DEB0E6B-E9E3-4D22-AA15-D659CCB04B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063727"/>
              </p:ext>
            </p:extLst>
          </p:nvPr>
        </p:nvGraphicFramePr>
        <p:xfrm>
          <a:off x="2256024" y="4003585"/>
          <a:ext cx="4071035" cy="1367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6" name="Equation" r:id="rId5" imgW="2539800" imgH="850680" progId="Equation.DSMT4">
                  <p:embed/>
                </p:oleObj>
              </mc:Choice>
              <mc:Fallback>
                <p:oleObj name="Equation" r:id="rId5" imgW="2539800" imgH="8506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6024" y="4003585"/>
                        <a:ext cx="4071035" cy="13671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EC1EB32-97EF-4EE9-9190-2EDEA1E70BC0}"/>
              </a:ext>
            </a:extLst>
          </p:cNvPr>
          <p:cNvSpPr txBox="1"/>
          <p:nvPr/>
        </p:nvSpPr>
        <p:spPr>
          <a:xfrm>
            <a:off x="482968" y="2595358"/>
            <a:ext cx="2287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F</a:t>
            </a:r>
            <a:r>
              <a:rPr kumimoji="1" lang="ja-JP" altLang="en-US" sz="2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分布に従う統計量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9C12F28-9CB1-4692-A891-7B0612FC31A8}"/>
              </a:ext>
            </a:extLst>
          </p:cNvPr>
          <p:cNvSpPr txBox="1"/>
          <p:nvPr/>
        </p:nvSpPr>
        <p:spPr>
          <a:xfrm>
            <a:off x="523411" y="4118444"/>
            <a:ext cx="1797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F</a:t>
            </a:r>
            <a:r>
              <a:rPr kumimoji="1" lang="ja-JP" altLang="en-US" sz="2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分布の</a:t>
            </a:r>
            <a:endParaRPr kumimoji="1" lang="en-US" altLang="ja-JP" sz="2000" dirty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  <a:p>
            <a:pPr algn="l"/>
            <a:r>
              <a:rPr kumimoji="1" lang="ja-JP" altLang="en-US" sz="2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確率密度関数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F195188-5A63-472E-9BD1-D7DF0389455D}"/>
              </a:ext>
            </a:extLst>
          </p:cNvPr>
          <p:cNvSpPr txBox="1"/>
          <p:nvPr/>
        </p:nvSpPr>
        <p:spPr>
          <a:xfrm>
            <a:off x="6660232" y="4225808"/>
            <a:ext cx="20765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7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2</a:t>
            </a:r>
            <a:r>
              <a:rPr kumimoji="1" lang="ja-JP" altLang="en-US" sz="1700" dirty="0" err="1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つの</a:t>
            </a:r>
            <a:r>
              <a:rPr kumimoji="1" lang="ja-JP" altLang="en-US" sz="17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自由度が母数</a:t>
            </a:r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（形に影響する）ことが確認できる（図を次掲）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B0CCB39-37A6-4E1A-9F50-A4AAE202E54E}"/>
              </a:ext>
            </a:extLst>
          </p:cNvPr>
          <p:cNvSpPr txBox="1"/>
          <p:nvPr/>
        </p:nvSpPr>
        <p:spPr>
          <a:xfrm>
            <a:off x="2320542" y="3272804"/>
            <a:ext cx="130356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6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自由度は</a:t>
            </a:r>
            <a:r>
              <a:rPr kumimoji="1" lang="en-US" altLang="ja-JP" sz="16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2</a:t>
            </a:r>
            <a:r>
              <a:rPr kumimoji="1" lang="ja-JP" altLang="en-US" sz="16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つ</a:t>
            </a:r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714BA724-B7D1-4085-AC02-91829B7166EB}"/>
              </a:ext>
            </a:extLst>
          </p:cNvPr>
          <p:cNvCxnSpPr>
            <a:cxnSpLocks/>
          </p:cNvCxnSpPr>
          <p:nvPr/>
        </p:nvCxnSpPr>
        <p:spPr>
          <a:xfrm flipV="1">
            <a:off x="2998379" y="3027602"/>
            <a:ext cx="116206" cy="295721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976F1068-F848-424C-9C64-5C0F8AABFAB6}"/>
              </a:ext>
            </a:extLst>
          </p:cNvPr>
          <p:cNvCxnSpPr>
            <a:cxnSpLocks/>
          </p:cNvCxnSpPr>
          <p:nvPr/>
        </p:nvCxnSpPr>
        <p:spPr>
          <a:xfrm flipH="1">
            <a:off x="6388918" y="4441832"/>
            <a:ext cx="292722" cy="0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矢印: 右 31">
            <a:extLst>
              <a:ext uri="{FF2B5EF4-FFF2-40B4-BE49-F238E27FC236}">
                <a16:creationId xmlns:a16="http://schemas.microsoft.com/office/drawing/2014/main" id="{01FC2975-93F3-4F25-B7D7-3D08DFF7FE10}"/>
              </a:ext>
            </a:extLst>
          </p:cNvPr>
          <p:cNvSpPr/>
          <p:nvPr/>
        </p:nvSpPr>
        <p:spPr>
          <a:xfrm rot="5400000">
            <a:off x="2968427" y="3683078"/>
            <a:ext cx="466231" cy="532050"/>
          </a:xfrm>
          <a:prstGeom prst="rightArrow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29AF5830-9975-4525-A33D-BA4679A4DD6A}"/>
              </a:ext>
            </a:extLst>
          </p:cNvPr>
          <p:cNvSpPr/>
          <p:nvPr/>
        </p:nvSpPr>
        <p:spPr>
          <a:xfrm>
            <a:off x="482968" y="5533710"/>
            <a:ext cx="4852610" cy="646331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任意の</a:t>
            </a:r>
            <a:r>
              <a:rPr lang="en-US" altLang="ja-JP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</a:t>
            </a:r>
            <a:r>
              <a:rPr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値よりも右側の確率を求める</a:t>
            </a:r>
            <a:r>
              <a:rPr lang="en-US" altLang="ja-JP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Excel</a:t>
            </a:r>
            <a:r>
              <a:rPr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関数</a:t>
            </a:r>
            <a:endParaRPr lang="en-US" altLang="ja-JP" sz="18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18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=F.DIST.RT( F</a:t>
            </a:r>
            <a:r>
              <a:rPr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値，第</a:t>
            </a:r>
            <a:r>
              <a:rPr lang="en-US" altLang="ja-JP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自由度，第</a:t>
            </a:r>
            <a:r>
              <a:rPr lang="en-US" altLang="ja-JP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自由度</a:t>
            </a:r>
            <a:r>
              <a:rPr lang="en-US" altLang="ja-JP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ja-JP" altLang="en-US" sz="18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4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32" grpId="0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A8F5EECC-46A8-4BB9-849B-463CC368B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</a:t>
            </a:r>
            <a:r>
              <a:rPr kumimoji="1" lang="ja-JP" altLang="en-US" dirty="0"/>
              <a:t>分布の形</a:t>
            </a:r>
          </a:p>
        </p:txBody>
      </p:sp>
      <p:graphicFrame>
        <p:nvGraphicFramePr>
          <p:cNvPr id="10" name="コンテンツ プレースホルダー 9">
            <a:extLst>
              <a:ext uri="{FF2B5EF4-FFF2-40B4-BE49-F238E27FC236}">
                <a16:creationId xmlns:a16="http://schemas.microsoft.com/office/drawing/2014/main" id="{D8F00784-5D31-4A54-BC40-5B465953BC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7765727"/>
              </p:ext>
            </p:extLst>
          </p:nvPr>
        </p:nvGraphicFramePr>
        <p:xfrm>
          <a:off x="1691680" y="2276872"/>
          <a:ext cx="432048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36DF7DA-9947-4C22-8B27-9DFA2A2AE16B}"/>
              </a:ext>
            </a:extLst>
          </p:cNvPr>
          <p:cNvSpPr txBox="1"/>
          <p:nvPr/>
        </p:nvSpPr>
        <p:spPr>
          <a:xfrm>
            <a:off x="2721006" y="2341260"/>
            <a:ext cx="207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800" dirty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自由度</a:t>
            </a:r>
            <a:r>
              <a:rPr kumimoji="1" lang="en-US" altLang="ja-JP" sz="1800" dirty="0">
                <a:solidFill>
                  <a:schemeClr val="accent1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(</a:t>
            </a:r>
            <a:r>
              <a:rPr kumimoji="1" lang="en-US" altLang="ja-JP" sz="1800" i="1" dirty="0">
                <a:solidFill>
                  <a:schemeClr val="accent1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ν</a:t>
            </a:r>
            <a:r>
              <a:rPr kumimoji="1" lang="en-US" altLang="ja-JP" sz="1800" baseline="-25000" dirty="0">
                <a:solidFill>
                  <a:schemeClr val="accent1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1</a:t>
            </a:r>
            <a:r>
              <a:rPr kumimoji="1" lang="en-US" altLang="ja-JP" sz="1800" dirty="0">
                <a:solidFill>
                  <a:schemeClr val="accent1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=1</a:t>
            </a:r>
            <a:r>
              <a:rPr kumimoji="1" lang="ja-JP" altLang="en-US" sz="1800" dirty="0" err="1">
                <a:solidFill>
                  <a:schemeClr val="accent1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，</a:t>
            </a:r>
            <a:r>
              <a:rPr kumimoji="1" lang="en-US" altLang="ja-JP" sz="1800" i="1" dirty="0">
                <a:solidFill>
                  <a:schemeClr val="accent1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ν</a:t>
            </a:r>
            <a:r>
              <a:rPr kumimoji="1" lang="en-US" altLang="ja-JP" sz="1800" baseline="-25000" dirty="0">
                <a:solidFill>
                  <a:schemeClr val="accent1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kumimoji="1" lang="en-US" altLang="ja-JP" sz="1800" dirty="0">
                <a:solidFill>
                  <a:schemeClr val="accent1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=4</a:t>
            </a:r>
            <a:r>
              <a:rPr kumimoji="1" lang="ja-JP" altLang="en-US" sz="1800" dirty="0">
                <a:solidFill>
                  <a:schemeClr val="accent1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B148E04-B9B7-459A-A2AC-D54C76762107}"/>
              </a:ext>
            </a:extLst>
          </p:cNvPr>
          <p:cNvSpPr txBox="1"/>
          <p:nvPr/>
        </p:nvSpPr>
        <p:spPr>
          <a:xfrm>
            <a:off x="5932703" y="2545620"/>
            <a:ext cx="26642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（負を取らないため）左右非対称で，両自由度が大きくなるに伴い右に移動するが，正規分布に近づくことはない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78B44AB-748D-45A9-8A51-4C4DEA93BD30}"/>
              </a:ext>
            </a:extLst>
          </p:cNvPr>
          <p:cNvSpPr txBox="1"/>
          <p:nvPr/>
        </p:nvSpPr>
        <p:spPr>
          <a:xfrm>
            <a:off x="5718304" y="4557628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χ</a:t>
            </a:r>
            <a:r>
              <a:rPr kumimoji="1" lang="en-US" altLang="ja-JP" sz="1600" baseline="30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2</a:t>
            </a:r>
            <a:endParaRPr kumimoji="1" lang="ja-JP" altLang="en-US" sz="1600" baseline="30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C381121-7130-4C3F-ADD1-70D2D6F835B5}"/>
              </a:ext>
            </a:extLst>
          </p:cNvPr>
          <p:cNvSpPr txBox="1"/>
          <p:nvPr/>
        </p:nvSpPr>
        <p:spPr>
          <a:xfrm>
            <a:off x="1453317" y="1938318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確率密度</a:t>
            </a:r>
            <a:r>
              <a:rPr kumimoji="1" lang="en-US" altLang="ja-JP" sz="1600" i="1" dirty="0">
                <a:solidFill>
                  <a:schemeClr val="bg1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f	</a:t>
            </a:r>
            <a:r>
              <a:rPr kumimoji="1" lang="en-US" altLang="ja-JP" sz="1600" dirty="0">
                <a:solidFill>
                  <a:schemeClr val="bg1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(</a:t>
            </a:r>
            <a:r>
              <a:rPr kumimoji="1" lang="en-US" altLang="ja-JP" sz="1600" i="1" dirty="0">
                <a:solidFill>
                  <a:schemeClr val="bg1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F </a:t>
            </a:r>
            <a:r>
              <a:rPr kumimoji="1" lang="en-US" altLang="ja-JP" sz="1600" dirty="0">
                <a:solidFill>
                  <a:schemeClr val="bg1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6C653B5-3F1B-464C-9A4E-CDE0D3923D9B}"/>
              </a:ext>
            </a:extLst>
          </p:cNvPr>
          <p:cNvSpPr txBox="1"/>
          <p:nvPr/>
        </p:nvSpPr>
        <p:spPr>
          <a:xfrm>
            <a:off x="3126016" y="3034406"/>
            <a:ext cx="218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8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自由度</a:t>
            </a:r>
            <a:r>
              <a:rPr kumimoji="1" lang="en-US" altLang="ja-JP" sz="1800" dirty="0">
                <a:solidFill>
                  <a:srgbClr val="FFC000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(</a:t>
            </a:r>
            <a:r>
              <a:rPr kumimoji="1" lang="en-US" altLang="ja-JP" sz="1800" i="1" dirty="0">
                <a:solidFill>
                  <a:srgbClr val="FFC000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ν</a:t>
            </a:r>
            <a:r>
              <a:rPr kumimoji="1" lang="en-US" altLang="ja-JP" sz="1800" baseline="-25000" dirty="0">
                <a:solidFill>
                  <a:srgbClr val="FFC000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1</a:t>
            </a:r>
            <a:r>
              <a:rPr kumimoji="1" lang="en-US" altLang="ja-JP" sz="1800" dirty="0">
                <a:solidFill>
                  <a:srgbClr val="FFC000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=5</a:t>
            </a:r>
            <a:r>
              <a:rPr kumimoji="1" lang="ja-JP" altLang="en-US" sz="1800" dirty="0" err="1">
                <a:solidFill>
                  <a:srgbClr val="FFC000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，</a:t>
            </a:r>
            <a:r>
              <a:rPr kumimoji="1" lang="en-US" altLang="ja-JP" sz="1800" i="1" dirty="0">
                <a:solidFill>
                  <a:srgbClr val="FFC000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ν</a:t>
            </a:r>
            <a:r>
              <a:rPr kumimoji="1" lang="en-US" altLang="ja-JP" sz="1800" baseline="-25000" dirty="0">
                <a:solidFill>
                  <a:srgbClr val="FFC000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kumimoji="1" lang="en-US" altLang="ja-JP" sz="1800" dirty="0">
                <a:solidFill>
                  <a:srgbClr val="FFC000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=28</a:t>
            </a:r>
            <a:r>
              <a:rPr kumimoji="1" lang="ja-JP" altLang="en-US" sz="1800" dirty="0">
                <a:solidFill>
                  <a:srgbClr val="FFC000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B021E2D-E504-47E6-B8A0-E8962B410A61}"/>
              </a:ext>
            </a:extLst>
          </p:cNvPr>
          <p:cNvSpPr txBox="1"/>
          <p:nvPr/>
        </p:nvSpPr>
        <p:spPr>
          <a:xfrm>
            <a:off x="3642095" y="3717656"/>
            <a:ext cx="218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8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自由度</a:t>
            </a:r>
            <a:r>
              <a:rPr kumimoji="1" lang="en-US" altLang="ja-JP" sz="1800" dirty="0">
                <a:solidFill>
                  <a:srgbClr val="FFFF00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(</a:t>
            </a:r>
            <a:r>
              <a:rPr kumimoji="1" lang="en-US" altLang="ja-JP" sz="1800" i="1" dirty="0">
                <a:solidFill>
                  <a:srgbClr val="FFFF00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ν</a:t>
            </a:r>
            <a:r>
              <a:rPr kumimoji="1" lang="en-US" altLang="ja-JP" sz="1800" baseline="-25000" dirty="0">
                <a:solidFill>
                  <a:srgbClr val="FFFF00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1</a:t>
            </a:r>
            <a:r>
              <a:rPr kumimoji="1" lang="en-US" altLang="ja-JP" sz="1800" dirty="0">
                <a:solidFill>
                  <a:srgbClr val="FFFF00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=28</a:t>
            </a:r>
            <a:r>
              <a:rPr kumimoji="1" lang="ja-JP" altLang="en-US" sz="1800" dirty="0" err="1">
                <a:solidFill>
                  <a:srgbClr val="FFFF00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，</a:t>
            </a:r>
            <a:r>
              <a:rPr kumimoji="1" lang="en-US" altLang="ja-JP" sz="1800" i="1" dirty="0">
                <a:solidFill>
                  <a:srgbClr val="FFFF00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ν</a:t>
            </a:r>
            <a:r>
              <a:rPr kumimoji="1" lang="en-US" altLang="ja-JP" sz="1800" baseline="-25000" dirty="0">
                <a:solidFill>
                  <a:srgbClr val="FFFF00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kumimoji="1" lang="en-US" altLang="ja-JP" sz="1800" dirty="0">
                <a:solidFill>
                  <a:srgbClr val="FFFF00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=6</a:t>
            </a:r>
            <a:r>
              <a:rPr kumimoji="1" lang="ja-JP" altLang="en-US" sz="1800" dirty="0">
                <a:solidFill>
                  <a:srgbClr val="FFFF00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）</a:t>
            </a:r>
          </a:p>
        </p:txBody>
      </p:sp>
      <p:graphicFrame>
        <p:nvGraphicFramePr>
          <p:cNvPr id="2" name="オブジェクト 1">
            <a:extLst>
              <a:ext uri="{FF2B5EF4-FFF2-40B4-BE49-F238E27FC236}">
                <a16:creationId xmlns:a16="http://schemas.microsoft.com/office/drawing/2014/main" id="{B8348412-67F4-4273-9738-AC6B02E1CE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996869"/>
              </p:ext>
            </p:extLst>
          </p:nvPr>
        </p:nvGraphicFramePr>
        <p:xfrm>
          <a:off x="2466411" y="5529989"/>
          <a:ext cx="1763712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9" name="Equation" r:id="rId4" imgW="1333440" imgH="431640" progId="Equation.DSMT4">
                  <p:embed/>
                </p:oleObj>
              </mc:Choice>
              <mc:Fallback>
                <p:oleObj name="Equation" r:id="rId4" imgW="13334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66411" y="5529989"/>
                        <a:ext cx="1763712" cy="569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DDFC61-048D-4693-B361-0659529E36DC}"/>
              </a:ext>
            </a:extLst>
          </p:cNvPr>
          <p:cNvSpPr txBox="1"/>
          <p:nvPr/>
        </p:nvSpPr>
        <p:spPr>
          <a:xfrm>
            <a:off x="629336" y="5567754"/>
            <a:ext cx="1851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平均（期待値）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=</a:t>
            </a:r>
            <a:endParaRPr kumimoji="1" lang="ja-JP" altLang="en-US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graphicFrame>
        <p:nvGraphicFramePr>
          <p:cNvPr id="5" name="オブジェクト 4">
            <a:extLst>
              <a:ext uri="{FF2B5EF4-FFF2-40B4-BE49-F238E27FC236}">
                <a16:creationId xmlns:a16="http://schemas.microsoft.com/office/drawing/2014/main" id="{628044E0-7F4F-4FE2-B954-48D89A1169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83490"/>
              </p:ext>
            </p:extLst>
          </p:nvPr>
        </p:nvGraphicFramePr>
        <p:xfrm>
          <a:off x="5256536" y="5432545"/>
          <a:ext cx="3116900" cy="667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0" name="Equation" r:id="rId6" imgW="2133360" imgH="457200" progId="Equation.DSMT4">
                  <p:embed/>
                </p:oleObj>
              </mc:Choice>
              <mc:Fallback>
                <p:oleObj name="Equation" r:id="rId6" imgW="213336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6536" y="5432545"/>
                        <a:ext cx="3116900" cy="6673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A51F718-8768-492A-804C-8296EF564261}"/>
              </a:ext>
            </a:extLst>
          </p:cNvPr>
          <p:cNvSpPr txBox="1"/>
          <p:nvPr/>
        </p:nvSpPr>
        <p:spPr>
          <a:xfrm>
            <a:off x="4462717" y="5567754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分散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=</a:t>
            </a:r>
            <a:endParaRPr kumimoji="1" lang="ja-JP" altLang="en-US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742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8B82F0-5C49-4BF3-857E-B8D484895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000" dirty="0"/>
              <a:t>5.4</a:t>
            </a:r>
            <a:r>
              <a:rPr kumimoji="1" lang="ja-JP" altLang="en-US" sz="4000" dirty="0"/>
              <a:t>　特別な</a:t>
            </a:r>
            <a:r>
              <a:rPr kumimoji="1" lang="en-US" altLang="ja-JP" sz="4000" dirty="0"/>
              <a:t>F</a:t>
            </a:r>
            <a:br>
              <a:rPr kumimoji="1" lang="en-US" altLang="ja-JP" sz="4000" dirty="0"/>
            </a:br>
            <a:r>
              <a:rPr kumimoji="1" lang="en-US" altLang="ja-JP" sz="3000" dirty="0"/>
              <a:t>2</a:t>
            </a:r>
            <a:r>
              <a:rPr kumimoji="1" lang="ja-JP" altLang="en-US" sz="3000" dirty="0" err="1"/>
              <a:t>つの</a:t>
            </a:r>
            <a:r>
              <a:rPr kumimoji="1" lang="ja-JP" altLang="en-US" sz="3000" dirty="0"/>
              <a:t>不偏分散の比になる場合</a:t>
            </a:r>
          </a:p>
        </p:txBody>
      </p:sp>
      <p:graphicFrame>
        <p:nvGraphicFramePr>
          <p:cNvPr id="4" name="オブジェクト 3">
            <a:extLst>
              <a:ext uri="{FF2B5EF4-FFF2-40B4-BE49-F238E27FC236}">
                <a16:creationId xmlns:a16="http://schemas.microsoft.com/office/drawing/2014/main" id="{A130D39F-77BB-4B53-863D-CE8D348627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428450"/>
              </p:ext>
            </p:extLst>
          </p:nvPr>
        </p:nvGraphicFramePr>
        <p:xfrm>
          <a:off x="3041373" y="2095218"/>
          <a:ext cx="2214562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3" name="Equation" r:id="rId3" imgW="1193760" imgH="419040" progId="Equation.DSMT4">
                  <p:embed/>
                </p:oleObj>
              </mc:Choice>
              <mc:Fallback>
                <p:oleObj name="Equation" r:id="rId3" imgW="11937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1373" y="2095218"/>
                        <a:ext cx="2214562" cy="77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784DC1D-71BC-487C-8F6F-D3EF73288F69}"/>
              </a:ext>
            </a:extLst>
          </p:cNvPr>
          <p:cNvSpPr txBox="1"/>
          <p:nvPr/>
        </p:nvSpPr>
        <p:spPr>
          <a:xfrm>
            <a:off x="467544" y="2174252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2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不偏分散と比例していることを示した</a:t>
            </a:r>
            <a:r>
              <a:rPr kumimoji="1" lang="en-US" altLang="ja-JP" sz="2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χ</a:t>
            </a:r>
            <a:r>
              <a:rPr kumimoji="1" lang="en-US" altLang="ja-JP" sz="2000" baseline="30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2</a:t>
            </a:r>
            <a:r>
              <a:rPr kumimoji="1" lang="ja-JP" altLang="en-US" sz="2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の式</a:t>
            </a:r>
            <a:r>
              <a:rPr kumimoji="1" lang="ja-JP" altLang="en-US" sz="16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（</a:t>
            </a:r>
            <a:r>
              <a:rPr kumimoji="1" lang="en-US" altLang="ja-JP" sz="16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8</a:t>
            </a:r>
            <a:r>
              <a:rPr kumimoji="1" lang="ja-JP" altLang="en-US" sz="16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枚前のスライド）</a:t>
            </a:r>
          </a:p>
        </p:txBody>
      </p:sp>
      <p:graphicFrame>
        <p:nvGraphicFramePr>
          <p:cNvPr id="8" name="オブジェクト 7">
            <a:extLst>
              <a:ext uri="{FF2B5EF4-FFF2-40B4-BE49-F238E27FC236}">
                <a16:creationId xmlns:a16="http://schemas.microsoft.com/office/drawing/2014/main" id="{67267A6E-FE13-4E42-9701-B8888A9558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246141"/>
              </p:ext>
            </p:extLst>
          </p:nvPr>
        </p:nvGraphicFramePr>
        <p:xfrm>
          <a:off x="3139281" y="3140621"/>
          <a:ext cx="2865437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4" name="Equation" r:id="rId5" imgW="1714320" imgH="863280" progId="Equation.DSMT4">
                  <p:embed/>
                </p:oleObj>
              </mc:Choice>
              <mc:Fallback>
                <p:oleObj name="Equation" r:id="rId5" imgW="1714320" imgH="8632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9281" y="3140621"/>
                        <a:ext cx="2865437" cy="1439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9">
            <a:extLst>
              <a:ext uri="{FF2B5EF4-FFF2-40B4-BE49-F238E27FC236}">
                <a16:creationId xmlns:a16="http://schemas.microsoft.com/office/drawing/2014/main" id="{F7476FD8-8EB4-4C12-8EB3-19092B2ACE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524160"/>
              </p:ext>
            </p:extLst>
          </p:nvPr>
        </p:nvGraphicFramePr>
        <p:xfrm>
          <a:off x="3083111" y="5109793"/>
          <a:ext cx="16986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5" name="Equation" r:id="rId7" imgW="1015920" imgH="457200" progId="Equation.DSMT4">
                  <p:embed/>
                </p:oleObj>
              </mc:Choice>
              <mc:Fallback>
                <p:oleObj name="Equation" r:id="rId7" imgW="1015920" imgH="457200" progId="Equation.DSMT4">
                  <p:embed/>
                  <p:pic>
                    <p:nvPicPr>
                      <p:cNvPr id="8" name="オブジェクト 7">
                        <a:extLst>
                          <a:ext uri="{FF2B5EF4-FFF2-40B4-BE49-F238E27FC236}">
                            <a16:creationId xmlns:a16="http://schemas.microsoft.com/office/drawing/2014/main" id="{67267A6E-FE13-4E42-9701-B8888A9558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3111" y="5109793"/>
                        <a:ext cx="1698625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A830789-AB68-4BCF-93B4-FE0C8E3A21D0}"/>
              </a:ext>
            </a:extLst>
          </p:cNvPr>
          <p:cNvSpPr txBox="1"/>
          <p:nvPr/>
        </p:nvSpPr>
        <p:spPr>
          <a:xfrm>
            <a:off x="496098" y="3538923"/>
            <a:ext cx="2717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2</a:t>
            </a:r>
            <a:r>
              <a:rPr kumimoji="1" lang="ja-JP" altLang="en-US" sz="2000" dirty="0" err="1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つの</a:t>
            </a:r>
            <a:r>
              <a:rPr kumimoji="1" lang="ja-JP" altLang="en-US" sz="2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不偏分散</a:t>
            </a:r>
            <a:r>
              <a:rPr kumimoji="1" lang="en-US" altLang="ja-JP" sz="2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/</a:t>
            </a:r>
            <a:r>
              <a:rPr kumimoji="1" lang="ja-JP" altLang="en-US" sz="2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母分散の比となる</a:t>
            </a:r>
            <a:r>
              <a:rPr kumimoji="1" lang="en-US" altLang="ja-JP" sz="2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F</a:t>
            </a: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8EAF096-E486-4460-94D9-8AD7EF12081E}"/>
              </a:ext>
            </a:extLst>
          </p:cNvPr>
          <p:cNvCxnSpPr>
            <a:cxnSpLocks/>
          </p:cNvCxnSpPr>
          <p:nvPr/>
        </p:nvCxnSpPr>
        <p:spPr>
          <a:xfrm>
            <a:off x="5004048" y="3212976"/>
            <a:ext cx="288032" cy="245226"/>
          </a:xfrm>
          <a:prstGeom prst="line">
            <a:avLst/>
          </a:prstGeom>
          <a:ln w="31750">
            <a:solidFill>
              <a:srgbClr val="FF0000">
                <a:alpha val="61000"/>
              </a:srgb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57079397-652C-4866-AB84-9D2FC67D4034}"/>
              </a:ext>
            </a:extLst>
          </p:cNvPr>
          <p:cNvCxnSpPr>
            <a:cxnSpLocks/>
          </p:cNvCxnSpPr>
          <p:nvPr/>
        </p:nvCxnSpPr>
        <p:spPr>
          <a:xfrm>
            <a:off x="5640214" y="3429000"/>
            <a:ext cx="288032" cy="245226"/>
          </a:xfrm>
          <a:prstGeom prst="line">
            <a:avLst/>
          </a:prstGeom>
          <a:ln w="31750">
            <a:solidFill>
              <a:srgbClr val="FF0000">
                <a:alpha val="61000"/>
              </a:srgb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76E8E77C-3D64-4BF0-A81C-5A59BCB794D7}"/>
              </a:ext>
            </a:extLst>
          </p:cNvPr>
          <p:cNvCxnSpPr>
            <a:cxnSpLocks/>
          </p:cNvCxnSpPr>
          <p:nvPr/>
        </p:nvCxnSpPr>
        <p:spPr>
          <a:xfrm>
            <a:off x="4970326" y="3969765"/>
            <a:ext cx="288032" cy="245226"/>
          </a:xfrm>
          <a:prstGeom prst="line">
            <a:avLst/>
          </a:prstGeom>
          <a:ln w="31750">
            <a:solidFill>
              <a:srgbClr val="FF0000">
                <a:alpha val="61000"/>
              </a:srgb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6DBB5F55-41D6-4446-842A-C3DAD16DE45B}"/>
              </a:ext>
            </a:extLst>
          </p:cNvPr>
          <p:cNvCxnSpPr>
            <a:cxnSpLocks/>
          </p:cNvCxnSpPr>
          <p:nvPr/>
        </p:nvCxnSpPr>
        <p:spPr>
          <a:xfrm>
            <a:off x="5640214" y="4094489"/>
            <a:ext cx="288032" cy="245226"/>
          </a:xfrm>
          <a:prstGeom prst="line">
            <a:avLst/>
          </a:prstGeom>
          <a:ln w="31750">
            <a:solidFill>
              <a:srgbClr val="FF0000">
                <a:alpha val="61000"/>
              </a:srgb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53A52B44-6B90-4DF4-B512-E7CEF00DC8D0}"/>
              </a:ext>
            </a:extLst>
          </p:cNvPr>
          <p:cNvCxnSpPr>
            <a:cxnSpLocks/>
          </p:cNvCxnSpPr>
          <p:nvPr/>
        </p:nvCxnSpPr>
        <p:spPr>
          <a:xfrm>
            <a:off x="4438484" y="5228295"/>
            <a:ext cx="288032" cy="245226"/>
          </a:xfrm>
          <a:prstGeom prst="line">
            <a:avLst/>
          </a:prstGeom>
          <a:ln w="31750">
            <a:solidFill>
              <a:srgbClr val="FF0000">
                <a:alpha val="61000"/>
              </a:srgb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CABBFCF3-DC98-4B57-A847-1838D8D7965A}"/>
              </a:ext>
            </a:extLst>
          </p:cNvPr>
          <p:cNvCxnSpPr>
            <a:cxnSpLocks/>
          </p:cNvCxnSpPr>
          <p:nvPr/>
        </p:nvCxnSpPr>
        <p:spPr>
          <a:xfrm>
            <a:off x="4438484" y="5596120"/>
            <a:ext cx="288032" cy="245226"/>
          </a:xfrm>
          <a:prstGeom prst="line">
            <a:avLst/>
          </a:prstGeom>
          <a:ln w="31750">
            <a:solidFill>
              <a:srgbClr val="FF0000">
                <a:alpha val="61000"/>
              </a:srgb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A5FFA4E-B37F-4FE1-A398-2C91C81C4341}"/>
              </a:ext>
            </a:extLst>
          </p:cNvPr>
          <p:cNvSpPr txBox="1"/>
          <p:nvPr/>
        </p:nvSpPr>
        <p:spPr>
          <a:xfrm>
            <a:off x="535247" y="5058557"/>
            <a:ext cx="2441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2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同じ母集団から抽出したときの</a:t>
            </a:r>
            <a:r>
              <a:rPr kumimoji="1" lang="en-US" altLang="ja-JP" sz="2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F</a:t>
            </a:r>
            <a:r>
              <a:rPr kumimoji="1" lang="ja-JP" altLang="en-US" sz="16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（等分散の検定や分散分析の仮説）</a:t>
            </a:r>
            <a:endParaRPr kumimoji="1" lang="en-US" altLang="ja-JP" sz="1600" dirty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3460439A-FC08-4566-ACBB-D4AE8DFF0CF7}"/>
              </a:ext>
            </a:extLst>
          </p:cNvPr>
          <p:cNvCxnSpPr>
            <a:cxnSpLocks/>
          </p:cNvCxnSpPr>
          <p:nvPr/>
        </p:nvCxnSpPr>
        <p:spPr>
          <a:xfrm>
            <a:off x="5292080" y="2872720"/>
            <a:ext cx="0" cy="282641"/>
          </a:xfrm>
          <a:prstGeom prst="straightConnector1">
            <a:avLst/>
          </a:prstGeom>
          <a:ln w="317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16D23B34-8987-43F3-9115-D5E69826E835}"/>
              </a:ext>
            </a:extLst>
          </p:cNvPr>
          <p:cNvCxnSpPr>
            <a:cxnSpLocks/>
          </p:cNvCxnSpPr>
          <p:nvPr/>
        </p:nvCxnSpPr>
        <p:spPr>
          <a:xfrm>
            <a:off x="5267983" y="2872720"/>
            <a:ext cx="1898802" cy="1"/>
          </a:xfrm>
          <a:prstGeom prst="line">
            <a:avLst/>
          </a:prstGeom>
          <a:ln w="31750">
            <a:solidFill>
              <a:srgbClr val="92D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A72799C7-2A11-4FB4-A948-17763412105C}"/>
              </a:ext>
            </a:extLst>
          </p:cNvPr>
          <p:cNvCxnSpPr>
            <a:cxnSpLocks/>
          </p:cNvCxnSpPr>
          <p:nvPr/>
        </p:nvCxnSpPr>
        <p:spPr>
          <a:xfrm flipV="1">
            <a:off x="7156369" y="2748345"/>
            <a:ext cx="0" cy="133793"/>
          </a:xfrm>
          <a:prstGeom prst="line">
            <a:avLst/>
          </a:prstGeom>
          <a:ln w="31750">
            <a:solidFill>
              <a:srgbClr val="92D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47FA1A67-A5B7-485C-ABD5-F4EB2D2411A2}"/>
              </a:ext>
            </a:extLst>
          </p:cNvPr>
          <p:cNvCxnSpPr>
            <a:cxnSpLocks/>
          </p:cNvCxnSpPr>
          <p:nvPr/>
        </p:nvCxnSpPr>
        <p:spPr>
          <a:xfrm>
            <a:off x="4438484" y="4909771"/>
            <a:ext cx="299" cy="242776"/>
          </a:xfrm>
          <a:prstGeom prst="straightConnector1">
            <a:avLst/>
          </a:prstGeom>
          <a:ln w="317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D0158207-187E-44F8-B177-AD260329ADF4}"/>
              </a:ext>
            </a:extLst>
          </p:cNvPr>
          <p:cNvCxnSpPr>
            <a:cxnSpLocks/>
          </p:cNvCxnSpPr>
          <p:nvPr/>
        </p:nvCxnSpPr>
        <p:spPr>
          <a:xfrm flipV="1">
            <a:off x="4438484" y="4896426"/>
            <a:ext cx="2185243" cy="13345"/>
          </a:xfrm>
          <a:prstGeom prst="line">
            <a:avLst/>
          </a:prstGeom>
          <a:ln w="31750">
            <a:solidFill>
              <a:srgbClr val="92D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02CAA2A6-1008-4A6A-81AD-17008CECE29F}"/>
              </a:ext>
            </a:extLst>
          </p:cNvPr>
          <p:cNvCxnSpPr>
            <a:cxnSpLocks/>
          </p:cNvCxnSpPr>
          <p:nvPr/>
        </p:nvCxnSpPr>
        <p:spPr>
          <a:xfrm flipH="1" flipV="1">
            <a:off x="6623727" y="4242346"/>
            <a:ext cx="1" cy="667425"/>
          </a:xfrm>
          <a:prstGeom prst="line">
            <a:avLst/>
          </a:prstGeom>
          <a:ln w="31750">
            <a:solidFill>
              <a:srgbClr val="92D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F52F5FD3-02B4-451C-B4ED-FB98CEF553A0}"/>
              </a:ext>
            </a:extLst>
          </p:cNvPr>
          <p:cNvSpPr txBox="1"/>
          <p:nvPr/>
        </p:nvSpPr>
        <p:spPr>
          <a:xfrm>
            <a:off x="7452320" y="3400832"/>
            <a:ext cx="11686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抽出元の母集団が同じなら母分散も同じ</a:t>
            </a:r>
            <a:endParaRPr kumimoji="1" lang="en-US" altLang="ja-JP" sz="16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CBFC20F6-FF21-4297-BE8B-5348D12BCF8B}"/>
              </a:ext>
            </a:extLst>
          </p:cNvPr>
          <p:cNvSpPr txBox="1"/>
          <p:nvPr/>
        </p:nvSpPr>
        <p:spPr>
          <a:xfrm>
            <a:off x="5581354" y="5425148"/>
            <a:ext cx="2885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1</a:t>
            </a:r>
            <a:r>
              <a:rPr kumimoji="1" lang="ja-JP" altLang="en-US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前後の値ならば同じぐらいの分散なので仮定は正しそう</a:t>
            </a:r>
            <a:r>
              <a:rPr kumimoji="1" lang="en-US" altLang="ja-JP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…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A8AAC6E8-EB3F-46F4-8C80-5D6B5E5F5A76}"/>
              </a:ext>
            </a:extLst>
          </p:cNvPr>
          <p:cNvSpPr txBox="1"/>
          <p:nvPr/>
        </p:nvSpPr>
        <p:spPr>
          <a:xfrm>
            <a:off x="6000891" y="2855869"/>
            <a:ext cx="1344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F</a:t>
            </a:r>
            <a:r>
              <a:rPr kumimoji="1" lang="ja-JP" altLang="en-US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の式に代入</a:t>
            </a:r>
            <a:endParaRPr kumimoji="1" lang="en-US" altLang="ja-JP" sz="16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E8217D8D-3354-4739-91E7-680F8C7B9062}"/>
              </a:ext>
            </a:extLst>
          </p:cNvPr>
          <p:cNvSpPr txBox="1"/>
          <p:nvPr/>
        </p:nvSpPr>
        <p:spPr>
          <a:xfrm>
            <a:off x="5716465" y="5081089"/>
            <a:ext cx="2596470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2</a:t>
            </a:r>
            <a:r>
              <a:rPr kumimoji="1" lang="ja-JP" altLang="en-US" sz="1600" dirty="0" err="1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つの</a:t>
            </a:r>
            <a:r>
              <a:rPr kumimoji="1" lang="ja-JP" altLang="en-US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不偏分散の比になる</a:t>
            </a:r>
            <a:endParaRPr kumimoji="1" lang="en-US" altLang="ja-JP" sz="16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graphicFrame>
        <p:nvGraphicFramePr>
          <p:cNvPr id="26" name="オブジェクト 25">
            <a:extLst>
              <a:ext uri="{FF2B5EF4-FFF2-40B4-BE49-F238E27FC236}">
                <a16:creationId xmlns:a16="http://schemas.microsoft.com/office/drawing/2014/main" id="{0364EEDF-7167-4DD7-A289-EB9A7E8EB7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157999"/>
              </p:ext>
            </p:extLst>
          </p:nvPr>
        </p:nvGraphicFramePr>
        <p:xfrm>
          <a:off x="5234991" y="2087290"/>
          <a:ext cx="2968625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6" name="Equation" r:id="rId9" imgW="1600200" imgH="419040" progId="Equation.DSMT4">
                  <p:embed/>
                </p:oleObj>
              </mc:Choice>
              <mc:Fallback>
                <p:oleObj name="Equation" r:id="rId9" imgW="1600200" imgH="419040" progId="Equation.DSMT4">
                  <p:embed/>
                  <p:pic>
                    <p:nvPicPr>
                      <p:cNvPr id="4" name="オブジェクト 3">
                        <a:extLst>
                          <a:ext uri="{FF2B5EF4-FFF2-40B4-BE49-F238E27FC236}">
                            <a16:creationId xmlns:a16="http://schemas.microsoft.com/office/drawing/2014/main" id="{A130D39F-77BB-4B53-863D-CE8D348627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34991" y="2087290"/>
                        <a:ext cx="2968625" cy="776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オブジェクト 27">
            <a:extLst>
              <a:ext uri="{FF2B5EF4-FFF2-40B4-BE49-F238E27FC236}">
                <a16:creationId xmlns:a16="http://schemas.microsoft.com/office/drawing/2014/main" id="{A9C12BD8-4968-43C4-857A-406C6754A6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102598"/>
              </p:ext>
            </p:extLst>
          </p:nvPr>
        </p:nvGraphicFramePr>
        <p:xfrm>
          <a:off x="6000891" y="3478758"/>
          <a:ext cx="1060450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7" name="Equation" r:id="rId11" imgW="634680" imgH="457200" progId="Equation.DSMT4">
                  <p:embed/>
                </p:oleObj>
              </mc:Choice>
              <mc:Fallback>
                <p:oleObj name="Equation" r:id="rId11" imgW="634680" imgH="457200" progId="Equation.DSMT4">
                  <p:embed/>
                  <p:pic>
                    <p:nvPicPr>
                      <p:cNvPr id="8" name="オブジェクト 7">
                        <a:extLst>
                          <a:ext uri="{FF2B5EF4-FFF2-40B4-BE49-F238E27FC236}">
                            <a16:creationId xmlns:a16="http://schemas.microsoft.com/office/drawing/2014/main" id="{67267A6E-FE13-4E42-9701-B8888A9558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891" y="3478758"/>
                        <a:ext cx="1060450" cy="763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オブジェクト 29">
            <a:extLst>
              <a:ext uri="{FF2B5EF4-FFF2-40B4-BE49-F238E27FC236}">
                <a16:creationId xmlns:a16="http://schemas.microsoft.com/office/drawing/2014/main" id="{793F045C-7A8C-4969-9F5C-40CDC2664D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464883"/>
              </p:ext>
            </p:extLst>
          </p:nvPr>
        </p:nvGraphicFramePr>
        <p:xfrm>
          <a:off x="4825263" y="5119216"/>
          <a:ext cx="5953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8" name="Equation" r:id="rId13" imgW="355320" imgH="457200" progId="Equation.DSMT4">
                  <p:embed/>
                </p:oleObj>
              </mc:Choice>
              <mc:Fallback>
                <p:oleObj name="Equation" r:id="rId13" imgW="355320" imgH="457200" progId="Equation.DSMT4">
                  <p:embed/>
                  <p:pic>
                    <p:nvPicPr>
                      <p:cNvPr id="10" name="オブジェクト 9">
                        <a:extLst>
                          <a:ext uri="{FF2B5EF4-FFF2-40B4-BE49-F238E27FC236}">
                            <a16:creationId xmlns:a16="http://schemas.microsoft.com/office/drawing/2014/main" id="{F7476FD8-8EB4-4C12-8EB3-19092B2ACE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5263" y="5119216"/>
                        <a:ext cx="595313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右中かっこ 8">
            <a:extLst>
              <a:ext uri="{FF2B5EF4-FFF2-40B4-BE49-F238E27FC236}">
                <a16:creationId xmlns:a16="http://schemas.microsoft.com/office/drawing/2014/main" id="{648A41A7-BD90-4932-ADBA-242F963B87F5}"/>
              </a:ext>
            </a:extLst>
          </p:cNvPr>
          <p:cNvSpPr/>
          <p:nvPr/>
        </p:nvSpPr>
        <p:spPr>
          <a:xfrm>
            <a:off x="7029875" y="3702319"/>
            <a:ext cx="422445" cy="361561"/>
          </a:xfrm>
          <a:prstGeom prst="rightBrace">
            <a:avLst>
              <a:gd name="adj1" fmla="val 0"/>
              <a:gd name="adj2" fmla="val 50000"/>
            </a:avLst>
          </a:prstGeom>
          <a:ln w="3175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788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48" grpId="0"/>
      <p:bldP spid="56" grpId="0"/>
      <p:bldP spid="58" grpId="0"/>
      <p:bldP spid="66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5780E7-ADA3-445B-A465-847B1AA94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</a:t>
            </a:r>
            <a:r>
              <a:rPr kumimoji="1" lang="ja-JP" altLang="en-US" dirty="0"/>
              <a:t>と</a:t>
            </a:r>
            <a:r>
              <a:rPr kumimoji="1" lang="ja-JP" altLang="en-US" dirty="0" err="1"/>
              <a:t>ｔ</a:t>
            </a:r>
            <a:r>
              <a:rPr kumimoji="1" lang="ja-JP" altLang="en-US" dirty="0"/>
              <a:t>の関係</a:t>
            </a:r>
          </a:p>
        </p:txBody>
      </p:sp>
      <p:graphicFrame>
        <p:nvGraphicFramePr>
          <p:cNvPr id="4" name="オブジェクト 3">
            <a:extLst>
              <a:ext uri="{FF2B5EF4-FFF2-40B4-BE49-F238E27FC236}">
                <a16:creationId xmlns:a16="http://schemas.microsoft.com/office/drawing/2014/main" id="{948D8F53-D3FD-4468-A52E-A5514F0CE3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614484"/>
              </p:ext>
            </p:extLst>
          </p:nvPr>
        </p:nvGraphicFramePr>
        <p:xfrm>
          <a:off x="3312625" y="2022277"/>
          <a:ext cx="1549495" cy="1526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2" name="Equation" r:id="rId3" imgW="888840" imgH="876240" progId="Equation.DSMT4">
                  <p:embed/>
                </p:oleObj>
              </mc:Choice>
              <mc:Fallback>
                <p:oleObj name="Equation" r:id="rId3" imgW="888840" imgH="876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12625" y="2022277"/>
                        <a:ext cx="1549495" cy="1526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3A37089-6AF8-45FA-A3BF-53A840337AAA}"/>
              </a:ext>
            </a:extLst>
          </p:cNvPr>
          <p:cNvCxnSpPr>
            <a:cxnSpLocks/>
          </p:cNvCxnSpPr>
          <p:nvPr/>
        </p:nvCxnSpPr>
        <p:spPr>
          <a:xfrm>
            <a:off x="3960259" y="2814104"/>
            <a:ext cx="288032" cy="245226"/>
          </a:xfrm>
          <a:prstGeom prst="line">
            <a:avLst/>
          </a:prstGeom>
          <a:ln w="31750">
            <a:solidFill>
              <a:srgbClr val="FF0000">
                <a:alpha val="61000"/>
              </a:srgb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2479C84E-1DD3-4BE1-8D27-5583E8ABE2FE}"/>
              </a:ext>
            </a:extLst>
          </p:cNvPr>
          <p:cNvCxnSpPr>
            <a:cxnSpLocks/>
          </p:cNvCxnSpPr>
          <p:nvPr/>
        </p:nvCxnSpPr>
        <p:spPr>
          <a:xfrm>
            <a:off x="3943356" y="3226241"/>
            <a:ext cx="288032" cy="245226"/>
          </a:xfrm>
          <a:prstGeom prst="line">
            <a:avLst/>
          </a:prstGeom>
          <a:ln w="31750">
            <a:solidFill>
              <a:srgbClr val="FF0000">
                <a:alpha val="61000"/>
              </a:srgb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AABA8F67-142F-47ED-ACF0-AB74752415A1}"/>
              </a:ext>
            </a:extLst>
          </p:cNvPr>
          <p:cNvCxnSpPr>
            <a:cxnSpLocks/>
          </p:cNvCxnSpPr>
          <p:nvPr/>
        </p:nvCxnSpPr>
        <p:spPr>
          <a:xfrm>
            <a:off x="3058326" y="2251362"/>
            <a:ext cx="498276" cy="360040"/>
          </a:xfrm>
          <a:prstGeom prst="straightConnector1">
            <a:avLst/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EECFB09-9B92-41A4-A9D4-DF2B07091343}"/>
              </a:ext>
            </a:extLst>
          </p:cNvPr>
          <p:cNvSpPr txBox="1"/>
          <p:nvPr/>
        </p:nvSpPr>
        <p:spPr>
          <a:xfrm>
            <a:off x="516366" y="1925695"/>
            <a:ext cx="2933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分母と分子を母標準誤差で割る</a:t>
            </a: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0DF4304C-5C06-4860-8F59-55A877B3D08A}"/>
              </a:ext>
            </a:extLst>
          </p:cNvPr>
          <p:cNvCxnSpPr>
            <a:cxnSpLocks/>
          </p:cNvCxnSpPr>
          <p:nvPr/>
        </p:nvCxnSpPr>
        <p:spPr>
          <a:xfrm>
            <a:off x="3061342" y="2248818"/>
            <a:ext cx="498276" cy="1008112"/>
          </a:xfrm>
          <a:prstGeom prst="straightConnector1">
            <a:avLst/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オブジェクト 13">
            <a:extLst>
              <a:ext uri="{FF2B5EF4-FFF2-40B4-BE49-F238E27FC236}">
                <a16:creationId xmlns:a16="http://schemas.microsoft.com/office/drawing/2014/main" id="{009C0345-200E-42CC-B6DF-36E2D86038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397781"/>
              </p:ext>
            </p:extLst>
          </p:nvPr>
        </p:nvGraphicFramePr>
        <p:xfrm>
          <a:off x="4474570" y="3777094"/>
          <a:ext cx="1162347" cy="69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3" name="Equation" r:id="rId5" imgW="698400" imgH="419040" progId="Equation.DSMT4">
                  <p:embed/>
                </p:oleObj>
              </mc:Choice>
              <mc:Fallback>
                <p:oleObj name="Equation" r:id="rId5" imgW="698400" imgH="419040" progId="Equation.DSMT4">
                  <p:embed/>
                  <p:pic>
                    <p:nvPicPr>
                      <p:cNvPr id="4" name="オブジェクト 3">
                        <a:extLst>
                          <a:ext uri="{FF2B5EF4-FFF2-40B4-BE49-F238E27FC236}">
                            <a16:creationId xmlns:a16="http://schemas.microsoft.com/office/drawing/2014/main" id="{A130D39F-77BB-4B53-863D-CE8D348627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74570" y="3777094"/>
                        <a:ext cx="1162347" cy="69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オブジェクト 19">
            <a:extLst>
              <a:ext uri="{FF2B5EF4-FFF2-40B4-BE49-F238E27FC236}">
                <a16:creationId xmlns:a16="http://schemas.microsoft.com/office/drawing/2014/main" id="{CDA3BC87-B371-4F6A-9BD9-0D851EA7A9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80497"/>
              </p:ext>
            </p:extLst>
          </p:nvPr>
        </p:nvGraphicFramePr>
        <p:xfrm>
          <a:off x="1193058" y="2397050"/>
          <a:ext cx="2075958" cy="765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4" name="Equation" r:id="rId7" imgW="1206360" imgH="444240" progId="Equation.DSMT4">
                  <p:embed/>
                </p:oleObj>
              </mc:Choice>
              <mc:Fallback>
                <p:oleObj name="Equation" r:id="rId7" imgW="1206360" imgH="444240" progId="Equation.DSMT4">
                  <p:embed/>
                  <p:pic>
                    <p:nvPicPr>
                      <p:cNvPr id="4" name="オブジェクト 3">
                        <a:extLst>
                          <a:ext uri="{FF2B5EF4-FFF2-40B4-BE49-F238E27FC236}">
                            <a16:creationId xmlns:a16="http://schemas.microsoft.com/office/drawing/2014/main" id="{948D8F53-D3FD-4468-A52E-A5514F0CE3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3058" y="2397050"/>
                        <a:ext cx="2075958" cy="765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オブジェクト 32">
            <a:extLst>
              <a:ext uri="{FF2B5EF4-FFF2-40B4-BE49-F238E27FC236}">
                <a16:creationId xmlns:a16="http://schemas.microsoft.com/office/drawing/2014/main" id="{425E7851-5C48-4471-8FB9-7E31F98EB7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6605378"/>
              </p:ext>
            </p:extLst>
          </p:nvPr>
        </p:nvGraphicFramePr>
        <p:xfrm>
          <a:off x="1199523" y="4998498"/>
          <a:ext cx="1351324" cy="876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5" name="Equation" r:id="rId9" imgW="723600" imgH="469800" progId="Equation.DSMT4">
                  <p:embed/>
                </p:oleObj>
              </mc:Choice>
              <mc:Fallback>
                <p:oleObj name="Equation" r:id="rId9" imgW="723600" imgH="469800" progId="Equation.DSMT4">
                  <p:embed/>
                  <p:pic>
                    <p:nvPicPr>
                      <p:cNvPr id="19" name="オブジェクト 18">
                        <a:extLst>
                          <a:ext uri="{FF2B5EF4-FFF2-40B4-BE49-F238E27FC236}">
                            <a16:creationId xmlns:a16="http://schemas.microsoft.com/office/drawing/2014/main" id="{E8E0A4CD-5FEC-49BE-B138-E5515EB883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9523" y="4998498"/>
                        <a:ext cx="1351324" cy="876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9A31708-9100-4211-B6FE-EFB57338DD2D}"/>
              </a:ext>
            </a:extLst>
          </p:cNvPr>
          <p:cNvSpPr txBox="1"/>
          <p:nvPr/>
        </p:nvSpPr>
        <p:spPr>
          <a:xfrm>
            <a:off x="5875668" y="2601025"/>
            <a:ext cx="1963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←これを</a:t>
            </a:r>
            <a:r>
              <a:rPr kumimoji="1" lang="en-US" altLang="ja-JP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2</a:t>
            </a:r>
            <a:r>
              <a:rPr kumimoji="1" lang="ja-JP" altLang="en-US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乗すると</a:t>
            </a:r>
            <a:r>
              <a:rPr kumimoji="1" lang="en-US" altLang="ja-JP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…</a:t>
            </a:r>
            <a:endParaRPr kumimoji="1" lang="ja-JP" altLang="en-US" sz="16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graphicFrame>
        <p:nvGraphicFramePr>
          <p:cNvPr id="43" name="オブジェクト 42">
            <a:extLst>
              <a:ext uri="{FF2B5EF4-FFF2-40B4-BE49-F238E27FC236}">
                <a16:creationId xmlns:a16="http://schemas.microsoft.com/office/drawing/2014/main" id="{058F41A7-1163-40CA-B419-30ED9DA37B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021155"/>
              </p:ext>
            </p:extLst>
          </p:nvPr>
        </p:nvGraphicFramePr>
        <p:xfrm>
          <a:off x="2550847" y="4998497"/>
          <a:ext cx="1798671" cy="876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6" name="Equation" r:id="rId11" imgW="990360" imgH="482400" progId="Equation.DSMT4">
                  <p:embed/>
                </p:oleObj>
              </mc:Choice>
              <mc:Fallback>
                <p:oleObj name="Equation" r:id="rId11" imgW="990360" imgH="482400" progId="Equation.DSMT4">
                  <p:embed/>
                  <p:pic>
                    <p:nvPicPr>
                      <p:cNvPr id="33" name="オブジェクト 32">
                        <a:extLst>
                          <a:ext uri="{FF2B5EF4-FFF2-40B4-BE49-F238E27FC236}">
                            <a16:creationId xmlns:a16="http://schemas.microsoft.com/office/drawing/2014/main" id="{425E7851-5C48-4471-8FB9-7E31F98EB7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550847" y="4998497"/>
                        <a:ext cx="1798671" cy="876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42B980DB-2D80-4BAA-AE5E-F5ED0E1DA6D3}"/>
              </a:ext>
            </a:extLst>
          </p:cNvPr>
          <p:cNvSpPr txBox="1"/>
          <p:nvPr/>
        </p:nvSpPr>
        <p:spPr>
          <a:xfrm>
            <a:off x="4499992" y="5007624"/>
            <a:ext cx="3342582" cy="338554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600" dirty="0" err="1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ｔ</a:t>
            </a:r>
            <a:r>
              <a:rPr kumimoji="1" lang="ja-JP" altLang="en-US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の</a:t>
            </a:r>
            <a:r>
              <a:rPr kumimoji="1" lang="en-US" altLang="ja-JP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2</a:t>
            </a:r>
            <a:r>
              <a:rPr kumimoji="1" lang="ja-JP" altLang="en-US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乗は分子の第</a:t>
            </a:r>
            <a:r>
              <a:rPr kumimoji="1" lang="en-US" altLang="ja-JP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1</a:t>
            </a:r>
            <a:r>
              <a:rPr kumimoji="1" lang="ja-JP" altLang="en-US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自由度が</a:t>
            </a:r>
            <a:r>
              <a:rPr kumimoji="1" lang="en-US" altLang="ja-JP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1</a:t>
            </a:r>
            <a:r>
              <a:rPr kumimoji="1" lang="ja-JP" altLang="en-US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の“</a:t>
            </a:r>
            <a:r>
              <a:rPr kumimoji="1" lang="en-US" altLang="ja-JP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F</a:t>
            </a:r>
            <a:r>
              <a:rPr kumimoji="1" lang="ja-JP" altLang="en-US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”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CC9899CB-3258-4D73-B6C8-5D05FD2936D8}"/>
              </a:ext>
            </a:extLst>
          </p:cNvPr>
          <p:cNvSpPr txBox="1"/>
          <p:nvPr/>
        </p:nvSpPr>
        <p:spPr>
          <a:xfrm>
            <a:off x="4427984" y="5441306"/>
            <a:ext cx="40126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2</a:t>
            </a:r>
            <a:r>
              <a:rPr kumimoji="1" lang="ja-JP" altLang="en-US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群の分散分析（</a:t>
            </a:r>
            <a:r>
              <a:rPr kumimoji="1" lang="en-US" altLang="ja-JP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F</a:t>
            </a:r>
            <a:r>
              <a:rPr kumimoji="1" lang="ja-JP" altLang="en-US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検定）と</a:t>
            </a:r>
            <a:r>
              <a:rPr kumimoji="1" lang="en-US" altLang="ja-JP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t</a:t>
            </a:r>
            <a:r>
              <a:rPr kumimoji="1" lang="ja-JP" altLang="en-US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検定は同じになる</a:t>
            </a:r>
          </a:p>
        </p:txBody>
      </p:sp>
      <p:sp>
        <p:nvSpPr>
          <p:cNvPr id="54" name="矢印: U ターン 53">
            <a:extLst>
              <a:ext uri="{FF2B5EF4-FFF2-40B4-BE49-F238E27FC236}">
                <a16:creationId xmlns:a16="http://schemas.microsoft.com/office/drawing/2014/main" id="{3DE7C4A4-CEBA-4368-A41B-ABDB0F831737}"/>
              </a:ext>
            </a:extLst>
          </p:cNvPr>
          <p:cNvSpPr/>
          <p:nvPr/>
        </p:nvSpPr>
        <p:spPr>
          <a:xfrm>
            <a:off x="2058123" y="4745606"/>
            <a:ext cx="1298287" cy="271899"/>
          </a:xfrm>
          <a:prstGeom prst="uturnArrow">
            <a:avLst>
              <a:gd name="adj1" fmla="val 18438"/>
              <a:gd name="adj2" fmla="val 25000"/>
              <a:gd name="adj3" fmla="val 32006"/>
              <a:gd name="adj4" fmla="val 43750"/>
              <a:gd name="adj5" fmla="val 100000"/>
            </a:avLst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0512388D-FE34-49CE-B901-147B866A3025}"/>
              </a:ext>
            </a:extLst>
          </p:cNvPr>
          <p:cNvSpPr txBox="1"/>
          <p:nvPr/>
        </p:nvSpPr>
        <p:spPr>
          <a:xfrm>
            <a:off x="1875185" y="4407019"/>
            <a:ext cx="18181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z</a:t>
            </a:r>
            <a:r>
              <a:rPr kumimoji="1" lang="en-US" altLang="ja-JP" sz="1600" baseline="30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2</a:t>
            </a:r>
            <a:r>
              <a:rPr kumimoji="1" lang="ja-JP" altLang="en-US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は自由度</a:t>
            </a:r>
            <a:r>
              <a:rPr kumimoji="1" lang="en-US" altLang="ja-JP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1</a:t>
            </a:r>
            <a:r>
              <a:rPr kumimoji="1" lang="ja-JP" altLang="en-US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の</a:t>
            </a:r>
            <a:r>
              <a:rPr kumimoji="1" lang="en-US" altLang="ja-JP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χ</a:t>
            </a:r>
            <a:r>
              <a:rPr kumimoji="1" lang="en-US" altLang="ja-JP" sz="1600" baseline="30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2</a:t>
            </a:r>
          </a:p>
        </p:txBody>
      </p:sp>
      <p:graphicFrame>
        <p:nvGraphicFramePr>
          <p:cNvPr id="37" name="オブジェクト 36">
            <a:extLst>
              <a:ext uri="{FF2B5EF4-FFF2-40B4-BE49-F238E27FC236}">
                <a16:creationId xmlns:a16="http://schemas.microsoft.com/office/drawing/2014/main" id="{A4F74B7C-CB80-45DA-8D88-C10BFB54ED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93099"/>
              </p:ext>
            </p:extLst>
          </p:nvPr>
        </p:nvGraphicFramePr>
        <p:xfrm>
          <a:off x="4879443" y="2383152"/>
          <a:ext cx="1019070" cy="1202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7" name="Equation" r:id="rId13" imgW="558720" imgH="660240" progId="Equation.DSMT4">
                  <p:embed/>
                </p:oleObj>
              </mc:Choice>
              <mc:Fallback>
                <p:oleObj name="Equation" r:id="rId13" imgW="558720" imgH="660240" progId="Equation.DSMT4">
                  <p:embed/>
                  <p:pic>
                    <p:nvPicPr>
                      <p:cNvPr id="19" name="オブジェクト 18">
                        <a:extLst>
                          <a:ext uri="{FF2B5EF4-FFF2-40B4-BE49-F238E27FC236}">
                            <a16:creationId xmlns:a16="http://schemas.microsoft.com/office/drawing/2014/main" id="{E8E0A4CD-5FEC-49BE-B138-E5515EB883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879443" y="2383152"/>
                        <a:ext cx="1019070" cy="1202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矢印: U ターン 38">
            <a:extLst>
              <a:ext uri="{FF2B5EF4-FFF2-40B4-BE49-F238E27FC236}">
                <a16:creationId xmlns:a16="http://schemas.microsoft.com/office/drawing/2014/main" id="{B0D52BCF-FBDC-4E09-875B-AA3B3C27CB03}"/>
              </a:ext>
            </a:extLst>
          </p:cNvPr>
          <p:cNvSpPr/>
          <p:nvPr/>
        </p:nvSpPr>
        <p:spPr>
          <a:xfrm flipV="1">
            <a:off x="4644008" y="3470469"/>
            <a:ext cx="992909" cy="335966"/>
          </a:xfrm>
          <a:prstGeom prst="uturnArrow">
            <a:avLst>
              <a:gd name="adj1" fmla="val 12136"/>
              <a:gd name="adj2" fmla="val 25000"/>
              <a:gd name="adj3" fmla="val 32006"/>
              <a:gd name="adj4" fmla="val 43750"/>
              <a:gd name="adj5" fmla="val 68067"/>
            </a:avLst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3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4" grpId="0"/>
      <p:bldP spid="47" grpId="0" animBg="1"/>
      <p:bldP spid="48" grpId="0"/>
      <p:bldP spid="54" grpId="0" animBg="1"/>
      <p:bldP spid="55" grpId="0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BD3A88-DE98-42DA-A6A1-B676088B9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3500" dirty="0"/>
              <a:t>本章で学ぶ</a:t>
            </a:r>
            <a:r>
              <a:rPr kumimoji="1" lang="en-US" altLang="ja-JP" sz="3500" dirty="0"/>
              <a:t>2</a:t>
            </a:r>
            <a:r>
              <a:rPr kumimoji="1" lang="ja-JP" altLang="en-US" sz="3500" dirty="0" err="1"/>
              <a:t>つの</a:t>
            </a:r>
            <a:r>
              <a:rPr kumimoji="1" lang="ja-JP" altLang="en-US" sz="3500" dirty="0"/>
              <a:t>確率分布</a:t>
            </a:r>
            <a:br>
              <a:rPr kumimoji="1" lang="en-US" altLang="ja-JP" sz="3500" dirty="0"/>
            </a:br>
            <a:r>
              <a:rPr kumimoji="1" lang="en-US" altLang="ja-JP" sz="3500" dirty="0"/>
              <a:t>χ</a:t>
            </a:r>
            <a:r>
              <a:rPr kumimoji="1" lang="ja-JP" altLang="en-US" sz="3500" baseline="30000" dirty="0"/>
              <a:t>２</a:t>
            </a:r>
            <a:r>
              <a:rPr kumimoji="1" lang="ja-JP" altLang="en-US" sz="3500" dirty="0"/>
              <a:t>分布 と </a:t>
            </a:r>
            <a:r>
              <a:rPr kumimoji="1" lang="en-US" altLang="ja-JP" sz="3500" dirty="0"/>
              <a:t>F</a:t>
            </a:r>
            <a:r>
              <a:rPr kumimoji="1" lang="ja-JP" altLang="en-US" sz="3500" dirty="0"/>
              <a:t>分布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5E2108-0441-42A9-8A78-7FE510301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57400"/>
            <a:ext cx="8062664" cy="4114800"/>
          </a:xfrm>
        </p:spPr>
        <p:txBody>
          <a:bodyPr/>
          <a:lstStyle/>
          <a:p>
            <a:r>
              <a:rPr kumimoji="1" lang="en-US" altLang="ja-JP" sz="2800" dirty="0">
                <a:solidFill>
                  <a:srgbClr val="FFFF00"/>
                </a:solidFill>
              </a:rPr>
              <a:t>χ</a:t>
            </a:r>
            <a:r>
              <a:rPr kumimoji="1" lang="ja-JP" altLang="en-US" sz="2800" baseline="30000" dirty="0">
                <a:solidFill>
                  <a:srgbClr val="FFFF00"/>
                </a:solidFill>
              </a:rPr>
              <a:t>２</a:t>
            </a:r>
            <a:r>
              <a:rPr kumimoji="1" lang="ja-JP" altLang="en-US" sz="2800" dirty="0">
                <a:solidFill>
                  <a:srgbClr val="FFFF00"/>
                </a:solidFill>
              </a:rPr>
              <a:t>分布</a:t>
            </a:r>
            <a:r>
              <a:rPr kumimoji="1" lang="ja-JP" altLang="en-US" sz="2800" dirty="0"/>
              <a:t>：データの平方和である統計量（</a:t>
            </a:r>
            <a:r>
              <a:rPr kumimoji="1" lang="en-US" altLang="ja-JP" sz="2800" dirty="0"/>
              <a:t>χ</a:t>
            </a:r>
            <a:r>
              <a:rPr kumimoji="1" lang="ja-JP" altLang="en-US" sz="2800" baseline="30000" dirty="0"/>
              <a:t>２</a:t>
            </a:r>
            <a:r>
              <a:rPr kumimoji="1" lang="ja-JP" altLang="en-US" sz="2800" dirty="0"/>
              <a:t>）が従う連続型の確率分布</a:t>
            </a:r>
            <a:endParaRPr kumimoji="1" lang="en-US" altLang="ja-JP" sz="2800" dirty="0"/>
          </a:p>
          <a:p>
            <a:pPr marL="0" indent="0">
              <a:buNone/>
            </a:pPr>
            <a:r>
              <a:rPr kumimoji="1" lang="ja-JP" altLang="en-US" sz="2800" dirty="0"/>
              <a:t>　→母分散の区間推定や独立性の検定に使用</a:t>
            </a:r>
            <a:endParaRPr kumimoji="1" lang="en-US" altLang="ja-JP" sz="2800" dirty="0"/>
          </a:p>
          <a:p>
            <a:r>
              <a:rPr kumimoji="1" lang="en-US" altLang="ja-JP" sz="2800" dirty="0">
                <a:solidFill>
                  <a:srgbClr val="FFFF00"/>
                </a:solidFill>
              </a:rPr>
              <a:t>F</a:t>
            </a:r>
            <a:r>
              <a:rPr kumimoji="1" lang="ja-JP" altLang="en-US" sz="2800" dirty="0">
                <a:solidFill>
                  <a:srgbClr val="FFFF00"/>
                </a:solidFill>
              </a:rPr>
              <a:t>分布</a:t>
            </a:r>
            <a:r>
              <a:rPr kumimoji="1" lang="ja-JP" altLang="en-US" sz="2800" dirty="0"/>
              <a:t>：</a:t>
            </a:r>
            <a:r>
              <a:rPr kumimoji="1" lang="en-US" altLang="ja-JP" sz="2800" dirty="0"/>
              <a:t>2</a:t>
            </a:r>
            <a:r>
              <a:rPr kumimoji="1" lang="ja-JP" altLang="en-US" sz="2800" dirty="0" err="1"/>
              <a:t>つの</a:t>
            </a:r>
            <a:r>
              <a:rPr kumimoji="1" lang="en-US" altLang="ja-JP" sz="2800" dirty="0"/>
              <a:t>χ</a:t>
            </a:r>
            <a:r>
              <a:rPr kumimoji="1" lang="ja-JP" altLang="en-US" sz="2800" baseline="30000" dirty="0"/>
              <a:t>２</a:t>
            </a:r>
            <a:r>
              <a:rPr kumimoji="1" lang="ja-JP" altLang="en-US" sz="2800" dirty="0"/>
              <a:t>の比が従う連続型の確率分布</a:t>
            </a:r>
            <a:endParaRPr kumimoji="1" lang="en-US" altLang="ja-JP" sz="2800" dirty="0"/>
          </a:p>
          <a:p>
            <a:pPr marL="0" indent="0">
              <a:buNone/>
            </a:pPr>
            <a:r>
              <a:rPr kumimoji="1" lang="ja-JP" altLang="en-US" sz="2800" dirty="0"/>
              <a:t>　→等分散の検定や分散分析に使用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FF9B735-1E7C-4588-B438-694D274E2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517" y="4597552"/>
            <a:ext cx="2186347" cy="163976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A8A2B75-40FB-4006-84F4-44FCA8622C03}"/>
              </a:ext>
            </a:extLst>
          </p:cNvPr>
          <p:cNvSpPr txBox="1"/>
          <p:nvPr/>
        </p:nvSpPr>
        <p:spPr>
          <a:xfrm>
            <a:off x="637913" y="5558425"/>
            <a:ext cx="1158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χ</a:t>
            </a:r>
            <a:r>
              <a:rPr kumimoji="1" lang="en-US" altLang="ja-JP" sz="1800" baseline="30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2</a:t>
            </a:r>
            <a:r>
              <a:rPr kumimoji="1"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分布</a:t>
            </a:r>
            <a:endParaRPr kumimoji="1" lang="en-US" altLang="ja-JP" sz="18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  <a:p>
            <a:pPr algn="ctr"/>
            <a:r>
              <a:rPr kumimoji="1"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（</a:t>
            </a:r>
            <a:r>
              <a:rPr kumimoji="1" lang="en-US" altLang="ja-JP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ν=3</a:t>
            </a:r>
            <a:r>
              <a:rPr kumimoji="1"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）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D6C3460-0059-42BC-A197-D5383C2B2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827" y="4597552"/>
            <a:ext cx="2186347" cy="163976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183B809-7899-4CBE-A2AE-113C2BAC5100}"/>
              </a:ext>
            </a:extLst>
          </p:cNvPr>
          <p:cNvSpPr txBox="1"/>
          <p:nvPr/>
        </p:nvSpPr>
        <p:spPr>
          <a:xfrm>
            <a:off x="4997581" y="5525869"/>
            <a:ext cx="1548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F</a:t>
            </a:r>
            <a:r>
              <a:rPr kumimoji="1"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分布</a:t>
            </a:r>
            <a:endParaRPr kumimoji="1" lang="en-US" altLang="ja-JP" sz="18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  <a:p>
            <a:pPr algn="ctr"/>
            <a:r>
              <a:rPr kumimoji="1"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（</a:t>
            </a:r>
            <a:r>
              <a:rPr kumimoji="1" lang="en-US" altLang="ja-JP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ν</a:t>
            </a:r>
            <a:r>
              <a:rPr kumimoji="1" lang="en-US" altLang="ja-JP" sz="1800" baseline="-25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1</a:t>
            </a:r>
            <a:r>
              <a:rPr kumimoji="1" lang="en-US" altLang="ja-JP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=3,ν</a:t>
            </a:r>
            <a:r>
              <a:rPr kumimoji="1" lang="en-US" altLang="ja-JP" sz="1800" baseline="-25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2</a:t>
            </a:r>
            <a:r>
              <a:rPr kumimoji="1" lang="en-US" altLang="ja-JP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=5</a:t>
            </a:r>
            <a:r>
              <a:rPr kumimoji="1"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）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D8B0433-98B0-405F-A431-DAACCD9607BA}"/>
              </a:ext>
            </a:extLst>
          </p:cNvPr>
          <p:cNvSpPr txBox="1"/>
          <p:nvPr/>
        </p:nvSpPr>
        <p:spPr>
          <a:xfrm>
            <a:off x="755576" y="1895817"/>
            <a:ext cx="114967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5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カイジジョウ</a:t>
            </a:r>
          </a:p>
        </p:txBody>
      </p:sp>
    </p:spTree>
    <p:extLst>
      <p:ext uri="{BB962C8B-B14F-4D97-AF65-F5344CB8AC3E}">
        <p14:creationId xmlns:p14="http://schemas.microsoft.com/office/powerpoint/2010/main" val="377979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2DD431-CB29-4E95-B86C-B22B98BEA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いろいろな確率分布の関係</a:t>
            </a: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E35EDF35-3D1E-4F24-B7CC-CA0A3F63E2A3}"/>
              </a:ext>
            </a:extLst>
          </p:cNvPr>
          <p:cNvCxnSpPr/>
          <p:nvPr/>
        </p:nvCxnSpPr>
        <p:spPr>
          <a:xfrm>
            <a:off x="4219139" y="2494322"/>
            <a:ext cx="1057013" cy="0"/>
          </a:xfrm>
          <a:prstGeom prst="straightConnector1">
            <a:avLst/>
          </a:prstGeom>
          <a:ln w="66675">
            <a:solidFill>
              <a:schemeClr val="bg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E8C8289-B29F-4CF3-9D37-355183527CDC}"/>
              </a:ext>
            </a:extLst>
          </p:cNvPr>
          <p:cNvSpPr/>
          <p:nvPr/>
        </p:nvSpPr>
        <p:spPr>
          <a:xfrm>
            <a:off x="2705276" y="2282501"/>
            <a:ext cx="1513863" cy="448811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二項分布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8D492FA-2894-4A85-93D3-AAD1DAD4FD7A}"/>
              </a:ext>
            </a:extLst>
          </p:cNvPr>
          <p:cNvSpPr/>
          <p:nvPr/>
        </p:nvSpPr>
        <p:spPr>
          <a:xfrm>
            <a:off x="5276152" y="2269916"/>
            <a:ext cx="1870920" cy="448811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ポアソン分布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769D2FB-A23A-47EE-8787-FD7DD3E0E926}"/>
              </a:ext>
            </a:extLst>
          </p:cNvPr>
          <p:cNvSpPr/>
          <p:nvPr/>
        </p:nvSpPr>
        <p:spPr>
          <a:xfrm>
            <a:off x="2657606" y="3355301"/>
            <a:ext cx="1513863" cy="448811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正規分布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F79CBB4-D8FC-4350-BA7C-567A96C37882}"/>
              </a:ext>
            </a:extLst>
          </p:cNvPr>
          <p:cNvSpPr/>
          <p:nvPr/>
        </p:nvSpPr>
        <p:spPr>
          <a:xfrm>
            <a:off x="2642753" y="5502520"/>
            <a:ext cx="1513863" cy="448811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</a:t>
            </a:r>
            <a:r>
              <a:rPr kumimoji="1"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分布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10FB47A-E107-455E-AB38-7A00AA97FD72}"/>
              </a:ext>
            </a:extLst>
          </p:cNvPr>
          <p:cNvSpPr/>
          <p:nvPr/>
        </p:nvSpPr>
        <p:spPr>
          <a:xfrm>
            <a:off x="5220072" y="5517527"/>
            <a:ext cx="1513863" cy="448811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</a:t>
            </a:r>
            <a:r>
              <a:rPr kumimoji="1"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分布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2D7D945-712F-4233-B958-712F934B2BEF}"/>
              </a:ext>
            </a:extLst>
          </p:cNvPr>
          <p:cNvSpPr/>
          <p:nvPr/>
        </p:nvSpPr>
        <p:spPr>
          <a:xfrm>
            <a:off x="5220072" y="4394319"/>
            <a:ext cx="1513863" cy="448811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χ</a:t>
            </a:r>
            <a:r>
              <a:rPr kumimoji="1" lang="en-US" altLang="ja-JP" baseline="30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kumimoji="1"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分布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695DB25-A597-4E44-89A8-F5C6AB56EBC5}"/>
              </a:ext>
            </a:extLst>
          </p:cNvPr>
          <p:cNvSpPr/>
          <p:nvPr/>
        </p:nvSpPr>
        <p:spPr>
          <a:xfrm>
            <a:off x="2642007" y="4379312"/>
            <a:ext cx="1513863" cy="448811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z</a:t>
            </a:r>
            <a:r>
              <a:rPr kumimoji="1"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分布</a:t>
            </a: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A70495A3-0799-4A7A-8256-255CA58255A5}"/>
              </a:ext>
            </a:extLst>
          </p:cNvPr>
          <p:cNvCxnSpPr>
            <a:cxnSpLocks/>
          </p:cNvCxnSpPr>
          <p:nvPr/>
        </p:nvCxnSpPr>
        <p:spPr>
          <a:xfrm>
            <a:off x="3430572" y="2729216"/>
            <a:ext cx="0" cy="604711"/>
          </a:xfrm>
          <a:prstGeom prst="straightConnector1">
            <a:avLst/>
          </a:prstGeom>
          <a:ln w="66675">
            <a:solidFill>
              <a:schemeClr val="bg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CFE88223-B3FC-4171-8238-8AFAB82C627D}"/>
              </a:ext>
            </a:extLst>
          </p:cNvPr>
          <p:cNvCxnSpPr>
            <a:cxnSpLocks/>
          </p:cNvCxnSpPr>
          <p:nvPr/>
        </p:nvCxnSpPr>
        <p:spPr>
          <a:xfrm flipH="1">
            <a:off x="3419872" y="3804112"/>
            <a:ext cx="10700" cy="560992"/>
          </a:xfrm>
          <a:prstGeom prst="straightConnector1">
            <a:avLst/>
          </a:prstGeom>
          <a:ln w="66675">
            <a:solidFill>
              <a:schemeClr val="bg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字幕 2">
            <a:extLst>
              <a:ext uri="{FF2B5EF4-FFF2-40B4-BE49-F238E27FC236}">
                <a16:creationId xmlns:a16="http://schemas.microsoft.com/office/drawing/2014/main" id="{ABE75C4D-8FAF-49DB-8263-EFB1F7F78CF2}"/>
              </a:ext>
            </a:extLst>
          </p:cNvPr>
          <p:cNvSpPr txBox="1">
            <a:spLocks/>
          </p:cNvSpPr>
          <p:nvPr/>
        </p:nvSpPr>
        <p:spPr>
          <a:xfrm>
            <a:off x="4355976" y="3169613"/>
            <a:ext cx="2647080" cy="448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λ</a:t>
            </a:r>
            <a:r>
              <a:rPr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（標本</a:t>
            </a:r>
            <a:r>
              <a:rPr lang="en-US" altLang="ja-JP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×</a:t>
            </a:r>
            <a:r>
              <a:rPr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確率）が大</a:t>
            </a: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B80FF1A5-8EFE-4256-9E99-63F3CFEFA9E8}"/>
              </a:ext>
            </a:extLst>
          </p:cNvPr>
          <p:cNvCxnSpPr>
            <a:cxnSpLocks/>
            <a:endCxn id="7" idx="3"/>
          </p:cNvCxnSpPr>
          <p:nvPr/>
        </p:nvCxnSpPr>
        <p:spPr>
          <a:xfrm flipH="1">
            <a:off x="4171469" y="2707172"/>
            <a:ext cx="1104683" cy="872535"/>
          </a:xfrm>
          <a:prstGeom prst="straightConnector1">
            <a:avLst/>
          </a:prstGeom>
          <a:ln w="66675">
            <a:solidFill>
              <a:schemeClr val="bg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字幕 2">
            <a:extLst>
              <a:ext uri="{FF2B5EF4-FFF2-40B4-BE49-F238E27FC236}">
                <a16:creationId xmlns:a16="http://schemas.microsoft.com/office/drawing/2014/main" id="{A7DDB556-1FA4-4ACB-831C-E29789B1CFCE}"/>
              </a:ext>
            </a:extLst>
          </p:cNvPr>
          <p:cNvSpPr txBox="1">
            <a:spLocks/>
          </p:cNvSpPr>
          <p:nvPr/>
        </p:nvSpPr>
        <p:spPr>
          <a:xfrm>
            <a:off x="2349355" y="3920061"/>
            <a:ext cx="894401" cy="343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標準化</a:t>
            </a:r>
          </a:p>
        </p:txBody>
      </p:sp>
      <p:sp>
        <p:nvSpPr>
          <p:cNvPr id="17" name="字幕 2">
            <a:extLst>
              <a:ext uri="{FF2B5EF4-FFF2-40B4-BE49-F238E27FC236}">
                <a16:creationId xmlns:a16="http://schemas.microsoft.com/office/drawing/2014/main" id="{F8ED6B8F-1032-44D4-B3AD-7B84C1A9C413}"/>
              </a:ext>
            </a:extLst>
          </p:cNvPr>
          <p:cNvSpPr txBox="1">
            <a:spLocks/>
          </p:cNvSpPr>
          <p:nvPr/>
        </p:nvSpPr>
        <p:spPr>
          <a:xfrm>
            <a:off x="1843876" y="4990358"/>
            <a:ext cx="1567950" cy="3061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母分散が未知</a:t>
            </a:r>
            <a:endParaRPr lang="en-US" altLang="ja-JP" sz="18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14C22B80-585D-4D36-A1D6-E9C834464113}"/>
              </a:ext>
            </a:extLst>
          </p:cNvPr>
          <p:cNvCxnSpPr>
            <a:cxnSpLocks/>
            <a:stCxn id="11" idx="2"/>
            <a:endCxn id="8" idx="0"/>
          </p:cNvCxnSpPr>
          <p:nvPr/>
        </p:nvCxnSpPr>
        <p:spPr>
          <a:xfrm>
            <a:off x="3398939" y="4828123"/>
            <a:ext cx="746" cy="674397"/>
          </a:xfrm>
          <a:prstGeom prst="straightConnector1">
            <a:avLst/>
          </a:prstGeom>
          <a:ln w="66675">
            <a:solidFill>
              <a:schemeClr val="bg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8AFE1063-155D-4445-A9E2-7ACDEA8D32EA}"/>
              </a:ext>
            </a:extLst>
          </p:cNvPr>
          <p:cNvCxnSpPr/>
          <p:nvPr/>
        </p:nvCxnSpPr>
        <p:spPr>
          <a:xfrm>
            <a:off x="4141735" y="4525409"/>
            <a:ext cx="1057013" cy="0"/>
          </a:xfrm>
          <a:prstGeom prst="straightConnector1">
            <a:avLst/>
          </a:prstGeom>
          <a:ln w="66675">
            <a:solidFill>
              <a:srgbClr val="FFFF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47DB41F1-E6CD-4718-9BBE-B547583D5E30}"/>
              </a:ext>
            </a:extLst>
          </p:cNvPr>
          <p:cNvCxnSpPr>
            <a:cxnSpLocks/>
          </p:cNvCxnSpPr>
          <p:nvPr/>
        </p:nvCxnSpPr>
        <p:spPr>
          <a:xfrm flipH="1">
            <a:off x="4141735" y="4690039"/>
            <a:ext cx="1076414" cy="2"/>
          </a:xfrm>
          <a:prstGeom prst="straightConnector1">
            <a:avLst/>
          </a:prstGeom>
          <a:ln w="66675">
            <a:solidFill>
              <a:srgbClr val="FFFF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字幕 2">
            <a:extLst>
              <a:ext uri="{FF2B5EF4-FFF2-40B4-BE49-F238E27FC236}">
                <a16:creationId xmlns:a16="http://schemas.microsoft.com/office/drawing/2014/main" id="{FBA5D00F-0CC5-4DE9-ACD5-A2F0D942CD5F}"/>
              </a:ext>
            </a:extLst>
          </p:cNvPr>
          <p:cNvSpPr txBox="1">
            <a:spLocks/>
          </p:cNvSpPr>
          <p:nvPr/>
        </p:nvSpPr>
        <p:spPr>
          <a:xfrm>
            <a:off x="4051642" y="4181470"/>
            <a:ext cx="1261144" cy="343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平方和</a:t>
            </a:r>
          </a:p>
        </p:txBody>
      </p:sp>
      <p:sp>
        <p:nvSpPr>
          <p:cNvPr id="23" name="字幕 2">
            <a:extLst>
              <a:ext uri="{FF2B5EF4-FFF2-40B4-BE49-F238E27FC236}">
                <a16:creationId xmlns:a16="http://schemas.microsoft.com/office/drawing/2014/main" id="{5F2FB6D8-FBCA-4DEC-A527-6DE68C4CB685}"/>
              </a:ext>
            </a:extLst>
          </p:cNvPr>
          <p:cNvSpPr txBox="1">
            <a:spLocks/>
          </p:cNvSpPr>
          <p:nvPr/>
        </p:nvSpPr>
        <p:spPr>
          <a:xfrm>
            <a:off x="6057745" y="5035039"/>
            <a:ext cx="558034" cy="448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比</a:t>
            </a:r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612CE114-739E-4CA4-98E8-D8A7E76B2743}"/>
              </a:ext>
            </a:extLst>
          </p:cNvPr>
          <p:cNvCxnSpPr/>
          <p:nvPr/>
        </p:nvCxnSpPr>
        <p:spPr>
          <a:xfrm>
            <a:off x="4141735" y="5733256"/>
            <a:ext cx="1057013" cy="0"/>
          </a:xfrm>
          <a:prstGeom prst="straightConnector1">
            <a:avLst/>
          </a:prstGeom>
          <a:ln w="66675">
            <a:solidFill>
              <a:srgbClr val="FFFF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字幕 2">
            <a:extLst>
              <a:ext uri="{FF2B5EF4-FFF2-40B4-BE49-F238E27FC236}">
                <a16:creationId xmlns:a16="http://schemas.microsoft.com/office/drawing/2014/main" id="{F629D651-D46D-4983-8884-B2940B0D5C8D}"/>
              </a:ext>
            </a:extLst>
          </p:cNvPr>
          <p:cNvSpPr txBox="1">
            <a:spLocks/>
          </p:cNvSpPr>
          <p:nvPr/>
        </p:nvSpPr>
        <p:spPr>
          <a:xfrm>
            <a:off x="3997727" y="5779361"/>
            <a:ext cx="1261144" cy="343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乗</a:t>
            </a:r>
          </a:p>
        </p:txBody>
      </p:sp>
      <p:sp>
        <p:nvSpPr>
          <p:cNvPr id="26" name="字幕 2">
            <a:extLst>
              <a:ext uri="{FF2B5EF4-FFF2-40B4-BE49-F238E27FC236}">
                <a16:creationId xmlns:a16="http://schemas.microsoft.com/office/drawing/2014/main" id="{51420B8D-4C7F-4F11-B4EE-5EFE9F9EACE1}"/>
              </a:ext>
            </a:extLst>
          </p:cNvPr>
          <p:cNvSpPr txBox="1">
            <a:spLocks/>
          </p:cNvSpPr>
          <p:nvPr/>
        </p:nvSpPr>
        <p:spPr>
          <a:xfrm>
            <a:off x="4081088" y="4730942"/>
            <a:ext cx="1261144" cy="425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大標本</a:t>
            </a:r>
          </a:p>
        </p:txBody>
      </p:sp>
      <p:sp>
        <p:nvSpPr>
          <p:cNvPr id="27" name="字幕 2">
            <a:extLst>
              <a:ext uri="{FF2B5EF4-FFF2-40B4-BE49-F238E27FC236}">
                <a16:creationId xmlns:a16="http://schemas.microsoft.com/office/drawing/2014/main" id="{7A00B411-2755-4099-BED4-8B407607B26A}"/>
              </a:ext>
            </a:extLst>
          </p:cNvPr>
          <p:cNvSpPr txBox="1">
            <a:spLocks/>
          </p:cNvSpPr>
          <p:nvPr/>
        </p:nvSpPr>
        <p:spPr>
          <a:xfrm>
            <a:off x="2335131" y="2839382"/>
            <a:ext cx="990382" cy="425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大標本</a:t>
            </a:r>
          </a:p>
        </p:txBody>
      </p:sp>
      <p:sp>
        <p:nvSpPr>
          <p:cNvPr id="28" name="字幕 2">
            <a:extLst>
              <a:ext uri="{FF2B5EF4-FFF2-40B4-BE49-F238E27FC236}">
                <a16:creationId xmlns:a16="http://schemas.microsoft.com/office/drawing/2014/main" id="{6A90D6F7-0E22-486C-B8FB-C3550A925CA1}"/>
              </a:ext>
            </a:extLst>
          </p:cNvPr>
          <p:cNvSpPr txBox="1">
            <a:spLocks/>
          </p:cNvSpPr>
          <p:nvPr/>
        </p:nvSpPr>
        <p:spPr>
          <a:xfrm>
            <a:off x="3695961" y="2143322"/>
            <a:ext cx="2151603" cy="1003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大標本</a:t>
            </a:r>
            <a:endParaRPr lang="en-US" altLang="ja-JP" sz="18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低確率</a:t>
            </a:r>
          </a:p>
        </p:txBody>
      </p: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CE40D4E3-1010-4E4B-9E35-04F29B72D169}"/>
              </a:ext>
            </a:extLst>
          </p:cNvPr>
          <p:cNvCxnSpPr>
            <a:cxnSpLocks/>
          </p:cNvCxnSpPr>
          <p:nvPr/>
        </p:nvCxnSpPr>
        <p:spPr>
          <a:xfrm>
            <a:off x="5952840" y="4843130"/>
            <a:ext cx="746" cy="674397"/>
          </a:xfrm>
          <a:prstGeom prst="straightConnector1">
            <a:avLst/>
          </a:prstGeom>
          <a:ln w="66675">
            <a:solidFill>
              <a:srgbClr val="FFFF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89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1" grpId="0"/>
      <p:bldP spid="23" grpId="0"/>
      <p:bldP spid="25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8C3C17-6976-417A-8266-81D96265C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</a:t>
            </a:r>
            <a:r>
              <a:rPr kumimoji="1" lang="ja-JP" altLang="en-US" dirty="0"/>
              <a:t>分布表と読み方（付録</a:t>
            </a:r>
            <a:r>
              <a:rPr kumimoji="1" lang="en-US" altLang="ja-JP" dirty="0"/>
              <a:t>Ⅳ</a:t>
            </a:r>
            <a:r>
              <a:rPr kumimoji="1" lang="ja-JP" altLang="en-US" dirty="0"/>
              <a:t>）</a:t>
            </a:r>
          </a:p>
        </p:txBody>
      </p:sp>
      <p:graphicFrame>
        <p:nvGraphicFramePr>
          <p:cNvPr id="7" name="コンテンツ プレースホルダー 6">
            <a:extLst>
              <a:ext uri="{FF2B5EF4-FFF2-40B4-BE49-F238E27FC236}">
                <a16:creationId xmlns:a16="http://schemas.microsoft.com/office/drawing/2014/main" id="{2D44FA6E-70AD-4500-A089-BE61E03580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1033665"/>
              </p:ext>
            </p:extLst>
          </p:nvPr>
        </p:nvGraphicFramePr>
        <p:xfrm>
          <a:off x="1295401" y="2361456"/>
          <a:ext cx="7298545" cy="37751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3880">
                  <a:extLst>
                    <a:ext uri="{9D8B030D-6E8A-4147-A177-3AD203B41FA5}">
                      <a16:colId xmlns:a16="http://schemas.microsoft.com/office/drawing/2014/main" val="1915774226"/>
                    </a:ext>
                  </a:extLst>
                </a:gridCol>
                <a:gridCol w="518176">
                  <a:extLst>
                    <a:ext uri="{9D8B030D-6E8A-4147-A177-3AD203B41FA5}">
                      <a16:colId xmlns:a16="http://schemas.microsoft.com/office/drawing/2014/main" val="2174096993"/>
                    </a:ext>
                  </a:extLst>
                </a:gridCol>
                <a:gridCol w="604269">
                  <a:extLst>
                    <a:ext uri="{9D8B030D-6E8A-4147-A177-3AD203B41FA5}">
                      <a16:colId xmlns:a16="http://schemas.microsoft.com/office/drawing/2014/main" val="988876717"/>
                    </a:ext>
                  </a:extLst>
                </a:gridCol>
                <a:gridCol w="561222">
                  <a:extLst>
                    <a:ext uri="{9D8B030D-6E8A-4147-A177-3AD203B41FA5}">
                      <a16:colId xmlns:a16="http://schemas.microsoft.com/office/drawing/2014/main" val="338767290"/>
                    </a:ext>
                  </a:extLst>
                </a:gridCol>
                <a:gridCol w="561222">
                  <a:extLst>
                    <a:ext uri="{9D8B030D-6E8A-4147-A177-3AD203B41FA5}">
                      <a16:colId xmlns:a16="http://schemas.microsoft.com/office/drawing/2014/main" val="91396514"/>
                    </a:ext>
                  </a:extLst>
                </a:gridCol>
                <a:gridCol w="561222">
                  <a:extLst>
                    <a:ext uri="{9D8B030D-6E8A-4147-A177-3AD203B41FA5}">
                      <a16:colId xmlns:a16="http://schemas.microsoft.com/office/drawing/2014/main" val="2208381024"/>
                    </a:ext>
                  </a:extLst>
                </a:gridCol>
                <a:gridCol w="561222">
                  <a:extLst>
                    <a:ext uri="{9D8B030D-6E8A-4147-A177-3AD203B41FA5}">
                      <a16:colId xmlns:a16="http://schemas.microsoft.com/office/drawing/2014/main" val="912935717"/>
                    </a:ext>
                  </a:extLst>
                </a:gridCol>
                <a:gridCol w="561222">
                  <a:extLst>
                    <a:ext uri="{9D8B030D-6E8A-4147-A177-3AD203B41FA5}">
                      <a16:colId xmlns:a16="http://schemas.microsoft.com/office/drawing/2014/main" val="1322753606"/>
                    </a:ext>
                  </a:extLst>
                </a:gridCol>
                <a:gridCol w="561222">
                  <a:extLst>
                    <a:ext uri="{9D8B030D-6E8A-4147-A177-3AD203B41FA5}">
                      <a16:colId xmlns:a16="http://schemas.microsoft.com/office/drawing/2014/main" val="2901387297"/>
                    </a:ext>
                  </a:extLst>
                </a:gridCol>
                <a:gridCol w="561222">
                  <a:extLst>
                    <a:ext uri="{9D8B030D-6E8A-4147-A177-3AD203B41FA5}">
                      <a16:colId xmlns:a16="http://schemas.microsoft.com/office/drawing/2014/main" val="1281400055"/>
                    </a:ext>
                  </a:extLst>
                </a:gridCol>
                <a:gridCol w="561222">
                  <a:extLst>
                    <a:ext uri="{9D8B030D-6E8A-4147-A177-3AD203B41FA5}">
                      <a16:colId xmlns:a16="http://schemas.microsoft.com/office/drawing/2014/main" val="2754004967"/>
                    </a:ext>
                  </a:extLst>
                </a:gridCol>
                <a:gridCol w="561222">
                  <a:extLst>
                    <a:ext uri="{9D8B030D-6E8A-4147-A177-3AD203B41FA5}">
                      <a16:colId xmlns:a16="http://schemas.microsoft.com/office/drawing/2014/main" val="2095793197"/>
                    </a:ext>
                  </a:extLst>
                </a:gridCol>
                <a:gridCol w="561222">
                  <a:extLst>
                    <a:ext uri="{9D8B030D-6E8A-4147-A177-3AD203B41FA5}">
                      <a16:colId xmlns:a16="http://schemas.microsoft.com/office/drawing/2014/main" val="2555782029"/>
                    </a:ext>
                  </a:extLst>
                </a:gridCol>
              </a:tblGrid>
              <a:tr h="34319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500" dirty="0">
                          <a:latin typeface="+mj-ea"/>
                          <a:ea typeface="+mj-ea"/>
                        </a:rPr>
                        <a:t>５％</a:t>
                      </a:r>
                      <a:endParaRPr kumimoji="1" lang="en-US" altLang="ja-JP" sz="15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>
                          <a:latin typeface="+mj-ea"/>
                          <a:ea typeface="+mj-ea"/>
                        </a:rPr>
                        <a:t>1</a:t>
                      </a:r>
                      <a:endParaRPr kumimoji="1" lang="ja-JP" altLang="en-US" sz="15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>
                          <a:latin typeface="+mj-ea"/>
                          <a:ea typeface="+mj-ea"/>
                        </a:rPr>
                        <a:t>2</a:t>
                      </a:r>
                      <a:endParaRPr kumimoji="1" lang="ja-JP" altLang="en-US" sz="15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>
                          <a:latin typeface="+mj-ea"/>
                          <a:ea typeface="+mj-ea"/>
                        </a:rPr>
                        <a:t>3</a:t>
                      </a:r>
                      <a:endParaRPr kumimoji="1" lang="ja-JP" altLang="en-US" sz="15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>
                          <a:latin typeface="+mj-ea"/>
                          <a:ea typeface="+mj-ea"/>
                        </a:rPr>
                        <a:t>4</a:t>
                      </a:r>
                      <a:endParaRPr kumimoji="1" lang="ja-JP" altLang="en-US" sz="15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>
                          <a:latin typeface="+mj-ea"/>
                          <a:ea typeface="+mj-ea"/>
                        </a:rPr>
                        <a:t>5</a:t>
                      </a:r>
                      <a:endParaRPr kumimoji="1" lang="ja-JP" altLang="en-US" sz="15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>
                          <a:latin typeface="+mj-ea"/>
                          <a:ea typeface="+mj-ea"/>
                        </a:rPr>
                        <a:t>6</a:t>
                      </a:r>
                      <a:endParaRPr kumimoji="1" lang="ja-JP" altLang="en-US" sz="15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>
                          <a:latin typeface="+mj-ea"/>
                          <a:ea typeface="+mj-ea"/>
                        </a:rPr>
                        <a:t>7</a:t>
                      </a:r>
                      <a:endParaRPr kumimoji="1" lang="ja-JP" altLang="en-US" sz="15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>
                          <a:latin typeface="+mj-ea"/>
                          <a:ea typeface="+mj-ea"/>
                        </a:rPr>
                        <a:t>8</a:t>
                      </a:r>
                      <a:endParaRPr kumimoji="1" lang="ja-JP" altLang="en-US" sz="15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>
                          <a:latin typeface="+mj-ea"/>
                          <a:ea typeface="+mj-ea"/>
                        </a:rPr>
                        <a:t>9</a:t>
                      </a:r>
                      <a:endParaRPr kumimoji="1" lang="ja-JP" altLang="en-US" sz="15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>
                          <a:latin typeface="+mj-ea"/>
                          <a:ea typeface="+mj-ea"/>
                        </a:rPr>
                        <a:t>10</a:t>
                      </a:r>
                      <a:endParaRPr kumimoji="1" lang="ja-JP" altLang="en-US" sz="15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>
                          <a:latin typeface="+mj-ea"/>
                          <a:ea typeface="+mj-ea"/>
                        </a:rPr>
                        <a:t>15</a:t>
                      </a:r>
                      <a:endParaRPr kumimoji="1" lang="ja-JP" altLang="en-US" sz="15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>
                          <a:latin typeface="+mj-ea"/>
                          <a:ea typeface="+mj-ea"/>
                        </a:rPr>
                        <a:t>20</a:t>
                      </a:r>
                      <a:endParaRPr kumimoji="1" lang="ja-JP" altLang="en-US" sz="15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513756"/>
                  </a:ext>
                </a:extLst>
              </a:tr>
              <a:tr h="34319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>
                          <a:latin typeface="+mj-ea"/>
                          <a:ea typeface="+mj-ea"/>
                        </a:rPr>
                        <a:t>1</a:t>
                      </a:r>
                      <a:endParaRPr kumimoji="1" lang="ja-JP" altLang="en-US" sz="15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161.45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199.50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215.71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224.58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230.16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233.99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236.77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238.88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240.54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241.88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245.95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248.01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782385815"/>
                  </a:ext>
                </a:extLst>
              </a:tr>
              <a:tr h="34319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>
                          <a:latin typeface="+mj-ea"/>
                          <a:ea typeface="+mj-ea"/>
                        </a:rPr>
                        <a:t>2</a:t>
                      </a:r>
                      <a:endParaRPr kumimoji="1" lang="ja-JP" altLang="en-US" sz="15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18.51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19.00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19.16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19.25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19.30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19.33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19.35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19.37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19.38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19.40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19.43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19.45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803573220"/>
                  </a:ext>
                </a:extLst>
              </a:tr>
              <a:tr h="34319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>
                          <a:latin typeface="+mj-ea"/>
                          <a:ea typeface="+mj-ea"/>
                        </a:rPr>
                        <a:t>3</a:t>
                      </a:r>
                      <a:endParaRPr kumimoji="1" lang="ja-JP" altLang="en-US" sz="15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10.13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9.55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9.28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9.12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9.01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8.94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763" marR="4763" marT="47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763" marR="4763" marT="47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763" marR="4763" marT="47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763" marR="4763" marT="47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763" marR="4763" marT="47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763" marR="4763" marT="476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268787"/>
                  </a:ext>
                </a:extLst>
              </a:tr>
              <a:tr h="34319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>
                          <a:latin typeface="+mj-ea"/>
                          <a:ea typeface="+mj-ea"/>
                        </a:rPr>
                        <a:t>4</a:t>
                      </a:r>
                      <a:endParaRPr kumimoji="1" lang="ja-JP" altLang="en-US" sz="15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7.71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6.94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6.59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6.39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6.26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6.16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763" marR="4763" marT="47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763" marR="4763" marT="47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763" marR="4763" marT="47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763" marR="4763" marT="47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763" marR="4763" marT="47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763" marR="4763" marT="476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917634"/>
                  </a:ext>
                </a:extLst>
              </a:tr>
              <a:tr h="34319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>
                          <a:latin typeface="+mj-ea"/>
                          <a:ea typeface="+mj-ea"/>
                        </a:rPr>
                        <a:t>5</a:t>
                      </a:r>
                      <a:endParaRPr kumimoji="1" lang="ja-JP" altLang="en-US" sz="15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6.61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5.79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5.41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5.19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5.05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4.95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763" marR="4763" marT="47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763" marR="4763" marT="47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763" marR="4763" marT="47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763" marR="4763" marT="47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763" marR="4763" marT="47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763" marR="4763" marT="476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540512"/>
                  </a:ext>
                </a:extLst>
              </a:tr>
              <a:tr h="34319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>
                          <a:latin typeface="+mj-ea"/>
                          <a:ea typeface="+mj-ea"/>
                        </a:rPr>
                        <a:t>6</a:t>
                      </a:r>
                      <a:endParaRPr kumimoji="1" lang="ja-JP" altLang="en-US" sz="15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5.99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5.14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4.76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4.53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4.39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4.28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763" marR="4763" marT="47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763" marR="4763" marT="47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763" marR="4763" marT="47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763" marR="4763" marT="47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763" marR="4763" marT="47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763" marR="4763" marT="476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952456"/>
                  </a:ext>
                </a:extLst>
              </a:tr>
              <a:tr h="34319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>
                          <a:latin typeface="+mj-ea"/>
                          <a:ea typeface="+mj-ea"/>
                        </a:rPr>
                        <a:t>7</a:t>
                      </a:r>
                      <a:endParaRPr kumimoji="1" lang="ja-JP" altLang="en-US" sz="15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5.59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4.74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4.35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4.12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3.97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3.87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763" marR="4763" marT="47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763" marR="4763" marT="47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763" marR="4763" marT="47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763" marR="4763" marT="47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763" marR="4763" marT="47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763" marR="4763" marT="476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59730"/>
                  </a:ext>
                </a:extLst>
              </a:tr>
              <a:tr h="34319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>
                          <a:latin typeface="+mj-ea"/>
                          <a:ea typeface="+mj-ea"/>
                        </a:rPr>
                        <a:t>8</a:t>
                      </a:r>
                      <a:endParaRPr kumimoji="1" lang="ja-JP" altLang="en-US" sz="15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5.32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4.46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4.07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3.84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3.69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3.58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763" marR="4763" marT="47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763" marR="4763" marT="47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763" marR="4763" marT="47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763" marR="4763" marT="47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763" marR="4763" marT="47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763" marR="4763" marT="476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116851"/>
                  </a:ext>
                </a:extLst>
              </a:tr>
              <a:tr h="34319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>
                          <a:latin typeface="+mj-ea"/>
                          <a:ea typeface="+mj-ea"/>
                        </a:rPr>
                        <a:t>9</a:t>
                      </a:r>
                      <a:endParaRPr kumimoji="1" lang="ja-JP" altLang="en-US" sz="15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5.12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4.26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3.86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3.63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3.48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3.37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763" marR="4763" marT="47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763" marR="4763" marT="47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763" marR="4763" marT="47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763" marR="4763" marT="47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763" marR="4763" marT="47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763" marR="4763" marT="476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8295"/>
                  </a:ext>
                </a:extLst>
              </a:tr>
              <a:tr h="34319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>
                          <a:latin typeface="+mj-ea"/>
                          <a:ea typeface="+mj-ea"/>
                        </a:rPr>
                        <a:t>10</a:t>
                      </a:r>
                      <a:endParaRPr kumimoji="1" lang="ja-JP" altLang="en-US" sz="15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4.96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4.10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3.71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3.48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3.33</a:t>
                      </a:r>
                    </a:p>
                  </a:txBody>
                  <a:tcPr marL="4763" marR="4763" marT="476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3.22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763" marR="4763" marT="47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763" marR="4763" marT="47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763" marR="4763" marT="47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763" marR="4763" marT="47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763" marR="4763" marT="476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763" marR="4763" marT="476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896510"/>
                  </a:ext>
                </a:extLst>
              </a:tr>
            </a:tbl>
          </a:graphicData>
        </a:graphic>
      </p:graphicFrame>
      <p:pic>
        <p:nvPicPr>
          <p:cNvPr id="26" name="図 25">
            <a:extLst>
              <a:ext uri="{FF2B5EF4-FFF2-40B4-BE49-F238E27FC236}">
                <a16:creationId xmlns:a16="http://schemas.microsoft.com/office/drawing/2014/main" id="{10E98E8A-1308-4062-8672-B0D97F365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3501008"/>
            <a:ext cx="3005340" cy="2056831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9A34DE83-4BD4-4A73-8BD3-BB69314ED6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612"/>
          <a:stretch/>
        </p:blipFill>
        <p:spPr>
          <a:xfrm>
            <a:off x="7380315" y="3501008"/>
            <a:ext cx="1005881" cy="2056831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67DE73C-F27D-45EE-8934-E553BF4CE120}"/>
              </a:ext>
            </a:extLst>
          </p:cNvPr>
          <p:cNvSpPr txBox="1"/>
          <p:nvPr/>
        </p:nvSpPr>
        <p:spPr>
          <a:xfrm>
            <a:off x="8299752" y="5367968"/>
            <a:ext cx="2543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F</a:t>
            </a:r>
            <a:endParaRPr kumimoji="1" lang="ja-JP" altLang="en-US" sz="15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B45EC9-4F8D-4EF7-9DF5-E49DC98B8DC4}"/>
              </a:ext>
            </a:extLst>
          </p:cNvPr>
          <p:cNvSpPr txBox="1"/>
          <p:nvPr/>
        </p:nvSpPr>
        <p:spPr>
          <a:xfrm>
            <a:off x="7051277" y="5501263"/>
            <a:ext cx="6580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3.33</a:t>
            </a:r>
            <a:endParaRPr kumimoji="1" lang="ja-JP" altLang="en-US" sz="15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4D69940-C088-403E-A379-2C78B74CBE1B}"/>
              </a:ext>
            </a:extLst>
          </p:cNvPr>
          <p:cNvSpPr txBox="1"/>
          <p:nvPr/>
        </p:nvSpPr>
        <p:spPr>
          <a:xfrm>
            <a:off x="6283628" y="3691935"/>
            <a:ext cx="176133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第</a:t>
            </a:r>
            <a:r>
              <a:rPr kumimoji="1" lang="en-US" altLang="ja-JP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1</a:t>
            </a:r>
            <a:r>
              <a:rPr kumimoji="1" lang="ja-JP" altLang="en-US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自由度</a:t>
            </a:r>
            <a:r>
              <a:rPr kumimoji="1" lang="en-US" altLang="ja-JP" sz="1500" i="1" dirty="0">
                <a:ea typeface="ＭＳ Ｐゴシック" panose="020B0600070205080204" pitchFamily="50" charset="-128"/>
                <a:cs typeface="Times New Roman" panose="02020603050405020304" pitchFamily="18" charset="0"/>
              </a:rPr>
              <a:t>ν</a:t>
            </a:r>
            <a:r>
              <a:rPr kumimoji="1" lang="en-US" altLang="ja-JP" sz="1500" baseline="-250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1</a:t>
            </a:r>
            <a:r>
              <a:rPr kumimoji="1" lang="en-US" altLang="ja-JP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=5</a:t>
            </a:r>
          </a:p>
          <a:p>
            <a:pPr algn="just"/>
            <a:r>
              <a:rPr kumimoji="1" lang="ja-JP" altLang="en-US" sz="1500" dirty="0">
                <a:latin typeface="ＭＳ Ｐゴシック" panose="020B0600070205080204" pitchFamily="50" charset="-128"/>
                <a:cs typeface="Meiryo UI" pitchFamily="50" charset="-128"/>
              </a:rPr>
              <a:t>第</a:t>
            </a:r>
            <a:r>
              <a:rPr kumimoji="1" lang="en-US" altLang="ja-JP" sz="1500" dirty="0">
                <a:latin typeface="ＭＳ Ｐゴシック" panose="020B0600070205080204" pitchFamily="50" charset="-128"/>
                <a:cs typeface="Meiryo UI" pitchFamily="50" charset="-128"/>
              </a:rPr>
              <a:t>2</a:t>
            </a:r>
            <a:r>
              <a:rPr kumimoji="1" lang="ja-JP" altLang="en-US" sz="1500" dirty="0">
                <a:latin typeface="ＭＳ Ｐゴシック" panose="020B0600070205080204" pitchFamily="50" charset="-128"/>
                <a:cs typeface="Meiryo UI" pitchFamily="50" charset="-128"/>
              </a:rPr>
              <a:t>自由度</a:t>
            </a:r>
            <a:r>
              <a:rPr kumimoji="1" lang="en-US" altLang="ja-JP" sz="1500" i="1" dirty="0">
                <a:cs typeface="Times New Roman" panose="02020603050405020304" pitchFamily="18" charset="0"/>
              </a:rPr>
              <a:t>ν</a:t>
            </a:r>
            <a:r>
              <a:rPr kumimoji="1" lang="en-US" altLang="ja-JP" sz="1500" baseline="-25000" dirty="0">
                <a:latin typeface="ＭＳ Ｐゴシック" panose="020B0600070205080204" pitchFamily="50" charset="-128"/>
                <a:cs typeface="Meiryo UI" pitchFamily="50" charset="-128"/>
              </a:rPr>
              <a:t>2</a:t>
            </a:r>
            <a:r>
              <a:rPr kumimoji="1" lang="en-US" altLang="ja-JP" sz="1500" dirty="0">
                <a:latin typeface="ＭＳ Ｐゴシック" panose="020B0600070205080204" pitchFamily="50" charset="-128"/>
                <a:cs typeface="Meiryo UI" pitchFamily="50" charset="-128"/>
              </a:rPr>
              <a:t>=10</a:t>
            </a:r>
          </a:p>
          <a:p>
            <a:pPr algn="just"/>
            <a:endParaRPr kumimoji="1" lang="ja-JP" altLang="en-US" sz="15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D1E7D5C-C33F-4B92-8EE5-B996A8757DF8}"/>
              </a:ext>
            </a:extLst>
          </p:cNvPr>
          <p:cNvSpPr txBox="1"/>
          <p:nvPr/>
        </p:nvSpPr>
        <p:spPr>
          <a:xfrm>
            <a:off x="5906697" y="5488070"/>
            <a:ext cx="6580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1</a:t>
            </a:r>
            <a:endParaRPr kumimoji="1" lang="ja-JP" altLang="en-US" sz="15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56B812BC-4A1C-46F7-B679-368684659A3D}"/>
              </a:ext>
            </a:extLst>
          </p:cNvPr>
          <p:cNvSpPr txBox="1"/>
          <p:nvPr/>
        </p:nvSpPr>
        <p:spPr>
          <a:xfrm>
            <a:off x="5200516" y="5488070"/>
            <a:ext cx="6580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0</a:t>
            </a:r>
            <a:endParaRPr kumimoji="1" lang="ja-JP" altLang="en-US" sz="15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566530E7-2B3F-4066-8724-A3DC23710007}"/>
              </a:ext>
            </a:extLst>
          </p:cNvPr>
          <p:cNvSpPr txBox="1"/>
          <p:nvPr/>
        </p:nvSpPr>
        <p:spPr>
          <a:xfrm>
            <a:off x="785255" y="3315185"/>
            <a:ext cx="492443" cy="215084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第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2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自由度（分母）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C1D3505E-23A7-4202-B894-0EE74E200266}"/>
              </a:ext>
            </a:extLst>
          </p:cNvPr>
          <p:cNvSpPr txBox="1"/>
          <p:nvPr/>
        </p:nvSpPr>
        <p:spPr>
          <a:xfrm>
            <a:off x="3958351" y="1908005"/>
            <a:ext cx="2108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第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1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自由度（分子）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C4985006-D818-41E0-B796-A44211B512E6}"/>
              </a:ext>
            </a:extLst>
          </p:cNvPr>
          <p:cNvSpPr txBox="1"/>
          <p:nvPr/>
        </p:nvSpPr>
        <p:spPr>
          <a:xfrm>
            <a:off x="307585" y="1893295"/>
            <a:ext cx="27350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6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上側確率</a:t>
            </a:r>
            <a:r>
              <a:rPr kumimoji="1" lang="en-US" altLang="ja-JP" sz="16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5</a:t>
            </a:r>
            <a:r>
              <a:rPr kumimoji="1" lang="ja-JP" altLang="en-US" sz="16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％で</a:t>
            </a:r>
            <a:r>
              <a:rPr kumimoji="1" lang="en-US" altLang="ja-JP" sz="16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1</a:t>
            </a:r>
            <a:r>
              <a:rPr kumimoji="1" lang="ja-JP" altLang="en-US" sz="1600" dirty="0" err="1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つの</a:t>
            </a:r>
            <a:r>
              <a:rPr kumimoji="1" lang="ja-JP" altLang="en-US" sz="16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表を使う</a:t>
            </a:r>
          </a:p>
        </p:txBody>
      </p:sp>
      <p:cxnSp>
        <p:nvCxnSpPr>
          <p:cNvPr id="44" name="コネクタ: 曲線 43">
            <a:extLst>
              <a:ext uri="{FF2B5EF4-FFF2-40B4-BE49-F238E27FC236}">
                <a16:creationId xmlns:a16="http://schemas.microsoft.com/office/drawing/2014/main" id="{93073B07-F74C-4BE1-BE5B-E71497012C2D}"/>
              </a:ext>
            </a:extLst>
          </p:cNvPr>
          <p:cNvCxnSpPr>
            <a:cxnSpLocks/>
          </p:cNvCxnSpPr>
          <p:nvPr/>
        </p:nvCxnSpPr>
        <p:spPr>
          <a:xfrm rot="16200000" flipH="1">
            <a:off x="1280634" y="2220127"/>
            <a:ext cx="261559" cy="159546"/>
          </a:xfrm>
          <a:prstGeom prst="curvedConnector3">
            <a:avLst>
              <a:gd name="adj1" fmla="val 50000"/>
            </a:avLst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4106D2A9-868D-4C0E-8876-118303BA5B51}"/>
              </a:ext>
            </a:extLst>
          </p:cNvPr>
          <p:cNvSpPr txBox="1"/>
          <p:nvPr/>
        </p:nvSpPr>
        <p:spPr>
          <a:xfrm>
            <a:off x="4572000" y="6189986"/>
            <a:ext cx="2334293" cy="4001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=F.INT.RT(0.05,5,10)</a:t>
            </a:r>
            <a:endParaRPr kumimoji="1" lang="ja-JP" altLang="en-US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cxnSp>
        <p:nvCxnSpPr>
          <p:cNvPr id="51" name="コネクタ: 曲線 50">
            <a:extLst>
              <a:ext uri="{FF2B5EF4-FFF2-40B4-BE49-F238E27FC236}">
                <a16:creationId xmlns:a16="http://schemas.microsoft.com/office/drawing/2014/main" id="{D4E6F42E-1D95-4AB7-BA28-BE724C1715E1}"/>
              </a:ext>
            </a:extLst>
          </p:cNvPr>
          <p:cNvCxnSpPr>
            <a:cxnSpLocks/>
            <a:stCxn id="50" idx="1"/>
          </p:cNvCxnSpPr>
          <p:nvPr/>
        </p:nvCxnSpPr>
        <p:spPr>
          <a:xfrm rot="10800000">
            <a:off x="4388162" y="6090021"/>
            <a:ext cx="183839" cy="300020"/>
          </a:xfrm>
          <a:prstGeom prst="curvedConnector2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A8539DA-BA4D-4DA1-8170-07A68518D3F8}"/>
              </a:ext>
            </a:extLst>
          </p:cNvPr>
          <p:cNvSpPr txBox="1"/>
          <p:nvPr/>
        </p:nvSpPr>
        <p:spPr>
          <a:xfrm>
            <a:off x="7432407" y="5855138"/>
            <a:ext cx="7658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F(5,10)</a:t>
            </a:r>
            <a:endParaRPr kumimoji="1" lang="ja-JP" altLang="en-US" sz="15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cxnSp>
        <p:nvCxnSpPr>
          <p:cNvPr id="4" name="コネクタ: 曲線 3">
            <a:extLst>
              <a:ext uri="{FF2B5EF4-FFF2-40B4-BE49-F238E27FC236}">
                <a16:creationId xmlns:a16="http://schemas.microsoft.com/office/drawing/2014/main" id="{E9410D34-F332-4741-9567-645EED0B2063}"/>
              </a:ext>
            </a:extLst>
          </p:cNvPr>
          <p:cNvCxnSpPr>
            <a:cxnSpLocks/>
          </p:cNvCxnSpPr>
          <p:nvPr/>
        </p:nvCxnSpPr>
        <p:spPr>
          <a:xfrm rot="16200000" flipV="1">
            <a:off x="7333511" y="5763217"/>
            <a:ext cx="197792" cy="183843"/>
          </a:xfrm>
          <a:prstGeom prst="curvedConnector3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コネクタ: 曲線 22">
            <a:extLst>
              <a:ext uri="{FF2B5EF4-FFF2-40B4-BE49-F238E27FC236}">
                <a16:creationId xmlns:a16="http://schemas.microsoft.com/office/drawing/2014/main" id="{06C9B6BB-5D0B-4FE4-8005-1AC043D1D885}"/>
              </a:ext>
            </a:extLst>
          </p:cNvPr>
          <p:cNvCxnSpPr>
            <a:cxnSpLocks/>
          </p:cNvCxnSpPr>
          <p:nvPr/>
        </p:nvCxnSpPr>
        <p:spPr>
          <a:xfrm rot="5400000">
            <a:off x="7420447" y="5239402"/>
            <a:ext cx="344072" cy="136309"/>
          </a:xfrm>
          <a:prstGeom prst="curvedConnector3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F59D023-97C2-4260-A9D6-7908317E8E94}"/>
              </a:ext>
            </a:extLst>
          </p:cNvPr>
          <p:cNvSpPr txBox="1"/>
          <p:nvPr/>
        </p:nvSpPr>
        <p:spPr>
          <a:xfrm>
            <a:off x="7500329" y="4822629"/>
            <a:ext cx="7658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5</a:t>
            </a:r>
            <a:r>
              <a:rPr kumimoji="1" lang="ja-JP" altLang="en-US" sz="15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％</a:t>
            </a:r>
          </a:p>
        </p:txBody>
      </p:sp>
    </p:spTree>
    <p:extLst>
      <p:ext uri="{BB962C8B-B14F-4D97-AF65-F5344CB8AC3E}">
        <p14:creationId xmlns:p14="http://schemas.microsoft.com/office/powerpoint/2010/main" val="2216550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86A58F1F-0309-48CD-AD65-5749A59C8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+mn-ea"/>
                <a:ea typeface="+mn-ea"/>
              </a:rPr>
              <a:t>以上で第５章は終了です。</a:t>
            </a:r>
          </a:p>
        </p:txBody>
      </p:sp>
    </p:spTree>
    <p:extLst>
      <p:ext uri="{BB962C8B-B14F-4D97-AF65-F5344CB8AC3E}">
        <p14:creationId xmlns:p14="http://schemas.microsoft.com/office/powerpoint/2010/main" val="2280975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D06C43-F961-4980-9149-4507444FA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5.1</a:t>
            </a:r>
            <a:r>
              <a:rPr kumimoji="1" lang="ja-JP" altLang="en-US" dirty="0"/>
              <a:t>　</a:t>
            </a:r>
            <a:r>
              <a:rPr kumimoji="1" lang="en-US" altLang="ja-JP" dirty="0"/>
              <a:t>χ</a:t>
            </a:r>
            <a:r>
              <a:rPr kumimoji="1" lang="en-US" altLang="ja-JP" baseline="30000" dirty="0"/>
              <a:t>2</a:t>
            </a:r>
            <a:r>
              <a:rPr kumimoji="1" lang="ja-JP" altLang="en-US" dirty="0"/>
              <a:t>分布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E15E6CD-C68F-461B-9BD6-4A8D736B2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823" y="3734539"/>
            <a:ext cx="7774632" cy="1299592"/>
          </a:xfrm>
        </p:spPr>
        <p:txBody>
          <a:bodyPr/>
          <a:lstStyle/>
          <a:p>
            <a:r>
              <a:rPr kumimoji="1" lang="ja-JP" altLang="en-US" sz="2500" dirty="0"/>
              <a:t>母分散の区間推定をしたい</a:t>
            </a:r>
            <a:endParaRPr kumimoji="1" lang="en-US" altLang="ja-JP" sz="2500" dirty="0"/>
          </a:p>
          <a:p>
            <a:pPr marL="0" indent="0">
              <a:buNone/>
            </a:pPr>
            <a:r>
              <a:rPr kumimoji="1" lang="ja-JP" altLang="en-US" sz="2500" dirty="0"/>
              <a:t>　→標本分散が従う確率分布を使えよい？</a:t>
            </a:r>
          </a:p>
        </p:txBody>
      </p:sp>
      <p:sp>
        <p:nvSpPr>
          <p:cNvPr id="9" name="十字形 8">
            <a:extLst>
              <a:ext uri="{FF2B5EF4-FFF2-40B4-BE49-F238E27FC236}">
                <a16:creationId xmlns:a16="http://schemas.microsoft.com/office/drawing/2014/main" id="{B6D9CEDF-8D78-4D6F-B4F1-A3DAFDEABCEC}"/>
              </a:ext>
            </a:extLst>
          </p:cNvPr>
          <p:cNvSpPr/>
          <p:nvPr/>
        </p:nvSpPr>
        <p:spPr>
          <a:xfrm rot="18811540">
            <a:off x="3543271" y="4003833"/>
            <a:ext cx="906575" cy="927599"/>
          </a:xfrm>
          <a:prstGeom prst="plus">
            <a:avLst>
              <a:gd name="adj" fmla="val 41664"/>
            </a:avLst>
          </a:prstGeom>
          <a:solidFill>
            <a:srgbClr val="FF000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D0ACE42-C921-4CA7-B302-40258639342E}"/>
              </a:ext>
            </a:extLst>
          </p:cNvPr>
          <p:cNvSpPr txBox="1"/>
          <p:nvPr/>
        </p:nvSpPr>
        <p:spPr>
          <a:xfrm>
            <a:off x="4457979" y="4598850"/>
            <a:ext cx="2557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0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残念ながらありません</a:t>
            </a: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7CBFE93D-1996-40B4-BA62-07BBC7901BEE}"/>
              </a:ext>
            </a:extLst>
          </p:cNvPr>
          <p:cNvSpPr txBox="1">
            <a:spLocks/>
          </p:cNvSpPr>
          <p:nvPr/>
        </p:nvSpPr>
        <p:spPr bwMode="auto">
          <a:xfrm>
            <a:off x="631499" y="5027110"/>
            <a:ext cx="6587169" cy="952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3000">
                <a:solidFill>
                  <a:schemeClr val="bg1"/>
                </a:solidFill>
                <a:latin typeface="+mj-ea"/>
                <a:ea typeface="+mj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j-ea"/>
                <a:ea typeface="+mj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j-ea"/>
                <a:ea typeface="+mj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j-ea"/>
                <a:ea typeface="+mj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j-ea"/>
                <a:ea typeface="+mj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ja-JP" altLang="en-US" sz="2500" kern="0" dirty="0"/>
              <a:t>でも，標本分散と比例する統計量（</a:t>
            </a:r>
            <a:r>
              <a:rPr lang="en-US" altLang="ja-JP" sz="2500" kern="0" dirty="0"/>
              <a:t>χ</a:t>
            </a:r>
            <a:r>
              <a:rPr lang="en-US" altLang="ja-JP" sz="2500" kern="0" baseline="30000" dirty="0"/>
              <a:t>2</a:t>
            </a:r>
            <a:r>
              <a:rPr lang="ja-JP" altLang="en-US" sz="2500" kern="0" dirty="0"/>
              <a:t>）が従う確率分布はある</a:t>
            </a:r>
            <a:r>
              <a:rPr lang="en-US" altLang="ja-JP" sz="2500" kern="0" dirty="0"/>
              <a:t>…</a:t>
            </a:r>
            <a:r>
              <a:rPr lang="ja-JP" altLang="en-US" sz="2500" kern="0" dirty="0"/>
              <a:t>それが</a:t>
            </a:r>
            <a:r>
              <a:rPr lang="en-US" altLang="ja-JP" sz="2500" kern="0" dirty="0">
                <a:solidFill>
                  <a:srgbClr val="FFFF00"/>
                </a:solidFill>
              </a:rPr>
              <a:t>χ</a:t>
            </a:r>
            <a:r>
              <a:rPr lang="en-US" altLang="ja-JP" sz="2500" kern="0" baseline="30000" dirty="0">
                <a:solidFill>
                  <a:srgbClr val="FFFF00"/>
                </a:solidFill>
              </a:rPr>
              <a:t>2</a:t>
            </a:r>
            <a:r>
              <a:rPr lang="ja-JP" altLang="en-US" sz="2500" kern="0" dirty="0">
                <a:solidFill>
                  <a:srgbClr val="FFFF00"/>
                </a:solidFill>
              </a:rPr>
              <a:t>分布</a:t>
            </a:r>
            <a:endParaRPr lang="ja-JP" altLang="en-US" sz="2500" kern="0" dirty="0"/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5C726C31-BE9A-4D0E-B0D8-EDB1E21B81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990" y="4694909"/>
            <a:ext cx="1370826" cy="1512168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8B988BC9-CEC7-41BA-8A13-586C630998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32" y="1802587"/>
            <a:ext cx="2806070" cy="1974462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C482024C-BA43-48F7-984C-07A5B94D53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952" y="1874908"/>
            <a:ext cx="1456095" cy="1642271"/>
          </a:xfrm>
          <a:prstGeom prst="rect">
            <a:avLst/>
          </a:prstGeom>
        </p:spPr>
      </p:pic>
      <p:sp>
        <p:nvSpPr>
          <p:cNvPr id="34" name="吹き出し: 角を丸めた四角形 33">
            <a:extLst>
              <a:ext uri="{FF2B5EF4-FFF2-40B4-BE49-F238E27FC236}">
                <a16:creationId xmlns:a16="http://schemas.microsoft.com/office/drawing/2014/main" id="{3BFE2F0F-2A26-4193-8B8E-F72C4B3829A7}"/>
              </a:ext>
            </a:extLst>
          </p:cNvPr>
          <p:cNvSpPr/>
          <p:nvPr/>
        </p:nvSpPr>
        <p:spPr>
          <a:xfrm>
            <a:off x="5508104" y="1978364"/>
            <a:ext cx="2160240" cy="992876"/>
          </a:xfrm>
          <a:prstGeom prst="wedgeRoundRectCallout">
            <a:avLst>
              <a:gd name="adj1" fmla="val -66982"/>
              <a:gd name="adj2" fmla="val -7579"/>
              <a:gd name="adj3" fmla="val 16667"/>
            </a:avLst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kumimoji="1" lang="ja-JP" altLang="en-US" sz="2000" dirty="0">
                <a:solidFill>
                  <a:schemeClr val="tx1"/>
                </a:solidFill>
              </a:rPr>
              <a:t>この工場で製造される容量</a:t>
            </a:r>
            <a:r>
              <a:rPr kumimoji="1" lang="en-US" altLang="ja-JP" sz="2000" dirty="0">
                <a:solidFill>
                  <a:schemeClr val="tx1"/>
                </a:solidFill>
              </a:rPr>
              <a:t>/</a:t>
            </a:r>
            <a:r>
              <a:rPr kumimoji="1" lang="ja-JP" altLang="en-US" sz="2000" dirty="0">
                <a:solidFill>
                  <a:schemeClr val="tx1"/>
                </a:solidFill>
              </a:rPr>
              <a:t>個のバラツキは？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A6A96956-EB3F-42A3-A8E4-1855604A6348}"/>
              </a:ext>
            </a:extLst>
          </p:cNvPr>
          <p:cNvSpPr txBox="1"/>
          <p:nvPr/>
        </p:nvSpPr>
        <p:spPr>
          <a:xfrm>
            <a:off x="3883142" y="701962"/>
            <a:ext cx="114967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カイジジョウ</a:t>
            </a:r>
          </a:p>
        </p:txBody>
      </p:sp>
    </p:spTree>
    <p:extLst>
      <p:ext uri="{BB962C8B-B14F-4D97-AF65-F5344CB8AC3E}">
        <p14:creationId xmlns:p14="http://schemas.microsoft.com/office/powerpoint/2010/main" val="245688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D06C43-F961-4980-9149-4507444FA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500" dirty="0"/>
              <a:t>χ</a:t>
            </a:r>
            <a:r>
              <a:rPr kumimoji="1" lang="ja-JP" altLang="en-US" sz="3500" baseline="30000" dirty="0"/>
              <a:t>２</a:t>
            </a:r>
            <a:r>
              <a:rPr kumimoji="1" lang="ja-JP" altLang="en-US" sz="3500" dirty="0"/>
              <a:t>はデータの平方和</a:t>
            </a: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7CBFE93D-1996-40B4-BA62-07BBC7901BEE}"/>
              </a:ext>
            </a:extLst>
          </p:cNvPr>
          <p:cNvSpPr txBox="1">
            <a:spLocks/>
          </p:cNvSpPr>
          <p:nvPr/>
        </p:nvSpPr>
        <p:spPr bwMode="auto">
          <a:xfrm>
            <a:off x="683568" y="1988565"/>
            <a:ext cx="7991772" cy="129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kumimoji="1" sz="3000">
                <a:solidFill>
                  <a:schemeClr val="bg1"/>
                </a:solidFill>
                <a:latin typeface="+mj-ea"/>
                <a:ea typeface="+mj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j-ea"/>
                <a:ea typeface="+mj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j-ea"/>
                <a:ea typeface="+mj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j-ea"/>
                <a:ea typeface="+mj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j-ea"/>
                <a:ea typeface="+mj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altLang="ja-JP" sz="2500" kern="0" dirty="0"/>
              <a:t>χ</a:t>
            </a:r>
            <a:r>
              <a:rPr lang="ja-JP" altLang="en-US" sz="2500" kern="0" baseline="30000" dirty="0"/>
              <a:t>２</a:t>
            </a:r>
            <a:r>
              <a:rPr lang="ja-JP" altLang="en-US" sz="2500" kern="0" dirty="0"/>
              <a:t>分布に従う</a:t>
            </a:r>
            <a:r>
              <a:rPr lang="en-US" altLang="ja-JP" sz="2500" kern="0" dirty="0"/>
              <a:t>χ</a:t>
            </a:r>
            <a:r>
              <a:rPr lang="en-US" altLang="ja-JP" sz="2500" kern="0" baseline="30000" dirty="0"/>
              <a:t>2</a:t>
            </a:r>
            <a:r>
              <a:rPr lang="ja-JP" altLang="en-US" sz="2500" kern="0" dirty="0"/>
              <a:t>は，複数のデータ</a:t>
            </a:r>
            <a:r>
              <a:rPr lang="en-US" altLang="ja-JP" sz="2500" kern="0" dirty="0"/>
              <a:t>x</a:t>
            </a:r>
            <a:r>
              <a:rPr lang="en-US" altLang="ja-JP" sz="2500" kern="0" baseline="-25000" dirty="0"/>
              <a:t>i</a:t>
            </a:r>
            <a:r>
              <a:rPr lang="ja-JP" altLang="en-US" sz="2500" kern="0" dirty="0"/>
              <a:t>を</a:t>
            </a:r>
            <a:r>
              <a:rPr lang="en-US" altLang="ja-JP" sz="2500" kern="0" dirty="0"/>
              <a:t>2</a:t>
            </a:r>
            <a:r>
              <a:rPr lang="ja-JP" altLang="en-US" sz="2500" kern="0" dirty="0"/>
              <a:t>乗して足し合わせた統計量（各データは，正規母集団からの独立抽出）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95D2D2F-BFD8-4F37-AE21-1C95CFAFE421}"/>
              </a:ext>
            </a:extLst>
          </p:cNvPr>
          <p:cNvSpPr txBox="1"/>
          <p:nvPr/>
        </p:nvSpPr>
        <p:spPr>
          <a:xfrm>
            <a:off x="1633134" y="3119207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χ</a:t>
            </a:r>
            <a:r>
              <a:rPr kumimoji="1" lang="en-US" altLang="ja-JP" sz="2000" baseline="30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2</a:t>
            </a:r>
            <a:r>
              <a:rPr kumimoji="1" lang="ja-JP" altLang="en-US" sz="2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統計量</a:t>
            </a:r>
          </a:p>
        </p:txBody>
      </p:sp>
      <p:graphicFrame>
        <p:nvGraphicFramePr>
          <p:cNvPr id="15" name="オブジェクト 14">
            <a:extLst>
              <a:ext uri="{FF2B5EF4-FFF2-40B4-BE49-F238E27FC236}">
                <a16:creationId xmlns:a16="http://schemas.microsoft.com/office/drawing/2014/main" id="{639E0298-8246-4DD1-8E24-3B64C9BBAF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489826"/>
              </p:ext>
            </p:extLst>
          </p:nvPr>
        </p:nvGraphicFramePr>
        <p:xfrm>
          <a:off x="3087688" y="3068638"/>
          <a:ext cx="4151312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5" name="Equation" r:id="rId5" imgW="1815840" imgH="253800" progId="Equation.DSMT4">
                  <p:embed/>
                </p:oleObj>
              </mc:Choice>
              <mc:Fallback>
                <p:oleObj name="Equation" r:id="rId5" imgW="1815840" imgH="253800" progId="Equation.DSMT4">
                  <p:embed/>
                  <p:pic>
                    <p:nvPicPr>
                      <p:cNvPr id="15" name="オブジェクト 14">
                        <a:extLst>
                          <a:ext uri="{FF2B5EF4-FFF2-40B4-BE49-F238E27FC236}">
                            <a16:creationId xmlns:a16="http://schemas.microsoft.com/office/drawing/2014/main" id="{639E0298-8246-4DD1-8E24-3B64C9BBAF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87688" y="3068638"/>
                        <a:ext cx="4151312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9654AD7-E815-4D72-AC0A-3B67D293E5E9}"/>
              </a:ext>
            </a:extLst>
          </p:cNvPr>
          <p:cNvSpPr txBox="1"/>
          <p:nvPr/>
        </p:nvSpPr>
        <p:spPr>
          <a:xfrm>
            <a:off x="3826522" y="4028133"/>
            <a:ext cx="2414444" cy="40011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正規分布した母集団</a:t>
            </a: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400F5807-1282-4408-9601-BF6C713325A3}"/>
              </a:ext>
            </a:extLst>
          </p:cNvPr>
          <p:cNvCxnSpPr>
            <a:cxnSpLocks/>
          </p:cNvCxnSpPr>
          <p:nvPr/>
        </p:nvCxnSpPr>
        <p:spPr>
          <a:xfrm flipH="1" flipV="1">
            <a:off x="3970538" y="3597774"/>
            <a:ext cx="255389" cy="441571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EC4CDBF9-C495-4D7A-9C5A-9CA676DEB0CF}"/>
              </a:ext>
            </a:extLst>
          </p:cNvPr>
          <p:cNvCxnSpPr>
            <a:cxnSpLocks/>
          </p:cNvCxnSpPr>
          <p:nvPr/>
        </p:nvCxnSpPr>
        <p:spPr>
          <a:xfrm flipH="1" flipV="1">
            <a:off x="4546602" y="3588478"/>
            <a:ext cx="72007" cy="441570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57328307-A12D-4D19-B365-8778ACFD403F}"/>
              </a:ext>
            </a:extLst>
          </p:cNvPr>
          <p:cNvCxnSpPr>
            <a:cxnSpLocks/>
          </p:cNvCxnSpPr>
          <p:nvPr/>
        </p:nvCxnSpPr>
        <p:spPr>
          <a:xfrm flipV="1">
            <a:off x="5626722" y="3542662"/>
            <a:ext cx="183966" cy="485471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6C84CE8-8F60-45BA-B1D9-8097B504AE7F}"/>
              </a:ext>
            </a:extLst>
          </p:cNvPr>
          <p:cNvSpPr txBox="1"/>
          <p:nvPr/>
        </p:nvSpPr>
        <p:spPr>
          <a:xfrm>
            <a:off x="4531339" y="359777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0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独立抽出</a:t>
            </a:r>
          </a:p>
        </p:txBody>
      </p:sp>
      <p:sp>
        <p:nvSpPr>
          <p:cNvPr id="18" name="コンテンツ プレースホルダー 2">
            <a:extLst>
              <a:ext uri="{FF2B5EF4-FFF2-40B4-BE49-F238E27FC236}">
                <a16:creationId xmlns:a16="http://schemas.microsoft.com/office/drawing/2014/main" id="{4FDD9369-A060-4689-B1ED-1F0C6E78F47C}"/>
              </a:ext>
            </a:extLst>
          </p:cNvPr>
          <p:cNvSpPr txBox="1">
            <a:spLocks/>
          </p:cNvSpPr>
          <p:nvPr/>
        </p:nvSpPr>
        <p:spPr bwMode="auto">
          <a:xfrm>
            <a:off x="586719" y="4633237"/>
            <a:ext cx="7991772" cy="129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kumimoji="1" sz="3000">
                <a:solidFill>
                  <a:schemeClr val="bg1"/>
                </a:solidFill>
                <a:latin typeface="+mj-ea"/>
                <a:ea typeface="+mj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j-ea"/>
                <a:ea typeface="+mj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j-ea"/>
                <a:ea typeface="+mj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j-ea"/>
                <a:ea typeface="+mj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j-ea"/>
                <a:ea typeface="+mj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ja-JP" altLang="en-US" sz="2500" kern="0" dirty="0"/>
              <a:t>　特徴</a:t>
            </a:r>
            <a:r>
              <a:rPr lang="en-US" altLang="ja-JP" sz="2500" kern="0" dirty="0"/>
              <a:t>1</a:t>
            </a:r>
            <a:r>
              <a:rPr lang="ja-JP" altLang="en-US" sz="2500" kern="0" dirty="0"/>
              <a:t>：データの平方和なので負にはならない</a:t>
            </a:r>
            <a:endParaRPr lang="en-US" altLang="ja-JP" sz="2500" kern="0" dirty="0"/>
          </a:p>
          <a:p>
            <a:pPr marL="0" indent="0">
              <a:buNone/>
            </a:pPr>
            <a:r>
              <a:rPr lang="ja-JP" altLang="en-US" sz="2500" kern="0" dirty="0"/>
              <a:t>　特徴</a:t>
            </a:r>
            <a:r>
              <a:rPr lang="en-US" altLang="ja-JP" sz="2500" kern="0" dirty="0"/>
              <a:t>2</a:t>
            </a:r>
            <a:r>
              <a:rPr lang="ja-JP" altLang="en-US" sz="2500" kern="0" dirty="0"/>
              <a:t>：データの数（自由度）が増えると値が大きくなる</a:t>
            </a:r>
            <a:endParaRPr lang="en-US" altLang="ja-JP" sz="2500" kern="0" dirty="0"/>
          </a:p>
          <a:p>
            <a:pPr marL="0" indent="0">
              <a:buNone/>
            </a:pPr>
            <a:r>
              <a:rPr lang="ja-JP" altLang="en-US" sz="2500" kern="0" dirty="0"/>
              <a:t>　　　　　つまり，</a:t>
            </a:r>
            <a:r>
              <a:rPr lang="en-US" altLang="ja-JP" sz="2500" kern="0" dirty="0"/>
              <a:t>χ</a:t>
            </a:r>
            <a:r>
              <a:rPr lang="ja-JP" altLang="en-US" sz="2500" kern="0" baseline="30000" dirty="0"/>
              <a:t>２</a:t>
            </a:r>
            <a:r>
              <a:rPr lang="ja-JP" altLang="en-US" sz="2500" kern="0" dirty="0"/>
              <a:t>分布の</a:t>
            </a:r>
            <a:r>
              <a:rPr lang="ja-JP" altLang="en-US" sz="2500" kern="0" dirty="0">
                <a:solidFill>
                  <a:srgbClr val="FFFF00"/>
                </a:solidFill>
              </a:rPr>
              <a:t>母数は自由度</a:t>
            </a:r>
          </a:p>
        </p:txBody>
      </p:sp>
    </p:spTree>
    <p:extLst>
      <p:ext uri="{BB962C8B-B14F-4D97-AF65-F5344CB8AC3E}">
        <p14:creationId xmlns:p14="http://schemas.microsoft.com/office/powerpoint/2010/main" val="1542249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70717D-3DE5-4851-9220-8F4EEF121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620688"/>
            <a:ext cx="7685856" cy="1143000"/>
          </a:xfrm>
        </p:spPr>
        <p:txBody>
          <a:bodyPr/>
          <a:lstStyle/>
          <a:p>
            <a:r>
              <a:rPr kumimoji="1" lang="ja-JP" altLang="en-US" sz="3500" dirty="0"/>
              <a:t>実際の</a:t>
            </a:r>
            <a:r>
              <a:rPr kumimoji="1" lang="en-US" altLang="ja-JP" sz="3500" dirty="0"/>
              <a:t>χ</a:t>
            </a:r>
            <a:r>
              <a:rPr kumimoji="1" lang="ja-JP" altLang="en-US" sz="3500" baseline="30000" dirty="0"/>
              <a:t>２</a:t>
            </a:r>
            <a:r>
              <a:rPr kumimoji="1" lang="ja-JP" altLang="en-US" sz="3500" dirty="0"/>
              <a:t>は</a:t>
            </a:r>
            <a:r>
              <a:rPr lang="ja-JP" altLang="en-US" sz="3500" dirty="0"/>
              <a:t>標</a:t>
            </a:r>
            <a:r>
              <a:rPr kumimoji="1" lang="ja-JP" altLang="en-US" sz="3500" dirty="0"/>
              <a:t>準化変量の平方和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837572E-56CE-4167-B3C5-61363BFBD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57400"/>
            <a:ext cx="7893002" cy="1515616"/>
          </a:xfrm>
        </p:spPr>
        <p:txBody>
          <a:bodyPr/>
          <a:lstStyle/>
          <a:p>
            <a:r>
              <a:rPr kumimoji="1" lang="ja-JP" altLang="en-US" sz="2500" dirty="0"/>
              <a:t>尺度や単位が異なる対象でも同じ分布表（後掲）を使えるように，標準化（節</a:t>
            </a:r>
            <a:r>
              <a:rPr kumimoji="1" lang="en-US" altLang="ja-JP" sz="2500" dirty="0"/>
              <a:t>2.4</a:t>
            </a:r>
            <a:r>
              <a:rPr kumimoji="1" lang="ja-JP" altLang="en-US" sz="2500" dirty="0"/>
              <a:t>）したデータ</a:t>
            </a:r>
            <a:r>
              <a:rPr kumimoji="1" lang="en-US" altLang="ja-JP" sz="2500" dirty="0" err="1"/>
              <a:t>z</a:t>
            </a:r>
            <a:r>
              <a:rPr kumimoji="1" lang="en-US" altLang="ja-JP" sz="2500" baseline="-25000" dirty="0" err="1"/>
              <a:t>i</a:t>
            </a:r>
            <a:r>
              <a:rPr kumimoji="1" lang="ja-JP" altLang="en-US" sz="2500" dirty="0"/>
              <a:t>の平方和を考える</a:t>
            </a:r>
          </a:p>
        </p:txBody>
      </p:sp>
      <p:graphicFrame>
        <p:nvGraphicFramePr>
          <p:cNvPr id="5" name="オブジェクト 4">
            <a:extLst>
              <a:ext uri="{FF2B5EF4-FFF2-40B4-BE49-F238E27FC236}">
                <a16:creationId xmlns:a16="http://schemas.microsoft.com/office/drawing/2014/main" id="{87E8331C-157E-43BE-B9FF-34B49FA82E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879710"/>
              </p:ext>
            </p:extLst>
          </p:nvPr>
        </p:nvGraphicFramePr>
        <p:xfrm>
          <a:off x="765175" y="3135313"/>
          <a:ext cx="7813675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0" name="Equation" r:id="rId4" imgW="4622760" imgH="431640" progId="Equation.DSMT4">
                  <p:embed/>
                </p:oleObj>
              </mc:Choice>
              <mc:Fallback>
                <p:oleObj name="Equation" r:id="rId4" imgW="4622760" imgH="431640" progId="Equation.DSMT4">
                  <p:embed/>
                  <p:pic>
                    <p:nvPicPr>
                      <p:cNvPr id="15" name="オブジェクト 14">
                        <a:extLst>
                          <a:ext uri="{FF2B5EF4-FFF2-40B4-BE49-F238E27FC236}">
                            <a16:creationId xmlns:a16="http://schemas.microsoft.com/office/drawing/2014/main" id="{639E0298-8246-4DD1-8E24-3B64C9BBAF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5175" y="3135313"/>
                        <a:ext cx="7813675" cy="731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0A2831D8-62EF-4797-9256-8AF6CD12D141}"/>
              </a:ext>
            </a:extLst>
          </p:cNvPr>
          <p:cNvCxnSpPr>
            <a:cxnSpLocks/>
          </p:cNvCxnSpPr>
          <p:nvPr/>
        </p:nvCxnSpPr>
        <p:spPr>
          <a:xfrm flipH="1" flipV="1">
            <a:off x="1115616" y="3695502"/>
            <a:ext cx="216024" cy="302582"/>
          </a:xfrm>
          <a:prstGeom prst="straightConnector1">
            <a:avLst/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F374D42-80AE-48D8-9DFE-9937D38F6A1F}"/>
              </a:ext>
            </a:extLst>
          </p:cNvPr>
          <p:cNvSpPr txBox="1"/>
          <p:nvPr/>
        </p:nvSpPr>
        <p:spPr>
          <a:xfrm>
            <a:off x="895244" y="3989636"/>
            <a:ext cx="28546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未だ標本平均を使っていないので標本サイズが自由度（</a:t>
            </a:r>
            <a:r>
              <a:rPr kumimoji="1" lang="en-US" altLang="ja-JP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ν=n</a:t>
            </a:r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）</a:t>
            </a: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81B4DFC6-377C-4599-9C7D-4480F928FA56}"/>
              </a:ext>
            </a:extLst>
          </p:cNvPr>
          <p:cNvCxnSpPr>
            <a:cxnSpLocks/>
          </p:cNvCxnSpPr>
          <p:nvPr/>
        </p:nvCxnSpPr>
        <p:spPr>
          <a:xfrm flipH="1" flipV="1">
            <a:off x="6516216" y="3806438"/>
            <a:ext cx="187869" cy="126618"/>
          </a:xfrm>
          <a:prstGeom prst="straightConnector1">
            <a:avLst/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9475BD0F-82DF-487D-A137-9BE10CB45A93}"/>
              </a:ext>
            </a:extLst>
          </p:cNvPr>
          <p:cNvCxnSpPr>
            <a:cxnSpLocks/>
          </p:cNvCxnSpPr>
          <p:nvPr/>
        </p:nvCxnSpPr>
        <p:spPr>
          <a:xfrm flipV="1">
            <a:off x="6804248" y="3469883"/>
            <a:ext cx="0" cy="463173"/>
          </a:xfrm>
          <a:prstGeom prst="straightConnector1">
            <a:avLst/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ADC779D-1D0A-40C2-93A8-F03F4CDDA3BD}"/>
              </a:ext>
            </a:extLst>
          </p:cNvPr>
          <p:cNvSpPr txBox="1"/>
          <p:nvPr/>
        </p:nvSpPr>
        <p:spPr>
          <a:xfrm>
            <a:off x="5698482" y="3907489"/>
            <a:ext cx="2880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同じ母集団から抽出しているので母平均</a:t>
            </a:r>
            <a:r>
              <a:rPr kumimoji="1" lang="en-US" altLang="ja-JP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μ</a:t>
            </a:r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と母分散</a:t>
            </a:r>
            <a:r>
              <a:rPr kumimoji="1" lang="en-US" altLang="ja-JP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σ</a:t>
            </a:r>
            <a:r>
              <a:rPr kumimoji="1" lang="en-US" altLang="ja-JP" sz="1500" baseline="30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2</a:t>
            </a:r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は全て同一</a:t>
            </a:r>
          </a:p>
        </p:txBody>
      </p:sp>
      <p:graphicFrame>
        <p:nvGraphicFramePr>
          <p:cNvPr id="19" name="オブジェクト 18">
            <a:extLst>
              <a:ext uri="{FF2B5EF4-FFF2-40B4-BE49-F238E27FC236}">
                <a16:creationId xmlns:a16="http://schemas.microsoft.com/office/drawing/2014/main" id="{6FE4368B-6F41-4F3D-9B5F-6A9EF424BE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375710"/>
              </p:ext>
            </p:extLst>
          </p:nvPr>
        </p:nvGraphicFramePr>
        <p:xfrm>
          <a:off x="3846137" y="4674805"/>
          <a:ext cx="3205503" cy="861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1" name="Equation" r:id="rId6" imgW="1701720" imgH="457200" progId="Equation.DSMT4">
                  <p:embed/>
                </p:oleObj>
              </mc:Choice>
              <mc:Fallback>
                <p:oleObj name="Equation" r:id="rId6" imgW="170172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6137" y="4674805"/>
                        <a:ext cx="3205503" cy="8619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0A18DFE-2806-4BCE-83C1-9C556607F33A}"/>
              </a:ext>
            </a:extLst>
          </p:cNvPr>
          <p:cNvSpPr txBox="1"/>
          <p:nvPr/>
        </p:nvSpPr>
        <p:spPr>
          <a:xfrm>
            <a:off x="962578" y="4841183"/>
            <a:ext cx="2924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χ</a:t>
            </a:r>
            <a:r>
              <a:rPr kumimoji="1" lang="ja-JP" altLang="en-US" sz="2000" baseline="30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２</a:t>
            </a:r>
            <a:r>
              <a:rPr kumimoji="1" lang="ja-JP" altLang="en-US" sz="2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分布の確率密度関数</a:t>
            </a:r>
          </a:p>
        </p:txBody>
      </p:sp>
      <p:sp>
        <p:nvSpPr>
          <p:cNvPr id="21" name="矢印: 下 20">
            <a:extLst>
              <a:ext uri="{FF2B5EF4-FFF2-40B4-BE49-F238E27FC236}">
                <a16:creationId xmlns:a16="http://schemas.microsoft.com/office/drawing/2014/main" id="{B7CCA5AD-B9A7-4A04-9465-4AA80734B577}"/>
              </a:ext>
            </a:extLst>
          </p:cNvPr>
          <p:cNvSpPr/>
          <p:nvPr/>
        </p:nvSpPr>
        <p:spPr>
          <a:xfrm>
            <a:off x="4104628" y="4353177"/>
            <a:ext cx="535425" cy="429938"/>
          </a:xfrm>
          <a:prstGeom prst="downArrow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8BC86421-2F22-4C17-AE15-06F5D0606A66}"/>
              </a:ext>
            </a:extLst>
          </p:cNvPr>
          <p:cNvCxnSpPr>
            <a:cxnSpLocks/>
          </p:cNvCxnSpPr>
          <p:nvPr/>
        </p:nvCxnSpPr>
        <p:spPr>
          <a:xfrm flipH="1" flipV="1">
            <a:off x="5724128" y="5307405"/>
            <a:ext cx="463476" cy="229384"/>
          </a:xfrm>
          <a:prstGeom prst="straightConnector1">
            <a:avLst/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AF05FEC-B046-4542-A025-2DF2D361426D}"/>
              </a:ext>
            </a:extLst>
          </p:cNvPr>
          <p:cNvSpPr txBox="1"/>
          <p:nvPr/>
        </p:nvSpPr>
        <p:spPr>
          <a:xfrm>
            <a:off x="5580112" y="5521015"/>
            <a:ext cx="32055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自由度</a:t>
            </a:r>
            <a:r>
              <a:rPr kumimoji="1" lang="en-US" altLang="ja-JP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ν</a:t>
            </a:r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のみが分布形に影響する母数であることが確認できる（図を次掲）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BF646DA-1DB5-4F2A-BB76-EC133086CE98}"/>
              </a:ext>
            </a:extLst>
          </p:cNvPr>
          <p:cNvSpPr txBox="1"/>
          <p:nvPr/>
        </p:nvSpPr>
        <p:spPr>
          <a:xfrm>
            <a:off x="1259632" y="3674919"/>
            <a:ext cx="9707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5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自由度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CEE598A-EEFB-4AEB-8F06-C2E9D13C069D}"/>
              </a:ext>
            </a:extLst>
          </p:cNvPr>
          <p:cNvSpPr/>
          <p:nvPr/>
        </p:nvSpPr>
        <p:spPr>
          <a:xfrm>
            <a:off x="407703" y="5568995"/>
            <a:ext cx="5152373" cy="646331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任意の</a:t>
            </a:r>
            <a:r>
              <a:rPr lang="en-US" altLang="ja-JP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χ</a:t>
            </a:r>
            <a:r>
              <a:rPr lang="en-US" altLang="ja-JP" sz="1800" baseline="30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値よりも右側の確率を求める</a:t>
            </a:r>
            <a:r>
              <a:rPr lang="en-US" altLang="ja-JP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Excel</a:t>
            </a:r>
            <a:r>
              <a:rPr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関数</a:t>
            </a:r>
            <a:endParaRPr lang="en-US" altLang="ja-JP" sz="18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=CHISQ.DIST.RT(χ</a:t>
            </a:r>
            <a:r>
              <a:rPr lang="en-US" altLang="ja-JP" sz="1800" baseline="30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値，自由度</a:t>
            </a:r>
            <a:r>
              <a:rPr lang="en-US" altLang="ja-JP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ja-JP" altLang="en-US" sz="18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ABB4AEFE-F8B7-4FA8-AC09-4B36583C2600}"/>
              </a:ext>
            </a:extLst>
          </p:cNvPr>
          <p:cNvCxnSpPr>
            <a:cxnSpLocks/>
          </p:cNvCxnSpPr>
          <p:nvPr/>
        </p:nvCxnSpPr>
        <p:spPr>
          <a:xfrm flipH="1" flipV="1">
            <a:off x="5076058" y="3773192"/>
            <a:ext cx="648070" cy="224892"/>
          </a:xfrm>
          <a:prstGeom prst="straightConnector1">
            <a:avLst/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F8A7FE9F-649D-440C-865F-20B7746FE843}"/>
              </a:ext>
            </a:extLst>
          </p:cNvPr>
          <p:cNvCxnSpPr>
            <a:cxnSpLocks/>
          </p:cNvCxnSpPr>
          <p:nvPr/>
        </p:nvCxnSpPr>
        <p:spPr>
          <a:xfrm flipH="1" flipV="1">
            <a:off x="5184068" y="3489719"/>
            <a:ext cx="936104" cy="489723"/>
          </a:xfrm>
          <a:prstGeom prst="straightConnector1">
            <a:avLst/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16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5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A8F5EECC-46A8-4BB9-849B-463CC368B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χ</a:t>
            </a:r>
            <a:r>
              <a:rPr kumimoji="1" lang="ja-JP" altLang="en-US" baseline="30000" dirty="0"/>
              <a:t>２</a:t>
            </a:r>
            <a:r>
              <a:rPr kumimoji="1" lang="ja-JP" altLang="en-US" dirty="0"/>
              <a:t>分布の形</a:t>
            </a:r>
          </a:p>
        </p:txBody>
      </p:sp>
      <p:graphicFrame>
        <p:nvGraphicFramePr>
          <p:cNvPr id="10" name="コンテンツ プレースホルダー 9">
            <a:extLst>
              <a:ext uri="{FF2B5EF4-FFF2-40B4-BE49-F238E27FC236}">
                <a16:creationId xmlns:a16="http://schemas.microsoft.com/office/drawing/2014/main" id="{D8F00784-5D31-4A54-BC40-5B465953BC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4847603"/>
              </p:ext>
            </p:extLst>
          </p:nvPr>
        </p:nvGraphicFramePr>
        <p:xfrm>
          <a:off x="2417584" y="2228364"/>
          <a:ext cx="432048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36DF7DA-9947-4C22-8B27-9DFA2A2AE16B}"/>
              </a:ext>
            </a:extLst>
          </p:cNvPr>
          <p:cNvSpPr txBox="1"/>
          <p:nvPr/>
        </p:nvSpPr>
        <p:spPr>
          <a:xfrm>
            <a:off x="3275856" y="2492896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800" dirty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自由度</a:t>
            </a:r>
            <a:r>
              <a:rPr kumimoji="1" lang="en-US" altLang="ja-JP" sz="1800" i="1" dirty="0">
                <a:solidFill>
                  <a:schemeClr val="accent1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ν</a:t>
            </a:r>
            <a:r>
              <a:rPr kumimoji="1" lang="en-US" altLang="ja-JP" sz="1800" dirty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=1</a:t>
            </a:r>
            <a:endParaRPr kumimoji="1" lang="ja-JP" altLang="en-US" sz="1800" dirty="0">
              <a:solidFill>
                <a:schemeClr val="accent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071769A-8B82-434F-916A-D07B6C2F47AA}"/>
              </a:ext>
            </a:extLst>
          </p:cNvPr>
          <p:cNvSpPr txBox="1"/>
          <p:nvPr/>
        </p:nvSpPr>
        <p:spPr>
          <a:xfrm>
            <a:off x="3467821" y="3298758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8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自由度</a:t>
            </a:r>
            <a:r>
              <a:rPr kumimoji="1" lang="en-US" altLang="ja-JP" sz="1800" i="1" dirty="0">
                <a:solidFill>
                  <a:srgbClr val="FFC000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ν</a:t>
            </a:r>
            <a:r>
              <a:rPr kumimoji="1" lang="en-US" altLang="ja-JP" sz="18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=3</a:t>
            </a:r>
            <a:endParaRPr kumimoji="1" lang="ja-JP" altLang="en-US" sz="1800" dirty="0">
              <a:solidFill>
                <a:srgbClr val="FFC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22EAADA-BC89-41FB-8D0A-81AA82E719D4}"/>
              </a:ext>
            </a:extLst>
          </p:cNvPr>
          <p:cNvSpPr txBox="1"/>
          <p:nvPr/>
        </p:nvSpPr>
        <p:spPr>
          <a:xfrm>
            <a:off x="4932040" y="3861048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8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自由度</a:t>
            </a:r>
            <a:r>
              <a:rPr kumimoji="1" lang="en-US" altLang="ja-JP" sz="1800" i="1" dirty="0">
                <a:solidFill>
                  <a:srgbClr val="FFFF00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ν</a:t>
            </a:r>
            <a:r>
              <a:rPr kumimoji="1" lang="en-US" altLang="ja-JP" sz="18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=10</a:t>
            </a:r>
            <a:endParaRPr kumimoji="1" lang="ja-JP" altLang="en-US" sz="1800" dirty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B148E04-B9B7-459A-A2AC-D54C76762107}"/>
              </a:ext>
            </a:extLst>
          </p:cNvPr>
          <p:cNvSpPr txBox="1"/>
          <p:nvPr/>
        </p:nvSpPr>
        <p:spPr>
          <a:xfrm>
            <a:off x="5004048" y="2638571"/>
            <a:ext cx="3217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（負を取らないため）左右非対称で，自由度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ν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が大きくなるに伴い正規分布に近づく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78B44AB-748D-45A9-8A51-4C4DEA93BD30}"/>
              </a:ext>
            </a:extLst>
          </p:cNvPr>
          <p:cNvSpPr txBox="1"/>
          <p:nvPr/>
        </p:nvSpPr>
        <p:spPr>
          <a:xfrm>
            <a:off x="6444208" y="4509120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χ</a:t>
            </a:r>
            <a:r>
              <a:rPr kumimoji="1" lang="en-US" altLang="ja-JP" sz="1600" baseline="30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2</a:t>
            </a:r>
            <a:endParaRPr kumimoji="1" lang="ja-JP" altLang="en-US" sz="1600" baseline="30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C381121-7130-4C3F-ADD1-70D2D6F835B5}"/>
              </a:ext>
            </a:extLst>
          </p:cNvPr>
          <p:cNvSpPr txBox="1"/>
          <p:nvPr/>
        </p:nvSpPr>
        <p:spPr>
          <a:xfrm>
            <a:off x="2179221" y="1889810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確率密度</a:t>
            </a:r>
            <a:r>
              <a:rPr kumimoji="1" lang="en-US" altLang="ja-JP" sz="1600" i="1" dirty="0">
                <a:solidFill>
                  <a:schemeClr val="bg1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f	</a:t>
            </a:r>
            <a:r>
              <a:rPr kumimoji="1" lang="en-US" altLang="ja-JP" sz="1600" dirty="0">
                <a:solidFill>
                  <a:schemeClr val="bg1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( </a:t>
            </a:r>
            <a:r>
              <a:rPr kumimoji="1" lang="en-US" altLang="ja-JP" sz="1600" i="1" dirty="0">
                <a:solidFill>
                  <a:schemeClr val="bg1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χ</a:t>
            </a:r>
            <a:r>
              <a:rPr kumimoji="1" lang="en-US" altLang="ja-JP" sz="1600" i="1" baseline="30000" dirty="0">
                <a:solidFill>
                  <a:schemeClr val="bg1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kumimoji="1" lang="ja-JP" altLang="en-US" sz="1600" dirty="0">
                <a:solidFill>
                  <a:schemeClr val="bg1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）</a:t>
            </a:r>
            <a:endParaRPr kumimoji="1" lang="ja-JP" altLang="en-US" sz="1600" baseline="30000" dirty="0">
              <a:solidFill>
                <a:schemeClr val="bg1"/>
              </a:solidFill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E93FD45-0CCC-4862-8329-0AF445577991}"/>
              </a:ext>
            </a:extLst>
          </p:cNvPr>
          <p:cNvSpPr txBox="1"/>
          <p:nvPr/>
        </p:nvSpPr>
        <p:spPr>
          <a:xfrm>
            <a:off x="3177036" y="5373216"/>
            <a:ext cx="3005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平均（期待値）＝自由度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ν</a:t>
            </a:r>
          </a:p>
          <a:p>
            <a:pPr algn="l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分散＝自由度の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2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倍（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2ν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6449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FE8179-A689-47B1-B9A5-7BBA9EFC0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500" dirty="0"/>
              <a:t>χ</a:t>
            </a:r>
            <a:r>
              <a:rPr kumimoji="1" lang="en-US" altLang="ja-JP" sz="3500" baseline="30000" dirty="0"/>
              <a:t>2</a:t>
            </a:r>
            <a:r>
              <a:rPr kumimoji="1" lang="ja-JP" altLang="en-US" sz="3500" dirty="0"/>
              <a:t>分布の再確認</a:t>
            </a:r>
            <a:br>
              <a:rPr kumimoji="1" lang="en-US" altLang="ja-JP" sz="3500" dirty="0"/>
            </a:br>
            <a:r>
              <a:rPr kumimoji="1" lang="ja-JP" altLang="en-US" sz="3000" dirty="0"/>
              <a:t>（母分散が既知で自由度が</a:t>
            </a:r>
            <a:r>
              <a:rPr kumimoji="1" lang="en-US" altLang="ja-JP" sz="3000" dirty="0"/>
              <a:t>3</a:t>
            </a:r>
            <a:r>
              <a:rPr kumimoji="1" lang="ja-JP" altLang="en-US" sz="3000" dirty="0"/>
              <a:t>の場合）</a:t>
            </a:r>
          </a:p>
        </p:txBody>
      </p:sp>
      <p:graphicFrame>
        <p:nvGraphicFramePr>
          <p:cNvPr id="4" name="コンテンツ プレースホルダー 9">
            <a:extLst>
              <a:ext uri="{FF2B5EF4-FFF2-40B4-BE49-F238E27FC236}">
                <a16:creationId xmlns:a16="http://schemas.microsoft.com/office/drawing/2014/main" id="{FC3BDACB-2706-427D-85CF-AB0844481D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7817713"/>
              </p:ext>
            </p:extLst>
          </p:nvPr>
        </p:nvGraphicFramePr>
        <p:xfrm>
          <a:off x="2987824" y="1973413"/>
          <a:ext cx="3306544" cy="1895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楕円 4">
            <a:extLst>
              <a:ext uri="{FF2B5EF4-FFF2-40B4-BE49-F238E27FC236}">
                <a16:creationId xmlns:a16="http://schemas.microsoft.com/office/drawing/2014/main" id="{C8575DCE-D6BD-43A9-A291-64DAB11AF11E}"/>
              </a:ext>
            </a:extLst>
          </p:cNvPr>
          <p:cNvSpPr/>
          <p:nvPr/>
        </p:nvSpPr>
        <p:spPr>
          <a:xfrm>
            <a:off x="2627784" y="4061645"/>
            <a:ext cx="4251384" cy="2160240"/>
          </a:xfrm>
          <a:prstGeom prst="ellipse">
            <a:avLst/>
          </a:prstGeom>
          <a:solidFill>
            <a:srgbClr val="0070C0"/>
          </a:solidFill>
          <a:ln w="38100">
            <a:solidFill>
              <a:srgbClr val="FFFF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0A1E8CD-0338-4D86-9819-3D4CB63D8E78}"/>
              </a:ext>
            </a:extLst>
          </p:cNvPr>
          <p:cNvSpPr txBox="1"/>
          <p:nvPr/>
        </p:nvSpPr>
        <p:spPr>
          <a:xfrm>
            <a:off x="3776956" y="5493633"/>
            <a:ext cx="10711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母集団</a:t>
            </a:r>
            <a:endParaRPr kumimoji="1" lang="en-US" altLang="ja-JP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  <a:p>
            <a:pPr algn="l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（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z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分布）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244EC86E-3956-4458-AB61-3B8F8D855148}"/>
              </a:ext>
            </a:extLst>
          </p:cNvPr>
          <p:cNvSpPr/>
          <p:nvPr/>
        </p:nvSpPr>
        <p:spPr>
          <a:xfrm>
            <a:off x="3034510" y="4564869"/>
            <a:ext cx="1105441" cy="1080952"/>
          </a:xfrm>
          <a:prstGeom prst="ellipse">
            <a:avLst/>
          </a:prstGeom>
          <a:solidFill>
            <a:srgbClr val="00B050"/>
          </a:solidFill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92B596E1-5FBE-48DE-8ADD-4519B112A44D}"/>
              </a:ext>
            </a:extLst>
          </p:cNvPr>
          <p:cNvSpPr txBox="1"/>
          <p:nvPr/>
        </p:nvSpPr>
        <p:spPr>
          <a:xfrm>
            <a:off x="3137816" y="4587767"/>
            <a:ext cx="622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-0.3</a:t>
            </a:r>
            <a:endParaRPr kumimoji="1" lang="ja-JP" altLang="en-US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247AD9EA-19F8-4EFD-938B-3B82D0289C37}"/>
              </a:ext>
            </a:extLst>
          </p:cNvPr>
          <p:cNvSpPr txBox="1"/>
          <p:nvPr/>
        </p:nvSpPr>
        <p:spPr>
          <a:xfrm>
            <a:off x="3091372" y="4925741"/>
            <a:ext cx="494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0.8</a:t>
            </a:r>
            <a:endParaRPr kumimoji="1" lang="ja-JP" altLang="en-US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5BE6C73A-72C4-49DF-9159-F7F675EAC889}"/>
              </a:ext>
            </a:extLst>
          </p:cNvPr>
          <p:cNvSpPr txBox="1"/>
          <p:nvPr/>
        </p:nvSpPr>
        <p:spPr>
          <a:xfrm>
            <a:off x="3362372" y="5157734"/>
            <a:ext cx="622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-0.8</a:t>
            </a:r>
            <a:endParaRPr kumimoji="1" lang="ja-JP" altLang="en-US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092C60B7-7526-4967-BD6C-903A6BF5939A}"/>
              </a:ext>
            </a:extLst>
          </p:cNvPr>
          <p:cNvCxnSpPr>
            <a:cxnSpLocks/>
          </p:cNvCxnSpPr>
          <p:nvPr/>
        </p:nvCxnSpPr>
        <p:spPr>
          <a:xfrm flipV="1">
            <a:off x="3585418" y="3550021"/>
            <a:ext cx="266502" cy="1003399"/>
          </a:xfrm>
          <a:prstGeom prst="straightConnector1">
            <a:avLst/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2E39FF1B-1269-4E5D-89CB-7105A7C1F35D}"/>
              </a:ext>
            </a:extLst>
          </p:cNvPr>
          <p:cNvSpPr txBox="1"/>
          <p:nvPr/>
        </p:nvSpPr>
        <p:spPr>
          <a:xfrm>
            <a:off x="3503106" y="481976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標本</a:t>
            </a:r>
          </a:p>
        </p:txBody>
      </p:sp>
      <p:sp>
        <p:nvSpPr>
          <p:cNvPr id="61" name="楕円 60">
            <a:extLst>
              <a:ext uri="{FF2B5EF4-FFF2-40B4-BE49-F238E27FC236}">
                <a16:creationId xmlns:a16="http://schemas.microsoft.com/office/drawing/2014/main" id="{4240A32B-E0EF-4205-9E00-D5F259B7ACBE}"/>
              </a:ext>
            </a:extLst>
          </p:cNvPr>
          <p:cNvSpPr/>
          <p:nvPr/>
        </p:nvSpPr>
        <p:spPr>
          <a:xfrm>
            <a:off x="4188530" y="4157685"/>
            <a:ext cx="1105441" cy="1080952"/>
          </a:xfrm>
          <a:prstGeom prst="ellipse">
            <a:avLst/>
          </a:prstGeom>
          <a:solidFill>
            <a:srgbClr val="00B050"/>
          </a:solidFill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2083D8CB-F160-4C0B-B615-B7BF5C19C72F}"/>
              </a:ext>
            </a:extLst>
          </p:cNvPr>
          <p:cNvSpPr txBox="1"/>
          <p:nvPr/>
        </p:nvSpPr>
        <p:spPr>
          <a:xfrm>
            <a:off x="4388009" y="4146917"/>
            <a:ext cx="494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1.6</a:t>
            </a:r>
            <a:endParaRPr kumimoji="1" lang="ja-JP" altLang="en-US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9A29D67F-792A-41E4-BA9C-05ECA3D416CB}"/>
              </a:ext>
            </a:extLst>
          </p:cNvPr>
          <p:cNvSpPr txBox="1"/>
          <p:nvPr/>
        </p:nvSpPr>
        <p:spPr>
          <a:xfrm>
            <a:off x="4816787" y="4394992"/>
            <a:ext cx="494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0.1</a:t>
            </a:r>
            <a:endParaRPr kumimoji="1" lang="ja-JP" altLang="en-US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E680B57B-22B0-49EE-8C97-D7E8CEE2245D}"/>
              </a:ext>
            </a:extLst>
          </p:cNvPr>
          <p:cNvSpPr txBox="1"/>
          <p:nvPr/>
        </p:nvSpPr>
        <p:spPr>
          <a:xfrm>
            <a:off x="4561333" y="4762003"/>
            <a:ext cx="494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0.9</a:t>
            </a:r>
            <a:endParaRPr kumimoji="1" lang="ja-JP" altLang="en-US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A4B5DA1D-C842-4027-8530-6EB09E484576}"/>
              </a:ext>
            </a:extLst>
          </p:cNvPr>
          <p:cNvSpPr txBox="1"/>
          <p:nvPr/>
        </p:nvSpPr>
        <p:spPr>
          <a:xfrm>
            <a:off x="4152126" y="449103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標本</a:t>
            </a:r>
          </a:p>
        </p:txBody>
      </p:sp>
      <p:sp>
        <p:nvSpPr>
          <p:cNvPr id="66" name="楕円 65">
            <a:extLst>
              <a:ext uri="{FF2B5EF4-FFF2-40B4-BE49-F238E27FC236}">
                <a16:creationId xmlns:a16="http://schemas.microsoft.com/office/drawing/2014/main" id="{1378BB7C-BED1-4766-A80D-C946B4F132B3}"/>
              </a:ext>
            </a:extLst>
          </p:cNvPr>
          <p:cNvSpPr/>
          <p:nvPr/>
        </p:nvSpPr>
        <p:spPr>
          <a:xfrm>
            <a:off x="5310833" y="4795102"/>
            <a:ext cx="1105441" cy="1080952"/>
          </a:xfrm>
          <a:prstGeom prst="ellipse">
            <a:avLst/>
          </a:prstGeom>
          <a:solidFill>
            <a:srgbClr val="00B050"/>
          </a:solidFill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6DE6001A-4070-4958-B4F4-44AD7DDE9857}"/>
              </a:ext>
            </a:extLst>
          </p:cNvPr>
          <p:cNvSpPr txBox="1"/>
          <p:nvPr/>
        </p:nvSpPr>
        <p:spPr>
          <a:xfrm>
            <a:off x="5775426" y="5025722"/>
            <a:ext cx="622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-1.2</a:t>
            </a:r>
            <a:endParaRPr kumimoji="1" lang="ja-JP" altLang="en-US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482C981C-7F03-450F-93A7-FAADBDC60990}"/>
              </a:ext>
            </a:extLst>
          </p:cNvPr>
          <p:cNvSpPr txBox="1"/>
          <p:nvPr/>
        </p:nvSpPr>
        <p:spPr>
          <a:xfrm>
            <a:off x="5346549" y="5146247"/>
            <a:ext cx="494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1.9</a:t>
            </a:r>
            <a:endParaRPr kumimoji="1" lang="ja-JP" altLang="en-US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A9F15EE3-4F52-41E5-B49D-F0A320559551}"/>
              </a:ext>
            </a:extLst>
          </p:cNvPr>
          <p:cNvSpPr txBox="1"/>
          <p:nvPr/>
        </p:nvSpPr>
        <p:spPr>
          <a:xfrm>
            <a:off x="5617549" y="5378240"/>
            <a:ext cx="622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-0.2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3534AA2E-30E3-44C4-939B-BCA8875E04C2}"/>
              </a:ext>
            </a:extLst>
          </p:cNvPr>
          <p:cNvSpPr txBox="1"/>
          <p:nvPr/>
        </p:nvSpPr>
        <p:spPr>
          <a:xfrm>
            <a:off x="5527497" y="4794535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標本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245A64DE-6AC4-45D8-9F7A-92BB5FDB058F}"/>
              </a:ext>
            </a:extLst>
          </p:cNvPr>
          <p:cNvSpPr txBox="1"/>
          <p:nvPr/>
        </p:nvSpPr>
        <p:spPr>
          <a:xfrm>
            <a:off x="4610964" y="5344493"/>
            <a:ext cx="622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-0.9</a:t>
            </a:r>
            <a:endParaRPr kumimoji="1" lang="ja-JP" altLang="en-US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055B99D5-F118-4693-8770-3BD472BBEB19}"/>
              </a:ext>
            </a:extLst>
          </p:cNvPr>
          <p:cNvSpPr txBox="1"/>
          <p:nvPr/>
        </p:nvSpPr>
        <p:spPr>
          <a:xfrm>
            <a:off x="5029581" y="5744603"/>
            <a:ext cx="622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-1.1</a:t>
            </a:r>
            <a:endParaRPr kumimoji="1" lang="ja-JP" altLang="en-US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31DED0F5-165E-45EF-B6EC-8B448EEF3AD9}"/>
              </a:ext>
            </a:extLst>
          </p:cNvPr>
          <p:cNvSpPr txBox="1"/>
          <p:nvPr/>
        </p:nvSpPr>
        <p:spPr>
          <a:xfrm>
            <a:off x="5537862" y="4369823"/>
            <a:ext cx="622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-0.4</a:t>
            </a:r>
            <a:endParaRPr kumimoji="1" lang="ja-JP" altLang="en-US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cxnSp>
        <p:nvCxnSpPr>
          <p:cNvPr id="76" name="直線矢印コネクタ 75">
            <a:extLst>
              <a:ext uri="{FF2B5EF4-FFF2-40B4-BE49-F238E27FC236}">
                <a16:creationId xmlns:a16="http://schemas.microsoft.com/office/drawing/2014/main" id="{86318D58-8B00-41CC-BE49-2FB061C10246}"/>
              </a:ext>
            </a:extLst>
          </p:cNvPr>
          <p:cNvCxnSpPr>
            <a:cxnSpLocks/>
          </p:cNvCxnSpPr>
          <p:nvPr/>
        </p:nvCxnSpPr>
        <p:spPr>
          <a:xfrm flipH="1" flipV="1">
            <a:off x="4367537" y="3556830"/>
            <a:ext cx="177284" cy="624581"/>
          </a:xfrm>
          <a:prstGeom prst="straightConnector1">
            <a:avLst/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矢印コネクタ 77">
            <a:extLst>
              <a:ext uri="{FF2B5EF4-FFF2-40B4-BE49-F238E27FC236}">
                <a16:creationId xmlns:a16="http://schemas.microsoft.com/office/drawing/2014/main" id="{AD7C7BD3-7EB8-441A-AA13-F2DE4F176253}"/>
              </a:ext>
            </a:extLst>
          </p:cNvPr>
          <p:cNvCxnSpPr>
            <a:cxnSpLocks/>
          </p:cNvCxnSpPr>
          <p:nvPr/>
        </p:nvCxnSpPr>
        <p:spPr>
          <a:xfrm flipH="1" flipV="1">
            <a:off x="4792789" y="3556831"/>
            <a:ext cx="824760" cy="1275004"/>
          </a:xfrm>
          <a:prstGeom prst="straightConnector1">
            <a:avLst/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正方形/長方形 81">
                <a:extLst>
                  <a:ext uri="{FF2B5EF4-FFF2-40B4-BE49-F238E27FC236}">
                    <a16:creationId xmlns:a16="http://schemas.microsoft.com/office/drawing/2014/main" id="{ACC747B0-72A5-4E70-82C1-E22E1D076F11}"/>
                  </a:ext>
                </a:extLst>
              </p:cNvPr>
              <p:cNvSpPr/>
              <p:nvPr/>
            </p:nvSpPr>
            <p:spPr>
              <a:xfrm>
                <a:off x="2436888" y="3880134"/>
                <a:ext cx="1339726" cy="3431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ja-JP" alt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ja-JP" alt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ja-JP" altLang="en-US" sz="16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ja-JP" altLang="en-US" sz="16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ja-JP" altLang="en-US" sz="16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ja-JP" alt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ja-JP" alt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ja-JP" altLang="en-US" sz="16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ja-JP" altLang="en-US" sz="16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ja-JP" altLang="en-US" sz="16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ja-JP" alt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ja-JP" alt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ja-JP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ja-JP" altLang="en-US" sz="16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ja-JP" alt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2" name="正方形/長方形 81">
                <a:extLst>
                  <a:ext uri="{FF2B5EF4-FFF2-40B4-BE49-F238E27FC236}">
                    <a16:creationId xmlns:a16="http://schemas.microsoft.com/office/drawing/2014/main" id="{ACC747B0-72A5-4E70-82C1-E22E1D076F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888" y="3880134"/>
                <a:ext cx="1339726" cy="3431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A8AA893C-7928-4764-88D2-6492907907F7}"/>
              </a:ext>
            </a:extLst>
          </p:cNvPr>
          <p:cNvCxnSpPr/>
          <p:nvPr/>
        </p:nvCxnSpPr>
        <p:spPr>
          <a:xfrm flipV="1">
            <a:off x="4200732" y="2765501"/>
            <a:ext cx="0" cy="791329"/>
          </a:xfrm>
          <a:prstGeom prst="line">
            <a:avLst/>
          </a:prstGeom>
          <a:ln w="31750">
            <a:solidFill>
              <a:schemeClr val="bg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5E1C763A-E8A1-45FA-9A2A-BC81CF69CEF6}"/>
              </a:ext>
            </a:extLst>
          </p:cNvPr>
          <p:cNvSpPr txBox="1"/>
          <p:nvPr/>
        </p:nvSpPr>
        <p:spPr>
          <a:xfrm>
            <a:off x="4247152" y="215897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平均（期待値）</a:t>
            </a:r>
          </a:p>
        </p:txBody>
      </p:sp>
      <p:cxnSp>
        <p:nvCxnSpPr>
          <p:cNvPr id="88" name="コネクタ: 曲線 87">
            <a:extLst>
              <a:ext uri="{FF2B5EF4-FFF2-40B4-BE49-F238E27FC236}">
                <a16:creationId xmlns:a16="http://schemas.microsoft.com/office/drawing/2014/main" id="{C4D0F78C-1B54-4A99-AC4F-CDF1532B4D7F}"/>
              </a:ext>
            </a:extLst>
          </p:cNvPr>
          <p:cNvCxnSpPr/>
          <p:nvPr/>
        </p:nvCxnSpPr>
        <p:spPr>
          <a:xfrm rot="5400000">
            <a:off x="4198916" y="2473990"/>
            <a:ext cx="252916" cy="251710"/>
          </a:xfrm>
          <a:prstGeom prst="curvedConnector3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9E82CE0E-F1F2-4072-96AA-4435479C4CB4}"/>
              </a:ext>
            </a:extLst>
          </p:cNvPr>
          <p:cNvSpPr txBox="1"/>
          <p:nvPr/>
        </p:nvSpPr>
        <p:spPr>
          <a:xfrm>
            <a:off x="5093189" y="2693299"/>
            <a:ext cx="2133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自由度</a:t>
            </a:r>
            <a:r>
              <a:rPr kumimoji="1" lang="en-US" altLang="ja-JP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ν=3</a:t>
            </a:r>
            <a:r>
              <a:rPr kumimoji="1" lang="ja-JP" altLang="en-US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の</a:t>
            </a:r>
            <a:r>
              <a:rPr kumimoji="1" lang="en-US" altLang="ja-JP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χ</a:t>
            </a:r>
            <a:r>
              <a:rPr kumimoji="1" lang="en-US" altLang="ja-JP" sz="1600" baseline="30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2</a:t>
            </a:r>
            <a:r>
              <a:rPr kumimoji="1" lang="ja-JP" altLang="en-US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分布</a:t>
            </a:r>
          </a:p>
        </p:txBody>
      </p:sp>
    </p:spTree>
    <p:extLst>
      <p:ext uri="{BB962C8B-B14F-4D97-AF65-F5344CB8AC3E}">
        <p14:creationId xmlns:p14="http://schemas.microsoft.com/office/powerpoint/2010/main" val="226642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7" grpId="0" animBg="1"/>
      <p:bldP spid="60" grpId="0"/>
      <p:bldP spid="61" grpId="0" animBg="1"/>
      <p:bldP spid="65" grpId="0"/>
      <p:bldP spid="66" grpId="0" animBg="1"/>
      <p:bldP spid="70" grpId="0"/>
      <p:bldP spid="82" grpId="0"/>
      <p:bldP spid="85" grpId="0"/>
      <p:bldP spid="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楕円 55">
            <a:extLst>
              <a:ext uri="{FF2B5EF4-FFF2-40B4-BE49-F238E27FC236}">
                <a16:creationId xmlns:a16="http://schemas.microsoft.com/office/drawing/2014/main" id="{2305B280-7D10-4ED3-B2F4-D3BE00F1D165}"/>
              </a:ext>
            </a:extLst>
          </p:cNvPr>
          <p:cNvSpPr/>
          <p:nvPr/>
        </p:nvSpPr>
        <p:spPr>
          <a:xfrm>
            <a:off x="2955276" y="3696957"/>
            <a:ext cx="653887" cy="626300"/>
          </a:xfrm>
          <a:prstGeom prst="ellipse">
            <a:avLst/>
          </a:prstGeom>
          <a:solidFill>
            <a:srgbClr val="00B05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3321AC1-CE19-4D21-BDD1-51D4307F3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000" dirty="0"/>
              <a:t>5.2</a:t>
            </a:r>
            <a:r>
              <a:rPr kumimoji="1" lang="ja-JP" altLang="en-US" sz="4000" dirty="0"/>
              <a:t>　母分散の区間推定</a:t>
            </a: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305C7A0A-6D69-426F-8A98-CBCD992F7254}"/>
              </a:ext>
            </a:extLst>
          </p:cNvPr>
          <p:cNvSpPr/>
          <p:nvPr/>
        </p:nvSpPr>
        <p:spPr>
          <a:xfrm>
            <a:off x="4500673" y="3061973"/>
            <a:ext cx="1872208" cy="1944216"/>
          </a:xfrm>
          <a:prstGeom prst="ellipse">
            <a:avLst/>
          </a:prstGeom>
          <a:solidFill>
            <a:srgbClr val="0070C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1C5C5B2A-A364-4AD0-A83F-29EC77453DFF}"/>
              </a:ext>
            </a:extLst>
          </p:cNvPr>
          <p:cNvSpPr/>
          <p:nvPr/>
        </p:nvSpPr>
        <p:spPr>
          <a:xfrm>
            <a:off x="2974000" y="2990186"/>
            <a:ext cx="653887" cy="626300"/>
          </a:xfrm>
          <a:prstGeom prst="ellipse">
            <a:avLst/>
          </a:prstGeom>
          <a:solidFill>
            <a:srgbClr val="00B05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6DC629F-7EA7-4BEE-B6E0-77481E1C3B07}"/>
              </a:ext>
            </a:extLst>
          </p:cNvPr>
          <p:cNvSpPr txBox="1"/>
          <p:nvPr/>
        </p:nvSpPr>
        <p:spPr>
          <a:xfrm>
            <a:off x="5220753" y="3551916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C9BB1FD-5258-43A1-A482-8789DA78554A}"/>
              </a:ext>
            </a:extLst>
          </p:cNvPr>
          <p:cNvSpPr txBox="1"/>
          <p:nvPr/>
        </p:nvSpPr>
        <p:spPr>
          <a:xfrm>
            <a:off x="4893300" y="2530349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母集団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F3A42B6-E005-4E93-A0A8-A8DC9518B6B6}"/>
              </a:ext>
            </a:extLst>
          </p:cNvPr>
          <p:cNvSpPr txBox="1"/>
          <p:nvPr/>
        </p:nvSpPr>
        <p:spPr>
          <a:xfrm>
            <a:off x="2742783" y="254366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標本平均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6B513DA-4C0B-4086-837C-2E614AA7978B}"/>
              </a:ext>
            </a:extLst>
          </p:cNvPr>
          <p:cNvSpPr txBox="1"/>
          <p:nvPr/>
        </p:nvSpPr>
        <p:spPr>
          <a:xfrm>
            <a:off x="5064300" y="4032831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4294CDA-4C9A-4825-9C75-D6A3572C5438}"/>
              </a:ext>
            </a:extLst>
          </p:cNvPr>
          <p:cNvSpPr txBox="1"/>
          <p:nvPr/>
        </p:nvSpPr>
        <p:spPr>
          <a:xfrm>
            <a:off x="4607983" y="3648677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6C8D5AD-B802-4E19-A45E-F8713E6EB4BE}"/>
              </a:ext>
            </a:extLst>
          </p:cNvPr>
          <p:cNvSpPr txBox="1"/>
          <p:nvPr/>
        </p:nvSpPr>
        <p:spPr>
          <a:xfrm>
            <a:off x="5562137" y="3362031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2A8332C-C17E-446E-8EAF-2ADB9045E1F4}"/>
              </a:ext>
            </a:extLst>
          </p:cNvPr>
          <p:cNvSpPr txBox="1"/>
          <p:nvPr/>
        </p:nvSpPr>
        <p:spPr>
          <a:xfrm>
            <a:off x="4893608" y="3450953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A604BC4-A661-40A7-A873-709E5107706F}"/>
              </a:ext>
            </a:extLst>
          </p:cNvPr>
          <p:cNvSpPr txBox="1"/>
          <p:nvPr/>
        </p:nvSpPr>
        <p:spPr>
          <a:xfrm>
            <a:off x="5564656" y="4332394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8D2C3EE-DA72-40B2-8403-2BD7DF81FCDE}"/>
              </a:ext>
            </a:extLst>
          </p:cNvPr>
          <p:cNvSpPr txBox="1"/>
          <p:nvPr/>
        </p:nvSpPr>
        <p:spPr>
          <a:xfrm>
            <a:off x="5220753" y="4500324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1F5935C-7086-4A20-919E-997CC67D9506}"/>
              </a:ext>
            </a:extLst>
          </p:cNvPr>
          <p:cNvSpPr txBox="1"/>
          <p:nvPr/>
        </p:nvSpPr>
        <p:spPr>
          <a:xfrm>
            <a:off x="4673167" y="4011656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A342946-2B8D-4FE4-A393-793FBE2DB5DB}"/>
              </a:ext>
            </a:extLst>
          </p:cNvPr>
          <p:cNvSpPr txBox="1"/>
          <p:nvPr/>
        </p:nvSpPr>
        <p:spPr>
          <a:xfrm>
            <a:off x="5825295" y="4120581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84125EE-4B96-4BBA-8462-643F1108D21B}"/>
              </a:ext>
            </a:extLst>
          </p:cNvPr>
          <p:cNvSpPr txBox="1"/>
          <p:nvPr/>
        </p:nvSpPr>
        <p:spPr>
          <a:xfrm>
            <a:off x="5811056" y="3550035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0ED1938-B06D-449D-BEA4-C0B9CA9851B4}"/>
              </a:ext>
            </a:extLst>
          </p:cNvPr>
          <p:cNvSpPr txBox="1"/>
          <p:nvPr/>
        </p:nvSpPr>
        <p:spPr>
          <a:xfrm>
            <a:off x="5654603" y="4632909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98E017B-0A94-49B8-91B5-972EA01BB609}"/>
              </a:ext>
            </a:extLst>
          </p:cNvPr>
          <p:cNvSpPr txBox="1"/>
          <p:nvPr/>
        </p:nvSpPr>
        <p:spPr>
          <a:xfrm>
            <a:off x="5189128" y="3212096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8584FA1-96A1-4F9E-A02B-007D7FA51F37}"/>
              </a:ext>
            </a:extLst>
          </p:cNvPr>
          <p:cNvSpPr txBox="1"/>
          <p:nvPr/>
        </p:nvSpPr>
        <p:spPr>
          <a:xfrm>
            <a:off x="4968353" y="4414771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28" name="円弧 27">
            <a:extLst>
              <a:ext uri="{FF2B5EF4-FFF2-40B4-BE49-F238E27FC236}">
                <a16:creationId xmlns:a16="http://schemas.microsoft.com/office/drawing/2014/main" id="{7F80F63C-C38C-48EA-8C82-3A86DD3BA3AE}"/>
              </a:ext>
            </a:extLst>
          </p:cNvPr>
          <p:cNvSpPr/>
          <p:nvPr/>
        </p:nvSpPr>
        <p:spPr>
          <a:xfrm rot="576595" flipH="1">
            <a:off x="3410872" y="2949417"/>
            <a:ext cx="2278481" cy="1677813"/>
          </a:xfrm>
          <a:prstGeom prst="arc">
            <a:avLst>
              <a:gd name="adj1" fmla="val 12459679"/>
              <a:gd name="adj2" fmla="val 20265992"/>
            </a:avLst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弧 28">
            <a:extLst>
              <a:ext uri="{FF2B5EF4-FFF2-40B4-BE49-F238E27FC236}">
                <a16:creationId xmlns:a16="http://schemas.microsoft.com/office/drawing/2014/main" id="{27B854E1-66FF-44FE-B9CE-90E180832D26}"/>
              </a:ext>
            </a:extLst>
          </p:cNvPr>
          <p:cNvSpPr/>
          <p:nvPr/>
        </p:nvSpPr>
        <p:spPr>
          <a:xfrm rot="20244736" flipH="1" flipV="1">
            <a:off x="2740024" y="2274304"/>
            <a:ext cx="3380399" cy="2772355"/>
          </a:xfrm>
          <a:prstGeom prst="arc">
            <a:avLst>
              <a:gd name="adj1" fmla="val 14388656"/>
              <a:gd name="adj2" fmla="val 19741065"/>
            </a:avLst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3E65464E-396D-4258-9EB5-39B09C93B87C}"/>
              </a:ext>
            </a:extLst>
          </p:cNvPr>
          <p:cNvCxnSpPr>
            <a:cxnSpLocks/>
            <a:stCxn id="60" idx="2"/>
          </p:cNvCxnSpPr>
          <p:nvPr/>
        </p:nvCxnSpPr>
        <p:spPr>
          <a:xfrm flipH="1">
            <a:off x="3627841" y="4048832"/>
            <a:ext cx="1117384" cy="3858"/>
          </a:xfrm>
          <a:prstGeom prst="straightConnector1">
            <a:avLst/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B775D2FC-916E-4E5B-86FB-4FC0CAC5275E}"/>
              </a:ext>
            </a:extLst>
          </p:cNvPr>
          <p:cNvSpPr txBox="1"/>
          <p:nvPr/>
        </p:nvSpPr>
        <p:spPr>
          <a:xfrm>
            <a:off x="2594791" y="5340452"/>
            <a:ext cx="54363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500" dirty="0">
                <a:solidFill>
                  <a:schemeClr val="bg1"/>
                </a:solidFill>
                <a:latin typeface="ＭＳ Ｐゴシック" panose="020B0600070205080204" pitchFamily="50" charset="-128"/>
                <a:cs typeface="Meiryo UI" pitchFamily="50" charset="-128"/>
              </a:rPr>
              <a:t>母集団の</a:t>
            </a:r>
            <a:r>
              <a:rPr kumimoji="1" lang="ja-JP" altLang="en-US" sz="2500" dirty="0">
                <a:solidFill>
                  <a:srgbClr val="FFFF00"/>
                </a:solidFill>
                <a:latin typeface="ＭＳ Ｐゴシック" panose="020B0600070205080204" pitchFamily="50" charset="-128"/>
                <a:cs typeface="Meiryo UI" pitchFamily="50" charset="-128"/>
              </a:rPr>
              <a:t>平均</a:t>
            </a:r>
            <a:r>
              <a:rPr kumimoji="1" lang="ja-JP" altLang="en-US" sz="2500" dirty="0">
                <a:solidFill>
                  <a:schemeClr val="bg1"/>
                </a:solidFill>
                <a:latin typeface="ＭＳ Ｐゴシック" panose="020B0600070205080204" pitchFamily="50" charset="-128"/>
                <a:cs typeface="Meiryo UI" pitchFamily="50" charset="-128"/>
              </a:rPr>
              <a:t>を区間推定（第</a:t>
            </a:r>
            <a:r>
              <a:rPr kumimoji="1" lang="en-US" altLang="ja-JP" sz="2500" dirty="0">
                <a:solidFill>
                  <a:schemeClr val="bg1"/>
                </a:solidFill>
                <a:latin typeface="ＭＳ Ｐゴシック" panose="020B0600070205080204" pitchFamily="50" charset="-128"/>
                <a:cs typeface="Meiryo UI" pitchFamily="50" charset="-128"/>
              </a:rPr>
              <a:t>4</a:t>
            </a:r>
            <a:r>
              <a:rPr kumimoji="1" lang="ja-JP" altLang="en-US" sz="2500" dirty="0">
                <a:solidFill>
                  <a:schemeClr val="bg1"/>
                </a:solidFill>
                <a:latin typeface="ＭＳ Ｐゴシック" panose="020B0600070205080204" pitchFamily="50" charset="-128"/>
                <a:cs typeface="Meiryo UI" pitchFamily="50" charset="-128"/>
              </a:rPr>
              <a:t>章）</a:t>
            </a:r>
            <a:endParaRPr kumimoji="1" lang="ja-JP" altLang="en-US" sz="25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45" name="矢印: U ターン 44">
            <a:extLst>
              <a:ext uri="{FF2B5EF4-FFF2-40B4-BE49-F238E27FC236}">
                <a16:creationId xmlns:a16="http://schemas.microsoft.com/office/drawing/2014/main" id="{C19D344E-EBD3-482F-BA93-8E333F8FF40C}"/>
              </a:ext>
            </a:extLst>
          </p:cNvPr>
          <p:cNvSpPr/>
          <p:nvPr/>
        </p:nvSpPr>
        <p:spPr>
          <a:xfrm rot="10800000" flipH="1">
            <a:off x="1547664" y="4726809"/>
            <a:ext cx="6095430" cy="514300"/>
          </a:xfrm>
          <a:prstGeom prst="uturnArrow">
            <a:avLst>
              <a:gd name="adj1" fmla="val 10655"/>
              <a:gd name="adj2" fmla="val 17512"/>
              <a:gd name="adj3" fmla="val 18456"/>
              <a:gd name="adj4" fmla="val 43750"/>
              <a:gd name="adj5" fmla="val 99350"/>
            </a:avLst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00B19E07-33E1-45A7-93AC-6E400BBE2254}"/>
              </a:ext>
            </a:extLst>
          </p:cNvPr>
          <p:cNvSpPr/>
          <p:nvPr/>
        </p:nvSpPr>
        <p:spPr>
          <a:xfrm>
            <a:off x="6765325" y="3391197"/>
            <a:ext cx="1632921" cy="1044653"/>
          </a:xfrm>
          <a:custGeom>
            <a:avLst/>
            <a:gdLst>
              <a:gd name="connsiteX0" fmla="*/ 0 w 3864429"/>
              <a:gd name="connsiteY0" fmla="*/ 2710567 h 2710567"/>
              <a:gd name="connsiteX1" fmla="*/ 849086 w 3864429"/>
              <a:gd name="connsiteY1" fmla="*/ 2057424 h 2710567"/>
              <a:gd name="connsiteX2" fmla="*/ 1905000 w 3864429"/>
              <a:gd name="connsiteY2" fmla="*/ 24 h 2710567"/>
              <a:gd name="connsiteX3" fmla="*/ 3015343 w 3864429"/>
              <a:gd name="connsiteY3" fmla="*/ 2100967 h 2710567"/>
              <a:gd name="connsiteX4" fmla="*/ 3864429 w 3864429"/>
              <a:gd name="connsiteY4" fmla="*/ 2710567 h 2710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4429" h="2710567">
                <a:moveTo>
                  <a:pt x="0" y="2710567"/>
                </a:moveTo>
                <a:cubicBezTo>
                  <a:pt x="265793" y="2609874"/>
                  <a:pt x="531586" y="2509181"/>
                  <a:pt x="849086" y="2057424"/>
                </a:cubicBezTo>
                <a:cubicBezTo>
                  <a:pt x="1166586" y="1605667"/>
                  <a:pt x="1543957" y="-7233"/>
                  <a:pt x="1905000" y="24"/>
                </a:cubicBezTo>
                <a:cubicBezTo>
                  <a:pt x="2266043" y="7281"/>
                  <a:pt x="2688772" y="1649210"/>
                  <a:pt x="3015343" y="2100967"/>
                </a:cubicBezTo>
                <a:cubicBezTo>
                  <a:pt x="3341914" y="2552724"/>
                  <a:pt x="3603171" y="2631645"/>
                  <a:pt x="3864429" y="2710567"/>
                </a:cubicBezTo>
              </a:path>
            </a:pathLst>
          </a:cu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E0DCC81A-0D47-45B6-A3AE-2ADC5EC77B43}"/>
              </a:ext>
            </a:extLst>
          </p:cNvPr>
          <p:cNvSpPr txBox="1"/>
          <p:nvPr/>
        </p:nvSpPr>
        <p:spPr>
          <a:xfrm>
            <a:off x="3128745" y="3044918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F105D236-83B6-4CB7-8653-9F88F37A50D0}"/>
              </a:ext>
            </a:extLst>
          </p:cNvPr>
          <p:cNvSpPr txBox="1"/>
          <p:nvPr/>
        </p:nvSpPr>
        <p:spPr>
          <a:xfrm>
            <a:off x="3122070" y="3272893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71DFB4ED-344D-4F6C-B96F-C60B6E605508}"/>
              </a:ext>
            </a:extLst>
          </p:cNvPr>
          <p:cNvSpPr txBox="1"/>
          <p:nvPr/>
        </p:nvSpPr>
        <p:spPr>
          <a:xfrm>
            <a:off x="3243291" y="3928236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52" name="楕円 51">
            <a:extLst>
              <a:ext uri="{FF2B5EF4-FFF2-40B4-BE49-F238E27FC236}">
                <a16:creationId xmlns:a16="http://schemas.microsoft.com/office/drawing/2014/main" id="{45C33B26-5166-49C4-A655-83710F3533C1}"/>
              </a:ext>
            </a:extLst>
          </p:cNvPr>
          <p:cNvSpPr/>
          <p:nvPr/>
        </p:nvSpPr>
        <p:spPr>
          <a:xfrm>
            <a:off x="5397892" y="3401599"/>
            <a:ext cx="735136" cy="652040"/>
          </a:xfrm>
          <a:prstGeom prst="ellipse">
            <a:avLst/>
          </a:prstGeom>
          <a:solidFill>
            <a:srgbClr val="00B05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E4E08B77-177D-4518-B7CD-D539A15851DD}"/>
              </a:ext>
            </a:extLst>
          </p:cNvPr>
          <p:cNvSpPr txBox="1"/>
          <p:nvPr/>
        </p:nvSpPr>
        <p:spPr>
          <a:xfrm>
            <a:off x="5552637" y="3456331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21B58AEC-4406-46DC-A5F8-FCD47017FC1F}"/>
              </a:ext>
            </a:extLst>
          </p:cNvPr>
          <p:cNvSpPr txBox="1"/>
          <p:nvPr/>
        </p:nvSpPr>
        <p:spPr>
          <a:xfrm>
            <a:off x="5545962" y="3684306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7F6596EC-6908-446C-AB11-61E63F80D0A1}"/>
              </a:ext>
            </a:extLst>
          </p:cNvPr>
          <p:cNvSpPr txBox="1"/>
          <p:nvPr/>
        </p:nvSpPr>
        <p:spPr>
          <a:xfrm>
            <a:off x="5765460" y="3595384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69F02609-F5D2-4E20-ABF5-F54F0F60AF77}"/>
              </a:ext>
            </a:extLst>
          </p:cNvPr>
          <p:cNvSpPr txBox="1"/>
          <p:nvPr/>
        </p:nvSpPr>
        <p:spPr>
          <a:xfrm>
            <a:off x="3110021" y="3751689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E597E0F8-DA5F-4F81-9DDA-209BE28AF95C}"/>
              </a:ext>
            </a:extLst>
          </p:cNvPr>
          <p:cNvSpPr txBox="1"/>
          <p:nvPr/>
        </p:nvSpPr>
        <p:spPr>
          <a:xfrm>
            <a:off x="3022620" y="3961697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9805273F-68D7-46BA-A140-29C1EBA4C288}"/>
              </a:ext>
            </a:extLst>
          </p:cNvPr>
          <p:cNvSpPr txBox="1"/>
          <p:nvPr/>
        </p:nvSpPr>
        <p:spPr>
          <a:xfrm>
            <a:off x="3288571" y="3299120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60" name="楕円 59">
            <a:extLst>
              <a:ext uri="{FF2B5EF4-FFF2-40B4-BE49-F238E27FC236}">
                <a16:creationId xmlns:a16="http://schemas.microsoft.com/office/drawing/2014/main" id="{44D83107-B48A-45D7-B1DD-D5514A85A95E}"/>
              </a:ext>
            </a:extLst>
          </p:cNvPr>
          <p:cNvSpPr/>
          <p:nvPr/>
        </p:nvSpPr>
        <p:spPr>
          <a:xfrm>
            <a:off x="4745225" y="3735682"/>
            <a:ext cx="653887" cy="626300"/>
          </a:xfrm>
          <a:prstGeom prst="ellipse">
            <a:avLst/>
          </a:prstGeom>
          <a:solidFill>
            <a:srgbClr val="00B05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9EAA7E54-279F-46E8-80A3-BADA7598FE32}"/>
              </a:ext>
            </a:extLst>
          </p:cNvPr>
          <p:cNvSpPr txBox="1"/>
          <p:nvPr/>
        </p:nvSpPr>
        <p:spPr>
          <a:xfrm>
            <a:off x="4899970" y="3790414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25034CB4-C9E9-4E41-9607-CE83B67DE9BF}"/>
              </a:ext>
            </a:extLst>
          </p:cNvPr>
          <p:cNvSpPr txBox="1"/>
          <p:nvPr/>
        </p:nvSpPr>
        <p:spPr>
          <a:xfrm>
            <a:off x="4893295" y="4018389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CF253534-05A5-4FCF-ACD8-6C85047977F5}"/>
              </a:ext>
            </a:extLst>
          </p:cNvPr>
          <p:cNvSpPr txBox="1"/>
          <p:nvPr/>
        </p:nvSpPr>
        <p:spPr>
          <a:xfrm>
            <a:off x="5112793" y="3929467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64" name="楕円 63">
            <a:extLst>
              <a:ext uri="{FF2B5EF4-FFF2-40B4-BE49-F238E27FC236}">
                <a16:creationId xmlns:a16="http://schemas.microsoft.com/office/drawing/2014/main" id="{E8585BBA-1675-424B-8CF6-79F967D2B7DC}"/>
              </a:ext>
            </a:extLst>
          </p:cNvPr>
          <p:cNvSpPr/>
          <p:nvPr/>
        </p:nvSpPr>
        <p:spPr>
          <a:xfrm>
            <a:off x="5387573" y="4216766"/>
            <a:ext cx="653887" cy="626300"/>
          </a:xfrm>
          <a:prstGeom prst="ellipse">
            <a:avLst/>
          </a:prstGeom>
          <a:solidFill>
            <a:srgbClr val="00B05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65910CE4-096F-4B75-BB48-C68F5F5289BE}"/>
              </a:ext>
            </a:extLst>
          </p:cNvPr>
          <p:cNvSpPr txBox="1"/>
          <p:nvPr/>
        </p:nvSpPr>
        <p:spPr>
          <a:xfrm>
            <a:off x="5542318" y="4271498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4C5EF6E1-2145-41ED-9C3E-0917897B0745}"/>
              </a:ext>
            </a:extLst>
          </p:cNvPr>
          <p:cNvSpPr txBox="1"/>
          <p:nvPr/>
        </p:nvSpPr>
        <p:spPr>
          <a:xfrm>
            <a:off x="5535643" y="4499473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F2B45F7C-2618-4E41-A92E-FD82AE36C558}"/>
              </a:ext>
            </a:extLst>
          </p:cNvPr>
          <p:cNvSpPr txBox="1"/>
          <p:nvPr/>
        </p:nvSpPr>
        <p:spPr>
          <a:xfrm>
            <a:off x="5755141" y="4410551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68" name="楕円 67">
            <a:extLst>
              <a:ext uri="{FF2B5EF4-FFF2-40B4-BE49-F238E27FC236}">
                <a16:creationId xmlns:a16="http://schemas.microsoft.com/office/drawing/2014/main" id="{FE362C12-8715-485A-867C-E82D34519D88}"/>
              </a:ext>
            </a:extLst>
          </p:cNvPr>
          <p:cNvSpPr/>
          <p:nvPr/>
        </p:nvSpPr>
        <p:spPr>
          <a:xfrm>
            <a:off x="2966004" y="4383072"/>
            <a:ext cx="653887" cy="626300"/>
          </a:xfrm>
          <a:prstGeom prst="ellipse">
            <a:avLst/>
          </a:prstGeom>
          <a:solidFill>
            <a:srgbClr val="00B05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BBC5BD1C-3E67-4C48-8106-FAFD12BB8AEF}"/>
              </a:ext>
            </a:extLst>
          </p:cNvPr>
          <p:cNvSpPr txBox="1"/>
          <p:nvPr/>
        </p:nvSpPr>
        <p:spPr>
          <a:xfrm>
            <a:off x="3120749" y="4437804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3F811DD7-FF5A-4101-AC40-E8E5B7AC3A1D}"/>
              </a:ext>
            </a:extLst>
          </p:cNvPr>
          <p:cNvSpPr txBox="1"/>
          <p:nvPr/>
        </p:nvSpPr>
        <p:spPr>
          <a:xfrm>
            <a:off x="2999263" y="4589349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F6B12312-DC8A-4C13-BCF1-1DA1889ED047}"/>
              </a:ext>
            </a:extLst>
          </p:cNvPr>
          <p:cNvSpPr txBox="1"/>
          <p:nvPr/>
        </p:nvSpPr>
        <p:spPr>
          <a:xfrm>
            <a:off x="3172921" y="4676247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72" name="フリーフォーム: 図形 71">
            <a:extLst>
              <a:ext uri="{FF2B5EF4-FFF2-40B4-BE49-F238E27FC236}">
                <a16:creationId xmlns:a16="http://schemas.microsoft.com/office/drawing/2014/main" id="{C173DEDE-07A0-4DFA-8F06-A5848B290B19}"/>
              </a:ext>
            </a:extLst>
          </p:cNvPr>
          <p:cNvSpPr/>
          <p:nvPr/>
        </p:nvSpPr>
        <p:spPr>
          <a:xfrm>
            <a:off x="787383" y="3414730"/>
            <a:ext cx="1614630" cy="1044653"/>
          </a:xfrm>
          <a:custGeom>
            <a:avLst/>
            <a:gdLst>
              <a:gd name="connsiteX0" fmla="*/ 0 w 3864429"/>
              <a:gd name="connsiteY0" fmla="*/ 2710567 h 2710567"/>
              <a:gd name="connsiteX1" fmla="*/ 849086 w 3864429"/>
              <a:gd name="connsiteY1" fmla="*/ 2057424 h 2710567"/>
              <a:gd name="connsiteX2" fmla="*/ 1905000 w 3864429"/>
              <a:gd name="connsiteY2" fmla="*/ 24 h 2710567"/>
              <a:gd name="connsiteX3" fmla="*/ 3015343 w 3864429"/>
              <a:gd name="connsiteY3" fmla="*/ 2100967 h 2710567"/>
              <a:gd name="connsiteX4" fmla="*/ 3864429 w 3864429"/>
              <a:gd name="connsiteY4" fmla="*/ 2710567 h 2710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4429" h="2710567">
                <a:moveTo>
                  <a:pt x="0" y="2710567"/>
                </a:moveTo>
                <a:cubicBezTo>
                  <a:pt x="265793" y="2609874"/>
                  <a:pt x="531586" y="2509181"/>
                  <a:pt x="849086" y="2057424"/>
                </a:cubicBezTo>
                <a:cubicBezTo>
                  <a:pt x="1166586" y="1605667"/>
                  <a:pt x="1543957" y="-7233"/>
                  <a:pt x="1905000" y="24"/>
                </a:cubicBezTo>
                <a:cubicBezTo>
                  <a:pt x="2266043" y="7281"/>
                  <a:pt x="2688772" y="1649210"/>
                  <a:pt x="3015343" y="2100967"/>
                </a:cubicBezTo>
                <a:cubicBezTo>
                  <a:pt x="3341914" y="2552724"/>
                  <a:pt x="3603171" y="2631645"/>
                  <a:pt x="3864429" y="2710567"/>
                </a:cubicBezTo>
              </a:path>
            </a:pathLst>
          </a:cu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3" name="直線矢印コネクタ 72">
            <a:extLst>
              <a:ext uri="{FF2B5EF4-FFF2-40B4-BE49-F238E27FC236}">
                <a16:creationId xmlns:a16="http://schemas.microsoft.com/office/drawing/2014/main" id="{9C008088-76F4-49E4-BF33-04FEC09EB7F7}"/>
              </a:ext>
            </a:extLst>
          </p:cNvPr>
          <p:cNvCxnSpPr>
            <a:cxnSpLocks/>
          </p:cNvCxnSpPr>
          <p:nvPr/>
        </p:nvCxnSpPr>
        <p:spPr>
          <a:xfrm>
            <a:off x="6687764" y="4435850"/>
            <a:ext cx="1872208" cy="1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矢印コネクタ 73">
            <a:extLst>
              <a:ext uri="{FF2B5EF4-FFF2-40B4-BE49-F238E27FC236}">
                <a16:creationId xmlns:a16="http://schemas.microsoft.com/office/drawing/2014/main" id="{4B3DB43B-22A6-41F1-936C-12877028E1D0}"/>
              </a:ext>
            </a:extLst>
          </p:cNvPr>
          <p:cNvCxnSpPr>
            <a:cxnSpLocks/>
          </p:cNvCxnSpPr>
          <p:nvPr/>
        </p:nvCxnSpPr>
        <p:spPr>
          <a:xfrm>
            <a:off x="773416" y="4466538"/>
            <a:ext cx="1727194" cy="0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76A6941C-E562-4CBC-8A63-968D37C46D10}"/>
              </a:ext>
            </a:extLst>
          </p:cNvPr>
          <p:cNvSpPr txBox="1"/>
          <p:nvPr/>
        </p:nvSpPr>
        <p:spPr>
          <a:xfrm>
            <a:off x="8516677" y="4211742"/>
            <a:ext cx="298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000" i="1" dirty="0">
                <a:solidFill>
                  <a:schemeClr val="bg1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x</a:t>
            </a:r>
            <a:endParaRPr kumimoji="1" lang="ja-JP" altLang="en-US" sz="2000" i="1" dirty="0">
              <a:solidFill>
                <a:schemeClr val="bg1"/>
              </a:solidFill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id="{A513C44A-44E9-46C9-9F33-6DF9403FFFAD}"/>
                  </a:ext>
                </a:extLst>
              </p:cNvPr>
              <p:cNvSpPr txBox="1"/>
              <p:nvPr/>
            </p:nvSpPr>
            <p:spPr>
              <a:xfrm>
                <a:off x="2413492" y="4234029"/>
                <a:ext cx="3625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kumimoji="1" lang="en-US" altLang="ja-JP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kumimoji="1" lang="en-US" altLang="ja-JP" sz="2000" i="1" dirty="0">
                              <a:solidFill>
                                <a:schemeClr val="bg1"/>
                              </a:solidFill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</m:acc>
                    </m:oMath>
                  </m:oMathPara>
                </a14:m>
                <a:endParaRPr kumimoji="1" lang="ja-JP" altLang="en-US" sz="2000" i="1" dirty="0">
                  <a:solidFill>
                    <a:schemeClr val="bg1"/>
                  </a:solidFill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id="{A513C44A-44E9-46C9-9F33-6DF9403FF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492" y="4234029"/>
                <a:ext cx="362599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3A1C0839-689D-45EF-B9A1-9E9BFA8507C1}"/>
              </a:ext>
            </a:extLst>
          </p:cNvPr>
          <p:cNvSpPr txBox="1"/>
          <p:nvPr/>
        </p:nvSpPr>
        <p:spPr>
          <a:xfrm>
            <a:off x="6868273" y="2634815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母集団分布</a:t>
            </a:r>
            <a:endParaRPr kumimoji="1" lang="en-US" altLang="ja-JP" sz="2000" dirty="0">
              <a:solidFill>
                <a:srgbClr val="FFC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  <a:p>
            <a:pPr algn="l"/>
            <a:r>
              <a:rPr kumimoji="1" lang="ja-JP" altLang="en-US" sz="2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（正規分布）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1F7EE33C-9E12-4B49-A08D-465A01840BF3}"/>
              </a:ext>
            </a:extLst>
          </p:cNvPr>
          <p:cNvSpPr txBox="1"/>
          <p:nvPr/>
        </p:nvSpPr>
        <p:spPr>
          <a:xfrm>
            <a:off x="344427" y="3574063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標本平均</a:t>
            </a:r>
            <a:endParaRPr kumimoji="1" lang="en-US" altLang="ja-JP" sz="16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  <a:p>
            <a:pPr algn="l"/>
            <a:r>
              <a:rPr kumimoji="1" lang="ja-JP" altLang="en-US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の分布</a:t>
            </a:r>
            <a:endParaRPr kumimoji="1" lang="ja-JP" altLang="en-US" sz="1600" baseline="300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97223D46-0370-4641-A01A-E00859BE2BC4}"/>
              </a:ext>
            </a:extLst>
          </p:cNvPr>
          <p:cNvSpPr txBox="1"/>
          <p:nvPr/>
        </p:nvSpPr>
        <p:spPr>
          <a:xfrm>
            <a:off x="6839278" y="4294340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85183DAB-311F-4582-B545-BC51563D6ACE}"/>
              </a:ext>
            </a:extLst>
          </p:cNvPr>
          <p:cNvSpPr txBox="1"/>
          <p:nvPr/>
        </p:nvSpPr>
        <p:spPr>
          <a:xfrm>
            <a:off x="7006149" y="4294340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4F34056B-0B60-4261-BA65-CE6FE10BBA65}"/>
              </a:ext>
            </a:extLst>
          </p:cNvPr>
          <p:cNvSpPr txBox="1"/>
          <p:nvPr/>
        </p:nvSpPr>
        <p:spPr>
          <a:xfrm>
            <a:off x="7173020" y="4294340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471CCEEB-C50C-4C2C-96AD-26161222DE75}"/>
              </a:ext>
            </a:extLst>
          </p:cNvPr>
          <p:cNvSpPr txBox="1"/>
          <p:nvPr/>
        </p:nvSpPr>
        <p:spPr>
          <a:xfrm>
            <a:off x="7339891" y="4294340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C17EA017-35B2-4B39-8208-6F9389B694AE}"/>
              </a:ext>
            </a:extLst>
          </p:cNvPr>
          <p:cNvSpPr txBox="1"/>
          <p:nvPr/>
        </p:nvSpPr>
        <p:spPr>
          <a:xfrm>
            <a:off x="7506762" y="4294340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ADA11EB3-B3FC-4401-8066-F35BEE201A42}"/>
              </a:ext>
            </a:extLst>
          </p:cNvPr>
          <p:cNvSpPr txBox="1"/>
          <p:nvPr/>
        </p:nvSpPr>
        <p:spPr>
          <a:xfrm>
            <a:off x="7673633" y="4294340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3E3D0658-76F1-425C-A7DE-9C0E0DCD03AA}"/>
              </a:ext>
            </a:extLst>
          </p:cNvPr>
          <p:cNvSpPr txBox="1"/>
          <p:nvPr/>
        </p:nvSpPr>
        <p:spPr>
          <a:xfrm>
            <a:off x="7840504" y="4294340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74C370B7-0E4D-47B5-AF4F-1D44AC8A1305}"/>
              </a:ext>
            </a:extLst>
          </p:cNvPr>
          <p:cNvSpPr txBox="1"/>
          <p:nvPr/>
        </p:nvSpPr>
        <p:spPr>
          <a:xfrm>
            <a:off x="8007373" y="4294340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0D1FFE89-2E08-4208-B587-7DA3955703A1}"/>
              </a:ext>
            </a:extLst>
          </p:cNvPr>
          <p:cNvSpPr txBox="1"/>
          <p:nvPr/>
        </p:nvSpPr>
        <p:spPr>
          <a:xfrm>
            <a:off x="7005020" y="4146917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954A71FE-7D6C-409B-8167-58C7A036A6CC}"/>
              </a:ext>
            </a:extLst>
          </p:cNvPr>
          <p:cNvSpPr txBox="1"/>
          <p:nvPr/>
        </p:nvSpPr>
        <p:spPr>
          <a:xfrm>
            <a:off x="7171891" y="4146917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8A2D8C5C-1C14-460E-8478-ABF123487446}"/>
              </a:ext>
            </a:extLst>
          </p:cNvPr>
          <p:cNvSpPr txBox="1"/>
          <p:nvPr/>
        </p:nvSpPr>
        <p:spPr>
          <a:xfrm>
            <a:off x="7338762" y="4146917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2F8C0507-0B1D-4CCA-BEBB-4EF07F2E84C9}"/>
              </a:ext>
            </a:extLst>
          </p:cNvPr>
          <p:cNvSpPr txBox="1"/>
          <p:nvPr/>
        </p:nvSpPr>
        <p:spPr>
          <a:xfrm>
            <a:off x="7505633" y="4146917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72CE7864-15FC-4945-92CC-52D0FD4AEB22}"/>
              </a:ext>
            </a:extLst>
          </p:cNvPr>
          <p:cNvSpPr txBox="1"/>
          <p:nvPr/>
        </p:nvSpPr>
        <p:spPr>
          <a:xfrm>
            <a:off x="7672504" y="4146917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3EB47EA8-CA23-4422-83D7-84DAE20E32CD}"/>
              </a:ext>
            </a:extLst>
          </p:cNvPr>
          <p:cNvSpPr txBox="1"/>
          <p:nvPr/>
        </p:nvSpPr>
        <p:spPr>
          <a:xfrm>
            <a:off x="7839375" y="4146917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665C0BFF-F8BC-4BA7-B5F4-9EA1E8A03994}"/>
              </a:ext>
            </a:extLst>
          </p:cNvPr>
          <p:cNvSpPr txBox="1"/>
          <p:nvPr/>
        </p:nvSpPr>
        <p:spPr>
          <a:xfrm>
            <a:off x="7333614" y="3992128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8B506BD2-2A78-4B91-B359-D1EFFB1B505A}"/>
              </a:ext>
            </a:extLst>
          </p:cNvPr>
          <p:cNvSpPr txBox="1"/>
          <p:nvPr/>
        </p:nvSpPr>
        <p:spPr>
          <a:xfrm>
            <a:off x="7500485" y="3992128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0EBF898D-AA00-4812-86CE-7188096451C8}"/>
              </a:ext>
            </a:extLst>
          </p:cNvPr>
          <p:cNvSpPr txBox="1"/>
          <p:nvPr/>
        </p:nvSpPr>
        <p:spPr>
          <a:xfrm>
            <a:off x="7667356" y="3992128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B3A17BA7-FE97-45B5-8E57-25F38324045F}"/>
              </a:ext>
            </a:extLst>
          </p:cNvPr>
          <p:cNvSpPr txBox="1"/>
          <p:nvPr/>
        </p:nvSpPr>
        <p:spPr>
          <a:xfrm>
            <a:off x="7185717" y="3995138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0CDC8850-5CF2-48C6-9ACB-084B15E0AC65}"/>
              </a:ext>
            </a:extLst>
          </p:cNvPr>
          <p:cNvSpPr txBox="1"/>
          <p:nvPr/>
        </p:nvSpPr>
        <p:spPr>
          <a:xfrm>
            <a:off x="7329761" y="3813026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79228768-16E8-4DF4-AD1D-78F6BCA68E8A}"/>
              </a:ext>
            </a:extLst>
          </p:cNvPr>
          <p:cNvSpPr txBox="1"/>
          <p:nvPr/>
        </p:nvSpPr>
        <p:spPr>
          <a:xfrm>
            <a:off x="7496632" y="3813026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8878D39E-65B2-4CA8-9B7F-8F0B25F6A5D0}"/>
              </a:ext>
            </a:extLst>
          </p:cNvPr>
          <p:cNvSpPr txBox="1"/>
          <p:nvPr/>
        </p:nvSpPr>
        <p:spPr>
          <a:xfrm>
            <a:off x="7663503" y="3813026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1AC08C0D-BE02-45CE-A714-7CF36DBC7DD7}"/>
              </a:ext>
            </a:extLst>
          </p:cNvPr>
          <p:cNvSpPr txBox="1"/>
          <p:nvPr/>
        </p:nvSpPr>
        <p:spPr>
          <a:xfrm>
            <a:off x="7181864" y="3816036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2C2D8B34-51F7-47C1-A9CE-C214173A4DD8}"/>
              </a:ext>
            </a:extLst>
          </p:cNvPr>
          <p:cNvSpPr txBox="1"/>
          <p:nvPr/>
        </p:nvSpPr>
        <p:spPr>
          <a:xfrm>
            <a:off x="7334294" y="3640099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1AC1B3BA-3777-4146-8691-D421E9385099}"/>
              </a:ext>
            </a:extLst>
          </p:cNvPr>
          <p:cNvSpPr txBox="1"/>
          <p:nvPr/>
        </p:nvSpPr>
        <p:spPr>
          <a:xfrm>
            <a:off x="7511292" y="3660482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16BFDB50-DAAC-4F62-BE8F-7E8BD9F26627}"/>
              </a:ext>
            </a:extLst>
          </p:cNvPr>
          <p:cNvSpPr txBox="1"/>
          <p:nvPr/>
        </p:nvSpPr>
        <p:spPr>
          <a:xfrm>
            <a:off x="7339394" y="3468318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06AC7177-ED2D-4FFD-8246-EFF333F7BB39}"/>
              </a:ext>
            </a:extLst>
          </p:cNvPr>
          <p:cNvSpPr txBox="1"/>
          <p:nvPr/>
        </p:nvSpPr>
        <p:spPr>
          <a:xfrm>
            <a:off x="7520867" y="3468317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57" name="テキスト ボックス 156">
            <a:extLst>
              <a:ext uri="{FF2B5EF4-FFF2-40B4-BE49-F238E27FC236}">
                <a16:creationId xmlns:a16="http://schemas.microsoft.com/office/drawing/2014/main" id="{54092107-1396-435B-BE51-F96958A911BB}"/>
              </a:ext>
            </a:extLst>
          </p:cNvPr>
          <p:cNvSpPr txBox="1"/>
          <p:nvPr/>
        </p:nvSpPr>
        <p:spPr>
          <a:xfrm>
            <a:off x="855043" y="4329948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58" name="テキスト ボックス 157">
            <a:extLst>
              <a:ext uri="{FF2B5EF4-FFF2-40B4-BE49-F238E27FC236}">
                <a16:creationId xmlns:a16="http://schemas.microsoft.com/office/drawing/2014/main" id="{4C938252-DDC7-403F-AFAD-CF495C99DB56}"/>
              </a:ext>
            </a:extLst>
          </p:cNvPr>
          <p:cNvSpPr txBox="1"/>
          <p:nvPr/>
        </p:nvSpPr>
        <p:spPr>
          <a:xfrm>
            <a:off x="1021914" y="4329948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59" name="テキスト ボックス 158">
            <a:extLst>
              <a:ext uri="{FF2B5EF4-FFF2-40B4-BE49-F238E27FC236}">
                <a16:creationId xmlns:a16="http://schemas.microsoft.com/office/drawing/2014/main" id="{6DB31333-6CAA-4147-8070-7B8B691B2D9C}"/>
              </a:ext>
            </a:extLst>
          </p:cNvPr>
          <p:cNvSpPr txBox="1"/>
          <p:nvPr/>
        </p:nvSpPr>
        <p:spPr>
          <a:xfrm>
            <a:off x="1188785" y="4329948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60" name="テキスト ボックス 159">
            <a:extLst>
              <a:ext uri="{FF2B5EF4-FFF2-40B4-BE49-F238E27FC236}">
                <a16:creationId xmlns:a16="http://schemas.microsoft.com/office/drawing/2014/main" id="{F38B4EF6-A947-4531-9E26-6471A42695CC}"/>
              </a:ext>
            </a:extLst>
          </p:cNvPr>
          <p:cNvSpPr txBox="1"/>
          <p:nvPr/>
        </p:nvSpPr>
        <p:spPr>
          <a:xfrm>
            <a:off x="1355656" y="4329948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61" name="テキスト ボックス 160">
            <a:extLst>
              <a:ext uri="{FF2B5EF4-FFF2-40B4-BE49-F238E27FC236}">
                <a16:creationId xmlns:a16="http://schemas.microsoft.com/office/drawing/2014/main" id="{8C298882-B975-4D51-8993-9C513FF5BB15}"/>
              </a:ext>
            </a:extLst>
          </p:cNvPr>
          <p:cNvSpPr txBox="1"/>
          <p:nvPr/>
        </p:nvSpPr>
        <p:spPr>
          <a:xfrm>
            <a:off x="1522527" y="4329948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62" name="テキスト ボックス 161">
            <a:extLst>
              <a:ext uri="{FF2B5EF4-FFF2-40B4-BE49-F238E27FC236}">
                <a16:creationId xmlns:a16="http://schemas.microsoft.com/office/drawing/2014/main" id="{27389836-2847-4CAF-83E7-E044852B2E61}"/>
              </a:ext>
            </a:extLst>
          </p:cNvPr>
          <p:cNvSpPr txBox="1"/>
          <p:nvPr/>
        </p:nvSpPr>
        <p:spPr>
          <a:xfrm>
            <a:off x="1689398" y="4329948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63" name="テキスト ボックス 162">
            <a:extLst>
              <a:ext uri="{FF2B5EF4-FFF2-40B4-BE49-F238E27FC236}">
                <a16:creationId xmlns:a16="http://schemas.microsoft.com/office/drawing/2014/main" id="{18FB9B62-AA3D-4C44-8C55-20913899F0DD}"/>
              </a:ext>
            </a:extLst>
          </p:cNvPr>
          <p:cNvSpPr txBox="1"/>
          <p:nvPr/>
        </p:nvSpPr>
        <p:spPr>
          <a:xfrm>
            <a:off x="1856269" y="4329948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64" name="テキスト ボックス 163">
            <a:extLst>
              <a:ext uri="{FF2B5EF4-FFF2-40B4-BE49-F238E27FC236}">
                <a16:creationId xmlns:a16="http://schemas.microsoft.com/office/drawing/2014/main" id="{219DEA58-3344-4E09-B541-9F153B6F0513}"/>
              </a:ext>
            </a:extLst>
          </p:cNvPr>
          <p:cNvSpPr txBox="1"/>
          <p:nvPr/>
        </p:nvSpPr>
        <p:spPr>
          <a:xfrm>
            <a:off x="2023138" y="4329948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65" name="テキスト ボックス 164">
            <a:extLst>
              <a:ext uri="{FF2B5EF4-FFF2-40B4-BE49-F238E27FC236}">
                <a16:creationId xmlns:a16="http://schemas.microsoft.com/office/drawing/2014/main" id="{23696C50-8CC7-47A1-9905-5A301E8D778E}"/>
              </a:ext>
            </a:extLst>
          </p:cNvPr>
          <p:cNvSpPr txBox="1"/>
          <p:nvPr/>
        </p:nvSpPr>
        <p:spPr>
          <a:xfrm>
            <a:off x="1020785" y="4182525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66" name="テキスト ボックス 165">
            <a:extLst>
              <a:ext uri="{FF2B5EF4-FFF2-40B4-BE49-F238E27FC236}">
                <a16:creationId xmlns:a16="http://schemas.microsoft.com/office/drawing/2014/main" id="{F9B3DB45-431D-4D39-B258-74F8183EC995}"/>
              </a:ext>
            </a:extLst>
          </p:cNvPr>
          <p:cNvSpPr txBox="1"/>
          <p:nvPr/>
        </p:nvSpPr>
        <p:spPr>
          <a:xfrm>
            <a:off x="1187656" y="4182525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67" name="テキスト ボックス 166">
            <a:extLst>
              <a:ext uri="{FF2B5EF4-FFF2-40B4-BE49-F238E27FC236}">
                <a16:creationId xmlns:a16="http://schemas.microsoft.com/office/drawing/2014/main" id="{D58A6B81-10DD-49B7-829D-1C43C67C5594}"/>
              </a:ext>
            </a:extLst>
          </p:cNvPr>
          <p:cNvSpPr txBox="1"/>
          <p:nvPr/>
        </p:nvSpPr>
        <p:spPr>
          <a:xfrm>
            <a:off x="1354527" y="4182525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68" name="テキスト ボックス 167">
            <a:extLst>
              <a:ext uri="{FF2B5EF4-FFF2-40B4-BE49-F238E27FC236}">
                <a16:creationId xmlns:a16="http://schemas.microsoft.com/office/drawing/2014/main" id="{C91B42BC-DAC4-4E1C-9CE5-60FA4A2963DA}"/>
              </a:ext>
            </a:extLst>
          </p:cNvPr>
          <p:cNvSpPr txBox="1"/>
          <p:nvPr/>
        </p:nvSpPr>
        <p:spPr>
          <a:xfrm>
            <a:off x="1521398" y="4182525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69" name="テキスト ボックス 168">
            <a:extLst>
              <a:ext uri="{FF2B5EF4-FFF2-40B4-BE49-F238E27FC236}">
                <a16:creationId xmlns:a16="http://schemas.microsoft.com/office/drawing/2014/main" id="{1CAA06D1-4E5A-42D6-A04E-E631C32D5C3C}"/>
              </a:ext>
            </a:extLst>
          </p:cNvPr>
          <p:cNvSpPr txBox="1"/>
          <p:nvPr/>
        </p:nvSpPr>
        <p:spPr>
          <a:xfrm>
            <a:off x="1688269" y="4182525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70" name="テキスト ボックス 169">
            <a:extLst>
              <a:ext uri="{FF2B5EF4-FFF2-40B4-BE49-F238E27FC236}">
                <a16:creationId xmlns:a16="http://schemas.microsoft.com/office/drawing/2014/main" id="{3C638283-0983-4E09-8752-4722F51C9F96}"/>
              </a:ext>
            </a:extLst>
          </p:cNvPr>
          <p:cNvSpPr txBox="1"/>
          <p:nvPr/>
        </p:nvSpPr>
        <p:spPr>
          <a:xfrm>
            <a:off x="1855140" y="4182525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71" name="テキスト ボックス 170">
            <a:extLst>
              <a:ext uri="{FF2B5EF4-FFF2-40B4-BE49-F238E27FC236}">
                <a16:creationId xmlns:a16="http://schemas.microsoft.com/office/drawing/2014/main" id="{CD21451B-04AF-48E4-8E38-D7436593D56C}"/>
              </a:ext>
            </a:extLst>
          </p:cNvPr>
          <p:cNvSpPr txBox="1"/>
          <p:nvPr/>
        </p:nvSpPr>
        <p:spPr>
          <a:xfrm>
            <a:off x="1349379" y="4027736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72" name="テキスト ボックス 171">
            <a:extLst>
              <a:ext uri="{FF2B5EF4-FFF2-40B4-BE49-F238E27FC236}">
                <a16:creationId xmlns:a16="http://schemas.microsoft.com/office/drawing/2014/main" id="{35DC1662-F202-4651-92C9-70F05287463C}"/>
              </a:ext>
            </a:extLst>
          </p:cNvPr>
          <p:cNvSpPr txBox="1"/>
          <p:nvPr/>
        </p:nvSpPr>
        <p:spPr>
          <a:xfrm>
            <a:off x="1516250" y="4027736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73" name="テキスト ボックス 172">
            <a:extLst>
              <a:ext uri="{FF2B5EF4-FFF2-40B4-BE49-F238E27FC236}">
                <a16:creationId xmlns:a16="http://schemas.microsoft.com/office/drawing/2014/main" id="{701E3D07-05B8-442C-8B42-2F7D092FA35B}"/>
              </a:ext>
            </a:extLst>
          </p:cNvPr>
          <p:cNvSpPr txBox="1"/>
          <p:nvPr/>
        </p:nvSpPr>
        <p:spPr>
          <a:xfrm>
            <a:off x="1683121" y="4027736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74" name="テキスト ボックス 173">
            <a:extLst>
              <a:ext uri="{FF2B5EF4-FFF2-40B4-BE49-F238E27FC236}">
                <a16:creationId xmlns:a16="http://schemas.microsoft.com/office/drawing/2014/main" id="{4E45CE65-71FC-4D6F-97C7-65835251C9BC}"/>
              </a:ext>
            </a:extLst>
          </p:cNvPr>
          <p:cNvSpPr txBox="1"/>
          <p:nvPr/>
        </p:nvSpPr>
        <p:spPr>
          <a:xfrm>
            <a:off x="1201482" y="4030746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75" name="テキスト ボックス 174">
            <a:extLst>
              <a:ext uri="{FF2B5EF4-FFF2-40B4-BE49-F238E27FC236}">
                <a16:creationId xmlns:a16="http://schemas.microsoft.com/office/drawing/2014/main" id="{B80D8233-8436-4270-96FE-A4F60AC3959D}"/>
              </a:ext>
            </a:extLst>
          </p:cNvPr>
          <p:cNvSpPr txBox="1"/>
          <p:nvPr/>
        </p:nvSpPr>
        <p:spPr>
          <a:xfrm>
            <a:off x="1345526" y="3848634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76" name="テキスト ボックス 175">
            <a:extLst>
              <a:ext uri="{FF2B5EF4-FFF2-40B4-BE49-F238E27FC236}">
                <a16:creationId xmlns:a16="http://schemas.microsoft.com/office/drawing/2014/main" id="{B251668E-AB88-4694-977C-DE2FF56E44BF}"/>
              </a:ext>
            </a:extLst>
          </p:cNvPr>
          <p:cNvSpPr txBox="1"/>
          <p:nvPr/>
        </p:nvSpPr>
        <p:spPr>
          <a:xfrm>
            <a:off x="1512397" y="3848634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77" name="テキスト ボックス 176">
            <a:extLst>
              <a:ext uri="{FF2B5EF4-FFF2-40B4-BE49-F238E27FC236}">
                <a16:creationId xmlns:a16="http://schemas.microsoft.com/office/drawing/2014/main" id="{18DE63D4-7FA6-423A-9FDE-250A1057DE09}"/>
              </a:ext>
            </a:extLst>
          </p:cNvPr>
          <p:cNvSpPr txBox="1"/>
          <p:nvPr/>
        </p:nvSpPr>
        <p:spPr>
          <a:xfrm>
            <a:off x="1679268" y="3848634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78" name="テキスト ボックス 177">
            <a:extLst>
              <a:ext uri="{FF2B5EF4-FFF2-40B4-BE49-F238E27FC236}">
                <a16:creationId xmlns:a16="http://schemas.microsoft.com/office/drawing/2014/main" id="{C589567A-CA45-45B4-90DE-2EAA18477E23}"/>
              </a:ext>
            </a:extLst>
          </p:cNvPr>
          <p:cNvSpPr txBox="1"/>
          <p:nvPr/>
        </p:nvSpPr>
        <p:spPr>
          <a:xfrm>
            <a:off x="1197629" y="3851644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79" name="テキスト ボックス 178">
            <a:extLst>
              <a:ext uri="{FF2B5EF4-FFF2-40B4-BE49-F238E27FC236}">
                <a16:creationId xmlns:a16="http://schemas.microsoft.com/office/drawing/2014/main" id="{63498612-87D3-45F6-8F90-BF06BEB02AF8}"/>
              </a:ext>
            </a:extLst>
          </p:cNvPr>
          <p:cNvSpPr txBox="1"/>
          <p:nvPr/>
        </p:nvSpPr>
        <p:spPr>
          <a:xfrm>
            <a:off x="1350059" y="3675707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80" name="テキスト ボックス 179">
            <a:extLst>
              <a:ext uri="{FF2B5EF4-FFF2-40B4-BE49-F238E27FC236}">
                <a16:creationId xmlns:a16="http://schemas.microsoft.com/office/drawing/2014/main" id="{5C02738E-7DF2-4462-9ED6-C42BAD393C7C}"/>
              </a:ext>
            </a:extLst>
          </p:cNvPr>
          <p:cNvSpPr txBox="1"/>
          <p:nvPr/>
        </p:nvSpPr>
        <p:spPr>
          <a:xfrm>
            <a:off x="1527057" y="3696090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81" name="テキスト ボックス 180">
            <a:extLst>
              <a:ext uri="{FF2B5EF4-FFF2-40B4-BE49-F238E27FC236}">
                <a16:creationId xmlns:a16="http://schemas.microsoft.com/office/drawing/2014/main" id="{93DC0EF8-EC28-4782-885C-75312B22AEE0}"/>
              </a:ext>
            </a:extLst>
          </p:cNvPr>
          <p:cNvSpPr txBox="1"/>
          <p:nvPr/>
        </p:nvSpPr>
        <p:spPr>
          <a:xfrm>
            <a:off x="1355159" y="3503926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82" name="テキスト ボックス 181">
            <a:extLst>
              <a:ext uri="{FF2B5EF4-FFF2-40B4-BE49-F238E27FC236}">
                <a16:creationId xmlns:a16="http://schemas.microsoft.com/office/drawing/2014/main" id="{14E82847-D44D-4F55-9701-E57739D6A353}"/>
              </a:ext>
            </a:extLst>
          </p:cNvPr>
          <p:cNvSpPr txBox="1"/>
          <p:nvPr/>
        </p:nvSpPr>
        <p:spPr>
          <a:xfrm>
            <a:off x="1536632" y="3503925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86" name="テキスト ボックス 185">
            <a:extLst>
              <a:ext uri="{FF2B5EF4-FFF2-40B4-BE49-F238E27FC236}">
                <a16:creationId xmlns:a16="http://schemas.microsoft.com/office/drawing/2014/main" id="{62FF2150-031C-47BD-8623-5D52DA40062D}"/>
              </a:ext>
            </a:extLst>
          </p:cNvPr>
          <p:cNvSpPr txBox="1"/>
          <p:nvPr/>
        </p:nvSpPr>
        <p:spPr>
          <a:xfrm>
            <a:off x="3605129" y="3303333"/>
            <a:ext cx="12262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7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標本を何度も抽出</a:t>
            </a:r>
          </a:p>
        </p:txBody>
      </p:sp>
      <p:sp>
        <p:nvSpPr>
          <p:cNvPr id="187" name="円弧 186">
            <a:extLst>
              <a:ext uri="{FF2B5EF4-FFF2-40B4-BE49-F238E27FC236}">
                <a16:creationId xmlns:a16="http://schemas.microsoft.com/office/drawing/2014/main" id="{D6130AB0-7BD1-44B6-AC49-2C752946D537}"/>
              </a:ext>
            </a:extLst>
          </p:cNvPr>
          <p:cNvSpPr/>
          <p:nvPr/>
        </p:nvSpPr>
        <p:spPr>
          <a:xfrm rot="520162" flipH="1" flipV="1">
            <a:off x="1605947" y="4244911"/>
            <a:ext cx="1811233" cy="613956"/>
          </a:xfrm>
          <a:prstGeom prst="arc">
            <a:avLst>
              <a:gd name="adj1" fmla="val 12174258"/>
              <a:gd name="adj2" fmla="val 21410994"/>
            </a:avLst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円弧 188">
            <a:extLst>
              <a:ext uri="{FF2B5EF4-FFF2-40B4-BE49-F238E27FC236}">
                <a16:creationId xmlns:a16="http://schemas.microsoft.com/office/drawing/2014/main" id="{48D2E308-3C84-4FC8-92E4-88BFA9224414}"/>
              </a:ext>
            </a:extLst>
          </p:cNvPr>
          <p:cNvSpPr/>
          <p:nvPr/>
        </p:nvSpPr>
        <p:spPr>
          <a:xfrm rot="167512" flipH="1">
            <a:off x="1487095" y="3222115"/>
            <a:ext cx="2179150" cy="1273144"/>
          </a:xfrm>
          <a:prstGeom prst="arc">
            <a:avLst>
              <a:gd name="adj1" fmla="val 14388656"/>
              <a:gd name="adj2" fmla="val 51659"/>
            </a:avLst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円弧 190">
            <a:extLst>
              <a:ext uri="{FF2B5EF4-FFF2-40B4-BE49-F238E27FC236}">
                <a16:creationId xmlns:a16="http://schemas.microsoft.com/office/drawing/2014/main" id="{7B8F7B91-F177-43C5-910D-15A312EEC457}"/>
              </a:ext>
            </a:extLst>
          </p:cNvPr>
          <p:cNvSpPr/>
          <p:nvPr/>
        </p:nvSpPr>
        <p:spPr>
          <a:xfrm rot="21211134" flipH="1">
            <a:off x="1738907" y="3809295"/>
            <a:ext cx="1645214" cy="1157978"/>
          </a:xfrm>
          <a:prstGeom prst="arc">
            <a:avLst>
              <a:gd name="adj1" fmla="val 13431644"/>
              <a:gd name="adj2" fmla="val 20851791"/>
            </a:avLst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3" name="直線コネクタ 192">
            <a:extLst>
              <a:ext uri="{FF2B5EF4-FFF2-40B4-BE49-F238E27FC236}">
                <a16:creationId xmlns:a16="http://schemas.microsoft.com/office/drawing/2014/main" id="{830C90A2-7F65-410C-869E-90684B2D2EE2}"/>
              </a:ext>
            </a:extLst>
          </p:cNvPr>
          <p:cNvCxnSpPr>
            <a:cxnSpLocks/>
            <a:stCxn id="40" idx="2"/>
          </p:cNvCxnSpPr>
          <p:nvPr/>
        </p:nvCxnSpPr>
        <p:spPr>
          <a:xfrm flipH="1">
            <a:off x="7566754" y="3391206"/>
            <a:ext cx="3532" cy="1041777"/>
          </a:xfrm>
          <a:prstGeom prst="line">
            <a:avLst/>
          </a:prstGeom>
          <a:ln w="317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テキスト ボックス 194">
            <a:extLst>
              <a:ext uri="{FF2B5EF4-FFF2-40B4-BE49-F238E27FC236}">
                <a16:creationId xmlns:a16="http://schemas.microsoft.com/office/drawing/2014/main" id="{56F0BEC1-FBAB-4443-8086-E51E86F67231}"/>
              </a:ext>
            </a:extLst>
          </p:cNvPr>
          <p:cNvSpPr txBox="1"/>
          <p:nvPr/>
        </p:nvSpPr>
        <p:spPr>
          <a:xfrm>
            <a:off x="7410614" y="433428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i="1" dirty="0">
                <a:solidFill>
                  <a:srgbClr val="FFFF00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μ</a:t>
            </a:r>
            <a:endParaRPr kumimoji="1" lang="ja-JP" altLang="en-US" sz="2000" i="1" dirty="0">
              <a:solidFill>
                <a:srgbClr val="FFFF00"/>
              </a:solidFill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" name="矢印: 右 2">
            <a:extLst>
              <a:ext uri="{FF2B5EF4-FFF2-40B4-BE49-F238E27FC236}">
                <a16:creationId xmlns:a16="http://schemas.microsoft.com/office/drawing/2014/main" id="{860C5B60-E709-4CA2-9B9D-41C97559F8B4}"/>
              </a:ext>
            </a:extLst>
          </p:cNvPr>
          <p:cNvSpPr/>
          <p:nvPr/>
        </p:nvSpPr>
        <p:spPr>
          <a:xfrm rot="10800000" flipH="1">
            <a:off x="6525529" y="3793784"/>
            <a:ext cx="517752" cy="339357"/>
          </a:xfrm>
          <a:prstGeom prst="rightArrow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テキスト ボックス 133">
            <a:extLst>
              <a:ext uri="{FF2B5EF4-FFF2-40B4-BE49-F238E27FC236}">
                <a16:creationId xmlns:a16="http://schemas.microsoft.com/office/drawing/2014/main" id="{C9005772-1A44-4EF9-9DC0-C05003D7B6C9}"/>
              </a:ext>
            </a:extLst>
          </p:cNvPr>
          <p:cNvSpPr txBox="1"/>
          <p:nvPr/>
        </p:nvSpPr>
        <p:spPr>
          <a:xfrm>
            <a:off x="2011216" y="3319059"/>
            <a:ext cx="101822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分布する</a:t>
            </a:r>
          </a:p>
        </p:txBody>
      </p:sp>
      <p:sp>
        <p:nvSpPr>
          <p:cNvPr id="135" name="フリーフォーム: 図形 134">
            <a:extLst>
              <a:ext uri="{FF2B5EF4-FFF2-40B4-BE49-F238E27FC236}">
                <a16:creationId xmlns:a16="http://schemas.microsoft.com/office/drawing/2014/main" id="{8FA9C9F5-931E-4A00-938B-9844ED22BD55}"/>
              </a:ext>
            </a:extLst>
          </p:cNvPr>
          <p:cNvSpPr/>
          <p:nvPr/>
        </p:nvSpPr>
        <p:spPr>
          <a:xfrm>
            <a:off x="1047881" y="3560250"/>
            <a:ext cx="1587934" cy="902771"/>
          </a:xfrm>
          <a:custGeom>
            <a:avLst/>
            <a:gdLst>
              <a:gd name="connsiteX0" fmla="*/ 0 w 1587934"/>
              <a:gd name="connsiteY0" fmla="*/ 902771 h 902771"/>
              <a:gd name="connsiteX1" fmla="*/ 80289 w 1587934"/>
              <a:gd name="connsiteY1" fmla="*/ 1752 h 902771"/>
              <a:gd name="connsiteX2" fmla="*/ 463891 w 1587934"/>
              <a:gd name="connsiteY2" fmla="*/ 679747 h 902771"/>
              <a:gd name="connsiteX3" fmla="*/ 1587934 w 1587934"/>
              <a:gd name="connsiteY3" fmla="*/ 902771 h 9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7934" h="902771">
                <a:moveTo>
                  <a:pt x="0" y="902771"/>
                </a:moveTo>
                <a:cubicBezTo>
                  <a:pt x="1487" y="470847"/>
                  <a:pt x="2974" y="38923"/>
                  <a:pt x="80289" y="1752"/>
                </a:cubicBezTo>
                <a:cubicBezTo>
                  <a:pt x="157604" y="-35419"/>
                  <a:pt x="212617" y="529577"/>
                  <a:pt x="463891" y="679747"/>
                </a:cubicBezTo>
                <a:cubicBezTo>
                  <a:pt x="715165" y="829917"/>
                  <a:pt x="1151549" y="866344"/>
                  <a:pt x="1587934" y="902771"/>
                </a:cubicBez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7" name="直線矢印コネクタ 136">
            <a:extLst>
              <a:ext uri="{FF2B5EF4-FFF2-40B4-BE49-F238E27FC236}">
                <a16:creationId xmlns:a16="http://schemas.microsoft.com/office/drawing/2014/main" id="{D68D7368-B3BC-4086-881E-F860E70DF3D6}"/>
              </a:ext>
            </a:extLst>
          </p:cNvPr>
          <p:cNvCxnSpPr>
            <a:cxnSpLocks/>
          </p:cNvCxnSpPr>
          <p:nvPr/>
        </p:nvCxnSpPr>
        <p:spPr>
          <a:xfrm>
            <a:off x="1040657" y="4465836"/>
            <a:ext cx="1727194" cy="0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id="{59DA7AB2-23DE-4DF4-967F-02E6CC1FEF29}"/>
              </a:ext>
            </a:extLst>
          </p:cNvPr>
          <p:cNvSpPr txBox="1"/>
          <p:nvPr/>
        </p:nvSpPr>
        <p:spPr>
          <a:xfrm>
            <a:off x="2697445" y="4233327"/>
            <a:ext cx="381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>
                <a:solidFill>
                  <a:schemeClr val="bg1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χ</a:t>
            </a:r>
            <a:r>
              <a:rPr kumimoji="1" lang="en-US" altLang="ja-JP" sz="2000" baseline="30000" dirty="0">
                <a:solidFill>
                  <a:schemeClr val="bg1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endParaRPr kumimoji="1" lang="ja-JP" altLang="en-US" sz="2000" baseline="30000" dirty="0">
              <a:solidFill>
                <a:schemeClr val="bg1"/>
              </a:solidFill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39" name="テキスト ボックス 138">
            <a:extLst>
              <a:ext uri="{FF2B5EF4-FFF2-40B4-BE49-F238E27FC236}">
                <a16:creationId xmlns:a16="http://schemas.microsoft.com/office/drawing/2014/main" id="{609B1218-3888-45B2-B220-3C429EFE77C4}"/>
              </a:ext>
            </a:extLst>
          </p:cNvPr>
          <p:cNvSpPr txBox="1"/>
          <p:nvPr/>
        </p:nvSpPr>
        <p:spPr>
          <a:xfrm>
            <a:off x="1003262" y="4334482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40" name="テキスト ボックス 139">
            <a:extLst>
              <a:ext uri="{FF2B5EF4-FFF2-40B4-BE49-F238E27FC236}">
                <a16:creationId xmlns:a16="http://schemas.microsoft.com/office/drawing/2014/main" id="{D04C9B35-BED0-404B-9460-A51AFA3DDEF6}"/>
              </a:ext>
            </a:extLst>
          </p:cNvPr>
          <p:cNvSpPr txBox="1"/>
          <p:nvPr/>
        </p:nvSpPr>
        <p:spPr>
          <a:xfrm>
            <a:off x="1147367" y="4334482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41" name="テキスト ボックス 140">
            <a:extLst>
              <a:ext uri="{FF2B5EF4-FFF2-40B4-BE49-F238E27FC236}">
                <a16:creationId xmlns:a16="http://schemas.microsoft.com/office/drawing/2014/main" id="{97E4325E-DAA7-4DCB-99B8-AF002612620D}"/>
              </a:ext>
            </a:extLst>
          </p:cNvPr>
          <p:cNvSpPr txBox="1"/>
          <p:nvPr/>
        </p:nvSpPr>
        <p:spPr>
          <a:xfrm>
            <a:off x="1289171" y="4334482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42" name="テキスト ボックス 141">
            <a:extLst>
              <a:ext uri="{FF2B5EF4-FFF2-40B4-BE49-F238E27FC236}">
                <a16:creationId xmlns:a16="http://schemas.microsoft.com/office/drawing/2014/main" id="{B983D4C9-4722-4551-BC74-4488285E455D}"/>
              </a:ext>
            </a:extLst>
          </p:cNvPr>
          <p:cNvSpPr txBox="1"/>
          <p:nvPr/>
        </p:nvSpPr>
        <p:spPr>
          <a:xfrm>
            <a:off x="1432289" y="4334482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43" name="テキスト ボックス 142">
            <a:extLst>
              <a:ext uri="{FF2B5EF4-FFF2-40B4-BE49-F238E27FC236}">
                <a16:creationId xmlns:a16="http://schemas.microsoft.com/office/drawing/2014/main" id="{CDF7A9A7-0E7E-4691-9F7C-014D5162DB2F}"/>
              </a:ext>
            </a:extLst>
          </p:cNvPr>
          <p:cNvSpPr txBox="1"/>
          <p:nvPr/>
        </p:nvSpPr>
        <p:spPr>
          <a:xfrm>
            <a:off x="1592847" y="4334482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44" name="テキスト ボックス 143">
            <a:extLst>
              <a:ext uri="{FF2B5EF4-FFF2-40B4-BE49-F238E27FC236}">
                <a16:creationId xmlns:a16="http://schemas.microsoft.com/office/drawing/2014/main" id="{AC293BA9-3B08-4348-AFDE-280292886D2F}"/>
              </a:ext>
            </a:extLst>
          </p:cNvPr>
          <p:cNvSpPr txBox="1"/>
          <p:nvPr/>
        </p:nvSpPr>
        <p:spPr>
          <a:xfrm>
            <a:off x="1753293" y="4334482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45" name="テキスト ボックス 144">
            <a:extLst>
              <a:ext uri="{FF2B5EF4-FFF2-40B4-BE49-F238E27FC236}">
                <a16:creationId xmlns:a16="http://schemas.microsoft.com/office/drawing/2014/main" id="{4D3E6F16-3B91-4A9B-B970-18E5B588E2E7}"/>
              </a:ext>
            </a:extLst>
          </p:cNvPr>
          <p:cNvSpPr txBox="1"/>
          <p:nvPr/>
        </p:nvSpPr>
        <p:spPr>
          <a:xfrm>
            <a:off x="1940849" y="4334482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46" name="テキスト ボックス 145">
            <a:extLst>
              <a:ext uri="{FF2B5EF4-FFF2-40B4-BE49-F238E27FC236}">
                <a16:creationId xmlns:a16="http://schemas.microsoft.com/office/drawing/2014/main" id="{9671264C-C363-4986-9FF3-00D335FA1BD3}"/>
              </a:ext>
            </a:extLst>
          </p:cNvPr>
          <p:cNvSpPr txBox="1"/>
          <p:nvPr/>
        </p:nvSpPr>
        <p:spPr>
          <a:xfrm>
            <a:off x="994444" y="4182650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47" name="テキスト ボックス 146">
            <a:extLst>
              <a:ext uri="{FF2B5EF4-FFF2-40B4-BE49-F238E27FC236}">
                <a16:creationId xmlns:a16="http://schemas.microsoft.com/office/drawing/2014/main" id="{78DE6EF5-AFDB-4922-8048-307DF229C4B6}"/>
              </a:ext>
            </a:extLst>
          </p:cNvPr>
          <p:cNvSpPr txBox="1"/>
          <p:nvPr/>
        </p:nvSpPr>
        <p:spPr>
          <a:xfrm>
            <a:off x="1138549" y="4182650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48" name="テキスト ボックス 147">
            <a:extLst>
              <a:ext uri="{FF2B5EF4-FFF2-40B4-BE49-F238E27FC236}">
                <a16:creationId xmlns:a16="http://schemas.microsoft.com/office/drawing/2014/main" id="{E8C5F22E-E789-4142-975B-FEF515D4ADBA}"/>
              </a:ext>
            </a:extLst>
          </p:cNvPr>
          <p:cNvSpPr txBox="1"/>
          <p:nvPr/>
        </p:nvSpPr>
        <p:spPr>
          <a:xfrm>
            <a:off x="1280353" y="4182650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49" name="テキスト ボックス 148">
            <a:extLst>
              <a:ext uri="{FF2B5EF4-FFF2-40B4-BE49-F238E27FC236}">
                <a16:creationId xmlns:a16="http://schemas.microsoft.com/office/drawing/2014/main" id="{9443732B-AD24-4B99-9FF9-F751EA9954F8}"/>
              </a:ext>
            </a:extLst>
          </p:cNvPr>
          <p:cNvSpPr txBox="1"/>
          <p:nvPr/>
        </p:nvSpPr>
        <p:spPr>
          <a:xfrm>
            <a:off x="1423471" y="4182650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53" name="テキスト ボックス 152">
            <a:extLst>
              <a:ext uri="{FF2B5EF4-FFF2-40B4-BE49-F238E27FC236}">
                <a16:creationId xmlns:a16="http://schemas.microsoft.com/office/drawing/2014/main" id="{CF756E20-9D16-4A8C-990A-E81416761169}"/>
              </a:ext>
            </a:extLst>
          </p:cNvPr>
          <p:cNvSpPr txBox="1"/>
          <p:nvPr/>
        </p:nvSpPr>
        <p:spPr>
          <a:xfrm>
            <a:off x="985626" y="4012941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54" name="テキスト ボックス 153">
            <a:extLst>
              <a:ext uri="{FF2B5EF4-FFF2-40B4-BE49-F238E27FC236}">
                <a16:creationId xmlns:a16="http://schemas.microsoft.com/office/drawing/2014/main" id="{3948B1A1-745A-480E-8995-6D1D8C2345D0}"/>
              </a:ext>
            </a:extLst>
          </p:cNvPr>
          <p:cNvSpPr txBox="1"/>
          <p:nvPr/>
        </p:nvSpPr>
        <p:spPr>
          <a:xfrm>
            <a:off x="1129731" y="4012941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88" name="テキスト ボックス 187">
            <a:extLst>
              <a:ext uri="{FF2B5EF4-FFF2-40B4-BE49-F238E27FC236}">
                <a16:creationId xmlns:a16="http://schemas.microsoft.com/office/drawing/2014/main" id="{2E46DF1F-113B-494B-B69C-620E1C0AA8D7}"/>
              </a:ext>
            </a:extLst>
          </p:cNvPr>
          <p:cNvSpPr txBox="1"/>
          <p:nvPr/>
        </p:nvSpPr>
        <p:spPr>
          <a:xfrm>
            <a:off x="985626" y="3834776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90" name="テキスト ボックス 189">
            <a:extLst>
              <a:ext uri="{FF2B5EF4-FFF2-40B4-BE49-F238E27FC236}">
                <a16:creationId xmlns:a16="http://schemas.microsoft.com/office/drawing/2014/main" id="{D3CB0E20-B6D2-4DFD-95AA-723001D5EA3C}"/>
              </a:ext>
            </a:extLst>
          </p:cNvPr>
          <p:cNvSpPr txBox="1"/>
          <p:nvPr/>
        </p:nvSpPr>
        <p:spPr>
          <a:xfrm>
            <a:off x="1129731" y="3834776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99" name="テキスト ボックス 198">
            <a:extLst>
              <a:ext uri="{FF2B5EF4-FFF2-40B4-BE49-F238E27FC236}">
                <a16:creationId xmlns:a16="http://schemas.microsoft.com/office/drawing/2014/main" id="{AA70CF2D-2BA9-4612-AAC2-0E6C1C47AE8B}"/>
              </a:ext>
            </a:extLst>
          </p:cNvPr>
          <p:cNvSpPr txBox="1"/>
          <p:nvPr/>
        </p:nvSpPr>
        <p:spPr>
          <a:xfrm>
            <a:off x="981718" y="3682944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200" name="テキスト ボックス 199">
            <a:extLst>
              <a:ext uri="{FF2B5EF4-FFF2-40B4-BE49-F238E27FC236}">
                <a16:creationId xmlns:a16="http://schemas.microsoft.com/office/drawing/2014/main" id="{E95145E9-AFEB-41C7-BB03-574D8A78624C}"/>
              </a:ext>
            </a:extLst>
          </p:cNvPr>
          <p:cNvSpPr txBox="1"/>
          <p:nvPr/>
        </p:nvSpPr>
        <p:spPr>
          <a:xfrm>
            <a:off x="981718" y="3549031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92D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826F1C46-EDD4-4F05-A359-42C22544A3BD}"/>
              </a:ext>
            </a:extLst>
          </p:cNvPr>
          <p:cNvCxnSpPr>
            <a:cxnSpLocks/>
          </p:cNvCxnSpPr>
          <p:nvPr/>
        </p:nvCxnSpPr>
        <p:spPr>
          <a:xfrm flipV="1">
            <a:off x="7567067" y="4002532"/>
            <a:ext cx="388062" cy="7575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テキスト ボックス 200">
            <a:extLst>
              <a:ext uri="{FF2B5EF4-FFF2-40B4-BE49-F238E27FC236}">
                <a16:creationId xmlns:a16="http://schemas.microsoft.com/office/drawing/2014/main" id="{55E4C13D-50C4-4440-AE73-6B40C689536D}"/>
              </a:ext>
            </a:extLst>
          </p:cNvPr>
          <p:cNvSpPr txBox="1"/>
          <p:nvPr/>
        </p:nvSpPr>
        <p:spPr>
          <a:xfrm>
            <a:off x="7937659" y="3717065"/>
            <a:ext cx="34336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500" i="1" dirty="0">
                <a:solidFill>
                  <a:srgbClr val="FF0000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σ</a:t>
            </a:r>
            <a:endParaRPr kumimoji="1" lang="ja-JP" altLang="en-US" sz="2500" i="1" dirty="0">
              <a:solidFill>
                <a:srgbClr val="FF0000"/>
              </a:solidFill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テキスト ボックス 201">
                <a:extLst>
                  <a:ext uri="{FF2B5EF4-FFF2-40B4-BE49-F238E27FC236}">
                    <a16:creationId xmlns:a16="http://schemas.microsoft.com/office/drawing/2014/main" id="{7B50B9E6-AEFC-4765-BDF8-94E9E5B243B5}"/>
                  </a:ext>
                </a:extLst>
              </p:cNvPr>
              <p:cNvSpPr txBox="1"/>
              <p:nvPr/>
            </p:nvSpPr>
            <p:spPr>
              <a:xfrm>
                <a:off x="7785783" y="3535596"/>
                <a:ext cx="1015150" cy="396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1" lang="ja-JP" alt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</m:ctrlPr>
                        </m:radPr>
                        <m:deg/>
                        <m:e>
                          <m:r>
                            <a:rPr kumimoji="1" lang="ja-JP" alt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母分散</m:t>
                          </m:r>
                        </m:e>
                      </m:rad>
                    </m:oMath>
                  </m:oMathPara>
                </a14:m>
                <a:endParaRPr kumimoji="1" lang="ja-JP" altLang="en-US" sz="1600" dirty="0">
                  <a:solidFill>
                    <a:srgbClr val="FF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 UI" pitchFamily="50" charset="-128"/>
                </a:endParaRPr>
              </a:p>
            </p:txBody>
          </p:sp>
        </mc:Choice>
        <mc:Fallback xmlns="">
          <p:sp>
            <p:nvSpPr>
              <p:cNvPr id="202" name="テキスト ボックス 201">
                <a:extLst>
                  <a:ext uri="{FF2B5EF4-FFF2-40B4-BE49-F238E27FC236}">
                    <a16:creationId xmlns:a16="http://schemas.microsoft.com/office/drawing/2014/main" id="{7B50B9E6-AEFC-4765-BDF8-94E9E5B24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5783" y="3535596"/>
                <a:ext cx="1015150" cy="396775"/>
              </a:xfrm>
              <a:prstGeom prst="rect">
                <a:avLst/>
              </a:prstGeom>
              <a:blipFill>
                <a:blip r:embed="rId3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3" name="テキスト ボックス 202">
            <a:extLst>
              <a:ext uri="{FF2B5EF4-FFF2-40B4-BE49-F238E27FC236}">
                <a16:creationId xmlns:a16="http://schemas.microsoft.com/office/drawing/2014/main" id="{AD57E8C3-E5C0-4413-BEC1-A444F4BA5DCD}"/>
              </a:ext>
            </a:extLst>
          </p:cNvPr>
          <p:cNvSpPr txBox="1"/>
          <p:nvPr/>
        </p:nvSpPr>
        <p:spPr>
          <a:xfrm>
            <a:off x="292821" y="3219429"/>
            <a:ext cx="1659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標本の</a:t>
            </a:r>
            <a:r>
              <a:rPr kumimoji="1" lang="en-US" altLang="ja-JP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χ</a:t>
            </a:r>
            <a:r>
              <a:rPr kumimoji="1" lang="en-US" altLang="ja-JP" sz="1600" baseline="30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2</a:t>
            </a:r>
            <a:r>
              <a:rPr kumimoji="1" lang="ja-JP" altLang="en-US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分布</a:t>
            </a:r>
            <a:endParaRPr kumimoji="1" lang="ja-JP" altLang="en-US" sz="1600" baseline="300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205" name="テキスト ボックス 204">
            <a:extLst>
              <a:ext uri="{FF2B5EF4-FFF2-40B4-BE49-F238E27FC236}">
                <a16:creationId xmlns:a16="http://schemas.microsoft.com/office/drawing/2014/main" id="{E1531391-BE2B-4F80-AE8A-937F58045FA1}"/>
              </a:ext>
            </a:extLst>
          </p:cNvPr>
          <p:cNvSpPr txBox="1"/>
          <p:nvPr/>
        </p:nvSpPr>
        <p:spPr>
          <a:xfrm>
            <a:off x="2602724" y="5341348"/>
            <a:ext cx="45494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500" dirty="0">
                <a:solidFill>
                  <a:schemeClr val="bg1"/>
                </a:solidFill>
                <a:latin typeface="ＭＳ Ｐゴシック" panose="020B0600070205080204" pitchFamily="50" charset="-128"/>
                <a:cs typeface="Meiryo UI" pitchFamily="50" charset="-128"/>
              </a:rPr>
              <a:t>母集団の</a:t>
            </a:r>
            <a:r>
              <a:rPr kumimoji="1" lang="ja-JP" altLang="en-US" sz="2500" dirty="0">
                <a:solidFill>
                  <a:srgbClr val="FF0000"/>
                </a:solidFill>
                <a:latin typeface="ＭＳ Ｐゴシック" panose="020B0600070205080204" pitchFamily="50" charset="-128"/>
                <a:cs typeface="Meiryo UI" pitchFamily="50" charset="-128"/>
              </a:rPr>
              <a:t>分散</a:t>
            </a:r>
            <a:r>
              <a:rPr kumimoji="1" lang="ja-JP" altLang="en-US" sz="2500" dirty="0">
                <a:solidFill>
                  <a:schemeClr val="bg1"/>
                </a:solidFill>
                <a:latin typeface="ＭＳ Ｐゴシック" panose="020B0600070205080204" pitchFamily="50" charset="-128"/>
                <a:cs typeface="Meiryo UI" pitchFamily="50" charset="-128"/>
              </a:rPr>
              <a:t>を区間推定</a:t>
            </a:r>
            <a:endParaRPr kumimoji="1" lang="ja-JP" altLang="en-US" sz="25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150" name="テキスト ボックス 149">
            <a:extLst>
              <a:ext uri="{FF2B5EF4-FFF2-40B4-BE49-F238E27FC236}">
                <a16:creationId xmlns:a16="http://schemas.microsoft.com/office/drawing/2014/main" id="{63F06EC6-33B2-4097-950C-EEF2743E8AB1}"/>
              </a:ext>
            </a:extLst>
          </p:cNvPr>
          <p:cNvSpPr txBox="1"/>
          <p:nvPr/>
        </p:nvSpPr>
        <p:spPr>
          <a:xfrm>
            <a:off x="2638882" y="2527976"/>
            <a:ext cx="1340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z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の平方和</a:t>
            </a:r>
          </a:p>
        </p:txBody>
      </p:sp>
    </p:spTree>
    <p:extLst>
      <p:ext uri="{BB962C8B-B14F-4D97-AF65-F5344CB8AC3E}">
        <p14:creationId xmlns:p14="http://schemas.microsoft.com/office/powerpoint/2010/main" val="33255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8" grpId="0"/>
      <p:bldP spid="72" grpId="0" animBg="1"/>
      <p:bldP spid="76" grpId="0"/>
      <p:bldP spid="78" grpId="0"/>
      <p:bldP spid="157" grpId="0"/>
      <p:bldP spid="158" grpId="0"/>
      <p:bldP spid="159" grpId="0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171" grpId="0"/>
      <p:bldP spid="172" grpId="0"/>
      <p:bldP spid="173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181" grpId="0"/>
      <p:bldP spid="182" grpId="0"/>
      <p:bldP spid="135" grpId="0" animBg="1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3" grpId="0"/>
      <p:bldP spid="154" grpId="0"/>
      <p:bldP spid="188" grpId="0"/>
      <p:bldP spid="190" grpId="0"/>
      <p:bldP spid="199" grpId="0"/>
      <p:bldP spid="200" grpId="0"/>
      <p:bldP spid="201" grpId="0"/>
      <p:bldP spid="202" grpId="0"/>
      <p:bldP spid="203" grpId="0"/>
      <p:bldP spid="205" grpId="0"/>
      <p:bldP spid="1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9F5F0C21-542F-446F-9D8F-EA77D3E8A454}"/>
              </a:ext>
            </a:extLst>
          </p:cNvPr>
          <p:cNvSpPr/>
          <p:nvPr/>
        </p:nvSpPr>
        <p:spPr>
          <a:xfrm>
            <a:off x="857169" y="4175506"/>
            <a:ext cx="2003391" cy="1417655"/>
          </a:xfrm>
          <a:custGeom>
            <a:avLst/>
            <a:gdLst>
              <a:gd name="connsiteX0" fmla="*/ 0 w 3864429"/>
              <a:gd name="connsiteY0" fmla="*/ 2710567 h 2710567"/>
              <a:gd name="connsiteX1" fmla="*/ 849086 w 3864429"/>
              <a:gd name="connsiteY1" fmla="*/ 2057424 h 2710567"/>
              <a:gd name="connsiteX2" fmla="*/ 1905000 w 3864429"/>
              <a:gd name="connsiteY2" fmla="*/ 24 h 2710567"/>
              <a:gd name="connsiteX3" fmla="*/ 3015343 w 3864429"/>
              <a:gd name="connsiteY3" fmla="*/ 2100967 h 2710567"/>
              <a:gd name="connsiteX4" fmla="*/ 3864429 w 3864429"/>
              <a:gd name="connsiteY4" fmla="*/ 2710567 h 2710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4429" h="2710567">
                <a:moveTo>
                  <a:pt x="0" y="2710567"/>
                </a:moveTo>
                <a:cubicBezTo>
                  <a:pt x="265793" y="2609874"/>
                  <a:pt x="531586" y="2509181"/>
                  <a:pt x="849086" y="2057424"/>
                </a:cubicBezTo>
                <a:cubicBezTo>
                  <a:pt x="1166586" y="1605667"/>
                  <a:pt x="1543957" y="-7233"/>
                  <a:pt x="1905000" y="24"/>
                </a:cubicBezTo>
                <a:cubicBezTo>
                  <a:pt x="2266043" y="7281"/>
                  <a:pt x="2688772" y="1649210"/>
                  <a:pt x="3015343" y="2100967"/>
                </a:cubicBezTo>
                <a:cubicBezTo>
                  <a:pt x="3341914" y="2552724"/>
                  <a:pt x="3603171" y="2631645"/>
                  <a:pt x="3864429" y="2710567"/>
                </a:cubicBezTo>
              </a:path>
            </a:pathLst>
          </a:custGeom>
          <a:solidFill>
            <a:srgbClr val="0070C0"/>
          </a:solidFill>
          <a:ln w="571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楕円 194">
            <a:extLst>
              <a:ext uri="{FF2B5EF4-FFF2-40B4-BE49-F238E27FC236}">
                <a16:creationId xmlns:a16="http://schemas.microsoft.com/office/drawing/2014/main" id="{0DC95A87-EB62-4337-812A-738F3E016B1C}"/>
              </a:ext>
            </a:extLst>
          </p:cNvPr>
          <p:cNvSpPr/>
          <p:nvPr/>
        </p:nvSpPr>
        <p:spPr>
          <a:xfrm>
            <a:off x="1894887" y="5200257"/>
            <a:ext cx="566934" cy="403670"/>
          </a:xfrm>
          <a:prstGeom prst="ellipse">
            <a:avLst/>
          </a:prstGeom>
          <a:solidFill>
            <a:srgbClr val="00B05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6E2F23D8-EC9C-4EA2-9C7D-D57E0459D8DF}"/>
              </a:ext>
            </a:extLst>
          </p:cNvPr>
          <p:cNvSpPr/>
          <p:nvPr/>
        </p:nvSpPr>
        <p:spPr>
          <a:xfrm>
            <a:off x="3326989" y="4525732"/>
            <a:ext cx="2654566" cy="1067429"/>
          </a:xfrm>
          <a:custGeom>
            <a:avLst/>
            <a:gdLst>
              <a:gd name="connsiteX0" fmla="*/ 0 w 3864429"/>
              <a:gd name="connsiteY0" fmla="*/ 2710567 h 2710567"/>
              <a:gd name="connsiteX1" fmla="*/ 849086 w 3864429"/>
              <a:gd name="connsiteY1" fmla="*/ 2057424 h 2710567"/>
              <a:gd name="connsiteX2" fmla="*/ 1905000 w 3864429"/>
              <a:gd name="connsiteY2" fmla="*/ 24 h 2710567"/>
              <a:gd name="connsiteX3" fmla="*/ 3015343 w 3864429"/>
              <a:gd name="connsiteY3" fmla="*/ 2100967 h 2710567"/>
              <a:gd name="connsiteX4" fmla="*/ 3864429 w 3864429"/>
              <a:gd name="connsiteY4" fmla="*/ 2710567 h 2710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4429" h="2710567">
                <a:moveTo>
                  <a:pt x="0" y="2710567"/>
                </a:moveTo>
                <a:cubicBezTo>
                  <a:pt x="265793" y="2609874"/>
                  <a:pt x="531586" y="2509181"/>
                  <a:pt x="849086" y="2057424"/>
                </a:cubicBezTo>
                <a:cubicBezTo>
                  <a:pt x="1166586" y="1605667"/>
                  <a:pt x="1543957" y="-7233"/>
                  <a:pt x="1905000" y="24"/>
                </a:cubicBezTo>
                <a:cubicBezTo>
                  <a:pt x="2266043" y="7281"/>
                  <a:pt x="2688772" y="1649210"/>
                  <a:pt x="3015343" y="2100967"/>
                </a:cubicBezTo>
                <a:cubicBezTo>
                  <a:pt x="3341914" y="2552724"/>
                  <a:pt x="3603171" y="2631645"/>
                  <a:pt x="3864429" y="2710567"/>
                </a:cubicBezTo>
              </a:path>
            </a:pathLst>
          </a:custGeom>
          <a:solidFill>
            <a:srgbClr val="0070C0"/>
          </a:solidFill>
          <a:ln w="571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楕円 192">
            <a:extLst>
              <a:ext uri="{FF2B5EF4-FFF2-40B4-BE49-F238E27FC236}">
                <a16:creationId xmlns:a16="http://schemas.microsoft.com/office/drawing/2014/main" id="{C92C6F22-8FFB-4062-8717-C352C2CA2A58}"/>
              </a:ext>
            </a:extLst>
          </p:cNvPr>
          <p:cNvSpPr/>
          <p:nvPr/>
        </p:nvSpPr>
        <p:spPr>
          <a:xfrm>
            <a:off x="4056229" y="5176284"/>
            <a:ext cx="566934" cy="403670"/>
          </a:xfrm>
          <a:prstGeom prst="ellipse">
            <a:avLst/>
          </a:prstGeom>
          <a:solidFill>
            <a:srgbClr val="00B05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D159E20-3D27-48BB-99F9-82B70E085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3300" dirty="0"/>
              <a:t>なぜ</a:t>
            </a:r>
            <a:r>
              <a:rPr kumimoji="1" lang="en-US" altLang="ja-JP" sz="3300" dirty="0"/>
              <a:t>χ</a:t>
            </a:r>
            <a:r>
              <a:rPr kumimoji="1" lang="en-US" altLang="ja-JP" sz="3300" baseline="30000" dirty="0"/>
              <a:t>2</a:t>
            </a:r>
            <a:r>
              <a:rPr kumimoji="1" lang="ja-JP" altLang="en-US" sz="3300" dirty="0"/>
              <a:t>分布から</a:t>
            </a:r>
            <a:br>
              <a:rPr kumimoji="1" lang="en-US" altLang="ja-JP" sz="3300" dirty="0"/>
            </a:br>
            <a:r>
              <a:rPr kumimoji="1" lang="ja-JP" altLang="en-US" sz="3300" dirty="0"/>
              <a:t>母分散の区間推定ができるのか？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C9BC61F-3A90-4D46-919C-FA211B33A513}"/>
              </a:ext>
            </a:extLst>
          </p:cNvPr>
          <p:cNvSpPr txBox="1"/>
          <p:nvPr/>
        </p:nvSpPr>
        <p:spPr>
          <a:xfrm>
            <a:off x="517481" y="5825266"/>
            <a:ext cx="2408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分散の小さな母集団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7E2A3837-E4B5-41D9-88C7-7643D3F42558}"/>
              </a:ext>
            </a:extLst>
          </p:cNvPr>
          <p:cNvSpPr txBox="1"/>
          <p:nvPr/>
        </p:nvSpPr>
        <p:spPr>
          <a:xfrm>
            <a:off x="3421273" y="5806682"/>
            <a:ext cx="2427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分散の大きな母集団</a:t>
            </a:r>
          </a:p>
        </p:txBody>
      </p: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1F7DC795-23BF-4C18-9C16-6AB7B95E5E50}"/>
              </a:ext>
            </a:extLst>
          </p:cNvPr>
          <p:cNvCxnSpPr>
            <a:cxnSpLocks/>
          </p:cNvCxnSpPr>
          <p:nvPr/>
        </p:nvCxnSpPr>
        <p:spPr>
          <a:xfrm>
            <a:off x="860330" y="5595330"/>
            <a:ext cx="2115027" cy="682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A01F1591-4675-44A6-AA6F-4B7EE2A322AC}"/>
              </a:ext>
            </a:extLst>
          </p:cNvPr>
          <p:cNvCxnSpPr>
            <a:cxnSpLocks/>
          </p:cNvCxnSpPr>
          <p:nvPr/>
        </p:nvCxnSpPr>
        <p:spPr>
          <a:xfrm>
            <a:off x="3295221" y="5593161"/>
            <a:ext cx="2806500" cy="899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431EFEA7-C4A6-4BE2-B1B5-B2B6CD3DE2E2}"/>
              </a:ext>
            </a:extLst>
          </p:cNvPr>
          <p:cNvSpPr txBox="1"/>
          <p:nvPr/>
        </p:nvSpPr>
        <p:spPr>
          <a:xfrm>
            <a:off x="2944878" y="5389828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x</a:t>
            </a:r>
            <a:endParaRPr kumimoji="1" lang="ja-JP" altLang="en-US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78A2B5E7-6DFE-4C86-9C61-4CCF2FD08988}"/>
              </a:ext>
            </a:extLst>
          </p:cNvPr>
          <p:cNvSpPr txBox="1"/>
          <p:nvPr/>
        </p:nvSpPr>
        <p:spPr>
          <a:xfrm>
            <a:off x="1584492" y="5490207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μ</a:t>
            </a:r>
            <a:endParaRPr kumimoji="1" lang="ja-JP" altLang="en-US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AD7B7AFD-E658-4F0D-8B56-2EB16528D358}"/>
              </a:ext>
            </a:extLst>
          </p:cNvPr>
          <p:cNvSpPr txBox="1"/>
          <p:nvPr/>
        </p:nvSpPr>
        <p:spPr>
          <a:xfrm>
            <a:off x="6049369" y="5367323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x</a:t>
            </a:r>
            <a:endParaRPr kumimoji="1" lang="ja-JP" altLang="en-US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44D6FD08-6087-4CEC-A5CB-B418AC294856}"/>
              </a:ext>
            </a:extLst>
          </p:cNvPr>
          <p:cNvSpPr txBox="1"/>
          <p:nvPr/>
        </p:nvSpPr>
        <p:spPr>
          <a:xfrm>
            <a:off x="4431994" y="5477719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μ</a:t>
            </a:r>
            <a:endParaRPr kumimoji="1" lang="ja-JP" altLang="en-US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</p:txBody>
      </p: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D53CE9BD-8BF7-48CF-8DC3-F49AD2F93FAF}"/>
              </a:ext>
            </a:extLst>
          </p:cNvPr>
          <p:cNvCxnSpPr>
            <a:cxnSpLocks/>
            <a:stCxn id="122" idx="1"/>
          </p:cNvCxnSpPr>
          <p:nvPr/>
        </p:nvCxnSpPr>
        <p:spPr>
          <a:xfrm flipV="1">
            <a:off x="2195333" y="3628036"/>
            <a:ext cx="7267" cy="1559098"/>
          </a:xfrm>
          <a:prstGeom prst="straightConnector1">
            <a:avLst/>
          </a:prstGeom>
          <a:ln w="31750">
            <a:solidFill>
              <a:srgbClr val="FFFF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C9B698BF-5B0B-4048-9C93-F7A51FFEC1C5}"/>
              </a:ext>
            </a:extLst>
          </p:cNvPr>
          <p:cNvSpPr txBox="1"/>
          <p:nvPr/>
        </p:nvSpPr>
        <p:spPr>
          <a:xfrm>
            <a:off x="984690" y="5471135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FEC24C4-EFA6-47BC-A400-FAA8471E8C00}"/>
              </a:ext>
            </a:extLst>
          </p:cNvPr>
          <p:cNvSpPr txBox="1"/>
          <p:nvPr/>
        </p:nvSpPr>
        <p:spPr>
          <a:xfrm>
            <a:off x="1154356" y="5468665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30295622-FD1A-4512-AED5-F61AFC5CB8A8}"/>
              </a:ext>
            </a:extLst>
          </p:cNvPr>
          <p:cNvSpPr txBox="1"/>
          <p:nvPr/>
        </p:nvSpPr>
        <p:spPr>
          <a:xfrm>
            <a:off x="1305314" y="5468665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77013714-944D-4646-9155-B882B97D315F}"/>
              </a:ext>
            </a:extLst>
          </p:cNvPr>
          <p:cNvSpPr txBox="1"/>
          <p:nvPr/>
        </p:nvSpPr>
        <p:spPr>
          <a:xfrm>
            <a:off x="1483990" y="5468665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3487CE05-0DC2-4D85-9812-035837C524F6}"/>
              </a:ext>
            </a:extLst>
          </p:cNvPr>
          <p:cNvSpPr txBox="1"/>
          <p:nvPr/>
        </p:nvSpPr>
        <p:spPr>
          <a:xfrm>
            <a:off x="1686851" y="5468665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6C0D0986-3176-40F9-A3DC-06FA814B7CF1}"/>
              </a:ext>
            </a:extLst>
          </p:cNvPr>
          <p:cNvSpPr txBox="1"/>
          <p:nvPr/>
        </p:nvSpPr>
        <p:spPr>
          <a:xfrm>
            <a:off x="1865527" y="5468665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D313C0AE-4822-4B17-A232-EEDE60D701BA}"/>
              </a:ext>
            </a:extLst>
          </p:cNvPr>
          <p:cNvSpPr txBox="1"/>
          <p:nvPr/>
        </p:nvSpPr>
        <p:spPr>
          <a:xfrm>
            <a:off x="2034634" y="5468665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73796159-184D-4456-85C9-05BAF6B0AB8C}"/>
              </a:ext>
            </a:extLst>
          </p:cNvPr>
          <p:cNvSpPr txBox="1"/>
          <p:nvPr/>
        </p:nvSpPr>
        <p:spPr>
          <a:xfrm>
            <a:off x="2188597" y="5468665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9235AA81-45F3-44B8-9433-27F356E829BE}"/>
              </a:ext>
            </a:extLst>
          </p:cNvPr>
          <p:cNvSpPr txBox="1"/>
          <p:nvPr/>
        </p:nvSpPr>
        <p:spPr>
          <a:xfrm>
            <a:off x="2379367" y="5468665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0148674B-B320-499A-9458-2BB1B5EFE41B}"/>
              </a:ext>
            </a:extLst>
          </p:cNvPr>
          <p:cNvSpPr txBox="1"/>
          <p:nvPr/>
        </p:nvSpPr>
        <p:spPr>
          <a:xfrm>
            <a:off x="1121280" y="5279065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200DB40B-AF45-4B00-837B-27DDC85D520F}"/>
              </a:ext>
            </a:extLst>
          </p:cNvPr>
          <p:cNvSpPr txBox="1"/>
          <p:nvPr/>
        </p:nvSpPr>
        <p:spPr>
          <a:xfrm>
            <a:off x="1299956" y="5279065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AC47E4F2-C8F9-4567-BC13-F9910228BB18}"/>
              </a:ext>
            </a:extLst>
          </p:cNvPr>
          <p:cNvSpPr txBox="1"/>
          <p:nvPr/>
        </p:nvSpPr>
        <p:spPr>
          <a:xfrm>
            <a:off x="1502817" y="5279065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0CA23884-3C37-4E33-804C-63CA803819FD}"/>
              </a:ext>
            </a:extLst>
          </p:cNvPr>
          <p:cNvSpPr txBox="1"/>
          <p:nvPr/>
        </p:nvSpPr>
        <p:spPr>
          <a:xfrm>
            <a:off x="1681493" y="5279065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AC08AAA0-4A89-41AC-B271-26A15FA37BF1}"/>
              </a:ext>
            </a:extLst>
          </p:cNvPr>
          <p:cNvSpPr txBox="1"/>
          <p:nvPr/>
        </p:nvSpPr>
        <p:spPr>
          <a:xfrm>
            <a:off x="1850600" y="5279065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79808A3A-CA67-45C4-A268-A4662ED08FFC}"/>
              </a:ext>
            </a:extLst>
          </p:cNvPr>
          <p:cNvSpPr txBox="1"/>
          <p:nvPr/>
        </p:nvSpPr>
        <p:spPr>
          <a:xfrm>
            <a:off x="2004563" y="5279065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3CC4A8A6-4286-41A1-9B17-93E383D96CCE}"/>
              </a:ext>
            </a:extLst>
          </p:cNvPr>
          <p:cNvSpPr txBox="1"/>
          <p:nvPr/>
        </p:nvSpPr>
        <p:spPr>
          <a:xfrm>
            <a:off x="2195333" y="5279065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6417F728-A7B9-482D-8DEF-5E2A4D91DF57}"/>
              </a:ext>
            </a:extLst>
          </p:cNvPr>
          <p:cNvSpPr txBox="1"/>
          <p:nvPr/>
        </p:nvSpPr>
        <p:spPr>
          <a:xfrm>
            <a:off x="1299956" y="5064023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F96DFF32-A88E-40BE-9413-D86705F6E859}"/>
              </a:ext>
            </a:extLst>
          </p:cNvPr>
          <p:cNvSpPr txBox="1"/>
          <p:nvPr/>
        </p:nvSpPr>
        <p:spPr>
          <a:xfrm>
            <a:off x="1502817" y="5064023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FE0218EB-92C7-46F0-936F-27382D6004D9}"/>
              </a:ext>
            </a:extLst>
          </p:cNvPr>
          <p:cNvSpPr txBox="1"/>
          <p:nvPr/>
        </p:nvSpPr>
        <p:spPr>
          <a:xfrm>
            <a:off x="1681493" y="5064023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CC71F28F-2EE8-4B12-B248-A936620E78A5}"/>
              </a:ext>
            </a:extLst>
          </p:cNvPr>
          <p:cNvSpPr txBox="1"/>
          <p:nvPr/>
        </p:nvSpPr>
        <p:spPr>
          <a:xfrm>
            <a:off x="1850600" y="5064023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9B535E21-4CED-48EF-9B2B-D0AFFF1E389C}"/>
              </a:ext>
            </a:extLst>
          </p:cNvPr>
          <p:cNvSpPr txBox="1"/>
          <p:nvPr/>
        </p:nvSpPr>
        <p:spPr>
          <a:xfrm>
            <a:off x="2004563" y="5064023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DF07370D-EA4F-4161-8B1D-9D6CFD22A5E5}"/>
              </a:ext>
            </a:extLst>
          </p:cNvPr>
          <p:cNvSpPr txBox="1"/>
          <p:nvPr/>
        </p:nvSpPr>
        <p:spPr>
          <a:xfrm>
            <a:off x="2195333" y="5064023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F634DB0A-CC1B-4884-8ABE-4744D8056139}"/>
              </a:ext>
            </a:extLst>
          </p:cNvPr>
          <p:cNvSpPr txBox="1"/>
          <p:nvPr/>
        </p:nvSpPr>
        <p:spPr>
          <a:xfrm>
            <a:off x="1299956" y="4860221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08839718-1AA7-4854-ACD3-68E19CAF02F5}"/>
              </a:ext>
            </a:extLst>
          </p:cNvPr>
          <p:cNvSpPr txBox="1"/>
          <p:nvPr/>
        </p:nvSpPr>
        <p:spPr>
          <a:xfrm>
            <a:off x="1502817" y="4860221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C617EE7C-127B-4B55-982A-5A65A1E99351}"/>
              </a:ext>
            </a:extLst>
          </p:cNvPr>
          <p:cNvSpPr txBox="1"/>
          <p:nvPr/>
        </p:nvSpPr>
        <p:spPr>
          <a:xfrm>
            <a:off x="1681493" y="4860221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6087A542-4125-4DFB-BC44-EC22D85020A5}"/>
              </a:ext>
            </a:extLst>
          </p:cNvPr>
          <p:cNvSpPr txBox="1"/>
          <p:nvPr/>
        </p:nvSpPr>
        <p:spPr>
          <a:xfrm>
            <a:off x="1850600" y="4860221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993D5DE8-0AB2-4405-B05F-1768654AB2CE}"/>
              </a:ext>
            </a:extLst>
          </p:cNvPr>
          <p:cNvSpPr txBox="1"/>
          <p:nvPr/>
        </p:nvSpPr>
        <p:spPr>
          <a:xfrm>
            <a:off x="2004563" y="4860221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34" name="テキスト ボックス 133">
            <a:extLst>
              <a:ext uri="{FF2B5EF4-FFF2-40B4-BE49-F238E27FC236}">
                <a16:creationId xmlns:a16="http://schemas.microsoft.com/office/drawing/2014/main" id="{0C8FF66F-66AF-4D7D-A030-1B915D0794B7}"/>
              </a:ext>
            </a:extLst>
          </p:cNvPr>
          <p:cNvSpPr txBox="1"/>
          <p:nvPr/>
        </p:nvSpPr>
        <p:spPr>
          <a:xfrm>
            <a:off x="1502817" y="4671970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318975E5-2C40-4029-880C-FD21895D6C33}"/>
              </a:ext>
            </a:extLst>
          </p:cNvPr>
          <p:cNvSpPr txBox="1"/>
          <p:nvPr/>
        </p:nvSpPr>
        <p:spPr>
          <a:xfrm>
            <a:off x="1681493" y="4671970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474D9983-8B0C-450A-838D-E08C1D518D46}"/>
              </a:ext>
            </a:extLst>
          </p:cNvPr>
          <p:cNvSpPr txBox="1"/>
          <p:nvPr/>
        </p:nvSpPr>
        <p:spPr>
          <a:xfrm>
            <a:off x="1850600" y="4671970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37" name="テキスト ボックス 136">
            <a:extLst>
              <a:ext uri="{FF2B5EF4-FFF2-40B4-BE49-F238E27FC236}">
                <a16:creationId xmlns:a16="http://schemas.microsoft.com/office/drawing/2014/main" id="{99A54CDB-98C6-48C4-8DFE-18F88676349C}"/>
              </a:ext>
            </a:extLst>
          </p:cNvPr>
          <p:cNvSpPr txBox="1"/>
          <p:nvPr/>
        </p:nvSpPr>
        <p:spPr>
          <a:xfrm>
            <a:off x="2004563" y="4671970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42" name="テキスト ボックス 141">
            <a:extLst>
              <a:ext uri="{FF2B5EF4-FFF2-40B4-BE49-F238E27FC236}">
                <a16:creationId xmlns:a16="http://schemas.microsoft.com/office/drawing/2014/main" id="{269834A6-99D3-4EEC-81A9-8570D8AAA2BE}"/>
              </a:ext>
            </a:extLst>
          </p:cNvPr>
          <p:cNvSpPr txBox="1"/>
          <p:nvPr/>
        </p:nvSpPr>
        <p:spPr>
          <a:xfrm>
            <a:off x="1496081" y="4467661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43" name="テキスト ボックス 142">
            <a:extLst>
              <a:ext uri="{FF2B5EF4-FFF2-40B4-BE49-F238E27FC236}">
                <a16:creationId xmlns:a16="http://schemas.microsoft.com/office/drawing/2014/main" id="{478C0913-8DF7-4E63-B8C5-AF83019E9FF8}"/>
              </a:ext>
            </a:extLst>
          </p:cNvPr>
          <p:cNvSpPr txBox="1"/>
          <p:nvPr/>
        </p:nvSpPr>
        <p:spPr>
          <a:xfrm>
            <a:off x="1674757" y="4467661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44" name="テキスト ボックス 143">
            <a:extLst>
              <a:ext uri="{FF2B5EF4-FFF2-40B4-BE49-F238E27FC236}">
                <a16:creationId xmlns:a16="http://schemas.microsoft.com/office/drawing/2014/main" id="{D3811BF9-DCFE-4D44-B2DE-B1F265AF8390}"/>
              </a:ext>
            </a:extLst>
          </p:cNvPr>
          <p:cNvSpPr txBox="1"/>
          <p:nvPr/>
        </p:nvSpPr>
        <p:spPr>
          <a:xfrm>
            <a:off x="1843864" y="4467661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50" name="テキスト ボックス 149">
            <a:extLst>
              <a:ext uri="{FF2B5EF4-FFF2-40B4-BE49-F238E27FC236}">
                <a16:creationId xmlns:a16="http://schemas.microsoft.com/office/drawing/2014/main" id="{8F024154-DC09-44AF-A2EB-59AD8A157DEE}"/>
              </a:ext>
            </a:extLst>
          </p:cNvPr>
          <p:cNvSpPr txBox="1"/>
          <p:nvPr/>
        </p:nvSpPr>
        <p:spPr>
          <a:xfrm>
            <a:off x="1695842" y="4118689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51" name="テキスト ボックス 150">
            <a:extLst>
              <a:ext uri="{FF2B5EF4-FFF2-40B4-BE49-F238E27FC236}">
                <a16:creationId xmlns:a16="http://schemas.microsoft.com/office/drawing/2014/main" id="{E737A723-9368-4E29-88D5-12E999D8EE3E}"/>
              </a:ext>
            </a:extLst>
          </p:cNvPr>
          <p:cNvSpPr txBox="1"/>
          <p:nvPr/>
        </p:nvSpPr>
        <p:spPr>
          <a:xfrm>
            <a:off x="1674757" y="4298107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52" name="テキスト ボックス 151">
            <a:extLst>
              <a:ext uri="{FF2B5EF4-FFF2-40B4-BE49-F238E27FC236}">
                <a16:creationId xmlns:a16="http://schemas.microsoft.com/office/drawing/2014/main" id="{1D6039D5-3E8F-47D6-BD73-8C23BE9A6C54}"/>
              </a:ext>
            </a:extLst>
          </p:cNvPr>
          <p:cNvSpPr txBox="1"/>
          <p:nvPr/>
        </p:nvSpPr>
        <p:spPr>
          <a:xfrm>
            <a:off x="1843864" y="4298107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55" name="テキスト ボックス 154">
            <a:extLst>
              <a:ext uri="{FF2B5EF4-FFF2-40B4-BE49-F238E27FC236}">
                <a16:creationId xmlns:a16="http://schemas.microsoft.com/office/drawing/2014/main" id="{A7B923EA-D5FF-4A27-99CA-909F5113203F}"/>
              </a:ext>
            </a:extLst>
          </p:cNvPr>
          <p:cNvSpPr txBox="1"/>
          <p:nvPr/>
        </p:nvSpPr>
        <p:spPr>
          <a:xfrm>
            <a:off x="3864089" y="5462902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56" name="テキスト ボックス 155">
            <a:extLst>
              <a:ext uri="{FF2B5EF4-FFF2-40B4-BE49-F238E27FC236}">
                <a16:creationId xmlns:a16="http://schemas.microsoft.com/office/drawing/2014/main" id="{CAFA03EC-67BF-44EC-AB40-5F539641823D}"/>
              </a:ext>
            </a:extLst>
          </p:cNvPr>
          <p:cNvSpPr txBox="1"/>
          <p:nvPr/>
        </p:nvSpPr>
        <p:spPr>
          <a:xfrm>
            <a:off x="4015047" y="5462902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57" name="テキスト ボックス 156">
            <a:extLst>
              <a:ext uri="{FF2B5EF4-FFF2-40B4-BE49-F238E27FC236}">
                <a16:creationId xmlns:a16="http://schemas.microsoft.com/office/drawing/2014/main" id="{FD22A6B4-C6B2-4212-A244-5AB927B35E9A}"/>
              </a:ext>
            </a:extLst>
          </p:cNvPr>
          <p:cNvSpPr txBox="1"/>
          <p:nvPr/>
        </p:nvSpPr>
        <p:spPr>
          <a:xfrm>
            <a:off x="4193723" y="5462902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58" name="テキスト ボックス 157">
            <a:extLst>
              <a:ext uri="{FF2B5EF4-FFF2-40B4-BE49-F238E27FC236}">
                <a16:creationId xmlns:a16="http://schemas.microsoft.com/office/drawing/2014/main" id="{91BE73D3-1D04-40DC-B3C4-E49886C24F14}"/>
              </a:ext>
            </a:extLst>
          </p:cNvPr>
          <p:cNvSpPr txBox="1"/>
          <p:nvPr/>
        </p:nvSpPr>
        <p:spPr>
          <a:xfrm>
            <a:off x="4396584" y="5462902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59" name="テキスト ボックス 158">
            <a:extLst>
              <a:ext uri="{FF2B5EF4-FFF2-40B4-BE49-F238E27FC236}">
                <a16:creationId xmlns:a16="http://schemas.microsoft.com/office/drawing/2014/main" id="{CFFA101D-4BDA-40B8-A201-2672F69DE523}"/>
              </a:ext>
            </a:extLst>
          </p:cNvPr>
          <p:cNvSpPr txBox="1"/>
          <p:nvPr/>
        </p:nvSpPr>
        <p:spPr>
          <a:xfrm>
            <a:off x="4575260" y="5462902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60" name="テキスト ボックス 159">
            <a:extLst>
              <a:ext uri="{FF2B5EF4-FFF2-40B4-BE49-F238E27FC236}">
                <a16:creationId xmlns:a16="http://schemas.microsoft.com/office/drawing/2014/main" id="{B2447B63-A9DF-4CD4-895F-29E13B21502F}"/>
              </a:ext>
            </a:extLst>
          </p:cNvPr>
          <p:cNvSpPr txBox="1"/>
          <p:nvPr/>
        </p:nvSpPr>
        <p:spPr>
          <a:xfrm>
            <a:off x="4744367" y="5462902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61" name="テキスト ボックス 160">
            <a:extLst>
              <a:ext uri="{FF2B5EF4-FFF2-40B4-BE49-F238E27FC236}">
                <a16:creationId xmlns:a16="http://schemas.microsoft.com/office/drawing/2014/main" id="{0856B1D3-0EDA-4AD4-9D75-F99A7E2A7F43}"/>
              </a:ext>
            </a:extLst>
          </p:cNvPr>
          <p:cNvSpPr txBox="1"/>
          <p:nvPr/>
        </p:nvSpPr>
        <p:spPr>
          <a:xfrm>
            <a:off x="4898330" y="5462902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62" name="テキスト ボックス 161">
            <a:extLst>
              <a:ext uri="{FF2B5EF4-FFF2-40B4-BE49-F238E27FC236}">
                <a16:creationId xmlns:a16="http://schemas.microsoft.com/office/drawing/2014/main" id="{B20E1964-3C25-46AF-AC0D-860842D33188}"/>
              </a:ext>
            </a:extLst>
          </p:cNvPr>
          <p:cNvSpPr txBox="1"/>
          <p:nvPr/>
        </p:nvSpPr>
        <p:spPr>
          <a:xfrm>
            <a:off x="5089100" y="5462902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63" name="テキスト ボックス 162">
            <a:extLst>
              <a:ext uri="{FF2B5EF4-FFF2-40B4-BE49-F238E27FC236}">
                <a16:creationId xmlns:a16="http://schemas.microsoft.com/office/drawing/2014/main" id="{C546DA70-7FA7-4999-A677-3FB18FEF0596}"/>
              </a:ext>
            </a:extLst>
          </p:cNvPr>
          <p:cNvSpPr txBox="1"/>
          <p:nvPr/>
        </p:nvSpPr>
        <p:spPr>
          <a:xfrm>
            <a:off x="3831013" y="5273302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64" name="テキスト ボックス 163">
            <a:extLst>
              <a:ext uri="{FF2B5EF4-FFF2-40B4-BE49-F238E27FC236}">
                <a16:creationId xmlns:a16="http://schemas.microsoft.com/office/drawing/2014/main" id="{0540306F-F724-4DE9-BCA8-93426A0BD260}"/>
              </a:ext>
            </a:extLst>
          </p:cNvPr>
          <p:cNvSpPr txBox="1"/>
          <p:nvPr/>
        </p:nvSpPr>
        <p:spPr>
          <a:xfrm>
            <a:off x="4009689" y="5273302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65" name="テキスト ボックス 164">
            <a:extLst>
              <a:ext uri="{FF2B5EF4-FFF2-40B4-BE49-F238E27FC236}">
                <a16:creationId xmlns:a16="http://schemas.microsoft.com/office/drawing/2014/main" id="{2710DB56-67E2-460A-ACE2-57FB0A583C88}"/>
              </a:ext>
            </a:extLst>
          </p:cNvPr>
          <p:cNvSpPr txBox="1"/>
          <p:nvPr/>
        </p:nvSpPr>
        <p:spPr>
          <a:xfrm>
            <a:off x="4212550" y="5273302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66" name="テキスト ボックス 165">
            <a:extLst>
              <a:ext uri="{FF2B5EF4-FFF2-40B4-BE49-F238E27FC236}">
                <a16:creationId xmlns:a16="http://schemas.microsoft.com/office/drawing/2014/main" id="{030F87A7-9915-44DF-9490-4D735DFCCFC6}"/>
              </a:ext>
            </a:extLst>
          </p:cNvPr>
          <p:cNvSpPr txBox="1"/>
          <p:nvPr/>
        </p:nvSpPr>
        <p:spPr>
          <a:xfrm>
            <a:off x="4391226" y="5273302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67" name="テキスト ボックス 166">
            <a:extLst>
              <a:ext uri="{FF2B5EF4-FFF2-40B4-BE49-F238E27FC236}">
                <a16:creationId xmlns:a16="http://schemas.microsoft.com/office/drawing/2014/main" id="{6B1074D5-47C4-40BC-BFC0-F10E084BF46F}"/>
              </a:ext>
            </a:extLst>
          </p:cNvPr>
          <p:cNvSpPr txBox="1"/>
          <p:nvPr/>
        </p:nvSpPr>
        <p:spPr>
          <a:xfrm>
            <a:off x="4560333" y="5273302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68" name="テキスト ボックス 167">
            <a:extLst>
              <a:ext uri="{FF2B5EF4-FFF2-40B4-BE49-F238E27FC236}">
                <a16:creationId xmlns:a16="http://schemas.microsoft.com/office/drawing/2014/main" id="{D97EE352-48A3-46E8-AC11-B752254A4125}"/>
              </a:ext>
            </a:extLst>
          </p:cNvPr>
          <p:cNvSpPr txBox="1"/>
          <p:nvPr/>
        </p:nvSpPr>
        <p:spPr>
          <a:xfrm>
            <a:off x="4714296" y="5273302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69" name="テキスト ボックス 168">
            <a:extLst>
              <a:ext uri="{FF2B5EF4-FFF2-40B4-BE49-F238E27FC236}">
                <a16:creationId xmlns:a16="http://schemas.microsoft.com/office/drawing/2014/main" id="{7157C2A5-4EC8-4339-8797-1C9F8A520921}"/>
              </a:ext>
            </a:extLst>
          </p:cNvPr>
          <p:cNvSpPr txBox="1"/>
          <p:nvPr/>
        </p:nvSpPr>
        <p:spPr>
          <a:xfrm>
            <a:off x="4905066" y="5273302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70" name="テキスト ボックス 169">
            <a:extLst>
              <a:ext uri="{FF2B5EF4-FFF2-40B4-BE49-F238E27FC236}">
                <a16:creationId xmlns:a16="http://schemas.microsoft.com/office/drawing/2014/main" id="{2DDD93F8-9F4E-4BFA-A95E-7A7230C0B2B7}"/>
              </a:ext>
            </a:extLst>
          </p:cNvPr>
          <p:cNvSpPr txBox="1"/>
          <p:nvPr/>
        </p:nvSpPr>
        <p:spPr>
          <a:xfrm>
            <a:off x="4009689" y="5058260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71" name="テキスト ボックス 170">
            <a:extLst>
              <a:ext uri="{FF2B5EF4-FFF2-40B4-BE49-F238E27FC236}">
                <a16:creationId xmlns:a16="http://schemas.microsoft.com/office/drawing/2014/main" id="{EFD22163-708F-4524-A0D0-CCF1CCC169DC}"/>
              </a:ext>
            </a:extLst>
          </p:cNvPr>
          <p:cNvSpPr txBox="1"/>
          <p:nvPr/>
        </p:nvSpPr>
        <p:spPr>
          <a:xfrm>
            <a:off x="4212550" y="5058260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72" name="テキスト ボックス 171">
            <a:extLst>
              <a:ext uri="{FF2B5EF4-FFF2-40B4-BE49-F238E27FC236}">
                <a16:creationId xmlns:a16="http://schemas.microsoft.com/office/drawing/2014/main" id="{D2A72F78-6DF4-4D9F-8D3B-05032F44DB69}"/>
              </a:ext>
            </a:extLst>
          </p:cNvPr>
          <p:cNvSpPr txBox="1"/>
          <p:nvPr/>
        </p:nvSpPr>
        <p:spPr>
          <a:xfrm>
            <a:off x="4391226" y="5058260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73" name="テキスト ボックス 172">
            <a:extLst>
              <a:ext uri="{FF2B5EF4-FFF2-40B4-BE49-F238E27FC236}">
                <a16:creationId xmlns:a16="http://schemas.microsoft.com/office/drawing/2014/main" id="{FBB42C0B-02A7-4372-A057-5088C246156C}"/>
              </a:ext>
            </a:extLst>
          </p:cNvPr>
          <p:cNvSpPr txBox="1"/>
          <p:nvPr/>
        </p:nvSpPr>
        <p:spPr>
          <a:xfrm>
            <a:off x="4560333" y="5058260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74" name="テキスト ボックス 173">
            <a:extLst>
              <a:ext uri="{FF2B5EF4-FFF2-40B4-BE49-F238E27FC236}">
                <a16:creationId xmlns:a16="http://schemas.microsoft.com/office/drawing/2014/main" id="{A286AD06-28D8-41B9-8608-6B2AB86136F9}"/>
              </a:ext>
            </a:extLst>
          </p:cNvPr>
          <p:cNvSpPr txBox="1"/>
          <p:nvPr/>
        </p:nvSpPr>
        <p:spPr>
          <a:xfrm>
            <a:off x="4714296" y="5058260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76" name="テキスト ボックス 175">
            <a:extLst>
              <a:ext uri="{FF2B5EF4-FFF2-40B4-BE49-F238E27FC236}">
                <a16:creationId xmlns:a16="http://schemas.microsoft.com/office/drawing/2014/main" id="{8409B030-C451-4BF5-8D1D-0501EB55FE14}"/>
              </a:ext>
            </a:extLst>
          </p:cNvPr>
          <p:cNvSpPr txBox="1"/>
          <p:nvPr/>
        </p:nvSpPr>
        <p:spPr>
          <a:xfrm>
            <a:off x="5079793" y="5264300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75" name="テキスト ボックス 174">
            <a:extLst>
              <a:ext uri="{FF2B5EF4-FFF2-40B4-BE49-F238E27FC236}">
                <a16:creationId xmlns:a16="http://schemas.microsoft.com/office/drawing/2014/main" id="{093B68CA-AC88-44A0-80F8-9AEC50770435}"/>
              </a:ext>
            </a:extLst>
          </p:cNvPr>
          <p:cNvSpPr txBox="1"/>
          <p:nvPr/>
        </p:nvSpPr>
        <p:spPr>
          <a:xfrm>
            <a:off x="4905066" y="5058260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77" name="テキスト ボックス 176">
            <a:extLst>
              <a:ext uri="{FF2B5EF4-FFF2-40B4-BE49-F238E27FC236}">
                <a16:creationId xmlns:a16="http://schemas.microsoft.com/office/drawing/2014/main" id="{9D026A76-8258-41D7-BDEF-A666A636615E}"/>
              </a:ext>
            </a:extLst>
          </p:cNvPr>
          <p:cNvSpPr txBox="1"/>
          <p:nvPr/>
        </p:nvSpPr>
        <p:spPr>
          <a:xfrm>
            <a:off x="4212550" y="4854458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78" name="テキスト ボックス 177">
            <a:extLst>
              <a:ext uri="{FF2B5EF4-FFF2-40B4-BE49-F238E27FC236}">
                <a16:creationId xmlns:a16="http://schemas.microsoft.com/office/drawing/2014/main" id="{8DC86906-ABDA-4A44-91E1-3BF169722E20}"/>
              </a:ext>
            </a:extLst>
          </p:cNvPr>
          <p:cNvSpPr txBox="1"/>
          <p:nvPr/>
        </p:nvSpPr>
        <p:spPr>
          <a:xfrm>
            <a:off x="4391226" y="4854458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79" name="テキスト ボックス 178">
            <a:extLst>
              <a:ext uri="{FF2B5EF4-FFF2-40B4-BE49-F238E27FC236}">
                <a16:creationId xmlns:a16="http://schemas.microsoft.com/office/drawing/2014/main" id="{713DFC92-A816-4C24-B0DA-1522C7CDB0E5}"/>
              </a:ext>
            </a:extLst>
          </p:cNvPr>
          <p:cNvSpPr txBox="1"/>
          <p:nvPr/>
        </p:nvSpPr>
        <p:spPr>
          <a:xfrm>
            <a:off x="4560333" y="4854458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80" name="テキスト ボックス 179">
            <a:extLst>
              <a:ext uri="{FF2B5EF4-FFF2-40B4-BE49-F238E27FC236}">
                <a16:creationId xmlns:a16="http://schemas.microsoft.com/office/drawing/2014/main" id="{5A413F51-FEF1-4918-8BD5-AE19A0D79532}"/>
              </a:ext>
            </a:extLst>
          </p:cNvPr>
          <p:cNvSpPr txBox="1"/>
          <p:nvPr/>
        </p:nvSpPr>
        <p:spPr>
          <a:xfrm>
            <a:off x="4714296" y="4854458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82" name="テキスト ボックス 181">
            <a:extLst>
              <a:ext uri="{FF2B5EF4-FFF2-40B4-BE49-F238E27FC236}">
                <a16:creationId xmlns:a16="http://schemas.microsoft.com/office/drawing/2014/main" id="{9CB863D1-CDDF-43B4-BB4D-62B40C3FE53C}"/>
              </a:ext>
            </a:extLst>
          </p:cNvPr>
          <p:cNvSpPr txBox="1"/>
          <p:nvPr/>
        </p:nvSpPr>
        <p:spPr>
          <a:xfrm>
            <a:off x="4391226" y="4666207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83" name="テキスト ボックス 182">
            <a:extLst>
              <a:ext uri="{FF2B5EF4-FFF2-40B4-BE49-F238E27FC236}">
                <a16:creationId xmlns:a16="http://schemas.microsoft.com/office/drawing/2014/main" id="{9932FA2C-E404-4354-BE10-3453EA9426D5}"/>
              </a:ext>
            </a:extLst>
          </p:cNvPr>
          <p:cNvSpPr txBox="1"/>
          <p:nvPr/>
        </p:nvSpPr>
        <p:spPr>
          <a:xfrm>
            <a:off x="4560333" y="4666207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84" name="テキスト ボックス 183">
            <a:extLst>
              <a:ext uri="{FF2B5EF4-FFF2-40B4-BE49-F238E27FC236}">
                <a16:creationId xmlns:a16="http://schemas.microsoft.com/office/drawing/2014/main" id="{DC95134A-8FEA-425B-AA0E-59262ED2C343}"/>
              </a:ext>
            </a:extLst>
          </p:cNvPr>
          <p:cNvSpPr txBox="1"/>
          <p:nvPr/>
        </p:nvSpPr>
        <p:spPr>
          <a:xfrm>
            <a:off x="4714296" y="4666207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85" name="テキスト ボックス 184">
            <a:extLst>
              <a:ext uri="{FF2B5EF4-FFF2-40B4-BE49-F238E27FC236}">
                <a16:creationId xmlns:a16="http://schemas.microsoft.com/office/drawing/2014/main" id="{8596F040-D2E4-46D3-8C88-771E3DEA179A}"/>
              </a:ext>
            </a:extLst>
          </p:cNvPr>
          <p:cNvSpPr txBox="1"/>
          <p:nvPr/>
        </p:nvSpPr>
        <p:spPr>
          <a:xfrm>
            <a:off x="3510478" y="5470049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86" name="テキスト ボックス 185">
            <a:extLst>
              <a:ext uri="{FF2B5EF4-FFF2-40B4-BE49-F238E27FC236}">
                <a16:creationId xmlns:a16="http://schemas.microsoft.com/office/drawing/2014/main" id="{E0EE210B-69AC-473E-B3F1-74EA450C335D}"/>
              </a:ext>
            </a:extLst>
          </p:cNvPr>
          <p:cNvSpPr txBox="1"/>
          <p:nvPr/>
        </p:nvSpPr>
        <p:spPr>
          <a:xfrm>
            <a:off x="4375949" y="4516279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87" name="テキスト ボックス 186">
            <a:extLst>
              <a:ext uri="{FF2B5EF4-FFF2-40B4-BE49-F238E27FC236}">
                <a16:creationId xmlns:a16="http://schemas.microsoft.com/office/drawing/2014/main" id="{9E4249F1-DDB0-4E1D-9673-E562A83F3E18}"/>
              </a:ext>
            </a:extLst>
          </p:cNvPr>
          <p:cNvSpPr txBox="1"/>
          <p:nvPr/>
        </p:nvSpPr>
        <p:spPr>
          <a:xfrm>
            <a:off x="4537123" y="4507786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88" name="テキスト ボックス 187">
            <a:extLst>
              <a:ext uri="{FF2B5EF4-FFF2-40B4-BE49-F238E27FC236}">
                <a16:creationId xmlns:a16="http://schemas.microsoft.com/office/drawing/2014/main" id="{9448C319-6551-49C8-AFCF-115871E72377}"/>
              </a:ext>
            </a:extLst>
          </p:cNvPr>
          <p:cNvSpPr txBox="1"/>
          <p:nvPr/>
        </p:nvSpPr>
        <p:spPr>
          <a:xfrm>
            <a:off x="3706074" y="5470050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90" name="テキスト ボックス 189">
            <a:extLst>
              <a:ext uri="{FF2B5EF4-FFF2-40B4-BE49-F238E27FC236}">
                <a16:creationId xmlns:a16="http://schemas.microsoft.com/office/drawing/2014/main" id="{52428BC4-A49C-4F53-853E-22B0642CF89A}"/>
              </a:ext>
            </a:extLst>
          </p:cNvPr>
          <p:cNvSpPr txBox="1"/>
          <p:nvPr/>
        </p:nvSpPr>
        <p:spPr>
          <a:xfrm>
            <a:off x="5276168" y="5462851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sp>
        <p:nvSpPr>
          <p:cNvPr id="191" name="テキスト ボックス 190">
            <a:extLst>
              <a:ext uri="{FF2B5EF4-FFF2-40B4-BE49-F238E27FC236}">
                <a16:creationId xmlns:a16="http://schemas.microsoft.com/office/drawing/2014/main" id="{6EC5A588-6CA9-4B23-A8FE-9964915FF3DD}"/>
              </a:ext>
            </a:extLst>
          </p:cNvPr>
          <p:cNvSpPr txBox="1"/>
          <p:nvPr/>
        </p:nvSpPr>
        <p:spPr>
          <a:xfrm>
            <a:off x="5445967" y="5462800"/>
            <a:ext cx="278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●</a:t>
            </a:r>
          </a:p>
        </p:txBody>
      </p:sp>
      <p:cxnSp>
        <p:nvCxnSpPr>
          <p:cNvPr id="198" name="直線矢印コネクタ 197">
            <a:extLst>
              <a:ext uri="{FF2B5EF4-FFF2-40B4-BE49-F238E27FC236}">
                <a16:creationId xmlns:a16="http://schemas.microsoft.com/office/drawing/2014/main" id="{0CC77C22-EBA8-49CF-8C87-F0B8E4452902}"/>
              </a:ext>
            </a:extLst>
          </p:cNvPr>
          <p:cNvCxnSpPr>
            <a:cxnSpLocks/>
          </p:cNvCxnSpPr>
          <p:nvPr/>
        </p:nvCxnSpPr>
        <p:spPr>
          <a:xfrm flipH="1" flipV="1">
            <a:off x="4047637" y="3648003"/>
            <a:ext cx="253970" cy="1469385"/>
          </a:xfrm>
          <a:prstGeom prst="straightConnector1">
            <a:avLst/>
          </a:prstGeom>
          <a:ln w="31750">
            <a:solidFill>
              <a:srgbClr val="FFFF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矢印: 右 203">
            <a:extLst>
              <a:ext uri="{FF2B5EF4-FFF2-40B4-BE49-F238E27FC236}">
                <a16:creationId xmlns:a16="http://schemas.microsoft.com/office/drawing/2014/main" id="{8B10C1F6-CF00-45C6-8BF5-BD6646C225AD}"/>
              </a:ext>
            </a:extLst>
          </p:cNvPr>
          <p:cNvSpPr/>
          <p:nvPr/>
        </p:nvSpPr>
        <p:spPr>
          <a:xfrm>
            <a:off x="1944457" y="3728651"/>
            <a:ext cx="2335713" cy="186812"/>
          </a:xfrm>
          <a:prstGeom prst="rightArrow">
            <a:avLst/>
          </a:prstGeom>
          <a:solidFill>
            <a:srgbClr val="00B0F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テキスト ボックス 207">
            <a:extLst>
              <a:ext uri="{FF2B5EF4-FFF2-40B4-BE49-F238E27FC236}">
                <a16:creationId xmlns:a16="http://schemas.microsoft.com/office/drawing/2014/main" id="{7A04919A-0DB9-431C-967F-3D9186E6DEF9}"/>
              </a:ext>
            </a:extLst>
          </p:cNvPr>
          <p:cNvSpPr txBox="1"/>
          <p:nvPr/>
        </p:nvSpPr>
        <p:spPr>
          <a:xfrm>
            <a:off x="2238340" y="3850802"/>
            <a:ext cx="174099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500" dirty="0">
                <a:solidFill>
                  <a:srgbClr val="65D7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分散の大きな母集団から抽出した標本の</a:t>
            </a:r>
            <a:r>
              <a:rPr kumimoji="1" lang="en-US" altLang="ja-JP" sz="1500" dirty="0">
                <a:solidFill>
                  <a:srgbClr val="65D7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χ</a:t>
            </a:r>
            <a:r>
              <a:rPr kumimoji="1" lang="en-US" altLang="ja-JP" sz="1500" baseline="30000" dirty="0">
                <a:solidFill>
                  <a:srgbClr val="65D7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2</a:t>
            </a:r>
            <a:r>
              <a:rPr kumimoji="1" lang="ja-JP" altLang="en-US" sz="1500" dirty="0">
                <a:solidFill>
                  <a:srgbClr val="65D7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値は大きい</a:t>
            </a:r>
          </a:p>
        </p:txBody>
      </p:sp>
      <p:cxnSp>
        <p:nvCxnSpPr>
          <p:cNvPr id="217" name="直線矢印コネクタ 216">
            <a:extLst>
              <a:ext uri="{FF2B5EF4-FFF2-40B4-BE49-F238E27FC236}">
                <a16:creationId xmlns:a16="http://schemas.microsoft.com/office/drawing/2014/main" id="{9DF99CAA-7D2B-4731-A72D-2B98D58AAB03}"/>
              </a:ext>
            </a:extLst>
          </p:cNvPr>
          <p:cNvCxnSpPr>
            <a:cxnSpLocks/>
          </p:cNvCxnSpPr>
          <p:nvPr/>
        </p:nvCxnSpPr>
        <p:spPr>
          <a:xfrm flipH="1">
            <a:off x="5655350" y="2921077"/>
            <a:ext cx="403832" cy="347759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テキスト ボックス 220">
            <a:extLst>
              <a:ext uri="{FF2B5EF4-FFF2-40B4-BE49-F238E27FC236}">
                <a16:creationId xmlns:a16="http://schemas.microsoft.com/office/drawing/2014/main" id="{A197ED76-9A5B-436F-B2C6-E1E1D671FAC1}"/>
              </a:ext>
            </a:extLst>
          </p:cNvPr>
          <p:cNvSpPr txBox="1"/>
          <p:nvPr/>
        </p:nvSpPr>
        <p:spPr>
          <a:xfrm>
            <a:off x="5067114" y="2116534"/>
            <a:ext cx="2752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6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データのバラツキが大きいと，平均から離れたデータも多くなり，</a:t>
            </a:r>
            <a:r>
              <a:rPr kumimoji="1" lang="en-US" altLang="ja-JP" sz="16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χ</a:t>
            </a:r>
            <a:r>
              <a:rPr kumimoji="1" lang="en-US" altLang="ja-JP" sz="1600" baseline="300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2</a:t>
            </a:r>
            <a:r>
              <a:rPr kumimoji="1" lang="ja-JP" altLang="en-US" sz="1600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の値は大きくなる</a:t>
            </a:r>
          </a:p>
        </p:txBody>
      </p:sp>
      <p:sp>
        <p:nvSpPr>
          <p:cNvPr id="222" name="テキスト ボックス 221">
            <a:extLst>
              <a:ext uri="{FF2B5EF4-FFF2-40B4-BE49-F238E27FC236}">
                <a16:creationId xmlns:a16="http://schemas.microsoft.com/office/drawing/2014/main" id="{7BE1BB40-565E-40C2-A097-A1B3B2CBE052}"/>
              </a:ext>
            </a:extLst>
          </p:cNvPr>
          <p:cNvSpPr txBox="1"/>
          <p:nvPr/>
        </p:nvSpPr>
        <p:spPr>
          <a:xfrm>
            <a:off x="6318157" y="4355107"/>
            <a:ext cx="2432588" cy="155427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9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χ</a:t>
            </a:r>
            <a:r>
              <a:rPr kumimoji="1" lang="en-US" altLang="ja-JP" sz="1900" baseline="30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2</a:t>
            </a:r>
            <a:r>
              <a:rPr kumimoji="1" lang="ja-JP" altLang="en-US" sz="19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は標本の分散と連動している</a:t>
            </a:r>
            <a:endParaRPr kumimoji="1" lang="en-US" altLang="ja-JP" sz="19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  <a:p>
            <a:pPr algn="just"/>
            <a:r>
              <a:rPr kumimoji="1" lang="ja-JP" altLang="en-US" sz="19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→この性質を利用して母集団の分散を推定（この後，式で展開）</a:t>
            </a:r>
          </a:p>
        </p:txBody>
      </p:sp>
      <p:sp>
        <p:nvSpPr>
          <p:cNvPr id="225" name="矢印: 折線 224">
            <a:extLst>
              <a:ext uri="{FF2B5EF4-FFF2-40B4-BE49-F238E27FC236}">
                <a16:creationId xmlns:a16="http://schemas.microsoft.com/office/drawing/2014/main" id="{B9E70681-0696-4ADE-B62B-2F74D6FF9799}"/>
              </a:ext>
            </a:extLst>
          </p:cNvPr>
          <p:cNvSpPr/>
          <p:nvPr/>
        </p:nvSpPr>
        <p:spPr>
          <a:xfrm flipH="1">
            <a:off x="6258600" y="3284984"/>
            <a:ext cx="469616" cy="1098492"/>
          </a:xfrm>
          <a:prstGeom prst="bentArrow">
            <a:avLst>
              <a:gd name="adj1" fmla="val 20459"/>
              <a:gd name="adj2" fmla="val 25000"/>
              <a:gd name="adj3" fmla="val 25000"/>
              <a:gd name="adj4" fmla="val 43750"/>
            </a:avLst>
          </a:prstGeom>
          <a:solidFill>
            <a:srgbClr val="0070C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7" name="テキスト ボックス 226">
            <a:extLst>
              <a:ext uri="{FF2B5EF4-FFF2-40B4-BE49-F238E27FC236}">
                <a16:creationId xmlns:a16="http://schemas.microsoft.com/office/drawing/2014/main" id="{6B7F0E3C-19D4-4D78-BADE-B38262718375}"/>
              </a:ext>
            </a:extLst>
          </p:cNvPr>
          <p:cNvSpPr txBox="1"/>
          <p:nvPr/>
        </p:nvSpPr>
        <p:spPr>
          <a:xfrm>
            <a:off x="6728216" y="3482855"/>
            <a:ext cx="2009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6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母標準偏差を基準とした「平均からのズレ具合」（つまり分散）</a:t>
            </a:r>
          </a:p>
        </p:txBody>
      </p:sp>
      <p:graphicFrame>
        <p:nvGraphicFramePr>
          <p:cNvPr id="103" name="オブジェクト 102">
            <a:extLst>
              <a:ext uri="{FF2B5EF4-FFF2-40B4-BE49-F238E27FC236}">
                <a16:creationId xmlns:a16="http://schemas.microsoft.com/office/drawing/2014/main" id="{4E06E4EB-94B9-49B4-BA14-5D4F63AA98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4824811"/>
              </p:ext>
            </p:extLst>
          </p:nvPr>
        </p:nvGraphicFramePr>
        <p:xfrm>
          <a:off x="4627005" y="3403777"/>
          <a:ext cx="4032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3" name="Equation" r:id="rId4" imgW="266400" imgH="253800" progId="Equation.DSMT4">
                  <p:embed/>
                </p:oleObj>
              </mc:Choice>
              <mc:Fallback>
                <p:oleObj name="Equation" r:id="rId4" imgW="266400" imgH="253800" progId="Equation.DSMT4">
                  <p:embed/>
                  <p:pic>
                    <p:nvPicPr>
                      <p:cNvPr id="5" name="オブジェクト 4">
                        <a:extLst>
                          <a:ext uri="{FF2B5EF4-FFF2-40B4-BE49-F238E27FC236}">
                            <a16:creationId xmlns:a16="http://schemas.microsoft.com/office/drawing/2014/main" id="{87E8331C-157E-43BE-B9FF-34B49FA82E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27005" y="3403777"/>
                        <a:ext cx="403225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" name="オブジェクト 103">
            <a:extLst>
              <a:ext uri="{FF2B5EF4-FFF2-40B4-BE49-F238E27FC236}">
                <a16:creationId xmlns:a16="http://schemas.microsoft.com/office/drawing/2014/main" id="{F2F166DB-0C69-469A-B1F4-0C174AC001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690293"/>
              </p:ext>
            </p:extLst>
          </p:nvPr>
        </p:nvGraphicFramePr>
        <p:xfrm>
          <a:off x="5052100" y="3244506"/>
          <a:ext cx="12065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4" name="Equation" r:id="rId6" imgW="799920" imgH="419040" progId="Equation.DSMT4">
                  <p:embed/>
                </p:oleObj>
              </mc:Choice>
              <mc:Fallback>
                <p:oleObj name="Equation" r:id="rId6" imgW="799920" imgH="419040" progId="Equation.DSMT4">
                  <p:embed/>
                  <p:pic>
                    <p:nvPicPr>
                      <p:cNvPr id="103" name="オブジェクト 102">
                        <a:extLst>
                          <a:ext uri="{FF2B5EF4-FFF2-40B4-BE49-F238E27FC236}">
                            <a16:creationId xmlns:a16="http://schemas.microsoft.com/office/drawing/2014/main" id="{4E06E4EB-94B9-49B4-BA14-5D4F63AA98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52100" y="3244506"/>
                        <a:ext cx="12065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" name="フリーフォーム: 図形 114">
            <a:extLst>
              <a:ext uri="{FF2B5EF4-FFF2-40B4-BE49-F238E27FC236}">
                <a16:creationId xmlns:a16="http://schemas.microsoft.com/office/drawing/2014/main" id="{53C70417-FF00-49CD-8C2F-0AE2D3FCA94D}"/>
              </a:ext>
            </a:extLst>
          </p:cNvPr>
          <p:cNvSpPr/>
          <p:nvPr/>
        </p:nvSpPr>
        <p:spPr>
          <a:xfrm>
            <a:off x="1775471" y="2477724"/>
            <a:ext cx="2592288" cy="1193956"/>
          </a:xfrm>
          <a:custGeom>
            <a:avLst/>
            <a:gdLst>
              <a:gd name="connsiteX0" fmla="*/ 25663 w 2489463"/>
              <a:gd name="connsiteY0" fmla="*/ 1196264 h 1217602"/>
              <a:gd name="connsiteX1" fmla="*/ 25663 w 2489463"/>
              <a:gd name="connsiteY1" fmla="*/ 1056564 h 1217602"/>
              <a:gd name="connsiteX2" fmla="*/ 292363 w 2489463"/>
              <a:gd name="connsiteY2" fmla="*/ 2464 h 1217602"/>
              <a:gd name="connsiteX3" fmla="*/ 1105163 w 2489463"/>
              <a:gd name="connsiteY3" fmla="*/ 777164 h 1217602"/>
              <a:gd name="connsiteX4" fmla="*/ 2489463 w 2489463"/>
              <a:gd name="connsiteY4" fmla="*/ 1170864 h 121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9463" h="1217602">
                <a:moveTo>
                  <a:pt x="25663" y="1196264"/>
                </a:moveTo>
                <a:cubicBezTo>
                  <a:pt x="3438" y="1225897"/>
                  <a:pt x="-18787" y="1255531"/>
                  <a:pt x="25663" y="1056564"/>
                </a:cubicBezTo>
                <a:cubicBezTo>
                  <a:pt x="70113" y="857597"/>
                  <a:pt x="112446" y="49031"/>
                  <a:pt x="292363" y="2464"/>
                </a:cubicBezTo>
                <a:cubicBezTo>
                  <a:pt x="472280" y="-44103"/>
                  <a:pt x="738980" y="582431"/>
                  <a:pt x="1105163" y="777164"/>
                </a:cubicBezTo>
                <a:cubicBezTo>
                  <a:pt x="1471346" y="971897"/>
                  <a:pt x="1980404" y="1071380"/>
                  <a:pt x="2489463" y="1170864"/>
                </a:cubicBezTo>
              </a:path>
            </a:pathLst>
          </a:custGeom>
          <a:solidFill>
            <a:srgbClr val="00B05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6" name="直線矢印コネクタ 115">
            <a:extLst>
              <a:ext uri="{FF2B5EF4-FFF2-40B4-BE49-F238E27FC236}">
                <a16:creationId xmlns:a16="http://schemas.microsoft.com/office/drawing/2014/main" id="{0259D978-E44D-4C2C-AEED-508252C27FCD}"/>
              </a:ext>
            </a:extLst>
          </p:cNvPr>
          <p:cNvCxnSpPr>
            <a:cxnSpLocks/>
          </p:cNvCxnSpPr>
          <p:nvPr/>
        </p:nvCxnSpPr>
        <p:spPr>
          <a:xfrm>
            <a:off x="1731977" y="3619819"/>
            <a:ext cx="2808312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テキスト ボックス 223">
            <a:extLst>
              <a:ext uri="{FF2B5EF4-FFF2-40B4-BE49-F238E27FC236}">
                <a16:creationId xmlns:a16="http://schemas.microsoft.com/office/drawing/2014/main" id="{0058038D-9C4B-4FB4-BDB3-A4CE1D3D2F69}"/>
              </a:ext>
            </a:extLst>
          </p:cNvPr>
          <p:cNvSpPr txBox="1"/>
          <p:nvPr/>
        </p:nvSpPr>
        <p:spPr>
          <a:xfrm>
            <a:off x="421828" y="1885839"/>
            <a:ext cx="42013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異なる分散の母集団から抽出した標本で</a:t>
            </a:r>
            <a:r>
              <a:rPr kumimoji="1" lang="en-US" altLang="ja-JP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χ</a:t>
            </a:r>
            <a:r>
              <a:rPr kumimoji="1" lang="en-US" altLang="ja-JP" sz="1700" baseline="30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2</a:t>
            </a:r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を計算したとする</a:t>
            </a:r>
            <a:r>
              <a:rPr kumimoji="1" lang="en-US" altLang="ja-JP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…</a:t>
            </a:r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（本来は母分散は不変）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79A23D7-3EF7-41B1-A027-0E532A8AC0CF}"/>
              </a:ext>
            </a:extLst>
          </p:cNvPr>
          <p:cNvSpPr/>
          <p:nvPr/>
        </p:nvSpPr>
        <p:spPr>
          <a:xfrm>
            <a:off x="5208896" y="3284984"/>
            <a:ext cx="1019288" cy="278358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AD376DD2-B126-4965-B5D7-B0E3461B27F8}"/>
              </a:ext>
            </a:extLst>
          </p:cNvPr>
          <p:cNvSpPr txBox="1"/>
          <p:nvPr/>
        </p:nvSpPr>
        <p:spPr>
          <a:xfrm>
            <a:off x="4066601" y="3865654"/>
            <a:ext cx="1629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6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標本の分散大</a:t>
            </a:r>
          </a:p>
        </p:txBody>
      </p: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DA65F8D9-D4D9-42B3-AAC2-5C71EDB73B50}"/>
              </a:ext>
            </a:extLst>
          </p:cNvPr>
          <p:cNvSpPr txBox="1"/>
          <p:nvPr/>
        </p:nvSpPr>
        <p:spPr>
          <a:xfrm>
            <a:off x="827391" y="3858164"/>
            <a:ext cx="1629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6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標本の分散小</a:t>
            </a:r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B351A62E-5538-4BDD-8560-FCF5089AA880}"/>
              </a:ext>
            </a:extLst>
          </p:cNvPr>
          <p:cNvSpPr txBox="1"/>
          <p:nvPr/>
        </p:nvSpPr>
        <p:spPr>
          <a:xfrm>
            <a:off x="3833812" y="5520689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i="1" dirty="0">
                <a:solidFill>
                  <a:schemeClr val="bg1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x</a:t>
            </a:r>
            <a:r>
              <a:rPr kumimoji="1" lang="en-US" altLang="ja-JP" sz="2000" i="1" baseline="-25000" dirty="0">
                <a:solidFill>
                  <a:schemeClr val="bg1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i</a:t>
            </a:r>
            <a:endParaRPr kumimoji="1" lang="ja-JP" altLang="en-US" sz="2000" i="1" baseline="-25000" dirty="0">
              <a:solidFill>
                <a:schemeClr val="bg1"/>
              </a:solidFill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33" name="テキスト ボックス 132">
            <a:extLst>
              <a:ext uri="{FF2B5EF4-FFF2-40B4-BE49-F238E27FC236}">
                <a16:creationId xmlns:a16="http://schemas.microsoft.com/office/drawing/2014/main" id="{AD0E3162-E784-40D8-9FBB-5838C336CAFE}"/>
              </a:ext>
            </a:extLst>
          </p:cNvPr>
          <p:cNvSpPr txBox="1"/>
          <p:nvPr/>
        </p:nvSpPr>
        <p:spPr>
          <a:xfrm>
            <a:off x="2033433" y="5511238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i="1" dirty="0">
                <a:solidFill>
                  <a:schemeClr val="bg1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x</a:t>
            </a:r>
            <a:r>
              <a:rPr kumimoji="1" lang="en-US" altLang="ja-JP" sz="2000" i="1" baseline="-25000" dirty="0">
                <a:solidFill>
                  <a:schemeClr val="bg1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i</a:t>
            </a:r>
            <a:endParaRPr kumimoji="1" lang="ja-JP" altLang="en-US" sz="2000" i="1" baseline="-25000" dirty="0">
              <a:solidFill>
                <a:schemeClr val="bg1"/>
              </a:solidFill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B443FA5A-85B4-4F6B-A732-9F7F2E5A2B32}"/>
              </a:ext>
            </a:extLst>
          </p:cNvPr>
          <p:cNvCxnSpPr>
            <a:cxnSpLocks/>
          </p:cNvCxnSpPr>
          <p:nvPr/>
        </p:nvCxnSpPr>
        <p:spPr>
          <a:xfrm>
            <a:off x="4142260" y="5749730"/>
            <a:ext cx="450997" cy="0"/>
          </a:xfrm>
          <a:prstGeom prst="straightConnector1">
            <a:avLst/>
          </a:prstGeom>
          <a:ln w="317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矢印コネクタ 137">
            <a:extLst>
              <a:ext uri="{FF2B5EF4-FFF2-40B4-BE49-F238E27FC236}">
                <a16:creationId xmlns:a16="http://schemas.microsoft.com/office/drawing/2014/main" id="{51CFF198-315B-4791-B626-880304A2041C}"/>
              </a:ext>
            </a:extLst>
          </p:cNvPr>
          <p:cNvCxnSpPr>
            <a:cxnSpLocks/>
          </p:cNvCxnSpPr>
          <p:nvPr/>
        </p:nvCxnSpPr>
        <p:spPr>
          <a:xfrm flipV="1">
            <a:off x="1876149" y="5736187"/>
            <a:ext cx="247043" cy="4753"/>
          </a:xfrm>
          <a:prstGeom prst="straightConnector1">
            <a:avLst/>
          </a:prstGeom>
          <a:ln w="317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29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95" grpId="0" animBg="1"/>
      <p:bldP spid="35" grpId="0" animBg="1"/>
      <p:bldP spid="193" grpId="0" animBg="1"/>
      <p:bldP spid="33" grpId="0"/>
      <p:bldP spid="36" grpId="0"/>
      <p:bldP spid="44" grpId="0"/>
      <p:bldP spid="46" grpId="0"/>
      <p:bldP spid="47" grpId="0"/>
      <p:bldP spid="48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7" grpId="0"/>
      <p:bldP spid="118" grpId="0"/>
      <p:bldP spid="119" grpId="0"/>
      <p:bldP spid="120" grpId="0"/>
      <p:bldP spid="121" grpId="0"/>
      <p:bldP spid="122" grpId="0"/>
      <p:bldP spid="125" grpId="0"/>
      <p:bldP spid="126" grpId="0"/>
      <p:bldP spid="127" grpId="0"/>
      <p:bldP spid="128" grpId="0"/>
      <p:bldP spid="129" grpId="0"/>
      <p:bldP spid="134" grpId="0"/>
      <p:bldP spid="135" grpId="0"/>
      <p:bldP spid="136" grpId="0"/>
      <p:bldP spid="137" grpId="0"/>
      <p:bldP spid="142" grpId="0"/>
      <p:bldP spid="143" grpId="0"/>
      <p:bldP spid="144" grpId="0"/>
      <p:bldP spid="150" grpId="0"/>
      <p:bldP spid="151" grpId="0"/>
      <p:bldP spid="152" grpId="0"/>
      <p:bldP spid="155" grpId="0"/>
      <p:bldP spid="156" grpId="0"/>
      <p:bldP spid="157" grpId="0"/>
      <p:bldP spid="158" grpId="0"/>
      <p:bldP spid="159" grpId="0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171" grpId="0"/>
      <p:bldP spid="172" grpId="0"/>
      <p:bldP spid="173" grpId="0"/>
      <p:bldP spid="174" grpId="0"/>
      <p:bldP spid="176" grpId="0"/>
      <p:bldP spid="175" grpId="0"/>
      <p:bldP spid="177" grpId="0"/>
      <p:bldP spid="178" grpId="0"/>
      <p:bldP spid="179" grpId="0"/>
      <p:bldP spid="180" grpId="0"/>
      <p:bldP spid="182" grpId="0"/>
      <p:bldP spid="183" grpId="0"/>
      <p:bldP spid="184" grpId="0"/>
      <p:bldP spid="185" grpId="0"/>
      <p:bldP spid="186" grpId="0"/>
      <p:bldP spid="187" grpId="0"/>
      <p:bldP spid="188" grpId="0"/>
      <p:bldP spid="190" grpId="0"/>
      <p:bldP spid="191" grpId="0"/>
      <p:bldP spid="204" grpId="0" animBg="1"/>
      <p:bldP spid="208" grpId="0"/>
      <p:bldP spid="221" grpId="0"/>
      <p:bldP spid="222" grpId="0" animBg="1"/>
      <p:bldP spid="225" grpId="0" animBg="1"/>
      <p:bldP spid="227" grpId="0"/>
      <p:bldP spid="21" grpId="0" animBg="1"/>
      <p:bldP spid="130" grpId="0"/>
      <p:bldP spid="131" grpId="0"/>
      <p:bldP spid="124" grpId="0"/>
      <p:bldP spid="133" grpId="0"/>
    </p:bldLst>
  </p:timing>
</p:sld>
</file>

<file path=ppt/theme/theme1.xml><?xml version="1.0" encoding="utf-8"?>
<a:theme xmlns:a="http://schemas.openxmlformats.org/drawingml/2006/main" name="TS010336811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0">
          <a:solidFill>
            <a:srgbClr val="FFFF00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solidFill>
            <a:srgbClr val="FFFF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kumimoji="1" sz="2000" dirty="0" smtClean="0">
            <a:solidFill>
              <a:schemeClr val="bg1"/>
            </a:solidFill>
            <a:latin typeface="ＭＳ Ｐゴシック" panose="020B0600070205080204" pitchFamily="50" charset="-128"/>
            <a:ea typeface="ＭＳ Ｐゴシック" panose="020B0600070205080204" pitchFamily="50" charset="-128"/>
            <a:cs typeface="Meiryo UI" pitchFamily="50" charset="-128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090874C-63AE-4E35-B2A1-BFA9302105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TS010336811</Template>
  <TotalTime>25149</TotalTime>
  <Words>2037</Words>
  <Application>Microsoft Office PowerPoint</Application>
  <PresentationFormat>画面に合わせる (4:3)</PresentationFormat>
  <Paragraphs>583</Paragraphs>
  <Slides>22</Slides>
  <Notes>4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31" baseType="lpstr">
      <vt:lpstr>Mead Bold</vt:lpstr>
      <vt:lpstr>Meiryo UI</vt:lpstr>
      <vt:lpstr>ＭＳ Ｐゴシック</vt:lpstr>
      <vt:lpstr>Arial</vt:lpstr>
      <vt:lpstr>Calibri</vt:lpstr>
      <vt:lpstr>Cambria Math</vt:lpstr>
      <vt:lpstr>Times New Roman</vt:lpstr>
      <vt:lpstr>TS010336811</vt:lpstr>
      <vt:lpstr>Equation</vt:lpstr>
      <vt:lpstr>入門 統計学　第５章</vt:lpstr>
      <vt:lpstr>本章で学ぶ2つの確率分布 χ２分布 と F分布</vt:lpstr>
      <vt:lpstr>5.1　χ2分布</vt:lpstr>
      <vt:lpstr>χ２はデータの平方和</vt:lpstr>
      <vt:lpstr>実際のχ２は標準化変量の平方和</vt:lpstr>
      <vt:lpstr>χ２分布の形</vt:lpstr>
      <vt:lpstr>χ2分布の再確認 （母分散が既知で自由度が3の場合）</vt:lpstr>
      <vt:lpstr>5.2　母分散の区間推定</vt:lpstr>
      <vt:lpstr>なぜχ2分布から 母分散の区間推定ができるのか？</vt:lpstr>
      <vt:lpstr>（χ2と）不偏分散との比例関係</vt:lpstr>
      <vt:lpstr>母分散の区間推定</vt:lpstr>
      <vt:lpstr>χ2 分布表の読み方（付録Ⅲ）</vt:lpstr>
      <vt:lpstr>例　題</vt:lpstr>
      <vt:lpstr>5.3　バラツキを比較できる確率分布</vt:lpstr>
      <vt:lpstr>F分布</vt:lpstr>
      <vt:lpstr>F分布の確率密度関数</vt:lpstr>
      <vt:lpstr>F分布の形</vt:lpstr>
      <vt:lpstr>5.4　特別なF 2つの不偏分散の比になる場合</vt:lpstr>
      <vt:lpstr>Fとｔの関係</vt:lpstr>
      <vt:lpstr>いろいろな確率分布の関係</vt:lpstr>
      <vt:lpstr>F分布表と読み方（付録Ⅳ）</vt:lpstr>
      <vt:lpstr>以上で第５章は終了です。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入門 統計学①</dc:title>
  <dc:creator>Jaco</dc:creator>
  <cp:lastModifiedBy>kuri@faculty.chiba-u.jp</cp:lastModifiedBy>
  <cp:revision>2193</cp:revision>
  <dcterms:created xsi:type="dcterms:W3CDTF">2012-01-27T05:21:34Z</dcterms:created>
  <dcterms:modified xsi:type="dcterms:W3CDTF">2021-06-19T01:11:36Z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1526326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D8.0.3</vt:lpwstr>
  </property>
  <property fmtid="{D5CDD505-2E9C-101B-9397-08002B2CF9AE}" name="_TemplateID" pid="5">
    <vt:lpwstr>TC103368119990</vt:lpwstr>
  </property>
</Properties>
</file>