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9"/>
  </p:notesMasterIdLst>
  <p:sldIdLst>
    <p:sldId id="467" r:id="rId3"/>
    <p:sldId id="468" r:id="rId4"/>
    <p:sldId id="470" r:id="rId5"/>
    <p:sldId id="469" r:id="rId6"/>
    <p:sldId id="276" r:id="rId7"/>
    <p:sldId id="277" r:id="rId8"/>
    <p:sldId id="471" r:id="rId9"/>
    <p:sldId id="414" r:id="rId10"/>
    <p:sldId id="281" r:id="rId11"/>
    <p:sldId id="472" r:id="rId12"/>
    <p:sldId id="473" r:id="rId13"/>
    <p:sldId id="485" r:id="rId14"/>
    <p:sldId id="486" r:id="rId15"/>
    <p:sldId id="294" r:id="rId16"/>
    <p:sldId id="498" r:id="rId17"/>
    <p:sldId id="488" r:id="rId18"/>
    <p:sldId id="284" r:id="rId19"/>
    <p:sldId id="285" r:id="rId20"/>
    <p:sldId id="290" r:id="rId21"/>
    <p:sldId id="287" r:id="rId22"/>
    <p:sldId id="288" r:id="rId23"/>
    <p:sldId id="489" r:id="rId24"/>
    <p:sldId id="490" r:id="rId25"/>
    <p:sldId id="292" r:id="rId26"/>
    <p:sldId id="491" r:id="rId27"/>
    <p:sldId id="497" r:id="rId28"/>
    <p:sldId id="293" r:id="rId29"/>
    <p:sldId id="492" r:id="rId30"/>
    <p:sldId id="493" r:id="rId31"/>
    <p:sldId id="494" r:id="rId32"/>
    <p:sldId id="495" r:id="rId33"/>
    <p:sldId id="496" r:id="rId34"/>
    <p:sldId id="296" r:id="rId35"/>
    <p:sldId id="298" r:id="rId36"/>
    <p:sldId id="299" r:id="rId37"/>
    <p:sldId id="380" r:id="rId3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uri@faculty.chiba-u.jp" initials="k" lastIdx="2" clrIdx="0">
    <p:extLst>
      <p:ext uri="{19B8F6BF-5375-455C-9EA6-DF929625EA0E}">
        <p15:presenceInfo xmlns:p15="http://schemas.microsoft.com/office/powerpoint/2012/main" userId="kuri@faculty.chiba-u.j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79DCFF"/>
    <a:srgbClr val="666633"/>
    <a:srgbClr val="65D7FF"/>
    <a:srgbClr val="CC6600"/>
    <a:srgbClr val="996600"/>
    <a:srgbClr val="336600"/>
    <a:srgbClr val="9900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59" autoAdjust="0"/>
    <p:restoredTop sz="90509" autoAdjust="0"/>
  </p:normalViewPr>
  <p:slideViewPr>
    <p:cSldViewPr>
      <p:cViewPr varScale="1">
        <p:scale>
          <a:sx n="99" d="100"/>
          <a:sy n="99" d="100"/>
        </p:scale>
        <p:origin x="318"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90" d="100"/>
          <a:sy n="90" d="100"/>
        </p:scale>
        <p:origin x="3774" y="39"/>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6.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81.wmf"/><Relationship Id="rId1" Type="http://schemas.openxmlformats.org/officeDocument/2006/relationships/image" Target="../media/image80.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8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C2FF37-B953-4175-B2B2-5CC4AC5C0D94}" type="datetimeFigureOut">
              <a:rPr kumimoji="1" lang="ja-JP" altLang="en-US" smtClean="0"/>
              <a:t>2021/5/24</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6492E8-5D94-4260-A9E5-A55708B34C01}" type="slidenum">
              <a:rPr kumimoji="1" lang="ja-JP" altLang="en-US" smtClean="0"/>
              <a:t>‹#›</a:t>
            </a:fld>
            <a:endParaRPr kumimoji="1" lang="ja-JP" altLang="en-US"/>
          </a:p>
        </p:txBody>
      </p:sp>
    </p:spTree>
    <p:extLst>
      <p:ext uri="{BB962C8B-B14F-4D97-AF65-F5344CB8AC3E}">
        <p14:creationId xmlns:p14="http://schemas.microsoft.com/office/powerpoint/2010/main" val="305229294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06492E8-5D94-4260-A9E5-A55708B34C01}" type="slidenum">
              <a:rPr kumimoji="1" lang="ja-JP" altLang="en-US" smtClean="0"/>
              <a:t>1</a:t>
            </a:fld>
            <a:endParaRPr kumimoji="1" lang="ja-JP" altLang="en-US"/>
          </a:p>
        </p:txBody>
      </p:sp>
    </p:spTree>
    <p:extLst>
      <p:ext uri="{BB962C8B-B14F-4D97-AF65-F5344CB8AC3E}">
        <p14:creationId xmlns:p14="http://schemas.microsoft.com/office/powerpoint/2010/main" val="1180497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06492E8-5D94-4260-A9E5-A55708B34C01}" type="slidenum">
              <a:rPr kumimoji="1" lang="ja-JP" altLang="en-US" smtClean="0"/>
              <a:t>4</a:t>
            </a:fld>
            <a:endParaRPr kumimoji="1" lang="ja-JP" altLang="en-US"/>
          </a:p>
        </p:txBody>
      </p:sp>
    </p:spTree>
    <p:extLst>
      <p:ext uri="{BB962C8B-B14F-4D97-AF65-F5344CB8AC3E}">
        <p14:creationId xmlns:p14="http://schemas.microsoft.com/office/powerpoint/2010/main" val="2983086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06492E8-5D94-4260-A9E5-A55708B34C01}" type="slidenum">
              <a:rPr kumimoji="1" lang="ja-JP" altLang="en-US" smtClean="0"/>
              <a:t>12</a:t>
            </a:fld>
            <a:endParaRPr kumimoji="1" lang="ja-JP" altLang="en-US"/>
          </a:p>
        </p:txBody>
      </p:sp>
    </p:spTree>
    <p:extLst>
      <p:ext uri="{BB962C8B-B14F-4D97-AF65-F5344CB8AC3E}">
        <p14:creationId xmlns:p14="http://schemas.microsoft.com/office/powerpoint/2010/main" val="3390959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06492E8-5D94-4260-A9E5-A55708B34C01}" type="slidenum">
              <a:rPr kumimoji="1" lang="ja-JP" altLang="en-US" smtClean="0"/>
              <a:t>25</a:t>
            </a:fld>
            <a:endParaRPr kumimoji="1" lang="ja-JP" altLang="en-US"/>
          </a:p>
        </p:txBody>
      </p:sp>
    </p:spTree>
    <p:extLst>
      <p:ext uri="{BB962C8B-B14F-4D97-AF65-F5344CB8AC3E}">
        <p14:creationId xmlns:p14="http://schemas.microsoft.com/office/powerpoint/2010/main" val="3291854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06492E8-5D94-4260-A9E5-A55708B34C01}" type="slidenum">
              <a:rPr kumimoji="1" lang="ja-JP" altLang="en-US" smtClean="0"/>
              <a:t>27</a:t>
            </a:fld>
            <a:endParaRPr kumimoji="1" lang="ja-JP" altLang="en-US"/>
          </a:p>
        </p:txBody>
      </p:sp>
    </p:spTree>
    <p:extLst>
      <p:ext uri="{BB962C8B-B14F-4D97-AF65-F5344CB8AC3E}">
        <p14:creationId xmlns:p14="http://schemas.microsoft.com/office/powerpoint/2010/main" val="2249704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06492E8-5D94-4260-A9E5-A55708B34C01}" type="slidenum">
              <a:rPr kumimoji="1" lang="ja-JP" altLang="en-US" smtClean="0"/>
              <a:t>28</a:t>
            </a:fld>
            <a:endParaRPr kumimoji="1" lang="ja-JP" altLang="en-US"/>
          </a:p>
        </p:txBody>
      </p:sp>
    </p:spTree>
    <p:extLst>
      <p:ext uri="{BB962C8B-B14F-4D97-AF65-F5344CB8AC3E}">
        <p14:creationId xmlns:p14="http://schemas.microsoft.com/office/powerpoint/2010/main" val="2553039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06492E8-5D94-4260-A9E5-A55708B34C01}" type="slidenum">
              <a:rPr kumimoji="1" lang="ja-JP" altLang="en-US" smtClean="0"/>
              <a:t>30</a:t>
            </a:fld>
            <a:endParaRPr kumimoji="1" lang="ja-JP" altLang="en-US"/>
          </a:p>
        </p:txBody>
      </p:sp>
    </p:spTree>
    <p:extLst>
      <p:ext uri="{BB962C8B-B14F-4D97-AF65-F5344CB8AC3E}">
        <p14:creationId xmlns:p14="http://schemas.microsoft.com/office/powerpoint/2010/main" val="661580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06492E8-5D94-4260-A9E5-A55708B34C01}" type="slidenum">
              <a:rPr kumimoji="1" lang="ja-JP" altLang="en-US" smtClean="0"/>
              <a:t>31</a:t>
            </a:fld>
            <a:endParaRPr kumimoji="1" lang="ja-JP" altLang="en-US"/>
          </a:p>
        </p:txBody>
      </p:sp>
    </p:spTree>
    <p:extLst>
      <p:ext uri="{BB962C8B-B14F-4D97-AF65-F5344CB8AC3E}">
        <p14:creationId xmlns:p14="http://schemas.microsoft.com/office/powerpoint/2010/main" val="23930739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blipFill dpi="0" rotWithShape="0">
          <a:blip r:embed="rId2">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609600"/>
            <a:ext cx="6629400" cy="1143000"/>
          </a:xfrm>
        </p:spPr>
        <p:txBody>
          <a:bodyPr/>
          <a:lstStyle>
            <a:lvl1pPr>
              <a:defRPr/>
            </a:lvl1pPr>
          </a:lstStyle>
          <a:p>
            <a:r>
              <a:rPr lang="ja-JP" altLang="en-US"/>
              <a:t>マスター タイトルの書式設定</a:t>
            </a:r>
            <a:endParaRPr lang="en-US"/>
          </a:p>
        </p:txBody>
      </p:sp>
      <p:sp>
        <p:nvSpPr>
          <p:cNvPr id="2051" name="Rectangle 3"/>
          <p:cNvSpPr>
            <a:spLocks noGrp="1" noChangeArrowheads="1"/>
          </p:cNvSpPr>
          <p:nvPr>
            <p:ph type="subTitle" idx="1"/>
          </p:nvPr>
        </p:nvSpPr>
        <p:spPr>
          <a:xfrm>
            <a:off x="381000" y="2819400"/>
            <a:ext cx="8305800" cy="2514600"/>
          </a:xfrm>
        </p:spPr>
        <p:txBody>
          <a:bodyPr/>
          <a:lstStyle>
            <a:lvl1pPr marL="0" indent="0">
              <a:defRPr/>
            </a:lvl1pPr>
          </a:lstStyle>
          <a:p>
            <a:r>
              <a:rPr lang="ja-JP" altLang="en-US"/>
              <a:t>マスター サブタイトルの書式設定</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bg>
      <p:bgPr>
        <a:blipFill dpi="0" rotWithShape="0">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143000"/>
          </a:xfrm>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bg>
      <p:bgPr>
        <a:blipFill dpi="0" rotWithShape="0">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864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5800" y="685800"/>
            <a:ext cx="5676900" cy="5486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990600" y="620688"/>
            <a:ext cx="7162800" cy="1143000"/>
          </a:xfrm>
        </p:spPr>
        <p:txBody>
          <a:bodyPr/>
          <a:lstStyle>
            <a:lvl1pPr>
              <a:defRPr b="1">
                <a:effectLst>
                  <a:outerShdw blurRad="38100" dist="38100" dir="2700000" algn="tl">
                    <a:srgbClr val="000000">
                      <a:alpha val="43137"/>
                    </a:srgbClr>
                  </a:outerShdw>
                </a:effectLst>
                <a:latin typeface="+mj-ea"/>
                <a:ea typeface="+mj-ea"/>
              </a:defRPr>
            </a:lvl1p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lvl1pPr algn="just">
              <a:defRPr sz="3000">
                <a:latin typeface="+mj-ea"/>
                <a:ea typeface="+mj-ea"/>
              </a:defRPr>
            </a:lvl1pPr>
            <a:lvl2pPr>
              <a:defRPr>
                <a:latin typeface="+mj-ea"/>
                <a:ea typeface="+mj-ea"/>
              </a:defRPr>
            </a:lvl2pPr>
            <a:lvl3pPr>
              <a:defRPr>
                <a:latin typeface="+mj-ea"/>
                <a:ea typeface="+mj-ea"/>
              </a:defRPr>
            </a:lvl3pPr>
            <a:lvl4pPr>
              <a:defRPr>
                <a:latin typeface="+mj-ea"/>
                <a:ea typeface="+mj-ea"/>
              </a:defRPr>
            </a:lvl4pPr>
            <a:lvl5pPr>
              <a:defRPr>
                <a:latin typeface="+mj-ea"/>
                <a:ea typeface="+mj-ea"/>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Pr>
        <a:blipFill dpi="0" rotWithShape="0">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143000"/>
          </a:xfrm>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57200" y="17335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457200" y="23733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4645025" y="17335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45025" y="23733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143000"/>
          </a:xfrm>
        </p:spPr>
        <p:txBody>
          <a:bodyPr/>
          <a:lstStyle/>
          <a:p>
            <a:r>
              <a:rPr lang="ja-JP" altLang="en-US"/>
              <a:t>マスター タイトルの書式設定</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bg>
      <p:bgPr>
        <a:blipFill dpi="0" rotWithShape="0">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0">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bg>
      <p:bgPr>
        <a:blipFill dpi="0" rotWithShape="0">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1054100"/>
          </a:xfrm>
        </p:spPr>
        <p:txBody>
          <a:bodyPr anchor="b"/>
          <a:lstStyle>
            <a:lvl1pPr algn="l">
              <a:defRPr sz="2000" b="1"/>
            </a:lvl1pPr>
          </a:lstStyle>
          <a:p>
            <a:r>
              <a:rPr lang="ja-JP" altLang="en-US"/>
              <a:t>マスター タイトルの書式設定</a:t>
            </a:r>
            <a:endParaRPr lang="en-US"/>
          </a:p>
        </p:txBody>
      </p:sp>
      <p:sp>
        <p:nvSpPr>
          <p:cNvPr id="3" name="Content Placeholder 2"/>
          <p:cNvSpPr>
            <a:spLocks noGrp="1"/>
          </p:cNvSpPr>
          <p:nvPr>
            <p:ph idx="1"/>
          </p:nvPr>
        </p:nvSpPr>
        <p:spPr>
          <a:xfrm>
            <a:off x="3575050" y="609600"/>
            <a:ext cx="5111750" cy="5516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0" y="1676400"/>
            <a:ext cx="3008313" cy="4449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838200"/>
            <a:ext cx="716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endParaRPr lang="en-US" dirty="0"/>
          </a:p>
        </p:txBody>
      </p:sp>
      <p:sp>
        <p:nvSpPr>
          <p:cNvPr id="1027" name="Rectangle 3"/>
          <p:cNvSpPr>
            <a:spLocks noGrp="1" noChangeArrowheads="1"/>
          </p:cNvSpPr>
          <p:nvPr>
            <p:ph type="body" idx="1"/>
          </p:nvPr>
        </p:nvSpPr>
        <p:spPr bwMode="auto">
          <a:xfrm>
            <a:off x="685800" y="20574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0"/>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xStyles>
    <p:titleStyle>
      <a:lvl1pPr algn="ctr" rtl="0" eaLnBrk="1" fontAlgn="base" hangingPunct="1">
        <a:spcBef>
          <a:spcPct val="0"/>
        </a:spcBef>
        <a:spcAft>
          <a:spcPct val="0"/>
        </a:spcAft>
        <a:defRPr kumimoji="1" sz="4400">
          <a:solidFill>
            <a:schemeClr val="bg1"/>
          </a:solidFill>
          <a:latin typeface="+mj-lt"/>
          <a:ea typeface="+mj-ea"/>
          <a:cs typeface="+mj-cs"/>
        </a:defRPr>
      </a:lvl1pPr>
      <a:lvl2pPr algn="ctr" rtl="0" eaLnBrk="1" fontAlgn="base" hangingPunct="1">
        <a:spcBef>
          <a:spcPct val="0"/>
        </a:spcBef>
        <a:spcAft>
          <a:spcPct val="0"/>
        </a:spcAft>
        <a:defRPr kumimoji="1" sz="4400">
          <a:solidFill>
            <a:schemeClr val="bg1"/>
          </a:solidFill>
          <a:latin typeface="Mead Bold" pitchFamily="2" charset="0"/>
        </a:defRPr>
      </a:lvl2pPr>
      <a:lvl3pPr algn="ctr" rtl="0" eaLnBrk="1" fontAlgn="base" hangingPunct="1">
        <a:spcBef>
          <a:spcPct val="0"/>
        </a:spcBef>
        <a:spcAft>
          <a:spcPct val="0"/>
        </a:spcAft>
        <a:defRPr kumimoji="1" sz="4400">
          <a:solidFill>
            <a:schemeClr val="bg1"/>
          </a:solidFill>
          <a:latin typeface="Mead Bold" pitchFamily="2" charset="0"/>
        </a:defRPr>
      </a:lvl3pPr>
      <a:lvl4pPr algn="ctr" rtl="0" eaLnBrk="1" fontAlgn="base" hangingPunct="1">
        <a:spcBef>
          <a:spcPct val="0"/>
        </a:spcBef>
        <a:spcAft>
          <a:spcPct val="0"/>
        </a:spcAft>
        <a:defRPr kumimoji="1" sz="4400">
          <a:solidFill>
            <a:schemeClr val="bg1"/>
          </a:solidFill>
          <a:latin typeface="Mead Bold" pitchFamily="2" charset="0"/>
        </a:defRPr>
      </a:lvl4pPr>
      <a:lvl5pPr algn="ctr" rtl="0" eaLnBrk="1" fontAlgn="base" hangingPunct="1">
        <a:spcBef>
          <a:spcPct val="0"/>
        </a:spcBef>
        <a:spcAft>
          <a:spcPct val="0"/>
        </a:spcAft>
        <a:defRPr kumimoji="1" sz="4400">
          <a:solidFill>
            <a:schemeClr val="bg1"/>
          </a:solidFill>
          <a:latin typeface="Mead Bold" pitchFamily="2" charset="0"/>
        </a:defRPr>
      </a:lvl5pPr>
      <a:lvl6pPr marL="457200" algn="ctr" rtl="0" eaLnBrk="1" fontAlgn="base" hangingPunct="1">
        <a:spcBef>
          <a:spcPct val="0"/>
        </a:spcBef>
        <a:spcAft>
          <a:spcPct val="0"/>
        </a:spcAft>
        <a:defRPr kumimoji="1" sz="4400">
          <a:solidFill>
            <a:schemeClr val="bg1"/>
          </a:solidFill>
          <a:latin typeface="Mead Bold" pitchFamily="2" charset="0"/>
        </a:defRPr>
      </a:lvl6pPr>
      <a:lvl7pPr marL="914400" algn="ctr" rtl="0" eaLnBrk="1" fontAlgn="base" hangingPunct="1">
        <a:spcBef>
          <a:spcPct val="0"/>
        </a:spcBef>
        <a:spcAft>
          <a:spcPct val="0"/>
        </a:spcAft>
        <a:defRPr kumimoji="1" sz="4400">
          <a:solidFill>
            <a:schemeClr val="bg1"/>
          </a:solidFill>
          <a:latin typeface="Mead Bold" pitchFamily="2" charset="0"/>
        </a:defRPr>
      </a:lvl7pPr>
      <a:lvl8pPr marL="1371600" algn="ctr" rtl="0" eaLnBrk="1" fontAlgn="base" hangingPunct="1">
        <a:spcBef>
          <a:spcPct val="0"/>
        </a:spcBef>
        <a:spcAft>
          <a:spcPct val="0"/>
        </a:spcAft>
        <a:defRPr kumimoji="1" sz="4400">
          <a:solidFill>
            <a:schemeClr val="bg1"/>
          </a:solidFill>
          <a:latin typeface="Mead Bold" pitchFamily="2" charset="0"/>
        </a:defRPr>
      </a:lvl8pPr>
      <a:lvl9pPr marL="1828800" algn="ctr" rtl="0" eaLnBrk="1" fontAlgn="base" hangingPunct="1">
        <a:spcBef>
          <a:spcPct val="0"/>
        </a:spcBef>
        <a:spcAft>
          <a:spcPct val="0"/>
        </a:spcAft>
        <a:defRPr kumimoji="1" sz="4400">
          <a:solidFill>
            <a:schemeClr val="bg1"/>
          </a:solidFill>
          <a:latin typeface="Mead Bold" pitchFamily="2" charset="0"/>
        </a:defRPr>
      </a:lvl9pPr>
    </p:titleStyle>
    <p:bodyStyle>
      <a:lvl1pPr marL="342900" indent="-342900" algn="l" rtl="0" eaLnBrk="1" fontAlgn="base" hangingPunct="1">
        <a:spcBef>
          <a:spcPct val="20000"/>
        </a:spcBef>
        <a:spcAft>
          <a:spcPct val="0"/>
        </a:spcAft>
        <a:buBlip>
          <a:blip r:embed="rId15"/>
        </a:buBlip>
        <a:defRPr kumimoji="1"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bg1"/>
          </a:solidFill>
          <a:latin typeface="+mn-lt"/>
        </a:defRPr>
      </a:lvl2pPr>
      <a:lvl3pPr marL="1143000" indent="-228600" algn="l" rtl="0" eaLnBrk="1" fontAlgn="base" hangingPunct="1">
        <a:spcBef>
          <a:spcPct val="20000"/>
        </a:spcBef>
        <a:spcAft>
          <a:spcPct val="0"/>
        </a:spcAft>
        <a:buChar char="•"/>
        <a:defRPr kumimoji="1" sz="2400">
          <a:solidFill>
            <a:schemeClr val="bg1"/>
          </a:solidFill>
          <a:latin typeface="+mn-lt"/>
        </a:defRPr>
      </a:lvl3pPr>
      <a:lvl4pPr marL="1600200" indent="-228600" algn="l" rtl="0" eaLnBrk="1" fontAlgn="base" hangingPunct="1">
        <a:spcBef>
          <a:spcPct val="20000"/>
        </a:spcBef>
        <a:spcAft>
          <a:spcPct val="0"/>
        </a:spcAft>
        <a:buChar char="–"/>
        <a:defRPr kumimoji="1" sz="2000">
          <a:solidFill>
            <a:schemeClr val="bg1"/>
          </a:solidFill>
          <a:latin typeface="+mn-lt"/>
        </a:defRPr>
      </a:lvl4pPr>
      <a:lvl5pPr marL="2057400" indent="-228600" algn="l" rtl="0" eaLnBrk="1" fontAlgn="base" hangingPunct="1">
        <a:spcBef>
          <a:spcPct val="20000"/>
        </a:spcBef>
        <a:spcAft>
          <a:spcPct val="0"/>
        </a:spcAft>
        <a:buChar char="»"/>
        <a:defRPr kumimoji="1" sz="2000">
          <a:solidFill>
            <a:schemeClr val="bg1"/>
          </a:solidFill>
          <a:latin typeface="+mn-lt"/>
        </a:defRPr>
      </a:lvl5pPr>
      <a:lvl6pPr marL="2514600" indent="-228600" algn="l" rtl="0" eaLnBrk="1" fontAlgn="base" hangingPunct="1">
        <a:spcBef>
          <a:spcPct val="20000"/>
        </a:spcBef>
        <a:spcAft>
          <a:spcPct val="0"/>
        </a:spcAft>
        <a:buChar char="»"/>
        <a:defRPr kumimoji="1" sz="2000">
          <a:solidFill>
            <a:schemeClr val="bg1"/>
          </a:solidFill>
          <a:latin typeface="+mn-lt"/>
        </a:defRPr>
      </a:lvl6pPr>
      <a:lvl7pPr marL="2971800" indent="-228600" algn="l" rtl="0" eaLnBrk="1" fontAlgn="base" hangingPunct="1">
        <a:spcBef>
          <a:spcPct val="20000"/>
        </a:spcBef>
        <a:spcAft>
          <a:spcPct val="0"/>
        </a:spcAft>
        <a:buChar char="»"/>
        <a:defRPr kumimoji="1" sz="2000">
          <a:solidFill>
            <a:schemeClr val="bg1"/>
          </a:solidFill>
          <a:latin typeface="+mn-lt"/>
        </a:defRPr>
      </a:lvl7pPr>
      <a:lvl8pPr marL="3429000" indent="-228600" algn="l" rtl="0" eaLnBrk="1" fontAlgn="base" hangingPunct="1">
        <a:spcBef>
          <a:spcPct val="20000"/>
        </a:spcBef>
        <a:spcAft>
          <a:spcPct val="0"/>
        </a:spcAft>
        <a:buChar char="»"/>
        <a:defRPr kumimoji="1" sz="2000">
          <a:solidFill>
            <a:schemeClr val="bg1"/>
          </a:solidFill>
          <a:latin typeface="+mn-lt"/>
        </a:defRPr>
      </a:lvl8pPr>
      <a:lvl9pPr marL="3886200" indent="-228600" algn="l" rtl="0" eaLnBrk="1" fontAlgn="base" hangingPunct="1">
        <a:spcBef>
          <a:spcPct val="20000"/>
        </a:spcBef>
        <a:spcAft>
          <a:spcPct val="0"/>
        </a:spcAft>
        <a:buChar char="»"/>
        <a:defRPr kumimoji="1" sz="2000">
          <a:solidFill>
            <a:schemeClr val="bg1"/>
          </a:solidFill>
          <a:latin typeface="+mn-lt"/>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0.png"/><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7.wmf"/><Relationship Id="rId5" Type="http://schemas.openxmlformats.org/officeDocument/2006/relationships/oleObject" Target="../embeddings/oleObject1.bin"/><Relationship Id="rId4" Type="http://schemas.openxmlformats.org/officeDocument/2006/relationships/image" Target="../media/image2.gif"/></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0.png"/><Relationship Id="rId7"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18.wmf"/><Relationship Id="rId4" Type="http://schemas.openxmlformats.org/officeDocument/2006/relationships/image" Target="../media/image2.gif"/><Relationship Id="rId9"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10.png"/><Relationship Id="rId7" Type="http://schemas.openxmlformats.org/officeDocument/2006/relationships/image" Target="../media/image32.png"/><Relationship Id="rId12" Type="http://schemas.openxmlformats.org/officeDocument/2006/relationships/image" Target="../media/image29.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1.png"/><Relationship Id="rId11" Type="http://schemas.openxmlformats.org/officeDocument/2006/relationships/oleObject" Target="../embeddings/oleObject4.bin"/><Relationship Id="rId5" Type="http://schemas.openxmlformats.org/officeDocument/2006/relationships/image" Target="../media/image30.png"/><Relationship Id="rId10" Type="http://schemas.openxmlformats.org/officeDocument/2006/relationships/image" Target="../media/image33.png"/><Relationship Id="rId4" Type="http://schemas.openxmlformats.org/officeDocument/2006/relationships/image" Target="../media/image2.gif"/><Relationship Id="rId9" Type="http://schemas.openxmlformats.org/officeDocument/2006/relationships/image" Target="../media/image28.wmf"/></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0.wmf"/><Relationship Id="rId5" Type="http://schemas.openxmlformats.org/officeDocument/2006/relationships/oleObject" Target="../embeddings/oleObject5.bin"/><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arget="../media/image45.png" Type="http://schemas.openxmlformats.org/officeDocument/2006/relationships/image"/><Relationship Id="rId2" Target="../media/image44.png" Type="http://schemas.openxmlformats.org/officeDocument/2006/relationships/image"/><Relationship Id="rId1" Target="../slideLayouts/slideLayout2.xml" Type="http://schemas.openxmlformats.org/officeDocument/2006/relationships/slideLayout"/></Relationships>
</file>

<file path=ppt/slides/_rels/slide18.xml.rels><?xml version="1.0" encoding="UTF-8" standalone="yes"?>
<Relationships xmlns="http://schemas.openxmlformats.org/package/2006/relationships"><Relationship Id="rId3" Type="http://schemas.openxmlformats.org/officeDocument/2006/relationships/image" Target="../media/image420.png"/><Relationship Id="rId2" Type="http://schemas.openxmlformats.org/officeDocument/2006/relationships/image" Target="../media/image2.gif"/><Relationship Id="rId1" Type="http://schemas.openxmlformats.org/officeDocument/2006/relationships/slideLayout" Target="../slideLayouts/slideLayout2.xml"/><Relationship Id="rId5" Type="http://schemas.openxmlformats.org/officeDocument/2006/relationships/image" Target="../media/image440.png"/><Relationship Id="rId4" Type="http://schemas.openxmlformats.org/officeDocument/2006/relationships/image" Target="../media/image430.png"/></Relationships>
</file>

<file path=ppt/slides/_rels/slide19.xml.rels><?xml version="1.0" encoding="UTF-8" standalone="yes"?>
<Relationships xmlns="http://schemas.openxmlformats.org/package/2006/relationships"><Relationship Id="rId3" Type="http://schemas.openxmlformats.org/officeDocument/2006/relationships/image" Target="../media/image450.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46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70.png"/><Relationship Id="rId1" Type="http://schemas.openxmlformats.org/officeDocument/2006/relationships/slideLayout" Target="../slideLayouts/slideLayout2.xml"/><Relationship Id="rId5" Type="http://schemas.openxmlformats.org/officeDocument/2006/relationships/image" Target="../media/image480.png"/><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47.wmf"/><Relationship Id="rId5" Type="http://schemas.openxmlformats.org/officeDocument/2006/relationships/oleObject" Target="../embeddings/oleObject7.bin"/><Relationship Id="rId4" Type="http://schemas.openxmlformats.org/officeDocument/2006/relationships/image" Target="../media/image46.w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51.png"/><Relationship Id="rId7" Type="http://schemas.openxmlformats.org/officeDocument/2006/relationships/image" Target="../media/image53.png"/><Relationship Id="rId12" Type="http://schemas.openxmlformats.org/officeDocument/2006/relationships/image" Target="../media/image55.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8.wmf"/><Relationship Id="rId11" Type="http://schemas.openxmlformats.org/officeDocument/2006/relationships/image" Target="../media/image2.gif"/><Relationship Id="rId5" Type="http://schemas.openxmlformats.org/officeDocument/2006/relationships/oleObject" Target="../embeddings/oleObject8.bin"/><Relationship Id="rId10" Type="http://schemas.openxmlformats.org/officeDocument/2006/relationships/image" Target="../media/image50.png"/><Relationship Id="rId4" Type="http://schemas.openxmlformats.org/officeDocument/2006/relationships/image" Target="../media/image52.png"/><Relationship Id="rId9" Type="http://schemas.openxmlformats.org/officeDocument/2006/relationships/image" Target="../media/image49.wmf"/></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55.wmf"/><Relationship Id="rId5" Type="http://schemas.openxmlformats.org/officeDocument/2006/relationships/oleObject" Target="../embeddings/oleObject10.bin"/><Relationship Id="rId4" Type="http://schemas.openxmlformats.org/officeDocument/2006/relationships/image" Target="../media/image61.png"/></Relationships>
</file>

<file path=ppt/slides/_rels/slide2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emf"/><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27.xml.rels><?xml version="1.0" encoding="UTF-8" standalone="yes"?>
<Relationships xmlns="http://schemas.openxmlformats.org/package/2006/relationships"><Relationship Id="rId8" Type="http://schemas.openxmlformats.org/officeDocument/2006/relationships/image" Target="../media/image660.png"/><Relationship Id="rId3" Type="http://schemas.openxmlformats.org/officeDocument/2006/relationships/notesSlide" Target="../notesSlides/notesSlide5.xml"/><Relationship Id="rId7"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65.wmf"/><Relationship Id="rId5" Type="http://schemas.openxmlformats.org/officeDocument/2006/relationships/oleObject" Target="../embeddings/oleObject11.bin"/><Relationship Id="rId4" Type="http://schemas.openxmlformats.org/officeDocument/2006/relationships/image" Target="../media/image66.png"/></Relationships>
</file>

<file path=ppt/slides/_rels/slide28.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notesSlide" Target="../notesSlides/notesSlide6.xml"/><Relationship Id="rId7" Type="http://schemas.openxmlformats.org/officeDocument/2006/relationships/image" Target="../media/image69.pn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68.png"/><Relationship Id="rId5" Type="http://schemas.openxmlformats.org/officeDocument/2006/relationships/image" Target="../media/image67.wmf"/><Relationship Id="rId10" Type="http://schemas.openxmlformats.org/officeDocument/2006/relationships/image" Target="../media/image71.png"/><Relationship Id="rId4" Type="http://schemas.openxmlformats.org/officeDocument/2006/relationships/oleObject" Target="../embeddings/oleObject12.bin"/><Relationship Id="rId9" Type="http://schemas.openxmlformats.org/officeDocument/2006/relationships/image" Target="../media/image7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notesSlide" Target="../notesSlides/notesSlide7.xml"/><Relationship Id="rId7" Type="http://schemas.openxmlformats.org/officeDocument/2006/relationships/image" Target="../media/image75.png"/><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74.png"/><Relationship Id="rId11" Type="http://schemas.openxmlformats.org/officeDocument/2006/relationships/image" Target="../media/image72.wmf"/><Relationship Id="rId5" Type="http://schemas.openxmlformats.org/officeDocument/2006/relationships/image" Target="../media/image2.gif"/><Relationship Id="rId10" Type="http://schemas.openxmlformats.org/officeDocument/2006/relationships/oleObject" Target="../embeddings/oleObject13.bin"/><Relationship Id="rId4" Type="http://schemas.openxmlformats.org/officeDocument/2006/relationships/image" Target="../media/image10.png"/><Relationship Id="rId9" Type="http://schemas.openxmlformats.org/officeDocument/2006/relationships/image" Target="../media/image77.png"/></Relationships>
</file>

<file path=ppt/slides/_rels/slide31.xml.rels><?xml version="1.0" encoding="UTF-8" standalone="yes"?>
<Relationships xmlns="http://schemas.openxmlformats.org/package/2006/relationships"><Relationship Id="rId8" Type="http://schemas.openxmlformats.org/officeDocument/2006/relationships/image" Target="../media/image74.wmf"/><Relationship Id="rId3" Type="http://schemas.openxmlformats.org/officeDocument/2006/relationships/notesSlide" Target="../notesSlides/notesSlide8.xml"/><Relationship Id="rId7" Type="http://schemas.openxmlformats.org/officeDocument/2006/relationships/oleObject" Target="../embeddings/oleObject15.bin"/><Relationship Id="rId12" Type="http://schemas.openxmlformats.org/officeDocument/2006/relationships/image" Target="../media/image82.png"/><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73.wmf"/><Relationship Id="rId11" Type="http://schemas.openxmlformats.org/officeDocument/2006/relationships/image" Target="../media/image2.gif"/><Relationship Id="rId5" Type="http://schemas.openxmlformats.org/officeDocument/2006/relationships/oleObject" Target="../embeddings/oleObject14.bin"/><Relationship Id="rId10" Type="http://schemas.openxmlformats.org/officeDocument/2006/relationships/image" Target="../media/image75.wmf"/><Relationship Id="rId4" Type="http://schemas.openxmlformats.org/officeDocument/2006/relationships/image" Target="../media/image81.png"/><Relationship Id="rId9" Type="http://schemas.openxmlformats.org/officeDocument/2006/relationships/oleObject" Target="../embeddings/oleObject16.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6.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81.wmf"/><Relationship Id="rId5" Type="http://schemas.openxmlformats.org/officeDocument/2006/relationships/oleObject" Target="../embeddings/oleObject19.bin"/><Relationship Id="rId4" Type="http://schemas.openxmlformats.org/officeDocument/2006/relationships/image" Target="../media/image80.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83.png"/><Relationship Id="rId4" Type="http://schemas.openxmlformats.org/officeDocument/2006/relationships/image" Target="../media/image82.wmf"/></Relationships>
</file>

<file path=ppt/slides/_rels/slide3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gif"/><Relationship Id="rId7"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0.png"/><Relationship Id="rId10" Type="http://schemas.openxmlformats.org/officeDocument/2006/relationships/image" Target="../media/image15.png"/><Relationship Id="rId4" Type="http://schemas.openxmlformats.org/officeDocument/2006/relationships/image" Target="../media/image90.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gif"/><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899592" y="620688"/>
            <a:ext cx="7651576" cy="1143000"/>
          </a:xfrm>
        </p:spPr>
        <p:txBody>
          <a:bodyPr/>
          <a:lstStyle/>
          <a:p>
            <a:r>
              <a:rPr lang="ja-JP" altLang="en-US" sz="66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入門 統計学　第４章</a:t>
            </a:r>
            <a:endParaRPr lang="en-US" sz="66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endParaRPr>
          </a:p>
        </p:txBody>
      </p:sp>
      <p:sp>
        <p:nvSpPr>
          <p:cNvPr id="5123" name="Rectangle 3"/>
          <p:cNvSpPr>
            <a:spLocks noGrp="1" noChangeArrowheads="1"/>
          </p:cNvSpPr>
          <p:nvPr>
            <p:ph type="subTitle" idx="1"/>
          </p:nvPr>
        </p:nvSpPr>
        <p:spPr>
          <a:xfrm>
            <a:off x="539552" y="2924944"/>
            <a:ext cx="5919192" cy="2514600"/>
          </a:xfrm>
        </p:spPr>
        <p:txBody>
          <a:bodyPr/>
          <a:lstStyle/>
          <a:p>
            <a:pPr>
              <a:buNone/>
            </a:pPr>
            <a:r>
              <a:rPr lang="ja-JP" altLang="en-US" sz="3500" b="1"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信頼区間の推定</a:t>
            </a:r>
            <a:endParaRPr lang="en-US" altLang="ja-JP" sz="3500" b="1"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endParaRPr>
          </a:p>
          <a:p>
            <a:pPr>
              <a:buNone/>
            </a:pPr>
            <a:endParaRPr lang="en-US" altLang="ja-JP" sz="20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endParaRPr>
          </a:p>
          <a:p>
            <a:pPr>
              <a:buNone/>
            </a:pPr>
            <a:r>
              <a:rPr lang="ja-JP" altLang="en-US" sz="20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　</a:t>
            </a:r>
            <a:r>
              <a:rPr lang="en-US" altLang="ja-JP" sz="20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a:t>
            </a:r>
            <a:r>
              <a:rPr lang="ja-JP" altLang="en-US" sz="20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入門 統計学 第</a:t>
            </a:r>
            <a:r>
              <a:rPr lang="en-US" altLang="ja-JP" sz="20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2</a:t>
            </a:r>
            <a:r>
              <a:rPr lang="ja-JP" altLang="en-US" sz="20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版　</a:t>
            </a:r>
            <a:r>
              <a:rPr lang="ja-JP" altLang="en-US" sz="2000" dirty="0" err="1">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ー</a:t>
            </a:r>
            <a:r>
              <a:rPr lang="ja-JP" altLang="en-US" sz="20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検定から多変量解析・実験計画法・ベイズ統計学までー</a:t>
            </a:r>
            <a:r>
              <a:rPr lang="en-US" altLang="ja-JP" sz="20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a:t>
            </a:r>
            <a:r>
              <a:rPr lang="ja-JP" altLang="en-US" sz="20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（オーム社）</a:t>
            </a:r>
            <a:endParaRPr lang="en-US" altLang="ja-JP" sz="20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endParaRPr>
          </a:p>
          <a:p>
            <a:pPr>
              <a:buNone/>
            </a:pPr>
            <a:endParaRPr lang="en-US" altLang="ja-JP" sz="10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endParaRPr>
          </a:p>
          <a:p>
            <a:pPr>
              <a:buNone/>
            </a:pPr>
            <a:r>
              <a:rPr lang="en-US" altLang="ja-JP" sz="20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a:t>
            </a:r>
            <a:r>
              <a:rPr lang="ja-JP" altLang="en-US" sz="20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注：本書を購入された方へのサービスですので，教科書指定（参考図書は不可）していない授業での使用はお控えください。</a:t>
            </a:r>
            <a:endParaRPr lang="en-US" sz="20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直線コネクタ 51">
            <a:extLst>
              <a:ext uri="{FF2B5EF4-FFF2-40B4-BE49-F238E27FC236}">
                <a16:creationId xmlns:a16="http://schemas.microsoft.com/office/drawing/2014/main" id="{E09BAF4A-F6F8-467C-A34E-6FA86EA4C50D}"/>
              </a:ext>
            </a:extLst>
          </p:cNvPr>
          <p:cNvCxnSpPr>
            <a:cxnSpLocks/>
          </p:cNvCxnSpPr>
          <p:nvPr/>
        </p:nvCxnSpPr>
        <p:spPr>
          <a:xfrm flipV="1">
            <a:off x="4967530" y="4988921"/>
            <a:ext cx="3471748" cy="6962"/>
          </a:xfrm>
          <a:prstGeom prst="line">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46" name="図 45">
            <a:extLst>
              <a:ext uri="{FF2B5EF4-FFF2-40B4-BE49-F238E27FC236}">
                <a16:creationId xmlns:a16="http://schemas.microsoft.com/office/drawing/2014/main" id="{918DA996-2046-4A08-9D24-A3F0FFBF0FC9}"/>
              </a:ext>
            </a:extLst>
          </p:cNvPr>
          <p:cNvPicPr>
            <a:picLocks noChangeAspect="1"/>
          </p:cNvPicPr>
          <p:nvPr/>
        </p:nvPicPr>
        <p:blipFill rotWithShape="1">
          <a:blip r:embed="rId3"/>
          <a:srcRect l="21267" r="24207"/>
          <a:stretch/>
        </p:blipFill>
        <p:spPr>
          <a:xfrm>
            <a:off x="5658374" y="3280989"/>
            <a:ext cx="1903406" cy="1724229"/>
          </a:xfrm>
          <a:prstGeom prst="rect">
            <a:avLst/>
          </a:prstGeom>
        </p:spPr>
      </p:pic>
      <p:sp>
        <p:nvSpPr>
          <p:cNvPr id="47" name="コンテンツ プレースホルダー 3">
            <a:extLst>
              <a:ext uri="{FF2B5EF4-FFF2-40B4-BE49-F238E27FC236}">
                <a16:creationId xmlns:a16="http://schemas.microsoft.com/office/drawing/2014/main" id="{18F0807C-8A31-41D1-AE43-BA88718312E7}"/>
              </a:ext>
            </a:extLst>
          </p:cNvPr>
          <p:cNvSpPr txBox="1">
            <a:spLocks/>
          </p:cNvSpPr>
          <p:nvPr/>
        </p:nvSpPr>
        <p:spPr bwMode="auto">
          <a:xfrm>
            <a:off x="5001376" y="3261782"/>
            <a:ext cx="3297862" cy="1595759"/>
          </a:xfrm>
          <a:custGeom>
            <a:avLst/>
            <a:gdLst>
              <a:gd name="connsiteX0" fmla="*/ 0 w 2983832"/>
              <a:gd name="connsiteY0" fmla="*/ 1122950 h 1134236"/>
              <a:gd name="connsiteX1" fmla="*/ 588211 w 2983832"/>
              <a:gd name="connsiteY1" fmla="*/ 973224 h 1134236"/>
              <a:gd name="connsiteX2" fmla="*/ 1411705 w 2983832"/>
              <a:gd name="connsiteY2" fmla="*/ 3 h 1134236"/>
              <a:gd name="connsiteX3" fmla="*/ 2310063 w 2983832"/>
              <a:gd name="connsiteY3" fmla="*/ 962529 h 1134236"/>
              <a:gd name="connsiteX4" fmla="*/ 2983832 w 2983832"/>
              <a:gd name="connsiteY4" fmla="*/ 1122950 h 1134236"/>
              <a:gd name="connsiteX5" fmla="*/ 2983832 w 2983832"/>
              <a:gd name="connsiteY5" fmla="*/ 1122950 h 113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3832" h="1134236">
                <a:moveTo>
                  <a:pt x="0" y="1122950"/>
                </a:moveTo>
                <a:cubicBezTo>
                  <a:pt x="176463" y="1141666"/>
                  <a:pt x="352927" y="1160382"/>
                  <a:pt x="588211" y="973224"/>
                </a:cubicBezTo>
                <a:cubicBezTo>
                  <a:pt x="823495" y="786066"/>
                  <a:pt x="1124730" y="1785"/>
                  <a:pt x="1411705" y="3"/>
                </a:cubicBezTo>
                <a:cubicBezTo>
                  <a:pt x="1698680" y="-1779"/>
                  <a:pt x="2048042" y="775371"/>
                  <a:pt x="2310063" y="962529"/>
                </a:cubicBezTo>
                <a:cubicBezTo>
                  <a:pt x="2572084" y="1149687"/>
                  <a:pt x="2983832" y="1122950"/>
                  <a:pt x="2983832" y="1122950"/>
                </a:cubicBezTo>
                <a:lnTo>
                  <a:pt x="2983832" y="1122950"/>
                </a:lnTo>
              </a:path>
            </a:pathLst>
          </a:custGeom>
          <a:noFill/>
          <a:ln w="38100" cap="flat" cmpd="sng" algn="ctr">
            <a:solidFill>
              <a:srgbClr val="FFFFFF"/>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marL="342900" indent="-342900" algn="l" rtl="0" eaLnBrk="1" fontAlgn="base" hangingPunct="1">
              <a:spcBef>
                <a:spcPct val="20000"/>
              </a:spcBef>
              <a:spcAft>
                <a:spcPct val="0"/>
              </a:spcAft>
              <a:buBlip>
                <a:blip r:embed="rId4"/>
              </a:buBlip>
              <a:defRPr kumimoji="1" sz="3200">
                <a:solidFill>
                  <a:schemeClr val="lt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lt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lt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lt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lt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lt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lt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lt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lt1"/>
                </a:solidFill>
                <a:latin typeface="+mn-lt"/>
                <a:ea typeface="+mn-ea"/>
                <a:cs typeface="+mn-cs"/>
              </a:defRPr>
            </a:lvl9pPr>
          </a:lstStyle>
          <a:p>
            <a:endParaRPr lang="ja-JP" altLang="en-US" dirty="0">
              <a:solidFill>
                <a:srgbClr val="FFFFFF"/>
              </a:solidFill>
            </a:endParaRPr>
          </a:p>
        </p:txBody>
      </p:sp>
      <p:pic>
        <p:nvPicPr>
          <p:cNvPr id="31" name="図 30">
            <a:extLst>
              <a:ext uri="{FF2B5EF4-FFF2-40B4-BE49-F238E27FC236}">
                <a16:creationId xmlns:a16="http://schemas.microsoft.com/office/drawing/2014/main" id="{BB5B1860-E6C0-4D8F-8B1D-2BAFB0CB5A11}"/>
              </a:ext>
            </a:extLst>
          </p:cNvPr>
          <p:cNvPicPr>
            <a:picLocks noChangeAspect="1"/>
          </p:cNvPicPr>
          <p:nvPr/>
        </p:nvPicPr>
        <p:blipFill rotWithShape="1">
          <a:blip r:embed="rId3"/>
          <a:srcRect l="21267" r="24207"/>
          <a:stretch/>
        </p:blipFill>
        <p:spPr>
          <a:xfrm>
            <a:off x="1391078" y="3256228"/>
            <a:ext cx="1903406" cy="1724229"/>
          </a:xfrm>
          <a:prstGeom prst="rect">
            <a:avLst/>
          </a:prstGeom>
        </p:spPr>
      </p:pic>
      <p:sp>
        <p:nvSpPr>
          <p:cNvPr id="32" name="コンテンツ プレースホルダー 3">
            <a:extLst>
              <a:ext uri="{FF2B5EF4-FFF2-40B4-BE49-F238E27FC236}">
                <a16:creationId xmlns:a16="http://schemas.microsoft.com/office/drawing/2014/main" id="{351DF75D-230C-4E08-A3F5-DA2A79DD2CB5}"/>
              </a:ext>
            </a:extLst>
          </p:cNvPr>
          <p:cNvSpPr txBox="1">
            <a:spLocks/>
          </p:cNvSpPr>
          <p:nvPr/>
        </p:nvSpPr>
        <p:spPr bwMode="auto">
          <a:xfrm>
            <a:off x="734080" y="3237021"/>
            <a:ext cx="3297862" cy="1595759"/>
          </a:xfrm>
          <a:custGeom>
            <a:avLst/>
            <a:gdLst>
              <a:gd name="connsiteX0" fmla="*/ 0 w 2983832"/>
              <a:gd name="connsiteY0" fmla="*/ 1122950 h 1134236"/>
              <a:gd name="connsiteX1" fmla="*/ 588211 w 2983832"/>
              <a:gd name="connsiteY1" fmla="*/ 973224 h 1134236"/>
              <a:gd name="connsiteX2" fmla="*/ 1411705 w 2983832"/>
              <a:gd name="connsiteY2" fmla="*/ 3 h 1134236"/>
              <a:gd name="connsiteX3" fmla="*/ 2310063 w 2983832"/>
              <a:gd name="connsiteY3" fmla="*/ 962529 h 1134236"/>
              <a:gd name="connsiteX4" fmla="*/ 2983832 w 2983832"/>
              <a:gd name="connsiteY4" fmla="*/ 1122950 h 1134236"/>
              <a:gd name="connsiteX5" fmla="*/ 2983832 w 2983832"/>
              <a:gd name="connsiteY5" fmla="*/ 1122950 h 113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3832" h="1134236">
                <a:moveTo>
                  <a:pt x="0" y="1122950"/>
                </a:moveTo>
                <a:cubicBezTo>
                  <a:pt x="176463" y="1141666"/>
                  <a:pt x="352927" y="1160382"/>
                  <a:pt x="588211" y="973224"/>
                </a:cubicBezTo>
                <a:cubicBezTo>
                  <a:pt x="823495" y="786066"/>
                  <a:pt x="1124730" y="1785"/>
                  <a:pt x="1411705" y="3"/>
                </a:cubicBezTo>
                <a:cubicBezTo>
                  <a:pt x="1698680" y="-1779"/>
                  <a:pt x="2048042" y="775371"/>
                  <a:pt x="2310063" y="962529"/>
                </a:cubicBezTo>
                <a:cubicBezTo>
                  <a:pt x="2572084" y="1149687"/>
                  <a:pt x="2983832" y="1122950"/>
                  <a:pt x="2983832" y="1122950"/>
                </a:cubicBezTo>
                <a:lnTo>
                  <a:pt x="2983832" y="1122950"/>
                </a:lnTo>
              </a:path>
            </a:pathLst>
          </a:custGeom>
          <a:noFill/>
          <a:ln w="38100" cap="flat" cmpd="sng" algn="ctr">
            <a:solidFill>
              <a:srgbClr val="FFFFFF"/>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marL="342900" indent="-342900" algn="l" rtl="0" eaLnBrk="1" fontAlgn="base" hangingPunct="1">
              <a:spcBef>
                <a:spcPct val="20000"/>
              </a:spcBef>
              <a:spcAft>
                <a:spcPct val="0"/>
              </a:spcAft>
              <a:buBlip>
                <a:blip r:embed="rId4"/>
              </a:buBlip>
              <a:defRPr kumimoji="1" sz="3200">
                <a:solidFill>
                  <a:schemeClr val="lt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lt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lt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lt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lt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lt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lt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lt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lt1"/>
                </a:solidFill>
                <a:latin typeface="+mn-lt"/>
                <a:ea typeface="+mn-ea"/>
                <a:cs typeface="+mn-cs"/>
              </a:defRPr>
            </a:lvl9pPr>
          </a:lstStyle>
          <a:p>
            <a:endParaRPr lang="ja-JP" altLang="en-US" dirty="0">
              <a:solidFill>
                <a:srgbClr val="FFFFFF"/>
              </a:solidFill>
            </a:endParaRPr>
          </a:p>
        </p:txBody>
      </p:sp>
      <p:sp>
        <p:nvSpPr>
          <p:cNvPr id="2" name="タイトル 1">
            <a:extLst>
              <a:ext uri="{FF2B5EF4-FFF2-40B4-BE49-F238E27FC236}">
                <a16:creationId xmlns:a16="http://schemas.microsoft.com/office/drawing/2014/main" id="{81961523-1971-4BC1-A4E3-75C58CDA7E3D}"/>
              </a:ext>
            </a:extLst>
          </p:cNvPr>
          <p:cNvSpPr>
            <a:spLocks noGrp="1"/>
          </p:cNvSpPr>
          <p:nvPr>
            <p:ph type="title"/>
          </p:nvPr>
        </p:nvSpPr>
        <p:spPr>
          <a:xfrm>
            <a:off x="395536" y="620688"/>
            <a:ext cx="7829872" cy="1143000"/>
          </a:xfrm>
        </p:spPr>
        <p:txBody>
          <a:bodyPr/>
          <a:lstStyle/>
          <a:p>
            <a:r>
              <a:rPr kumimoji="1" lang="ja-JP" altLang="en-US" dirty="0"/>
              <a:t>信頼限界の求め方</a:t>
            </a:r>
          </a:p>
        </p:txBody>
      </p:sp>
      <p:sp>
        <p:nvSpPr>
          <p:cNvPr id="8" name="正方形/長方形 7">
            <a:extLst>
              <a:ext uri="{FF2B5EF4-FFF2-40B4-BE49-F238E27FC236}">
                <a16:creationId xmlns:a16="http://schemas.microsoft.com/office/drawing/2014/main" id="{CCDFF2A2-4C81-4BA1-950B-27DA8AD5BAB6}"/>
              </a:ext>
            </a:extLst>
          </p:cNvPr>
          <p:cNvSpPr/>
          <p:nvPr/>
        </p:nvSpPr>
        <p:spPr>
          <a:xfrm>
            <a:off x="412202" y="3361912"/>
            <a:ext cx="1584176" cy="646331"/>
          </a:xfrm>
          <a:prstGeom prst="rect">
            <a:avLst/>
          </a:prstGeom>
          <a:noFill/>
        </p:spPr>
        <p:txBody>
          <a:bodyPr wrap="square">
            <a:spAutoFit/>
          </a:bodyPr>
          <a:lstStyle/>
          <a:p>
            <a:pPr algn="just"/>
            <a:r>
              <a:rPr lang="en-US" altLang="ja-JP" sz="18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a</a:t>
            </a:r>
            <a:r>
              <a:rPr lang="ja-JP" altLang="en-US" sz="18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a:t>
            </a:r>
            <a:r>
              <a:rPr lang="en-US" altLang="ja-JP" sz="18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b</a:t>
            </a:r>
            <a:r>
              <a:rPr lang="ja-JP" altLang="en-US" sz="18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の定積分が確率</a:t>
            </a:r>
          </a:p>
        </p:txBody>
      </p:sp>
      <p:cxnSp>
        <p:nvCxnSpPr>
          <p:cNvPr id="9" name="コネクタ: 曲線 8">
            <a:extLst>
              <a:ext uri="{FF2B5EF4-FFF2-40B4-BE49-F238E27FC236}">
                <a16:creationId xmlns:a16="http://schemas.microsoft.com/office/drawing/2014/main" id="{DC6E83FB-DD69-43AD-82CB-C7B6327749CD}"/>
              </a:ext>
            </a:extLst>
          </p:cNvPr>
          <p:cNvCxnSpPr>
            <a:cxnSpLocks/>
          </p:cNvCxnSpPr>
          <p:nvPr/>
        </p:nvCxnSpPr>
        <p:spPr>
          <a:xfrm>
            <a:off x="1535222" y="3775829"/>
            <a:ext cx="344579" cy="323650"/>
          </a:xfrm>
          <a:prstGeom prst="curvedConnector3">
            <a:avLst>
              <a:gd name="adj1" fmla="val 78478"/>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07B12675-7EDD-4926-AD50-AFFB3CE61DCC}"/>
              </a:ext>
            </a:extLst>
          </p:cNvPr>
          <p:cNvSpPr txBox="1"/>
          <p:nvPr/>
        </p:nvSpPr>
        <p:spPr>
          <a:xfrm>
            <a:off x="1282695" y="4936236"/>
            <a:ext cx="168741" cy="384721"/>
          </a:xfrm>
          <a:prstGeom prst="rect">
            <a:avLst/>
          </a:prstGeom>
          <a:noFill/>
        </p:spPr>
        <p:txBody>
          <a:bodyPr wrap="square" lIns="0" tIns="0" rIns="0" bIns="0" rtlCol="0" anchor="ctr" anchorCtr="0">
            <a:spAutoFit/>
          </a:bodyPr>
          <a:lstStyle/>
          <a:p>
            <a:pPr algn="ctr"/>
            <a:r>
              <a:rPr kumimoji="1" lang="en-US" altLang="ja-JP" sz="2500" b="1" i="1" dirty="0">
                <a:solidFill>
                  <a:srgbClr val="FFFF00"/>
                </a:solidFill>
                <a:latin typeface="Times New Roman" panose="02020603050405020304" pitchFamily="18" charset="0"/>
                <a:ea typeface="ＭＳ Ｐゴシック" panose="020B0600070205080204" pitchFamily="50" charset="-128"/>
                <a:cs typeface="Times New Roman" panose="02020603050405020304" pitchFamily="18" charset="0"/>
              </a:rPr>
              <a:t>a</a:t>
            </a:r>
            <a:endParaRPr kumimoji="1" lang="ja-JP" altLang="en-US" sz="2500" b="1" i="1" dirty="0">
              <a:solidFill>
                <a:srgbClr val="FFFF00"/>
              </a:solidFill>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66E5F25F-4DE4-4AA0-9D78-DE3B245B64DE}"/>
              </a:ext>
            </a:extLst>
          </p:cNvPr>
          <p:cNvSpPr txBox="1"/>
          <p:nvPr/>
        </p:nvSpPr>
        <p:spPr>
          <a:xfrm>
            <a:off x="3171947" y="4965898"/>
            <a:ext cx="168741" cy="384721"/>
          </a:xfrm>
          <a:prstGeom prst="rect">
            <a:avLst/>
          </a:prstGeom>
          <a:noFill/>
        </p:spPr>
        <p:txBody>
          <a:bodyPr wrap="square" lIns="0" tIns="0" rIns="0" bIns="0" rtlCol="0" anchor="ctr" anchorCtr="0">
            <a:spAutoFit/>
          </a:bodyPr>
          <a:lstStyle/>
          <a:p>
            <a:pPr algn="ctr"/>
            <a:r>
              <a:rPr kumimoji="1" lang="en-US" altLang="ja-JP" sz="2500" b="1" i="1" dirty="0">
                <a:solidFill>
                  <a:srgbClr val="FFFF00"/>
                </a:solidFill>
                <a:latin typeface="Times New Roman" panose="02020603050405020304" pitchFamily="18" charset="0"/>
                <a:ea typeface="ＭＳ Ｐゴシック" panose="020B0600070205080204" pitchFamily="50" charset="-128"/>
                <a:cs typeface="Times New Roman" panose="02020603050405020304" pitchFamily="18" charset="0"/>
              </a:rPr>
              <a:t>b</a:t>
            </a:r>
            <a:endParaRPr kumimoji="1" lang="ja-JP" altLang="en-US" sz="2500" b="1" i="1" dirty="0">
              <a:solidFill>
                <a:srgbClr val="FFFF00"/>
              </a:solidFill>
              <a:latin typeface="Times New Roman" panose="02020603050405020304" pitchFamily="18" charset="0"/>
              <a:ea typeface="ＭＳ Ｐゴシック" panose="020B0600070205080204" pitchFamily="50" charset="-128"/>
              <a:cs typeface="Times New Roman" panose="02020603050405020304" pitchFamily="18" charset="0"/>
            </a:endParaRPr>
          </a:p>
        </p:txBody>
      </p:sp>
      <p:graphicFrame>
        <p:nvGraphicFramePr>
          <p:cNvPr id="13" name="オブジェクト 12">
            <a:extLst>
              <a:ext uri="{FF2B5EF4-FFF2-40B4-BE49-F238E27FC236}">
                <a16:creationId xmlns:a16="http://schemas.microsoft.com/office/drawing/2014/main" id="{1D7BDB46-0EE7-4F8D-9744-3074BCCB8034}"/>
              </a:ext>
            </a:extLst>
          </p:cNvPr>
          <p:cNvGraphicFramePr>
            <a:graphicFrameLocks noChangeAspect="1"/>
          </p:cNvGraphicFramePr>
          <p:nvPr>
            <p:extLst>
              <p:ext uri="{D42A27DB-BD31-4B8C-83A1-F6EECF244321}">
                <p14:modId xmlns:p14="http://schemas.microsoft.com/office/powerpoint/2010/main" val="1250775759"/>
              </p:ext>
            </p:extLst>
          </p:nvPr>
        </p:nvGraphicFramePr>
        <p:xfrm>
          <a:off x="1567482" y="4078833"/>
          <a:ext cx="1419224" cy="703727"/>
        </p:xfrm>
        <a:graphic>
          <a:graphicData uri="http://schemas.openxmlformats.org/presentationml/2006/ole">
            <mc:AlternateContent xmlns:mc="http://schemas.openxmlformats.org/markup-compatibility/2006">
              <mc:Choice xmlns:v="urn:schemas-microsoft-com:vml" Requires="v">
                <p:oleObj spid="_x0000_s5207" name="Equation" r:id="rId5" imgW="660240" imgH="330120" progId="Equation.DSMT4">
                  <p:embed/>
                </p:oleObj>
              </mc:Choice>
              <mc:Fallback>
                <p:oleObj name="Equation" r:id="rId5" imgW="660240" imgH="330120" progId="Equation.DSMT4">
                  <p:embed/>
                  <p:pic>
                    <p:nvPicPr>
                      <p:cNvPr id="5" name="オブジェクト 4">
                        <a:extLst>
                          <a:ext uri="{FF2B5EF4-FFF2-40B4-BE49-F238E27FC236}">
                            <a16:creationId xmlns:a16="http://schemas.microsoft.com/office/drawing/2014/main" id="{0179DD31-0044-4FE4-89D9-B2CFD1DD3C3F}"/>
                          </a:ext>
                        </a:extLst>
                      </p:cNvPr>
                      <p:cNvPicPr>
                        <a:picLocks noChangeAspect="1" noChangeArrowheads="1"/>
                      </p:cNvPicPr>
                      <p:nvPr/>
                    </p:nvPicPr>
                    <p:blipFill>
                      <a:blip r:embed="rId6"/>
                      <a:srcRect/>
                      <a:stretch>
                        <a:fillRect/>
                      </a:stretch>
                    </p:blipFill>
                    <p:spPr bwMode="auto">
                      <a:xfrm>
                        <a:off x="1567482" y="4078833"/>
                        <a:ext cx="1419224" cy="703727"/>
                      </a:xfrm>
                      <a:prstGeom prst="rect">
                        <a:avLst/>
                      </a:prstGeom>
                      <a:noFill/>
                    </p:spPr>
                  </p:pic>
                </p:oleObj>
              </mc:Fallback>
            </mc:AlternateContent>
          </a:graphicData>
        </a:graphic>
      </p:graphicFrame>
      <p:sp>
        <p:nvSpPr>
          <p:cNvPr id="14" name="矢印: 右 13">
            <a:extLst>
              <a:ext uri="{FF2B5EF4-FFF2-40B4-BE49-F238E27FC236}">
                <a16:creationId xmlns:a16="http://schemas.microsoft.com/office/drawing/2014/main" id="{722EE4AB-3784-41C0-AD35-E3D9CB1CF1CB}"/>
              </a:ext>
            </a:extLst>
          </p:cNvPr>
          <p:cNvSpPr/>
          <p:nvPr/>
        </p:nvSpPr>
        <p:spPr>
          <a:xfrm>
            <a:off x="4395557" y="4045251"/>
            <a:ext cx="838879" cy="311493"/>
          </a:xfrm>
          <a:prstGeom prst="rightArrow">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cxnSp>
        <p:nvCxnSpPr>
          <p:cNvPr id="17" name="直線コネクタ 16">
            <a:extLst>
              <a:ext uri="{FF2B5EF4-FFF2-40B4-BE49-F238E27FC236}">
                <a16:creationId xmlns:a16="http://schemas.microsoft.com/office/drawing/2014/main" id="{8735EA5B-4BBF-463E-B344-3A53B3AB3D13}"/>
              </a:ext>
            </a:extLst>
          </p:cNvPr>
          <p:cNvCxnSpPr>
            <a:cxnSpLocks/>
          </p:cNvCxnSpPr>
          <p:nvPr/>
        </p:nvCxnSpPr>
        <p:spPr>
          <a:xfrm flipV="1">
            <a:off x="700234" y="4964160"/>
            <a:ext cx="3471748" cy="6962"/>
          </a:xfrm>
          <a:prstGeom prst="line">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27162FA9-6D94-454E-8E3E-F2141A32737A}"/>
              </a:ext>
            </a:extLst>
          </p:cNvPr>
          <p:cNvSpPr txBox="1"/>
          <p:nvPr/>
        </p:nvSpPr>
        <p:spPr>
          <a:xfrm>
            <a:off x="5148421" y="5308210"/>
            <a:ext cx="1109408" cy="461665"/>
          </a:xfrm>
          <a:prstGeom prst="rect">
            <a:avLst/>
          </a:prstGeom>
          <a:noFill/>
        </p:spPr>
        <p:txBody>
          <a:bodyPr wrap="square" lIns="0" tIns="0" rIns="0" bIns="0" rtlCol="0" anchor="ctr" anchorCtr="0">
            <a:spAutoFit/>
          </a:bodyPr>
          <a:lstStyle/>
          <a:p>
            <a:pPr algn="ctr"/>
            <a:r>
              <a:rPr kumimoji="1" lang="ja-JP" altLang="en-US" sz="1500"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信頼限界</a:t>
            </a:r>
            <a:endParaRPr kumimoji="1" lang="en-US" altLang="ja-JP" sz="1500"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endParaRPr>
          </a:p>
          <a:p>
            <a:pPr algn="ctr"/>
            <a:r>
              <a:rPr kumimoji="1" lang="ja-JP" altLang="en-US" sz="1500"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（下限値）</a:t>
            </a:r>
          </a:p>
        </p:txBody>
      </p:sp>
      <p:cxnSp>
        <p:nvCxnSpPr>
          <p:cNvPr id="20" name="直線コネクタ 19">
            <a:extLst>
              <a:ext uri="{FF2B5EF4-FFF2-40B4-BE49-F238E27FC236}">
                <a16:creationId xmlns:a16="http://schemas.microsoft.com/office/drawing/2014/main" id="{95E315BC-537C-4B92-A512-E0EC0581F531}"/>
              </a:ext>
            </a:extLst>
          </p:cNvPr>
          <p:cNvCxnSpPr>
            <a:cxnSpLocks/>
          </p:cNvCxnSpPr>
          <p:nvPr/>
        </p:nvCxnSpPr>
        <p:spPr>
          <a:xfrm flipV="1">
            <a:off x="5650626" y="4978425"/>
            <a:ext cx="1911154" cy="81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80431789-877F-4EC1-9E45-5BFD7F8D3439}"/>
              </a:ext>
            </a:extLst>
          </p:cNvPr>
          <p:cNvSpPr txBox="1"/>
          <p:nvPr/>
        </p:nvSpPr>
        <p:spPr>
          <a:xfrm>
            <a:off x="6863121" y="5275219"/>
            <a:ext cx="1436117" cy="461665"/>
          </a:xfrm>
          <a:prstGeom prst="rect">
            <a:avLst/>
          </a:prstGeom>
          <a:noFill/>
        </p:spPr>
        <p:txBody>
          <a:bodyPr wrap="square" lIns="0" tIns="0" rIns="0" bIns="0" rtlCol="0" anchor="ctr" anchorCtr="0">
            <a:spAutoFit/>
          </a:bodyPr>
          <a:lstStyle/>
          <a:p>
            <a:pPr algn="ctr"/>
            <a:r>
              <a:rPr kumimoji="1" lang="ja-JP" altLang="en-US" sz="1500"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信頼限界</a:t>
            </a:r>
            <a:endParaRPr kumimoji="1" lang="en-US" altLang="ja-JP" sz="1500"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endParaRPr>
          </a:p>
          <a:p>
            <a:pPr algn="ctr"/>
            <a:r>
              <a:rPr kumimoji="1" lang="ja-JP" altLang="en-US" sz="1500"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（上限値）</a:t>
            </a:r>
          </a:p>
        </p:txBody>
      </p:sp>
      <p:sp>
        <p:nvSpPr>
          <p:cNvPr id="23" name="正方形/長方形 22">
            <a:extLst>
              <a:ext uri="{FF2B5EF4-FFF2-40B4-BE49-F238E27FC236}">
                <a16:creationId xmlns:a16="http://schemas.microsoft.com/office/drawing/2014/main" id="{97C7370B-56E0-4B3B-A2BB-684CFD13DFF7}"/>
              </a:ext>
            </a:extLst>
          </p:cNvPr>
          <p:cNvSpPr/>
          <p:nvPr/>
        </p:nvSpPr>
        <p:spPr>
          <a:xfrm>
            <a:off x="5863811" y="4046068"/>
            <a:ext cx="1516501" cy="877163"/>
          </a:xfrm>
          <a:prstGeom prst="rect">
            <a:avLst/>
          </a:prstGeom>
          <a:noFill/>
        </p:spPr>
        <p:txBody>
          <a:bodyPr wrap="square">
            <a:spAutoFit/>
          </a:bodyPr>
          <a:lstStyle/>
          <a:p>
            <a:pPr algn="just"/>
            <a:r>
              <a:rPr lang="ja-JP" altLang="en-US" sz="17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標本平均の</a:t>
            </a:r>
            <a:r>
              <a:rPr lang="en-US" altLang="ja-JP" sz="17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95</a:t>
            </a:r>
            <a:r>
              <a:rPr lang="ja-JP" altLang="en-US" sz="17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％を含む面積（確率）</a:t>
            </a:r>
          </a:p>
        </p:txBody>
      </p:sp>
      <p:sp>
        <p:nvSpPr>
          <p:cNvPr id="24" name="テキスト ボックス 23">
            <a:extLst>
              <a:ext uri="{FF2B5EF4-FFF2-40B4-BE49-F238E27FC236}">
                <a16:creationId xmlns:a16="http://schemas.microsoft.com/office/drawing/2014/main" id="{C1EA1865-16C8-4A0B-B85D-085661BAF1BD}"/>
              </a:ext>
            </a:extLst>
          </p:cNvPr>
          <p:cNvSpPr txBox="1"/>
          <p:nvPr/>
        </p:nvSpPr>
        <p:spPr>
          <a:xfrm>
            <a:off x="3965354" y="3603433"/>
            <a:ext cx="1348435" cy="615553"/>
          </a:xfrm>
          <a:prstGeom prst="rect">
            <a:avLst/>
          </a:prstGeom>
          <a:noFill/>
        </p:spPr>
        <p:txBody>
          <a:bodyPr wrap="square" lIns="0" tIns="0" rIns="0" bIns="0" rtlCol="0" anchor="ctr" anchorCtr="0">
            <a:spAutoFit/>
          </a:bodyPr>
          <a:lstStyle/>
          <a:p>
            <a:pPr algn="ctr"/>
            <a:r>
              <a:rPr kumimoji="1" lang="ja-JP" altLang="en-US" sz="2000"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ということは</a:t>
            </a:r>
            <a:r>
              <a:rPr kumimoji="1" lang="en-US" altLang="ja-JP" sz="2000"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a:t>
            </a:r>
            <a:endParaRPr kumimoji="1" lang="ja-JP" altLang="en-US" sz="2000"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25" name="テキスト ボックス 24">
            <a:extLst>
              <a:ext uri="{FF2B5EF4-FFF2-40B4-BE49-F238E27FC236}">
                <a16:creationId xmlns:a16="http://schemas.microsoft.com/office/drawing/2014/main" id="{F5D2CBF9-0C46-4950-AAD4-4828EA241BB5}"/>
              </a:ext>
            </a:extLst>
          </p:cNvPr>
          <p:cNvSpPr txBox="1"/>
          <p:nvPr/>
        </p:nvSpPr>
        <p:spPr>
          <a:xfrm>
            <a:off x="1236671" y="2562900"/>
            <a:ext cx="2499738" cy="646331"/>
          </a:xfrm>
          <a:prstGeom prst="rect">
            <a:avLst/>
          </a:prstGeom>
          <a:noFill/>
        </p:spPr>
        <p:txBody>
          <a:bodyPr wrap="square" rtlCol="0">
            <a:spAutoFit/>
          </a:bodyPr>
          <a:lstStyle/>
          <a:p>
            <a:pPr algn="just"/>
            <a:r>
              <a:rPr kumimoji="1" lang="ja-JP" altLang="en-US" sz="1800" dirty="0">
                <a:solidFill>
                  <a:srgbClr val="FFFF00"/>
                </a:solidFill>
                <a:latin typeface="ＭＳ Ｐゴシック" panose="020B0600070205080204" pitchFamily="50" charset="-128"/>
                <a:ea typeface="ＭＳ Ｐゴシック" panose="020B0600070205080204" pitchFamily="50" charset="-128"/>
              </a:rPr>
              <a:t>所与の２点</a:t>
            </a:r>
            <a:r>
              <a:rPr kumimoji="1" lang="ja-JP" altLang="en-US" sz="1800" dirty="0">
                <a:solidFill>
                  <a:schemeClr val="bg1"/>
                </a:solidFill>
                <a:latin typeface="ＭＳ Ｐゴシック" panose="020B0600070205080204" pitchFamily="50" charset="-128"/>
                <a:ea typeface="ＭＳ Ｐゴシック" panose="020B0600070205080204" pitchFamily="50" charset="-128"/>
              </a:rPr>
              <a:t>から，それに</a:t>
            </a:r>
            <a:r>
              <a:rPr kumimoji="1" lang="ja-JP" altLang="en-US" sz="1800" dirty="0">
                <a:solidFill>
                  <a:srgbClr val="92D050"/>
                </a:solidFill>
                <a:latin typeface="ＭＳ Ｐゴシック" panose="020B0600070205080204" pitchFamily="50" charset="-128"/>
                <a:ea typeface="ＭＳ Ｐゴシック" panose="020B0600070205080204" pitchFamily="50" charset="-128"/>
              </a:rPr>
              <a:t>対応する確率</a:t>
            </a:r>
            <a:r>
              <a:rPr kumimoji="1" lang="ja-JP" altLang="en-US" sz="1800" dirty="0">
                <a:solidFill>
                  <a:schemeClr val="bg1"/>
                </a:solidFill>
                <a:latin typeface="ＭＳ Ｐゴシック" panose="020B0600070205080204" pitchFamily="50" charset="-128"/>
                <a:ea typeface="ＭＳ Ｐゴシック" panose="020B0600070205080204" pitchFamily="50" charset="-128"/>
              </a:rPr>
              <a:t>が求まる</a:t>
            </a:r>
          </a:p>
        </p:txBody>
      </p:sp>
      <p:sp>
        <p:nvSpPr>
          <p:cNvPr id="26" name="テキスト ボックス 25">
            <a:extLst>
              <a:ext uri="{FF2B5EF4-FFF2-40B4-BE49-F238E27FC236}">
                <a16:creationId xmlns:a16="http://schemas.microsoft.com/office/drawing/2014/main" id="{B86E79D2-5491-421B-9187-9CA6CA7110DF}"/>
              </a:ext>
            </a:extLst>
          </p:cNvPr>
          <p:cNvSpPr txBox="1"/>
          <p:nvPr/>
        </p:nvSpPr>
        <p:spPr>
          <a:xfrm>
            <a:off x="4967530" y="2564904"/>
            <a:ext cx="3024336" cy="646331"/>
          </a:xfrm>
          <a:prstGeom prst="rect">
            <a:avLst/>
          </a:prstGeom>
          <a:noFill/>
        </p:spPr>
        <p:txBody>
          <a:bodyPr wrap="square" rtlCol="0">
            <a:spAutoFit/>
          </a:bodyPr>
          <a:lstStyle/>
          <a:p>
            <a:pPr algn="just"/>
            <a:r>
              <a:rPr kumimoji="1" lang="ja-JP" altLang="en-US" sz="1800" dirty="0">
                <a:solidFill>
                  <a:srgbClr val="92D050"/>
                </a:solidFill>
                <a:latin typeface="ＭＳ Ｐゴシック" panose="020B0600070205080204" pitchFamily="50" charset="-128"/>
                <a:ea typeface="ＭＳ Ｐゴシック" panose="020B0600070205080204" pitchFamily="50" charset="-128"/>
              </a:rPr>
              <a:t>所与の確率</a:t>
            </a:r>
            <a:r>
              <a:rPr kumimoji="1" lang="ja-JP" altLang="en-US" sz="1800" dirty="0">
                <a:solidFill>
                  <a:schemeClr val="bg1"/>
                </a:solidFill>
                <a:latin typeface="ＭＳ Ｐゴシック" panose="020B0600070205080204" pitchFamily="50" charset="-128"/>
                <a:ea typeface="ＭＳ Ｐゴシック" panose="020B0600070205080204" pitchFamily="50" charset="-128"/>
              </a:rPr>
              <a:t>から，それに</a:t>
            </a:r>
            <a:r>
              <a:rPr kumimoji="1" lang="ja-JP" altLang="en-US" sz="1800" dirty="0">
                <a:solidFill>
                  <a:srgbClr val="FFFF00"/>
                </a:solidFill>
                <a:latin typeface="ＭＳ Ｐゴシック" panose="020B0600070205080204" pitchFamily="50" charset="-128"/>
                <a:ea typeface="ＭＳ Ｐゴシック" panose="020B0600070205080204" pitchFamily="50" charset="-128"/>
              </a:rPr>
              <a:t>対応する</a:t>
            </a:r>
            <a:r>
              <a:rPr kumimoji="1" lang="en-US" altLang="ja-JP" sz="1800" dirty="0">
                <a:solidFill>
                  <a:srgbClr val="FFFF00"/>
                </a:solidFill>
                <a:latin typeface="ＭＳ Ｐゴシック" panose="020B0600070205080204" pitchFamily="50" charset="-128"/>
                <a:ea typeface="ＭＳ Ｐゴシック" panose="020B0600070205080204" pitchFamily="50" charset="-128"/>
              </a:rPr>
              <a:t>2</a:t>
            </a:r>
            <a:r>
              <a:rPr kumimoji="1" lang="ja-JP" altLang="en-US" sz="1800" dirty="0">
                <a:solidFill>
                  <a:srgbClr val="FFFF00"/>
                </a:solidFill>
                <a:latin typeface="ＭＳ Ｐゴシック" panose="020B0600070205080204" pitchFamily="50" charset="-128"/>
                <a:ea typeface="ＭＳ Ｐゴシック" panose="020B0600070205080204" pitchFamily="50" charset="-128"/>
              </a:rPr>
              <a:t>点</a:t>
            </a:r>
            <a:r>
              <a:rPr kumimoji="1" lang="ja-JP" altLang="en-US" sz="1800" dirty="0">
                <a:solidFill>
                  <a:schemeClr val="bg1"/>
                </a:solidFill>
                <a:latin typeface="ＭＳ Ｐゴシック" panose="020B0600070205080204" pitchFamily="50" charset="-128"/>
                <a:ea typeface="ＭＳ Ｐゴシック" panose="020B0600070205080204" pitchFamily="50" charset="-128"/>
              </a:rPr>
              <a:t>（信頼限界）が求まる</a:t>
            </a:r>
          </a:p>
        </p:txBody>
      </p:sp>
      <p:sp>
        <p:nvSpPr>
          <p:cNvPr id="28" name="テキスト ボックス 27">
            <a:extLst>
              <a:ext uri="{FF2B5EF4-FFF2-40B4-BE49-F238E27FC236}">
                <a16:creationId xmlns:a16="http://schemas.microsoft.com/office/drawing/2014/main" id="{3F807B60-59C1-444E-93D7-700AED10E5FF}"/>
              </a:ext>
            </a:extLst>
          </p:cNvPr>
          <p:cNvSpPr txBox="1"/>
          <p:nvPr/>
        </p:nvSpPr>
        <p:spPr>
          <a:xfrm>
            <a:off x="6034843" y="5035185"/>
            <a:ext cx="1147144" cy="307777"/>
          </a:xfrm>
          <a:prstGeom prst="rect">
            <a:avLst/>
          </a:prstGeom>
          <a:noFill/>
        </p:spPr>
        <p:txBody>
          <a:bodyPr wrap="square" lIns="0" tIns="0" rIns="0" bIns="0" rtlCol="0" anchor="ctr" anchorCtr="0">
            <a:spAutoFit/>
          </a:bodyPr>
          <a:lstStyle/>
          <a:p>
            <a:pPr algn="ctr"/>
            <a:r>
              <a:rPr kumimoji="1" lang="ja-JP" altLang="en-US" sz="2000" dirty="0">
                <a:solidFill>
                  <a:srgbClr val="FF0000"/>
                </a:solidFill>
                <a:latin typeface="Times New Roman" panose="02020603050405020304" pitchFamily="18" charset="0"/>
                <a:ea typeface="ＭＳ Ｐゴシック" panose="020B0600070205080204" pitchFamily="50" charset="-128"/>
                <a:cs typeface="Times New Roman" panose="02020603050405020304" pitchFamily="18" charset="0"/>
              </a:rPr>
              <a:t>信頼区間</a:t>
            </a:r>
          </a:p>
        </p:txBody>
      </p:sp>
      <mc:AlternateContent xmlns:mc="http://schemas.openxmlformats.org/markup-compatibility/2006" xmlns:a14="http://schemas.microsoft.com/office/drawing/2010/main">
        <mc:Choice Requires="a14">
          <p:sp>
            <p:nvSpPr>
              <p:cNvPr id="35" name="テキスト ボックス 34">
                <a:extLst>
                  <a:ext uri="{FF2B5EF4-FFF2-40B4-BE49-F238E27FC236}">
                    <a16:creationId xmlns:a16="http://schemas.microsoft.com/office/drawing/2014/main" id="{84B8B82A-1629-461F-A0DB-1467AD3669F8}"/>
                  </a:ext>
                </a:extLst>
              </p:cNvPr>
              <p:cNvSpPr txBox="1"/>
              <p:nvPr/>
            </p:nvSpPr>
            <p:spPr>
              <a:xfrm>
                <a:off x="4069004" y="4765843"/>
                <a:ext cx="462050" cy="477054"/>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acc>
                        <m:accPr>
                          <m:chr m:val="̅"/>
                          <m:ctrlPr>
                            <a:rPr kumimoji="1" lang="en-US" altLang="ja-JP" sz="2500" i="1" smtClean="0">
                              <a:solidFill>
                                <a:schemeClr val="bg1"/>
                              </a:solidFill>
                              <a:latin typeface="Cambria Math" panose="02040503050406030204" pitchFamily="18" charset="0"/>
                              <a:ea typeface="ＭＳ Ｐゴシック" panose="020B0600070205080204" pitchFamily="50" charset="-128"/>
                            </a:rPr>
                          </m:ctrlPr>
                        </m:accPr>
                        <m:e>
                          <m:r>
                            <a:rPr kumimoji="1" lang="en-US" altLang="ja-JP" sz="2500" b="0" i="1" smtClean="0">
                              <a:solidFill>
                                <a:schemeClr val="bg1"/>
                              </a:solidFill>
                              <a:latin typeface="Cambria Math" panose="02040503050406030204" pitchFamily="18" charset="0"/>
                              <a:ea typeface="ＭＳ Ｐゴシック" panose="020B0600070205080204" pitchFamily="50" charset="-128"/>
                            </a:rPr>
                            <m:t>𝑥</m:t>
                          </m:r>
                        </m:e>
                      </m:acc>
                    </m:oMath>
                  </m:oMathPara>
                </a14:m>
                <a:endParaRPr kumimoji="1" lang="ja-JP" altLang="en-US"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mc:Choice>
        <mc:Fallback xmlns="">
          <p:sp>
            <p:nvSpPr>
              <p:cNvPr id="35" name="テキスト ボックス 34">
                <a:extLst>
                  <a:ext uri="{FF2B5EF4-FFF2-40B4-BE49-F238E27FC236}">
                    <a16:creationId xmlns:a16="http://schemas.microsoft.com/office/drawing/2014/main" id="{84B8B82A-1629-461F-A0DB-1467AD3669F8}"/>
                  </a:ext>
                </a:extLst>
              </p:cNvPr>
              <p:cNvSpPr txBox="1">
                <a:spLocks noRot="1" noChangeAspect="1" noMove="1" noResize="1" noEditPoints="1" noAdjustHandles="1" noChangeArrowheads="1" noChangeShapeType="1" noTextEdit="1"/>
              </p:cNvSpPr>
              <p:nvPr/>
            </p:nvSpPr>
            <p:spPr>
              <a:xfrm>
                <a:off x="4069004" y="4765843"/>
                <a:ext cx="462050" cy="477054"/>
              </a:xfrm>
              <a:prstGeom prst="rect">
                <a:avLst/>
              </a:prstGeom>
              <a:blipFill>
                <a:blip r:embed="rId7"/>
                <a:stretch>
                  <a:fillRect/>
                </a:stretch>
              </a:blipFill>
            </p:spPr>
            <p:txBody>
              <a:bodyPr/>
              <a:lstStyle/>
              <a:p>
                <a:r>
                  <a:rPr lang="ja-JP" altLang="en-US">
                    <a:noFill/>
                  </a:rPr>
                  <a:t> </a:t>
                </a:r>
              </a:p>
            </p:txBody>
          </p:sp>
        </mc:Fallback>
      </mc:AlternateContent>
      <p:sp>
        <p:nvSpPr>
          <p:cNvPr id="49" name="テキスト ボックス 48">
            <a:extLst>
              <a:ext uri="{FF2B5EF4-FFF2-40B4-BE49-F238E27FC236}">
                <a16:creationId xmlns:a16="http://schemas.microsoft.com/office/drawing/2014/main" id="{9638E057-C9B0-4E20-8F8B-F0D66C692E97}"/>
              </a:ext>
            </a:extLst>
          </p:cNvPr>
          <p:cNvSpPr txBox="1"/>
          <p:nvPr/>
        </p:nvSpPr>
        <p:spPr>
          <a:xfrm>
            <a:off x="5549991" y="4960997"/>
            <a:ext cx="168741" cy="384721"/>
          </a:xfrm>
          <a:prstGeom prst="rect">
            <a:avLst/>
          </a:prstGeom>
          <a:noFill/>
        </p:spPr>
        <p:txBody>
          <a:bodyPr wrap="square" lIns="0" tIns="0" rIns="0" bIns="0" rtlCol="0" anchor="ctr" anchorCtr="0">
            <a:spAutoFit/>
          </a:bodyPr>
          <a:lstStyle/>
          <a:p>
            <a:pPr algn="ctr"/>
            <a:r>
              <a:rPr kumimoji="1" lang="en-US" altLang="ja-JP" sz="2500" b="1" i="1" dirty="0">
                <a:solidFill>
                  <a:srgbClr val="FFFF00"/>
                </a:solidFill>
                <a:latin typeface="Times New Roman" panose="02020603050405020304" pitchFamily="18" charset="0"/>
                <a:ea typeface="ＭＳ Ｐゴシック" panose="020B0600070205080204" pitchFamily="50" charset="-128"/>
                <a:cs typeface="Times New Roman" panose="02020603050405020304" pitchFamily="18" charset="0"/>
              </a:rPr>
              <a:t>a</a:t>
            </a:r>
            <a:endParaRPr kumimoji="1" lang="ja-JP" altLang="en-US" sz="2500" b="1" i="1" dirty="0">
              <a:solidFill>
                <a:srgbClr val="FFFF00"/>
              </a:solidFill>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50" name="テキスト ボックス 49">
            <a:extLst>
              <a:ext uri="{FF2B5EF4-FFF2-40B4-BE49-F238E27FC236}">
                <a16:creationId xmlns:a16="http://schemas.microsoft.com/office/drawing/2014/main" id="{3EBB08F0-8B0A-4D61-AAC1-605275822876}"/>
              </a:ext>
            </a:extLst>
          </p:cNvPr>
          <p:cNvSpPr txBox="1"/>
          <p:nvPr/>
        </p:nvSpPr>
        <p:spPr>
          <a:xfrm>
            <a:off x="7477409" y="4958241"/>
            <a:ext cx="168741" cy="384721"/>
          </a:xfrm>
          <a:prstGeom prst="rect">
            <a:avLst/>
          </a:prstGeom>
          <a:noFill/>
        </p:spPr>
        <p:txBody>
          <a:bodyPr wrap="square" lIns="0" tIns="0" rIns="0" bIns="0" rtlCol="0" anchor="ctr" anchorCtr="0">
            <a:spAutoFit/>
          </a:bodyPr>
          <a:lstStyle/>
          <a:p>
            <a:pPr algn="ctr"/>
            <a:r>
              <a:rPr kumimoji="1" lang="en-US" altLang="ja-JP" sz="2500" b="1" i="1" dirty="0">
                <a:solidFill>
                  <a:srgbClr val="FFFF00"/>
                </a:solidFill>
                <a:latin typeface="Times New Roman" panose="02020603050405020304" pitchFamily="18" charset="0"/>
                <a:ea typeface="ＭＳ Ｐゴシック" panose="020B0600070205080204" pitchFamily="50" charset="-128"/>
                <a:cs typeface="Times New Roman" panose="02020603050405020304" pitchFamily="18" charset="0"/>
              </a:rPr>
              <a:t>b</a:t>
            </a:r>
            <a:endParaRPr kumimoji="1" lang="ja-JP" altLang="en-US" sz="2500" b="1" i="1" dirty="0">
              <a:solidFill>
                <a:srgbClr val="FFFF00"/>
              </a:solidFill>
              <a:latin typeface="Times New Roman" panose="02020603050405020304" pitchFamily="18" charset="0"/>
              <a:ea typeface="ＭＳ Ｐゴシック" panose="020B0600070205080204" pitchFamily="50" charset="-128"/>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3" name="テキスト ボックス 52">
                <a:extLst>
                  <a:ext uri="{FF2B5EF4-FFF2-40B4-BE49-F238E27FC236}">
                    <a16:creationId xmlns:a16="http://schemas.microsoft.com/office/drawing/2014/main" id="{4FBBAB8A-A0A5-4091-91D4-EA11409837CA}"/>
                  </a:ext>
                </a:extLst>
              </p:cNvPr>
              <p:cNvSpPr txBox="1"/>
              <p:nvPr/>
            </p:nvSpPr>
            <p:spPr>
              <a:xfrm>
                <a:off x="8363793" y="4767586"/>
                <a:ext cx="462050" cy="477054"/>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acc>
                        <m:accPr>
                          <m:chr m:val="̅"/>
                          <m:ctrlPr>
                            <a:rPr kumimoji="1" lang="en-US" altLang="ja-JP" sz="2500" i="1" smtClean="0">
                              <a:solidFill>
                                <a:schemeClr val="bg1"/>
                              </a:solidFill>
                              <a:latin typeface="Cambria Math" panose="02040503050406030204" pitchFamily="18" charset="0"/>
                              <a:ea typeface="ＭＳ Ｐゴシック" panose="020B0600070205080204" pitchFamily="50" charset="-128"/>
                            </a:rPr>
                          </m:ctrlPr>
                        </m:accPr>
                        <m:e>
                          <m:r>
                            <a:rPr kumimoji="1" lang="en-US" altLang="ja-JP" sz="2500" b="0" i="1" smtClean="0">
                              <a:solidFill>
                                <a:schemeClr val="bg1"/>
                              </a:solidFill>
                              <a:latin typeface="Cambria Math" panose="02040503050406030204" pitchFamily="18" charset="0"/>
                              <a:ea typeface="ＭＳ Ｐゴシック" panose="020B0600070205080204" pitchFamily="50" charset="-128"/>
                            </a:rPr>
                            <m:t>𝑥</m:t>
                          </m:r>
                        </m:e>
                      </m:acc>
                    </m:oMath>
                  </m:oMathPara>
                </a14:m>
                <a:endParaRPr kumimoji="1" lang="ja-JP" altLang="en-US"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mc:Choice>
        <mc:Fallback xmlns="">
          <p:sp>
            <p:nvSpPr>
              <p:cNvPr id="53" name="テキスト ボックス 52">
                <a:extLst>
                  <a:ext uri="{FF2B5EF4-FFF2-40B4-BE49-F238E27FC236}">
                    <a16:creationId xmlns:a16="http://schemas.microsoft.com/office/drawing/2014/main" id="{4FBBAB8A-A0A5-4091-91D4-EA11409837CA}"/>
                  </a:ext>
                </a:extLst>
              </p:cNvPr>
              <p:cNvSpPr txBox="1">
                <a:spLocks noRot="1" noChangeAspect="1" noMove="1" noResize="1" noEditPoints="1" noAdjustHandles="1" noChangeArrowheads="1" noChangeShapeType="1" noTextEdit="1"/>
              </p:cNvSpPr>
              <p:nvPr/>
            </p:nvSpPr>
            <p:spPr>
              <a:xfrm>
                <a:off x="8363793" y="4767586"/>
                <a:ext cx="462050" cy="477054"/>
              </a:xfrm>
              <a:prstGeom prst="rect">
                <a:avLst/>
              </a:prstGeom>
              <a:blipFill>
                <a:blip r:embed="rId8"/>
                <a:stretch>
                  <a:fillRect/>
                </a:stretch>
              </a:blipFill>
            </p:spPr>
            <p:txBody>
              <a:bodyPr/>
              <a:lstStyle/>
              <a:p>
                <a:r>
                  <a:rPr lang="ja-JP" altLang="en-US">
                    <a:noFill/>
                  </a:rPr>
                  <a:t> </a:t>
                </a:r>
              </a:p>
            </p:txBody>
          </p:sp>
        </mc:Fallback>
      </mc:AlternateContent>
      <p:sp>
        <p:nvSpPr>
          <p:cNvPr id="33" name="正方形/長方形 32">
            <a:extLst>
              <a:ext uri="{FF2B5EF4-FFF2-40B4-BE49-F238E27FC236}">
                <a16:creationId xmlns:a16="http://schemas.microsoft.com/office/drawing/2014/main" id="{744C305E-A996-4862-B895-B21CE39E502F}"/>
              </a:ext>
            </a:extLst>
          </p:cNvPr>
          <p:cNvSpPr/>
          <p:nvPr/>
        </p:nvSpPr>
        <p:spPr>
          <a:xfrm>
            <a:off x="7225111" y="3466197"/>
            <a:ext cx="1575273" cy="353943"/>
          </a:xfrm>
          <a:prstGeom prst="rect">
            <a:avLst/>
          </a:prstGeom>
          <a:noFill/>
        </p:spPr>
        <p:txBody>
          <a:bodyPr wrap="square">
            <a:spAutoFit/>
          </a:bodyPr>
          <a:lstStyle/>
          <a:p>
            <a:pPr algn="just"/>
            <a:r>
              <a:rPr lang="ja-JP" altLang="en-US" sz="17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信頼性の高さ</a:t>
            </a:r>
          </a:p>
        </p:txBody>
      </p:sp>
      <p:cxnSp>
        <p:nvCxnSpPr>
          <p:cNvPr id="34" name="コネクタ: 曲線 33">
            <a:extLst>
              <a:ext uri="{FF2B5EF4-FFF2-40B4-BE49-F238E27FC236}">
                <a16:creationId xmlns:a16="http://schemas.microsoft.com/office/drawing/2014/main" id="{0242E940-81D9-4CFF-80C4-B4A2CA26E30B}"/>
              </a:ext>
            </a:extLst>
          </p:cNvPr>
          <p:cNvCxnSpPr>
            <a:cxnSpLocks/>
            <a:stCxn id="33" idx="1"/>
          </p:cNvCxnSpPr>
          <p:nvPr/>
        </p:nvCxnSpPr>
        <p:spPr>
          <a:xfrm rot="10800000" flipV="1">
            <a:off x="6890159" y="3643169"/>
            <a:ext cx="334953" cy="343396"/>
          </a:xfrm>
          <a:prstGeom prst="curvedConnector2">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0239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par>
                                <p:cTn id="8" presetID="10" presetClass="entr" presetSubtype="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500"/>
                                        <p:tgtEl>
                                          <p:spTgt spid="4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500"/>
                                        <p:tgtEl>
                                          <p:spTgt spid="5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fade">
                                      <p:cBhvr>
                                        <p:cTn id="40" dur="500"/>
                                        <p:tgtEl>
                                          <p:spTgt spid="5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500"/>
                                        <p:tgtEl>
                                          <p:spTgt spid="33"/>
                                        </p:tgtEl>
                                      </p:cBhvr>
                                    </p:animEffect>
                                  </p:childTnLst>
                                </p:cTn>
                              </p:par>
                              <p:par>
                                <p:cTn id="50" presetID="10" presetClass="entr" presetSubtype="0" fill="hold"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14" grpId="0" animBg="1"/>
      <p:bldP spid="18" grpId="0"/>
      <p:bldP spid="22" grpId="0"/>
      <p:bldP spid="23" grpId="0"/>
      <p:bldP spid="24" grpId="0"/>
      <p:bldP spid="26" grpId="0"/>
      <p:bldP spid="28" grpId="0"/>
      <p:bldP spid="49" grpId="0"/>
      <p:bldP spid="50" grpId="0"/>
      <p:bldP spid="53"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8F0D899-ACFA-4B5E-8587-CE5995FD1C6D}"/>
              </a:ext>
            </a:extLst>
          </p:cNvPr>
          <p:cNvPicPr>
            <a:picLocks noChangeAspect="1"/>
          </p:cNvPicPr>
          <p:nvPr/>
        </p:nvPicPr>
        <p:blipFill rotWithShape="1">
          <a:blip r:embed="rId3"/>
          <a:srcRect l="21267" r="24207"/>
          <a:stretch/>
        </p:blipFill>
        <p:spPr>
          <a:xfrm>
            <a:off x="3109001" y="2917437"/>
            <a:ext cx="2434388" cy="1549119"/>
          </a:xfrm>
          <a:prstGeom prst="rect">
            <a:avLst/>
          </a:prstGeom>
        </p:spPr>
      </p:pic>
      <p:sp>
        <p:nvSpPr>
          <p:cNvPr id="5" name="コンテンツ プレースホルダー 3">
            <a:extLst>
              <a:ext uri="{FF2B5EF4-FFF2-40B4-BE49-F238E27FC236}">
                <a16:creationId xmlns:a16="http://schemas.microsoft.com/office/drawing/2014/main" id="{E340C475-9CE1-4A4D-9C35-D8C12D526568}"/>
              </a:ext>
            </a:extLst>
          </p:cNvPr>
          <p:cNvSpPr txBox="1">
            <a:spLocks/>
          </p:cNvSpPr>
          <p:nvPr/>
        </p:nvSpPr>
        <p:spPr bwMode="auto">
          <a:xfrm>
            <a:off x="2195736" y="2877957"/>
            <a:ext cx="4391198" cy="1549119"/>
          </a:xfrm>
          <a:custGeom>
            <a:avLst/>
            <a:gdLst>
              <a:gd name="connsiteX0" fmla="*/ 0 w 2983832"/>
              <a:gd name="connsiteY0" fmla="*/ 1122950 h 1134236"/>
              <a:gd name="connsiteX1" fmla="*/ 588211 w 2983832"/>
              <a:gd name="connsiteY1" fmla="*/ 973224 h 1134236"/>
              <a:gd name="connsiteX2" fmla="*/ 1411705 w 2983832"/>
              <a:gd name="connsiteY2" fmla="*/ 3 h 1134236"/>
              <a:gd name="connsiteX3" fmla="*/ 2310063 w 2983832"/>
              <a:gd name="connsiteY3" fmla="*/ 962529 h 1134236"/>
              <a:gd name="connsiteX4" fmla="*/ 2983832 w 2983832"/>
              <a:gd name="connsiteY4" fmla="*/ 1122950 h 1134236"/>
              <a:gd name="connsiteX5" fmla="*/ 2983832 w 2983832"/>
              <a:gd name="connsiteY5" fmla="*/ 1122950 h 113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3832" h="1134236">
                <a:moveTo>
                  <a:pt x="0" y="1122950"/>
                </a:moveTo>
                <a:cubicBezTo>
                  <a:pt x="176463" y="1141666"/>
                  <a:pt x="352927" y="1160382"/>
                  <a:pt x="588211" y="973224"/>
                </a:cubicBezTo>
                <a:cubicBezTo>
                  <a:pt x="823495" y="786066"/>
                  <a:pt x="1124730" y="1785"/>
                  <a:pt x="1411705" y="3"/>
                </a:cubicBezTo>
                <a:cubicBezTo>
                  <a:pt x="1698680" y="-1779"/>
                  <a:pt x="2048042" y="775371"/>
                  <a:pt x="2310063" y="962529"/>
                </a:cubicBezTo>
                <a:cubicBezTo>
                  <a:pt x="2572084" y="1149687"/>
                  <a:pt x="2983832" y="1122950"/>
                  <a:pt x="2983832" y="1122950"/>
                </a:cubicBezTo>
                <a:lnTo>
                  <a:pt x="2983832" y="1122950"/>
                </a:lnTo>
              </a:path>
            </a:pathLst>
          </a:custGeom>
          <a:noFill/>
          <a:ln w="38100" cap="flat" cmpd="sng" algn="ctr">
            <a:solidFill>
              <a:srgbClr val="FFFFFF"/>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marL="342900" indent="-342900" algn="l" rtl="0" eaLnBrk="1" fontAlgn="base" hangingPunct="1">
              <a:spcBef>
                <a:spcPct val="20000"/>
              </a:spcBef>
              <a:spcAft>
                <a:spcPct val="0"/>
              </a:spcAft>
              <a:buBlip>
                <a:blip r:embed="rId4"/>
              </a:buBlip>
              <a:defRPr kumimoji="1" sz="3200">
                <a:solidFill>
                  <a:schemeClr val="lt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lt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lt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lt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lt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lt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lt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lt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lt1"/>
                </a:solidFill>
                <a:latin typeface="+mn-lt"/>
                <a:ea typeface="+mn-ea"/>
                <a:cs typeface="+mn-cs"/>
              </a:defRPr>
            </a:lvl9pPr>
          </a:lstStyle>
          <a:p>
            <a:endParaRPr lang="ja-JP" altLang="en-US" dirty="0">
              <a:solidFill>
                <a:srgbClr val="FFFFFF"/>
              </a:solidFill>
            </a:endParaRPr>
          </a:p>
        </p:txBody>
      </p:sp>
      <p:sp>
        <p:nvSpPr>
          <p:cNvPr id="2" name="タイトル 1">
            <a:extLst>
              <a:ext uri="{FF2B5EF4-FFF2-40B4-BE49-F238E27FC236}">
                <a16:creationId xmlns:a16="http://schemas.microsoft.com/office/drawing/2014/main" id="{17C793AE-78DC-49AB-A87B-258E60F199A9}"/>
              </a:ext>
            </a:extLst>
          </p:cNvPr>
          <p:cNvSpPr>
            <a:spLocks noGrp="1"/>
          </p:cNvSpPr>
          <p:nvPr>
            <p:ph type="title"/>
          </p:nvPr>
        </p:nvSpPr>
        <p:spPr/>
        <p:txBody>
          <a:bodyPr/>
          <a:lstStyle/>
          <a:p>
            <a:r>
              <a:rPr kumimoji="1" lang="ja-JP" altLang="en-US" sz="3000" dirty="0"/>
              <a:t>（標準化していない）正規分布を用いた</a:t>
            </a:r>
            <a:br>
              <a:rPr kumimoji="1" lang="en-US" altLang="ja-JP" sz="3000" dirty="0"/>
            </a:br>
            <a:r>
              <a:rPr kumimoji="1" lang="ja-JP" altLang="en-US" sz="3000" dirty="0"/>
              <a:t>母平均の区間推定</a:t>
            </a:r>
          </a:p>
        </p:txBody>
      </p:sp>
      <p:sp>
        <p:nvSpPr>
          <p:cNvPr id="6" name="正方形/長方形 5">
            <a:extLst>
              <a:ext uri="{FF2B5EF4-FFF2-40B4-BE49-F238E27FC236}">
                <a16:creationId xmlns:a16="http://schemas.microsoft.com/office/drawing/2014/main" id="{BCA7FBC9-6414-4910-A2B5-9617D353F217}"/>
              </a:ext>
            </a:extLst>
          </p:cNvPr>
          <p:cNvSpPr/>
          <p:nvPr/>
        </p:nvSpPr>
        <p:spPr>
          <a:xfrm>
            <a:off x="484492" y="1979030"/>
            <a:ext cx="6300700" cy="646331"/>
          </a:xfrm>
          <a:prstGeom prst="rect">
            <a:avLst/>
          </a:prstGeom>
          <a:noFill/>
        </p:spPr>
        <p:txBody>
          <a:bodyPr wrap="square">
            <a:spAutoFit/>
          </a:bodyPr>
          <a:lstStyle/>
          <a:p>
            <a:pPr algn="just"/>
            <a:r>
              <a:rPr lang="ja-JP" altLang="en-US" sz="18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推定の信頼性の高さである信頼係数が</a:t>
            </a:r>
            <a:r>
              <a:rPr lang="en-US" altLang="ja-JP" sz="18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95%</a:t>
            </a:r>
            <a:r>
              <a:rPr lang="ja-JP" altLang="en-US" sz="18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とは，標本を繰り返し抽出した場合，その平均の</a:t>
            </a:r>
            <a:r>
              <a:rPr lang="en-US" altLang="ja-JP" sz="18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95</a:t>
            </a:r>
            <a:r>
              <a:rPr lang="ja-JP" altLang="en-US" sz="18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％が含まれるということ</a:t>
            </a:r>
          </a:p>
        </p:txBody>
      </p:sp>
      <p:cxnSp>
        <p:nvCxnSpPr>
          <p:cNvPr id="7" name="コネクタ: 曲線 6">
            <a:extLst>
              <a:ext uri="{FF2B5EF4-FFF2-40B4-BE49-F238E27FC236}">
                <a16:creationId xmlns:a16="http://schemas.microsoft.com/office/drawing/2014/main" id="{0D966A73-3A20-474D-ABA5-D7CC3964F999}"/>
              </a:ext>
            </a:extLst>
          </p:cNvPr>
          <p:cNvCxnSpPr>
            <a:cxnSpLocks/>
          </p:cNvCxnSpPr>
          <p:nvPr/>
        </p:nvCxnSpPr>
        <p:spPr>
          <a:xfrm rot="16200000" flipH="1">
            <a:off x="3692304" y="2729809"/>
            <a:ext cx="598306" cy="335776"/>
          </a:xfrm>
          <a:prstGeom prst="curvedConnector3">
            <a:avLst>
              <a:gd name="adj1" fmla="val 50000"/>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00588552-B64F-43A6-9156-03C0F5D47A81}"/>
              </a:ext>
            </a:extLst>
          </p:cNvPr>
          <p:cNvCxnSpPr>
            <a:cxnSpLocks/>
          </p:cNvCxnSpPr>
          <p:nvPr/>
        </p:nvCxnSpPr>
        <p:spPr>
          <a:xfrm flipV="1">
            <a:off x="2096852" y="4466556"/>
            <a:ext cx="4752528" cy="3785"/>
          </a:xfrm>
          <a:prstGeom prst="line">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63C1F6E3-BC20-4571-80BE-8D786D53CD43}"/>
                  </a:ext>
                </a:extLst>
              </p:cNvPr>
              <p:cNvSpPr txBox="1"/>
              <p:nvPr/>
            </p:nvSpPr>
            <p:spPr>
              <a:xfrm>
                <a:off x="6787364" y="4166722"/>
                <a:ext cx="462050" cy="477054"/>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acc>
                        <m:accPr>
                          <m:chr m:val="̅"/>
                          <m:ctrlPr>
                            <a:rPr kumimoji="1" lang="en-US" altLang="ja-JP" sz="2500" i="1" smtClean="0">
                              <a:solidFill>
                                <a:schemeClr val="bg1"/>
                              </a:solidFill>
                              <a:latin typeface="Cambria Math" panose="02040503050406030204" pitchFamily="18" charset="0"/>
                              <a:ea typeface="ＭＳ Ｐゴシック" panose="020B0600070205080204" pitchFamily="50" charset="-128"/>
                            </a:rPr>
                          </m:ctrlPr>
                        </m:accPr>
                        <m:e>
                          <m:r>
                            <a:rPr kumimoji="1" lang="en-US" altLang="ja-JP" sz="2500" b="0" i="1" smtClean="0">
                              <a:solidFill>
                                <a:schemeClr val="bg1"/>
                              </a:solidFill>
                              <a:latin typeface="Cambria Math" panose="02040503050406030204" pitchFamily="18" charset="0"/>
                              <a:ea typeface="ＭＳ Ｐゴシック" panose="020B0600070205080204" pitchFamily="50" charset="-128"/>
                            </a:rPr>
                            <m:t>𝑥</m:t>
                          </m:r>
                        </m:e>
                      </m:acc>
                    </m:oMath>
                  </m:oMathPara>
                </a14:m>
                <a:endParaRPr kumimoji="1" lang="ja-JP" altLang="en-US"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mc:Choice>
        <mc:Fallback xmlns="">
          <p:sp>
            <p:nvSpPr>
              <p:cNvPr id="12" name="テキスト ボックス 11">
                <a:extLst>
                  <a:ext uri="{FF2B5EF4-FFF2-40B4-BE49-F238E27FC236}">
                    <a16:creationId xmlns:a16="http://schemas.microsoft.com/office/drawing/2014/main" id="{63C1F6E3-BC20-4571-80BE-8D786D53CD43}"/>
                  </a:ext>
                </a:extLst>
              </p:cNvPr>
              <p:cNvSpPr txBox="1">
                <a:spLocks noRot="1" noChangeAspect="1" noMove="1" noResize="1" noEditPoints="1" noAdjustHandles="1" noChangeArrowheads="1" noChangeShapeType="1" noTextEdit="1"/>
              </p:cNvSpPr>
              <p:nvPr/>
            </p:nvSpPr>
            <p:spPr>
              <a:xfrm>
                <a:off x="6787364" y="4166722"/>
                <a:ext cx="462050" cy="477054"/>
              </a:xfrm>
              <a:prstGeom prst="rect">
                <a:avLst/>
              </a:prstGeom>
              <a:blipFill>
                <a:blip r:embed="rId5"/>
                <a:stretch>
                  <a:fillRect/>
                </a:stretch>
              </a:blipFill>
            </p:spPr>
            <p:txBody>
              <a:bodyPr/>
              <a:lstStyle/>
              <a:p>
                <a:r>
                  <a:rPr lang="ja-JP" altLang="en-US">
                    <a:noFill/>
                  </a:rPr>
                  <a:t> </a:t>
                </a:r>
              </a:p>
            </p:txBody>
          </p:sp>
        </mc:Fallback>
      </mc:AlternateContent>
      <p:sp>
        <p:nvSpPr>
          <p:cNvPr id="18" name="正方形/長方形 17">
            <a:extLst>
              <a:ext uri="{FF2B5EF4-FFF2-40B4-BE49-F238E27FC236}">
                <a16:creationId xmlns:a16="http://schemas.microsoft.com/office/drawing/2014/main" id="{06CB6E1D-5017-475A-A4B5-40316CB3A4E7}"/>
              </a:ext>
            </a:extLst>
          </p:cNvPr>
          <p:cNvSpPr/>
          <p:nvPr/>
        </p:nvSpPr>
        <p:spPr>
          <a:xfrm>
            <a:off x="3291616" y="3784178"/>
            <a:ext cx="2043100" cy="646331"/>
          </a:xfrm>
          <a:prstGeom prst="rect">
            <a:avLst/>
          </a:prstGeom>
          <a:noFill/>
        </p:spPr>
        <p:txBody>
          <a:bodyPr wrap="square">
            <a:spAutoFit/>
          </a:bodyPr>
          <a:lstStyle/>
          <a:p>
            <a:pPr algn="just"/>
            <a:r>
              <a:rPr lang="ja-JP" altLang="en-US" sz="18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標本平均の</a:t>
            </a:r>
            <a:r>
              <a:rPr lang="en-US" altLang="ja-JP" sz="18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95</a:t>
            </a:r>
            <a:r>
              <a:rPr lang="ja-JP" altLang="en-US" sz="18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％がこの中に入る</a:t>
            </a:r>
          </a:p>
        </p:txBody>
      </p:sp>
      <p:sp>
        <p:nvSpPr>
          <p:cNvPr id="21" name="矢印: 右 20">
            <a:extLst>
              <a:ext uri="{FF2B5EF4-FFF2-40B4-BE49-F238E27FC236}">
                <a16:creationId xmlns:a16="http://schemas.microsoft.com/office/drawing/2014/main" id="{A742309C-B469-4E85-B1B9-17DA9C87306E}"/>
              </a:ext>
            </a:extLst>
          </p:cNvPr>
          <p:cNvSpPr/>
          <p:nvPr/>
        </p:nvSpPr>
        <p:spPr>
          <a:xfrm>
            <a:off x="4486428" y="4630826"/>
            <a:ext cx="672324" cy="215503"/>
          </a:xfrm>
          <a:prstGeom prst="rightArrow">
            <a:avLst/>
          </a:prstGeom>
          <a:solidFill>
            <a:srgbClr val="FFC0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mc:AlternateContent xmlns:mc="http://schemas.openxmlformats.org/markup-compatibility/2006" xmlns:a14="http://schemas.microsoft.com/office/drawing/2010/main">
        <mc:Choice Requires="a14">
          <p:sp>
            <p:nvSpPr>
              <p:cNvPr id="22" name="テキスト ボックス 21">
                <a:extLst>
                  <a:ext uri="{FF2B5EF4-FFF2-40B4-BE49-F238E27FC236}">
                    <a16:creationId xmlns:a16="http://schemas.microsoft.com/office/drawing/2014/main" id="{8F6C0543-E1E5-429B-9C93-B627B5A53187}"/>
                  </a:ext>
                </a:extLst>
              </p:cNvPr>
              <p:cNvSpPr txBox="1"/>
              <p:nvPr/>
            </p:nvSpPr>
            <p:spPr>
              <a:xfrm>
                <a:off x="5273638" y="3395063"/>
                <a:ext cx="2534027" cy="400110"/>
              </a:xfrm>
              <a:prstGeom prst="rect">
                <a:avLst/>
              </a:prstGeom>
              <a:noFill/>
            </p:spPr>
            <p:txBody>
              <a:bodyPr wrap="none" rtlCol="0">
                <a:spAutoFit/>
              </a:bodyPr>
              <a:lstStyle/>
              <a:p>
                <a14:m>
                  <m:oMath xmlns:m="http://schemas.openxmlformats.org/officeDocument/2006/math">
                    <m:acc>
                      <m:accPr>
                        <m:chr m:val="̅"/>
                        <m:ctrlPr>
                          <a:rPr kumimoji="1" lang="en-US" altLang="ja-JP" sz="2000" i="1" smtClean="0">
                            <a:solidFill>
                              <a:srgbClr val="FFFF00"/>
                            </a:solidFill>
                            <a:latin typeface="Cambria Math" panose="02040503050406030204" pitchFamily="18" charset="0"/>
                            <a:ea typeface="ＭＳ Ｐゴシック" panose="020B0600070205080204" pitchFamily="50" charset="-128"/>
                            <a:cs typeface="Times New Roman" panose="02020603050405020304" pitchFamily="18" charset="0"/>
                          </a:rPr>
                        </m:ctrlPr>
                      </m:accPr>
                      <m:e>
                        <m:r>
                          <a:rPr kumimoji="1" lang="en-US" altLang="ja-JP" sz="2000" b="0" i="1" smtClean="0">
                            <a:solidFill>
                              <a:srgbClr val="FFFF00"/>
                            </a:solidFill>
                            <a:latin typeface="Cambria Math" panose="02040503050406030204" pitchFamily="18" charset="0"/>
                            <a:ea typeface="ＭＳ Ｐゴシック" panose="020B0600070205080204" pitchFamily="50" charset="-128"/>
                            <a:cs typeface="Times New Roman" panose="02020603050405020304" pitchFamily="18" charset="0"/>
                          </a:rPr>
                          <m:t>𝑥</m:t>
                        </m:r>
                      </m:e>
                    </m:acc>
                  </m:oMath>
                </a14:m>
                <a:r>
                  <a:rPr kumimoji="1" lang="en-US" altLang="ja-JP" sz="2000" dirty="0">
                    <a:solidFill>
                      <a:srgbClr val="FFFF00"/>
                    </a:solidFill>
                    <a:ea typeface="ＭＳ Ｐゴシック" panose="020B0600070205080204" pitchFamily="50" charset="-128"/>
                    <a:cs typeface="Times New Roman" panose="02020603050405020304" pitchFamily="18" charset="0"/>
                  </a:rPr>
                  <a:t>+1.96</a:t>
                </a:r>
                <a:r>
                  <a:rPr kumimoji="1" lang="en-US" altLang="ja-JP" sz="1800" dirty="0">
                    <a:solidFill>
                      <a:srgbClr val="FFFF00"/>
                    </a:solidFill>
                    <a:ea typeface="ＭＳ Ｐゴシック" panose="020B0600070205080204" pitchFamily="50" charset="-128"/>
                    <a:cs typeface="Times New Roman" panose="02020603050405020304" pitchFamily="18" charset="0"/>
                  </a:rPr>
                  <a:t>×</a:t>
                </a:r>
                <a:r>
                  <a:rPr kumimoji="1" lang="ja-JP" altLang="en-US" sz="1800" dirty="0">
                    <a:solidFill>
                      <a:srgbClr val="FFFF00"/>
                    </a:solidFill>
                    <a:ea typeface="ＭＳ Ｐゴシック" panose="020B0600070205080204" pitchFamily="50" charset="-128"/>
                    <a:cs typeface="Times New Roman" panose="02020603050405020304" pitchFamily="18" charset="0"/>
                  </a:rPr>
                  <a:t>母標準誤差</a:t>
                </a:r>
                <a14:m>
                  <m:oMath xmlns:m="http://schemas.openxmlformats.org/officeDocument/2006/math">
                    <m:sSub>
                      <m:sSubPr>
                        <m:ctrlPr>
                          <a:rPr kumimoji="1" lang="en-US" altLang="ja-JP" sz="1800" i="1" smtClean="0">
                            <a:solidFill>
                              <a:srgbClr val="FFFF00"/>
                            </a:solidFill>
                            <a:latin typeface="Cambria Math" panose="02040503050406030204" pitchFamily="18" charset="0"/>
                            <a:ea typeface="ＭＳ Ｐゴシック" panose="020B0600070205080204" pitchFamily="50" charset="-128"/>
                            <a:cs typeface="Times New Roman" panose="02020603050405020304" pitchFamily="18" charset="0"/>
                          </a:rPr>
                        </m:ctrlPr>
                      </m:sSubPr>
                      <m:e>
                        <m:r>
                          <m:rPr>
                            <m:nor/>
                          </m:rPr>
                          <a:rPr kumimoji="1" lang="en-US" altLang="ja-JP" sz="1800" i="1" dirty="0">
                            <a:solidFill>
                              <a:srgbClr val="FFFF00"/>
                            </a:solidFill>
                            <a:cs typeface="Times New Roman" panose="02020603050405020304" pitchFamily="18" charset="0"/>
                          </a:rPr>
                          <m:t>σ</m:t>
                        </m:r>
                      </m:e>
                      <m:sub>
                        <m:acc>
                          <m:accPr>
                            <m:chr m:val="̅"/>
                            <m:ctrlPr>
                              <a:rPr kumimoji="1" lang="en-US" altLang="ja-JP" sz="1800" i="1">
                                <a:solidFill>
                                  <a:srgbClr val="FFFF00"/>
                                </a:solidFill>
                                <a:latin typeface="Cambria Math" panose="02040503050406030204" pitchFamily="18" charset="0"/>
                                <a:cs typeface="Times New Roman" panose="02020603050405020304" pitchFamily="18" charset="0"/>
                              </a:rPr>
                            </m:ctrlPr>
                          </m:accPr>
                          <m:e>
                            <m:r>
                              <a:rPr kumimoji="1" lang="en-US" altLang="ja-JP" sz="1800" i="1">
                                <a:solidFill>
                                  <a:srgbClr val="FFFF00"/>
                                </a:solidFill>
                                <a:latin typeface="Cambria Math" panose="02040503050406030204" pitchFamily="18" charset="0"/>
                                <a:cs typeface="Times New Roman" panose="02020603050405020304" pitchFamily="18" charset="0"/>
                              </a:rPr>
                              <m:t>𝑥</m:t>
                            </m:r>
                          </m:e>
                        </m:acc>
                      </m:sub>
                    </m:sSub>
                  </m:oMath>
                </a14:m>
                <a:endParaRPr kumimoji="1" lang="ja-JP" altLang="en-US" sz="1800" i="1" dirty="0">
                  <a:solidFill>
                    <a:schemeClr val="bg1"/>
                  </a:solidFill>
                  <a:ea typeface="ＭＳ Ｐゴシック" panose="020B0600070205080204" pitchFamily="50" charset="-128"/>
                  <a:cs typeface="Times New Roman" panose="02020603050405020304" pitchFamily="18" charset="0"/>
                </a:endParaRPr>
              </a:p>
            </p:txBody>
          </p:sp>
        </mc:Choice>
        <mc:Fallback xmlns="">
          <p:sp>
            <p:nvSpPr>
              <p:cNvPr id="22" name="テキスト ボックス 21">
                <a:extLst>
                  <a:ext uri="{FF2B5EF4-FFF2-40B4-BE49-F238E27FC236}">
                    <a16:creationId xmlns:a16="http://schemas.microsoft.com/office/drawing/2014/main" id="{8F6C0543-E1E5-429B-9C93-B627B5A53187}"/>
                  </a:ext>
                </a:extLst>
              </p:cNvPr>
              <p:cNvSpPr txBox="1">
                <a:spLocks noRot="1" noChangeAspect="1" noMove="1" noResize="1" noEditPoints="1" noAdjustHandles="1" noChangeArrowheads="1" noChangeShapeType="1" noTextEdit="1"/>
              </p:cNvSpPr>
              <p:nvPr/>
            </p:nvSpPr>
            <p:spPr>
              <a:xfrm>
                <a:off x="5273638" y="3395063"/>
                <a:ext cx="2534027" cy="400110"/>
              </a:xfrm>
              <a:prstGeom prst="rect">
                <a:avLst/>
              </a:prstGeom>
              <a:blipFill>
                <a:blip r:embed="rId6"/>
                <a:stretch>
                  <a:fillRect t="-9091" r="-6490" b="-25758"/>
                </a:stretch>
              </a:blipFill>
            </p:spPr>
            <p:txBody>
              <a:bodyPr/>
              <a:lstStyle/>
              <a:p>
                <a:r>
                  <a:rPr lang="ja-JP" altLang="en-US">
                    <a:noFill/>
                  </a:rPr>
                  <a:t> </a:t>
                </a:r>
              </a:p>
            </p:txBody>
          </p:sp>
        </mc:Fallback>
      </mc:AlternateContent>
      <p:sp>
        <p:nvSpPr>
          <p:cNvPr id="25" name="正方形/長方形 24">
            <a:extLst>
              <a:ext uri="{FF2B5EF4-FFF2-40B4-BE49-F238E27FC236}">
                <a16:creationId xmlns:a16="http://schemas.microsoft.com/office/drawing/2014/main" id="{99E705CA-D1F2-46B8-B1C2-1B684260A339}"/>
              </a:ext>
            </a:extLst>
          </p:cNvPr>
          <p:cNvSpPr/>
          <p:nvPr/>
        </p:nvSpPr>
        <p:spPr>
          <a:xfrm>
            <a:off x="5057167" y="4534570"/>
            <a:ext cx="1152636" cy="553998"/>
          </a:xfrm>
          <a:prstGeom prst="rect">
            <a:avLst/>
          </a:prstGeom>
          <a:noFill/>
        </p:spPr>
        <p:txBody>
          <a:bodyPr wrap="square">
            <a:spAutoFit/>
          </a:bodyPr>
          <a:lstStyle/>
          <a:p>
            <a:pPr algn="ctr"/>
            <a:r>
              <a:rPr lang="ja-JP" altLang="en-US" sz="15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信頼限界</a:t>
            </a:r>
            <a:endParaRPr lang="en-US" altLang="ja-JP" sz="15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algn="ctr"/>
            <a:r>
              <a:rPr lang="ja-JP" altLang="en-US" sz="15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（上限値）</a:t>
            </a:r>
          </a:p>
        </p:txBody>
      </p:sp>
      <p:sp>
        <p:nvSpPr>
          <p:cNvPr id="27" name="正方形/長方形 26">
            <a:extLst>
              <a:ext uri="{FF2B5EF4-FFF2-40B4-BE49-F238E27FC236}">
                <a16:creationId xmlns:a16="http://schemas.microsoft.com/office/drawing/2014/main" id="{D25A14FE-B962-4F06-A5F6-EB7731D760B8}"/>
              </a:ext>
            </a:extLst>
          </p:cNvPr>
          <p:cNvSpPr/>
          <p:nvPr/>
        </p:nvSpPr>
        <p:spPr>
          <a:xfrm>
            <a:off x="2451038" y="4525845"/>
            <a:ext cx="1152636" cy="553998"/>
          </a:xfrm>
          <a:prstGeom prst="rect">
            <a:avLst/>
          </a:prstGeom>
          <a:noFill/>
        </p:spPr>
        <p:txBody>
          <a:bodyPr wrap="square">
            <a:spAutoFit/>
          </a:bodyPr>
          <a:lstStyle/>
          <a:p>
            <a:pPr algn="ctr"/>
            <a:r>
              <a:rPr lang="ja-JP" altLang="en-US" sz="15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信頼限界</a:t>
            </a:r>
            <a:endParaRPr lang="en-US" altLang="ja-JP" sz="15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algn="ctr"/>
            <a:r>
              <a:rPr lang="ja-JP" altLang="en-US" sz="15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（下限値）</a:t>
            </a:r>
          </a:p>
        </p:txBody>
      </p:sp>
      <p:cxnSp>
        <p:nvCxnSpPr>
          <p:cNvPr id="28" name="直線コネクタ 27">
            <a:extLst>
              <a:ext uri="{FF2B5EF4-FFF2-40B4-BE49-F238E27FC236}">
                <a16:creationId xmlns:a16="http://schemas.microsoft.com/office/drawing/2014/main" id="{2588D040-DDD4-4AD8-B543-5B622C003179}"/>
              </a:ext>
            </a:extLst>
          </p:cNvPr>
          <p:cNvCxnSpPr>
            <a:cxnSpLocks/>
          </p:cNvCxnSpPr>
          <p:nvPr/>
        </p:nvCxnSpPr>
        <p:spPr>
          <a:xfrm>
            <a:off x="3109000" y="4472499"/>
            <a:ext cx="2428633"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テキスト ボックス 29">
                <a:extLst>
                  <a:ext uri="{FF2B5EF4-FFF2-40B4-BE49-F238E27FC236}">
                    <a16:creationId xmlns:a16="http://schemas.microsoft.com/office/drawing/2014/main" id="{A2454F77-7F27-4C3D-B3DC-FCB6F2B645A8}"/>
                  </a:ext>
                </a:extLst>
              </p:cNvPr>
              <p:cNvSpPr txBox="1"/>
              <p:nvPr/>
            </p:nvSpPr>
            <p:spPr>
              <a:xfrm>
                <a:off x="4082141" y="4473946"/>
                <a:ext cx="462050" cy="477054"/>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acc>
                        <m:accPr>
                          <m:chr m:val="̅"/>
                          <m:ctrlPr>
                            <a:rPr kumimoji="1" lang="en-US" altLang="ja-JP" sz="2500" i="1" smtClean="0">
                              <a:solidFill>
                                <a:schemeClr val="bg1"/>
                              </a:solidFill>
                              <a:latin typeface="Cambria Math" panose="02040503050406030204" pitchFamily="18" charset="0"/>
                              <a:ea typeface="ＭＳ Ｐゴシック" panose="020B0600070205080204" pitchFamily="50" charset="-128"/>
                            </a:rPr>
                          </m:ctrlPr>
                        </m:accPr>
                        <m:e>
                          <m:r>
                            <a:rPr kumimoji="1" lang="en-US" altLang="ja-JP" sz="2500" b="0" i="1" smtClean="0">
                              <a:solidFill>
                                <a:schemeClr val="bg1"/>
                              </a:solidFill>
                              <a:latin typeface="Cambria Math" panose="02040503050406030204" pitchFamily="18" charset="0"/>
                              <a:ea typeface="ＭＳ Ｐゴシック" panose="020B0600070205080204" pitchFamily="50" charset="-128"/>
                            </a:rPr>
                            <m:t>𝑥</m:t>
                          </m:r>
                        </m:e>
                      </m:acc>
                    </m:oMath>
                  </m:oMathPara>
                </a14:m>
                <a:endParaRPr kumimoji="1" lang="ja-JP" altLang="en-US"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mc:Choice>
        <mc:Fallback xmlns="">
          <p:sp>
            <p:nvSpPr>
              <p:cNvPr id="30" name="テキスト ボックス 29">
                <a:extLst>
                  <a:ext uri="{FF2B5EF4-FFF2-40B4-BE49-F238E27FC236}">
                    <a16:creationId xmlns:a16="http://schemas.microsoft.com/office/drawing/2014/main" id="{A2454F77-7F27-4C3D-B3DC-FCB6F2B645A8}"/>
                  </a:ext>
                </a:extLst>
              </p:cNvPr>
              <p:cNvSpPr txBox="1">
                <a:spLocks noRot="1" noChangeAspect="1" noMove="1" noResize="1" noEditPoints="1" noAdjustHandles="1" noChangeArrowheads="1" noChangeShapeType="1" noTextEdit="1"/>
              </p:cNvSpPr>
              <p:nvPr/>
            </p:nvSpPr>
            <p:spPr>
              <a:xfrm>
                <a:off x="4082141" y="4473946"/>
                <a:ext cx="462050" cy="477054"/>
              </a:xfrm>
              <a:prstGeom prst="rect">
                <a:avLst/>
              </a:prstGeom>
              <a:blipFill>
                <a:blip r:embed="rId7"/>
                <a:stretch>
                  <a:fillRect/>
                </a:stretch>
              </a:blipFill>
            </p:spPr>
            <p:txBody>
              <a:bodyPr/>
              <a:lstStyle/>
              <a:p>
                <a:r>
                  <a:rPr lang="ja-JP" altLang="en-US">
                    <a:noFill/>
                  </a:rPr>
                  <a:t> </a:t>
                </a:r>
              </a:p>
            </p:txBody>
          </p:sp>
        </mc:Fallback>
      </mc:AlternateContent>
      <p:cxnSp>
        <p:nvCxnSpPr>
          <p:cNvPr id="24" name="直線コネクタ 23">
            <a:extLst>
              <a:ext uri="{FF2B5EF4-FFF2-40B4-BE49-F238E27FC236}">
                <a16:creationId xmlns:a16="http://schemas.microsoft.com/office/drawing/2014/main" id="{AD0BCAF3-32E2-45CC-98E7-B6D560FCC008}"/>
              </a:ext>
            </a:extLst>
          </p:cNvPr>
          <p:cNvCxnSpPr>
            <a:cxnSpLocks/>
          </p:cNvCxnSpPr>
          <p:nvPr/>
        </p:nvCxnSpPr>
        <p:spPr>
          <a:xfrm>
            <a:off x="5543389" y="3796252"/>
            <a:ext cx="0" cy="799479"/>
          </a:xfrm>
          <a:prstGeom prst="line">
            <a:avLst/>
          </a:prstGeom>
          <a:ln w="31750">
            <a:solidFill>
              <a:srgbClr val="FFFF00"/>
            </a:solidFill>
            <a:tailEnd type="none"/>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A33E0306-C39B-4D21-A781-A84D18AE72CE}"/>
              </a:ext>
            </a:extLst>
          </p:cNvPr>
          <p:cNvCxnSpPr>
            <a:cxnSpLocks/>
          </p:cNvCxnSpPr>
          <p:nvPr/>
        </p:nvCxnSpPr>
        <p:spPr>
          <a:xfrm>
            <a:off x="3103244" y="3815372"/>
            <a:ext cx="5756" cy="780359"/>
          </a:xfrm>
          <a:prstGeom prst="line">
            <a:avLst/>
          </a:prstGeom>
          <a:ln w="31750">
            <a:solidFill>
              <a:srgbClr val="FFFF00"/>
            </a:solidFill>
            <a:tailEnd type="none"/>
          </a:ln>
        </p:spPr>
        <p:style>
          <a:lnRef idx="1">
            <a:schemeClr val="accent1"/>
          </a:lnRef>
          <a:fillRef idx="0">
            <a:schemeClr val="accent1"/>
          </a:fillRef>
          <a:effectRef idx="0">
            <a:schemeClr val="accent1"/>
          </a:effectRef>
          <a:fontRef idx="minor">
            <a:schemeClr val="tx1"/>
          </a:fontRef>
        </p:style>
      </p:cxnSp>
      <p:sp>
        <p:nvSpPr>
          <p:cNvPr id="32" name="矢印: 右 31">
            <a:extLst>
              <a:ext uri="{FF2B5EF4-FFF2-40B4-BE49-F238E27FC236}">
                <a16:creationId xmlns:a16="http://schemas.microsoft.com/office/drawing/2014/main" id="{080ECDBA-F291-40A7-AE6A-3392C09D3B21}"/>
              </a:ext>
            </a:extLst>
          </p:cNvPr>
          <p:cNvSpPr/>
          <p:nvPr/>
        </p:nvSpPr>
        <p:spPr>
          <a:xfrm rot="10800000">
            <a:off x="3487229" y="4629640"/>
            <a:ext cx="672681" cy="203193"/>
          </a:xfrm>
          <a:prstGeom prst="rightArrow">
            <a:avLst/>
          </a:prstGeom>
          <a:solidFill>
            <a:srgbClr val="FFC0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BD145C41-990E-457C-A80F-C5D87BB787CE}"/>
              </a:ext>
            </a:extLst>
          </p:cNvPr>
          <p:cNvSpPr/>
          <p:nvPr/>
        </p:nvSpPr>
        <p:spPr>
          <a:xfrm>
            <a:off x="3260644" y="5055777"/>
            <a:ext cx="1152636" cy="323165"/>
          </a:xfrm>
          <a:prstGeom prst="rect">
            <a:avLst/>
          </a:prstGeom>
          <a:noFill/>
        </p:spPr>
        <p:txBody>
          <a:bodyPr wrap="square">
            <a:spAutoFit/>
          </a:bodyPr>
          <a:lstStyle/>
          <a:p>
            <a:pPr algn="just"/>
            <a:r>
              <a:rPr lang="en-US" altLang="ja-JP" sz="15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μ</a:t>
            </a:r>
            <a:r>
              <a:rPr lang="ja-JP" altLang="en-US" sz="15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の代わり</a:t>
            </a:r>
          </a:p>
        </p:txBody>
      </p:sp>
      <p:cxnSp>
        <p:nvCxnSpPr>
          <p:cNvPr id="36" name="コネクタ: 曲線 35">
            <a:extLst>
              <a:ext uri="{FF2B5EF4-FFF2-40B4-BE49-F238E27FC236}">
                <a16:creationId xmlns:a16="http://schemas.microsoft.com/office/drawing/2014/main" id="{F80D9071-54A2-435E-80C7-506C9336BF28}"/>
              </a:ext>
            </a:extLst>
          </p:cNvPr>
          <p:cNvCxnSpPr>
            <a:cxnSpLocks/>
          </p:cNvCxnSpPr>
          <p:nvPr/>
        </p:nvCxnSpPr>
        <p:spPr>
          <a:xfrm rot="5400000" flipH="1" flipV="1">
            <a:off x="4090087" y="4868976"/>
            <a:ext cx="215270" cy="194651"/>
          </a:xfrm>
          <a:prstGeom prst="curvedConnector3">
            <a:avLst>
              <a:gd name="adj1" fmla="val 50000"/>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8" name="正方形/長方形 37">
            <a:extLst>
              <a:ext uri="{FF2B5EF4-FFF2-40B4-BE49-F238E27FC236}">
                <a16:creationId xmlns:a16="http://schemas.microsoft.com/office/drawing/2014/main" id="{D6AEB651-D97F-49C8-86E6-565AC7554385}"/>
              </a:ext>
            </a:extLst>
          </p:cNvPr>
          <p:cNvSpPr/>
          <p:nvPr/>
        </p:nvSpPr>
        <p:spPr>
          <a:xfrm>
            <a:off x="5667109" y="3985151"/>
            <a:ext cx="676230" cy="307777"/>
          </a:xfrm>
          <a:prstGeom prst="rect">
            <a:avLst/>
          </a:prstGeom>
          <a:noFill/>
        </p:spPr>
        <p:txBody>
          <a:bodyPr wrap="square">
            <a:spAutoFit/>
          </a:bodyPr>
          <a:lstStyle/>
          <a:p>
            <a:pPr algn="just"/>
            <a:r>
              <a:rPr lang="en-US" altLang="ja-JP" sz="14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2.5%</a:t>
            </a:r>
            <a:endParaRPr lang="ja-JP" altLang="en-US" sz="14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39" name="正方形/長方形 38">
            <a:extLst>
              <a:ext uri="{FF2B5EF4-FFF2-40B4-BE49-F238E27FC236}">
                <a16:creationId xmlns:a16="http://schemas.microsoft.com/office/drawing/2014/main" id="{79291E99-74D6-4452-A174-75EAF4D851FF}"/>
              </a:ext>
            </a:extLst>
          </p:cNvPr>
          <p:cNvSpPr/>
          <p:nvPr/>
        </p:nvSpPr>
        <p:spPr>
          <a:xfrm>
            <a:off x="2442588" y="4012620"/>
            <a:ext cx="676230" cy="307777"/>
          </a:xfrm>
          <a:prstGeom prst="rect">
            <a:avLst/>
          </a:prstGeom>
          <a:noFill/>
        </p:spPr>
        <p:txBody>
          <a:bodyPr wrap="square">
            <a:spAutoFit/>
          </a:bodyPr>
          <a:lstStyle/>
          <a:p>
            <a:pPr algn="just"/>
            <a:r>
              <a:rPr lang="en-US" altLang="ja-JP" sz="14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2.5%</a:t>
            </a:r>
            <a:endParaRPr lang="ja-JP" altLang="en-US" sz="14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1" name="テキスト ボックス 40">
                <a:extLst>
                  <a:ext uri="{FF2B5EF4-FFF2-40B4-BE49-F238E27FC236}">
                    <a16:creationId xmlns:a16="http://schemas.microsoft.com/office/drawing/2014/main" id="{198256AD-4653-452E-8899-6BAD03C9072D}"/>
                  </a:ext>
                </a:extLst>
              </p:cNvPr>
              <p:cNvSpPr txBox="1"/>
              <p:nvPr/>
            </p:nvSpPr>
            <p:spPr>
              <a:xfrm>
                <a:off x="958378" y="3389566"/>
                <a:ext cx="2474716" cy="400110"/>
              </a:xfrm>
              <a:prstGeom prst="rect">
                <a:avLst/>
              </a:prstGeom>
              <a:noFill/>
            </p:spPr>
            <p:txBody>
              <a:bodyPr wrap="none" rtlCol="0">
                <a:spAutoFit/>
              </a:bodyPr>
              <a:lstStyle/>
              <a:p>
                <a14:m>
                  <m:oMath xmlns:m="http://schemas.openxmlformats.org/officeDocument/2006/math">
                    <m:acc>
                      <m:accPr>
                        <m:chr m:val="̅"/>
                        <m:ctrlPr>
                          <a:rPr kumimoji="1" lang="en-US" altLang="ja-JP" sz="2000" i="1" smtClean="0">
                            <a:solidFill>
                              <a:srgbClr val="FFFF00"/>
                            </a:solidFill>
                            <a:latin typeface="Cambria Math" panose="02040503050406030204" pitchFamily="18" charset="0"/>
                            <a:ea typeface="ＭＳ Ｐゴシック" panose="020B0600070205080204" pitchFamily="50" charset="-128"/>
                            <a:cs typeface="Times New Roman" panose="02020603050405020304" pitchFamily="18" charset="0"/>
                          </a:rPr>
                        </m:ctrlPr>
                      </m:accPr>
                      <m:e>
                        <m:r>
                          <a:rPr kumimoji="1" lang="en-US" altLang="ja-JP" sz="2000" b="0" i="1" smtClean="0">
                            <a:solidFill>
                              <a:srgbClr val="FFFF00"/>
                            </a:solidFill>
                            <a:latin typeface="Cambria Math" panose="02040503050406030204" pitchFamily="18" charset="0"/>
                            <a:ea typeface="ＭＳ Ｐゴシック" panose="020B0600070205080204" pitchFamily="50" charset="-128"/>
                            <a:cs typeface="Times New Roman" panose="02020603050405020304" pitchFamily="18" charset="0"/>
                          </a:rPr>
                          <m:t>𝑥</m:t>
                        </m:r>
                      </m:e>
                    </m:acc>
                  </m:oMath>
                </a14:m>
                <a:r>
                  <a:rPr kumimoji="1" lang="en-US" altLang="ja-JP" sz="2000" dirty="0">
                    <a:solidFill>
                      <a:srgbClr val="FFFF00"/>
                    </a:solidFill>
                    <a:ea typeface="ＭＳ Ｐゴシック" panose="020B0600070205080204" pitchFamily="50" charset="-128"/>
                    <a:cs typeface="Times New Roman" panose="02020603050405020304" pitchFamily="18" charset="0"/>
                  </a:rPr>
                  <a:t>-1.96</a:t>
                </a:r>
                <a:r>
                  <a:rPr kumimoji="1" lang="en-US" altLang="ja-JP" sz="1800" dirty="0">
                    <a:solidFill>
                      <a:srgbClr val="FFFF00"/>
                    </a:solidFill>
                    <a:ea typeface="ＭＳ Ｐゴシック" panose="020B0600070205080204" pitchFamily="50" charset="-128"/>
                    <a:cs typeface="Times New Roman" panose="02020603050405020304" pitchFamily="18" charset="0"/>
                  </a:rPr>
                  <a:t>×</a:t>
                </a:r>
                <a:r>
                  <a:rPr kumimoji="1" lang="ja-JP" altLang="en-US" sz="1800" dirty="0">
                    <a:solidFill>
                      <a:srgbClr val="FFFF00"/>
                    </a:solidFill>
                    <a:ea typeface="ＭＳ Ｐゴシック" panose="020B0600070205080204" pitchFamily="50" charset="-128"/>
                    <a:cs typeface="Times New Roman" panose="02020603050405020304" pitchFamily="18" charset="0"/>
                  </a:rPr>
                  <a:t>母標準誤差</a:t>
                </a:r>
                <a14:m>
                  <m:oMath xmlns:m="http://schemas.openxmlformats.org/officeDocument/2006/math">
                    <m:sSub>
                      <m:sSubPr>
                        <m:ctrlPr>
                          <a:rPr kumimoji="1" lang="en-US" altLang="ja-JP" sz="1800" i="1" smtClean="0">
                            <a:solidFill>
                              <a:srgbClr val="FFFF00"/>
                            </a:solidFill>
                            <a:latin typeface="Cambria Math" panose="02040503050406030204" pitchFamily="18" charset="0"/>
                            <a:ea typeface="ＭＳ Ｐゴシック" panose="020B0600070205080204" pitchFamily="50" charset="-128"/>
                            <a:cs typeface="Times New Roman" panose="02020603050405020304" pitchFamily="18" charset="0"/>
                          </a:rPr>
                        </m:ctrlPr>
                      </m:sSubPr>
                      <m:e>
                        <m:r>
                          <m:rPr>
                            <m:nor/>
                          </m:rPr>
                          <a:rPr kumimoji="1" lang="en-US" altLang="ja-JP" sz="1800" i="1" dirty="0">
                            <a:solidFill>
                              <a:srgbClr val="FFFF00"/>
                            </a:solidFill>
                            <a:cs typeface="Times New Roman" panose="02020603050405020304" pitchFamily="18" charset="0"/>
                          </a:rPr>
                          <m:t>σ</m:t>
                        </m:r>
                      </m:e>
                      <m:sub>
                        <m:acc>
                          <m:accPr>
                            <m:chr m:val="̅"/>
                            <m:ctrlPr>
                              <a:rPr kumimoji="1" lang="en-US" altLang="ja-JP" sz="1800" i="1">
                                <a:solidFill>
                                  <a:srgbClr val="FFFF00"/>
                                </a:solidFill>
                                <a:latin typeface="Cambria Math" panose="02040503050406030204" pitchFamily="18" charset="0"/>
                                <a:cs typeface="Times New Roman" panose="02020603050405020304" pitchFamily="18" charset="0"/>
                              </a:rPr>
                            </m:ctrlPr>
                          </m:accPr>
                          <m:e>
                            <m:r>
                              <a:rPr kumimoji="1" lang="en-US" altLang="ja-JP" sz="1800" i="1">
                                <a:solidFill>
                                  <a:srgbClr val="FFFF00"/>
                                </a:solidFill>
                                <a:latin typeface="Cambria Math" panose="02040503050406030204" pitchFamily="18" charset="0"/>
                                <a:cs typeface="Times New Roman" panose="02020603050405020304" pitchFamily="18" charset="0"/>
                              </a:rPr>
                              <m:t>𝑥</m:t>
                            </m:r>
                          </m:e>
                        </m:acc>
                      </m:sub>
                    </m:sSub>
                  </m:oMath>
                </a14:m>
                <a:endParaRPr kumimoji="1" lang="ja-JP" altLang="en-US" sz="1800" i="1" dirty="0">
                  <a:solidFill>
                    <a:schemeClr val="bg1"/>
                  </a:solidFill>
                  <a:ea typeface="ＭＳ Ｐゴシック" panose="020B0600070205080204" pitchFamily="50" charset="-128"/>
                  <a:cs typeface="Times New Roman" panose="02020603050405020304" pitchFamily="18" charset="0"/>
                </a:endParaRPr>
              </a:p>
            </p:txBody>
          </p:sp>
        </mc:Choice>
        <mc:Fallback xmlns="">
          <p:sp>
            <p:nvSpPr>
              <p:cNvPr id="41" name="テキスト ボックス 40">
                <a:extLst>
                  <a:ext uri="{FF2B5EF4-FFF2-40B4-BE49-F238E27FC236}">
                    <a16:creationId xmlns:a16="http://schemas.microsoft.com/office/drawing/2014/main" id="{198256AD-4653-452E-8899-6BAD03C9072D}"/>
                  </a:ext>
                </a:extLst>
              </p:cNvPr>
              <p:cNvSpPr txBox="1">
                <a:spLocks noRot="1" noChangeAspect="1" noMove="1" noResize="1" noEditPoints="1" noAdjustHandles="1" noChangeArrowheads="1" noChangeShapeType="1" noTextEdit="1"/>
              </p:cNvSpPr>
              <p:nvPr/>
            </p:nvSpPr>
            <p:spPr>
              <a:xfrm>
                <a:off x="958378" y="3389566"/>
                <a:ext cx="2474716" cy="400110"/>
              </a:xfrm>
              <a:prstGeom prst="rect">
                <a:avLst/>
              </a:prstGeom>
              <a:blipFill>
                <a:blip r:embed="rId8"/>
                <a:stretch>
                  <a:fillRect t="-7576" r="-6897" b="-25758"/>
                </a:stretch>
              </a:blipFill>
            </p:spPr>
            <p:txBody>
              <a:bodyPr/>
              <a:lstStyle/>
              <a:p>
                <a:r>
                  <a:rPr lang="ja-JP" altLang="en-US">
                    <a:noFill/>
                  </a:rPr>
                  <a:t> </a:t>
                </a:r>
              </a:p>
            </p:txBody>
          </p:sp>
        </mc:Fallback>
      </mc:AlternateContent>
      <p:sp>
        <p:nvSpPr>
          <p:cNvPr id="45" name="正方形/長方形 44">
            <a:extLst>
              <a:ext uri="{FF2B5EF4-FFF2-40B4-BE49-F238E27FC236}">
                <a16:creationId xmlns:a16="http://schemas.microsoft.com/office/drawing/2014/main" id="{84290057-2DD5-478A-84EB-077ADA0AAC2E}"/>
              </a:ext>
            </a:extLst>
          </p:cNvPr>
          <p:cNvSpPr/>
          <p:nvPr/>
        </p:nvSpPr>
        <p:spPr>
          <a:xfrm>
            <a:off x="5657787" y="3435510"/>
            <a:ext cx="461317" cy="323379"/>
          </a:xfrm>
          <a:prstGeom prst="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6" name="コネクタ: 曲線 45">
            <a:extLst>
              <a:ext uri="{FF2B5EF4-FFF2-40B4-BE49-F238E27FC236}">
                <a16:creationId xmlns:a16="http://schemas.microsoft.com/office/drawing/2014/main" id="{3E6E5128-F38C-4717-BFA2-A703D4C2D4A3}"/>
              </a:ext>
            </a:extLst>
          </p:cNvPr>
          <p:cNvCxnSpPr>
            <a:cxnSpLocks/>
          </p:cNvCxnSpPr>
          <p:nvPr/>
        </p:nvCxnSpPr>
        <p:spPr>
          <a:xfrm rot="5400000">
            <a:off x="5772147" y="3148686"/>
            <a:ext cx="386389" cy="184948"/>
          </a:xfrm>
          <a:prstGeom prst="curvedConnector3">
            <a:avLst>
              <a:gd name="adj1" fmla="val 50000"/>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8" name="正方形/長方形 47">
            <a:extLst>
              <a:ext uri="{FF2B5EF4-FFF2-40B4-BE49-F238E27FC236}">
                <a16:creationId xmlns:a16="http://schemas.microsoft.com/office/drawing/2014/main" id="{E1D66D1F-3E09-48AB-B0F5-00C483E04477}"/>
              </a:ext>
            </a:extLst>
          </p:cNvPr>
          <p:cNvSpPr/>
          <p:nvPr/>
        </p:nvSpPr>
        <p:spPr>
          <a:xfrm>
            <a:off x="5052505" y="2770520"/>
            <a:ext cx="3469717" cy="323165"/>
          </a:xfrm>
          <a:prstGeom prst="rect">
            <a:avLst/>
          </a:prstGeom>
          <a:noFill/>
        </p:spPr>
        <p:txBody>
          <a:bodyPr wrap="square">
            <a:spAutoFit/>
          </a:bodyPr>
          <a:lstStyle/>
          <a:p>
            <a:pPr algn="just"/>
            <a:r>
              <a:rPr lang="en-US" altLang="ja-JP" sz="15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z</a:t>
            </a:r>
            <a:r>
              <a:rPr lang="ja-JP" altLang="en-US" sz="15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分布表や</a:t>
            </a:r>
            <a:r>
              <a:rPr lang="en-US" altLang="ja-JP" sz="15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Excel</a:t>
            </a:r>
            <a:r>
              <a:rPr lang="ja-JP" altLang="en-US" sz="15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関数で求める（次掲）</a:t>
            </a:r>
          </a:p>
        </p:txBody>
      </p:sp>
      <p:cxnSp>
        <p:nvCxnSpPr>
          <p:cNvPr id="50" name="コネクタ: 曲線 49">
            <a:extLst>
              <a:ext uri="{FF2B5EF4-FFF2-40B4-BE49-F238E27FC236}">
                <a16:creationId xmlns:a16="http://schemas.microsoft.com/office/drawing/2014/main" id="{6F287A1B-17B8-425F-8D67-4CB6921E5776}"/>
              </a:ext>
            </a:extLst>
          </p:cNvPr>
          <p:cNvCxnSpPr>
            <a:cxnSpLocks/>
          </p:cNvCxnSpPr>
          <p:nvPr/>
        </p:nvCxnSpPr>
        <p:spPr>
          <a:xfrm rot="16200000" flipV="1">
            <a:off x="4660388" y="4848484"/>
            <a:ext cx="247008" cy="215710"/>
          </a:xfrm>
          <a:prstGeom prst="curvedConnector3">
            <a:avLst>
              <a:gd name="adj1" fmla="val 50000"/>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3" name="正方形/長方形 52">
            <a:extLst>
              <a:ext uri="{FF2B5EF4-FFF2-40B4-BE49-F238E27FC236}">
                <a16:creationId xmlns:a16="http://schemas.microsoft.com/office/drawing/2014/main" id="{27088514-12D2-4E41-BA6C-7025EE695189}"/>
              </a:ext>
            </a:extLst>
          </p:cNvPr>
          <p:cNvSpPr/>
          <p:nvPr/>
        </p:nvSpPr>
        <p:spPr>
          <a:xfrm>
            <a:off x="4565072" y="5061830"/>
            <a:ext cx="3108063" cy="323165"/>
          </a:xfrm>
          <a:prstGeom prst="rect">
            <a:avLst/>
          </a:prstGeom>
          <a:noFill/>
        </p:spPr>
        <p:txBody>
          <a:bodyPr wrap="square">
            <a:spAutoFit/>
          </a:bodyPr>
          <a:lstStyle/>
          <a:p>
            <a:pPr algn="just"/>
            <a:r>
              <a:rPr lang="ja-JP" altLang="en-US" sz="15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信頼性に対応した誤差</a:t>
            </a:r>
          </a:p>
        </p:txBody>
      </p:sp>
      <p:sp>
        <p:nvSpPr>
          <p:cNvPr id="60" name="テキスト ボックス 59">
            <a:extLst>
              <a:ext uri="{FF2B5EF4-FFF2-40B4-BE49-F238E27FC236}">
                <a16:creationId xmlns:a16="http://schemas.microsoft.com/office/drawing/2014/main" id="{92872827-0259-4547-B555-A29627AD5C38}"/>
              </a:ext>
            </a:extLst>
          </p:cNvPr>
          <p:cNvSpPr txBox="1"/>
          <p:nvPr/>
        </p:nvSpPr>
        <p:spPr>
          <a:xfrm>
            <a:off x="996031" y="5597762"/>
            <a:ext cx="2031325" cy="646331"/>
          </a:xfrm>
          <a:prstGeom prst="rect">
            <a:avLst/>
          </a:prstGeom>
          <a:noFill/>
        </p:spPr>
        <p:txBody>
          <a:bodyPr wrap="none" rtlCol="0">
            <a:spAutoFit/>
          </a:bodyPr>
          <a:lstStyle/>
          <a:p>
            <a:pPr algn="ctr"/>
            <a:r>
              <a:rPr kumimoji="1" lang="ja-JP" altLang="en-US" sz="1800" dirty="0">
                <a:solidFill>
                  <a:srgbClr val="FFFF00"/>
                </a:solidFill>
                <a:ea typeface="ＭＳ Ｐゴシック" panose="020B0600070205080204" pitchFamily="50" charset="-128"/>
                <a:cs typeface="Times New Roman" panose="02020603050405020304" pitchFamily="18" charset="0"/>
              </a:rPr>
              <a:t>母平均の信頼区間</a:t>
            </a:r>
            <a:endParaRPr kumimoji="1" lang="en-US" altLang="ja-JP" sz="1800" dirty="0">
              <a:solidFill>
                <a:srgbClr val="FFFF00"/>
              </a:solidFill>
              <a:ea typeface="ＭＳ Ｐゴシック" panose="020B0600070205080204" pitchFamily="50" charset="-128"/>
              <a:cs typeface="Times New Roman" panose="02020603050405020304" pitchFamily="18" charset="0"/>
            </a:endParaRPr>
          </a:p>
          <a:p>
            <a:pPr algn="ctr"/>
            <a:r>
              <a:rPr kumimoji="1" lang="ja-JP" altLang="en-US" sz="1800" dirty="0">
                <a:solidFill>
                  <a:schemeClr val="bg1"/>
                </a:solidFill>
                <a:ea typeface="ＭＳ Ｐゴシック" panose="020B0600070205080204" pitchFamily="50" charset="-128"/>
                <a:cs typeface="Times New Roman" panose="02020603050405020304" pitchFamily="18" charset="0"/>
              </a:rPr>
              <a:t>（母分散が既知）</a:t>
            </a:r>
          </a:p>
        </p:txBody>
      </p:sp>
      <p:graphicFrame>
        <p:nvGraphicFramePr>
          <p:cNvPr id="61" name="オブジェクト 60">
            <a:extLst>
              <a:ext uri="{FF2B5EF4-FFF2-40B4-BE49-F238E27FC236}">
                <a16:creationId xmlns:a16="http://schemas.microsoft.com/office/drawing/2014/main" id="{D0973E9E-05D7-4258-9547-BC9B82AF1DFD}"/>
              </a:ext>
            </a:extLst>
          </p:cNvPr>
          <p:cNvGraphicFramePr>
            <a:graphicFrameLocks noChangeAspect="1"/>
          </p:cNvGraphicFramePr>
          <p:nvPr>
            <p:extLst>
              <p:ext uri="{D42A27DB-BD31-4B8C-83A1-F6EECF244321}">
                <p14:modId xmlns:p14="http://schemas.microsoft.com/office/powerpoint/2010/main" val="721685699"/>
              </p:ext>
            </p:extLst>
          </p:nvPr>
        </p:nvGraphicFramePr>
        <p:xfrm>
          <a:off x="3127728" y="5560082"/>
          <a:ext cx="2888543" cy="644067"/>
        </p:xfrm>
        <a:graphic>
          <a:graphicData uri="http://schemas.openxmlformats.org/presentationml/2006/ole">
            <mc:AlternateContent xmlns:mc="http://schemas.openxmlformats.org/markup-compatibility/2006">
              <mc:Choice xmlns:v="urn:schemas-microsoft-com:vml" Requires="v">
                <p:oleObj spid="_x0000_s6212" name="Equation" r:id="rId9" imgW="1879560" imgH="419040" progId="Equation.DSMT4">
                  <p:embed/>
                </p:oleObj>
              </mc:Choice>
              <mc:Fallback>
                <p:oleObj name="Equation" r:id="rId9" imgW="1879560" imgH="419040" progId="Equation.DSMT4">
                  <p:embed/>
                  <p:pic>
                    <p:nvPicPr>
                      <p:cNvPr id="0" name=""/>
                      <p:cNvPicPr/>
                      <p:nvPr/>
                    </p:nvPicPr>
                    <p:blipFill>
                      <a:blip r:embed="rId10"/>
                      <a:stretch>
                        <a:fillRect/>
                      </a:stretch>
                    </p:blipFill>
                    <p:spPr>
                      <a:xfrm>
                        <a:off x="3127728" y="5560082"/>
                        <a:ext cx="2888543" cy="644067"/>
                      </a:xfrm>
                      <a:prstGeom prst="rect">
                        <a:avLst/>
                      </a:prstGeom>
                      <a:solidFill>
                        <a:srgbClr val="0070C0"/>
                      </a:solidFill>
                    </p:spPr>
                  </p:pic>
                </p:oleObj>
              </mc:Fallback>
            </mc:AlternateContent>
          </a:graphicData>
        </a:graphic>
      </p:graphicFrame>
      <p:sp>
        <p:nvSpPr>
          <p:cNvPr id="66" name="正方形/長方形 65">
            <a:extLst>
              <a:ext uri="{FF2B5EF4-FFF2-40B4-BE49-F238E27FC236}">
                <a16:creationId xmlns:a16="http://schemas.microsoft.com/office/drawing/2014/main" id="{A1EBBE88-9D78-4B11-B2ED-E9400BCF171D}"/>
              </a:ext>
            </a:extLst>
          </p:cNvPr>
          <p:cNvSpPr/>
          <p:nvPr/>
        </p:nvSpPr>
        <p:spPr>
          <a:xfrm>
            <a:off x="6228184" y="5689511"/>
            <a:ext cx="2520280" cy="323165"/>
          </a:xfrm>
          <a:prstGeom prst="rect">
            <a:avLst/>
          </a:prstGeom>
          <a:noFill/>
        </p:spPr>
        <p:txBody>
          <a:bodyPr wrap="square">
            <a:spAutoFit/>
          </a:bodyPr>
          <a:lstStyle/>
          <a:p>
            <a:pPr algn="just"/>
            <a:r>
              <a:rPr lang="ja-JP" altLang="en-US" sz="1500" dirty="0">
                <a:solidFill>
                  <a:srgbClr val="FFC000"/>
                </a:solidFill>
                <a:latin typeface="ＭＳ ゴシック" panose="020B0609070205080204" pitchFamily="49" charset="-128"/>
                <a:ea typeface="ＭＳ ゴシック" panose="020B0609070205080204" pitchFamily="49" charset="-128"/>
                <a:cs typeface="Times New Roman" panose="02020603050405020304" pitchFamily="18" charset="0"/>
              </a:rPr>
              <a:t>母分散がわかっている必要</a:t>
            </a:r>
          </a:p>
        </p:txBody>
      </p:sp>
      <p:cxnSp>
        <p:nvCxnSpPr>
          <p:cNvPr id="68" name="コネクタ: 曲線 67">
            <a:extLst>
              <a:ext uri="{FF2B5EF4-FFF2-40B4-BE49-F238E27FC236}">
                <a16:creationId xmlns:a16="http://schemas.microsoft.com/office/drawing/2014/main" id="{D2C9989A-C6A9-475C-8519-5E3702B3E1B3}"/>
              </a:ext>
            </a:extLst>
          </p:cNvPr>
          <p:cNvCxnSpPr>
            <a:cxnSpLocks/>
          </p:cNvCxnSpPr>
          <p:nvPr/>
        </p:nvCxnSpPr>
        <p:spPr>
          <a:xfrm rot="10800000">
            <a:off x="5963042" y="5717047"/>
            <a:ext cx="336740" cy="141662"/>
          </a:xfrm>
          <a:prstGeom prst="curvedConnector3">
            <a:avLst>
              <a:gd name="adj1" fmla="val 50000"/>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0" name="正方形/長方形 69">
            <a:extLst>
              <a:ext uri="{FF2B5EF4-FFF2-40B4-BE49-F238E27FC236}">
                <a16:creationId xmlns:a16="http://schemas.microsoft.com/office/drawing/2014/main" id="{A87E1777-2BC4-48AB-AF53-C843978909B4}"/>
              </a:ext>
            </a:extLst>
          </p:cNvPr>
          <p:cNvSpPr/>
          <p:nvPr/>
        </p:nvSpPr>
        <p:spPr>
          <a:xfrm>
            <a:off x="4098476" y="4514228"/>
            <a:ext cx="355503" cy="369332"/>
          </a:xfrm>
          <a:prstGeom prst="rect">
            <a:avLst/>
          </a:prstGeom>
          <a:noFill/>
        </p:spPr>
        <p:txBody>
          <a:bodyPr wrap="square">
            <a:spAutoFit/>
          </a:bodyPr>
          <a:lstStyle/>
          <a:p>
            <a:pPr algn="just"/>
            <a:r>
              <a:rPr lang="en-US" altLang="ja-JP" sz="18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μ</a:t>
            </a:r>
            <a:endParaRPr lang="ja-JP" altLang="en-US" sz="18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1387597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 presetClass="exit" presetSubtype="0" fill="hold" grpId="0" nodeType="withEffect">
                                  <p:stCondLst>
                                    <p:cond delay="0"/>
                                  </p:stCondLst>
                                  <p:childTnLst>
                                    <p:set>
                                      <p:cBhvr>
                                        <p:cTn id="9" dur="1" fill="hold">
                                          <p:stCondLst>
                                            <p:cond delay="0"/>
                                          </p:stCondLst>
                                        </p:cTn>
                                        <p:tgtEl>
                                          <p:spTgt spid="70"/>
                                        </p:tgtEl>
                                        <p:attrNameLst>
                                          <p:attrName>style.visibility</p:attrName>
                                        </p:attrNameLst>
                                      </p:cBhvr>
                                      <p:to>
                                        <p:strVal val="hidden"/>
                                      </p:to>
                                    </p:set>
                                  </p:childTnLst>
                                </p:cTn>
                              </p:par>
                              <p:par>
                                <p:cTn id="10" presetID="10"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500"/>
                                        <p:tgtEl>
                                          <p:spTgt spid="53"/>
                                        </p:tgtEl>
                                      </p:cBhvr>
                                    </p:animEffect>
                                  </p:childTnLst>
                                </p:cTn>
                              </p:par>
                              <p:par>
                                <p:cTn id="25" presetID="10" presetClass="entr" presetSubtype="0" fill="hold"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500"/>
                                        <p:tgtEl>
                                          <p:spTgt spid="5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par>
                                <p:cTn id="34" presetID="10" presetClass="entr" presetSubtype="0"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par>
                                <p:cTn id="37" presetID="10" presetClass="entr" presetSubtype="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500"/>
                                        <p:tgtEl>
                                          <p:spTgt spid="4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fade">
                                      <p:cBhvr>
                                        <p:cTn id="50" dur="500"/>
                                        <p:tgtEl>
                                          <p:spTgt spid="45"/>
                                        </p:tgtEl>
                                      </p:cBhvr>
                                    </p:animEffect>
                                  </p:childTnLst>
                                </p:cTn>
                              </p:par>
                              <p:par>
                                <p:cTn id="51" presetID="10" presetClass="entr" presetSubtype="0" fill="hold" nodeType="with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500"/>
                                        <p:tgtEl>
                                          <p:spTgt spid="4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fade">
                                      <p:cBhvr>
                                        <p:cTn id="56" dur="500"/>
                                        <p:tgtEl>
                                          <p:spTgt spid="4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500"/>
                                        <p:tgtEl>
                                          <p:spTgt spid="60"/>
                                        </p:tgtEl>
                                      </p:cBhvr>
                                    </p:animEffect>
                                  </p:childTnLst>
                                </p:cTn>
                              </p:par>
                              <p:par>
                                <p:cTn id="62" presetID="10" presetClass="entr" presetSubtype="0" fill="hold"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fade">
                                      <p:cBhvr>
                                        <p:cTn id="64" dur="500"/>
                                        <p:tgtEl>
                                          <p:spTgt spid="6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6"/>
                                        </p:tgtEl>
                                        <p:attrNameLst>
                                          <p:attrName>style.visibility</p:attrName>
                                        </p:attrNameLst>
                                      </p:cBhvr>
                                      <p:to>
                                        <p:strVal val="visible"/>
                                      </p:to>
                                    </p:set>
                                    <p:animEffect transition="in" filter="fade">
                                      <p:cBhvr>
                                        <p:cTn id="67" dur="500"/>
                                        <p:tgtEl>
                                          <p:spTgt spid="66"/>
                                        </p:tgtEl>
                                      </p:cBhvr>
                                    </p:animEffect>
                                  </p:childTnLst>
                                </p:cTn>
                              </p:par>
                              <p:par>
                                <p:cTn id="68" presetID="10" presetClass="entr" presetSubtype="0" fill="hold" nodeType="withEffect">
                                  <p:stCondLst>
                                    <p:cond delay="0"/>
                                  </p:stCondLst>
                                  <p:childTnLst>
                                    <p:set>
                                      <p:cBhvr>
                                        <p:cTn id="69" dur="1" fill="hold">
                                          <p:stCondLst>
                                            <p:cond delay="0"/>
                                          </p:stCondLst>
                                        </p:cTn>
                                        <p:tgtEl>
                                          <p:spTgt spid="68"/>
                                        </p:tgtEl>
                                        <p:attrNameLst>
                                          <p:attrName>style.visibility</p:attrName>
                                        </p:attrNameLst>
                                      </p:cBhvr>
                                      <p:to>
                                        <p:strVal val="visible"/>
                                      </p:to>
                                    </p:set>
                                    <p:animEffect transition="in" filter="fade">
                                      <p:cBhvr>
                                        <p:cTn id="70"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5" grpId="0"/>
      <p:bldP spid="27" grpId="0"/>
      <p:bldP spid="30" grpId="0"/>
      <p:bldP spid="32" grpId="0" animBg="1"/>
      <p:bldP spid="35" grpId="0"/>
      <p:bldP spid="41" grpId="0"/>
      <p:bldP spid="45" grpId="0" animBg="1"/>
      <p:bldP spid="48" grpId="0"/>
      <p:bldP spid="53" grpId="0"/>
      <p:bldP spid="60" grpId="0"/>
      <p:bldP spid="66"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C92D20-9547-4176-9690-41D143F63CD8}"/>
              </a:ext>
            </a:extLst>
          </p:cNvPr>
          <p:cNvSpPr>
            <a:spLocks noGrp="1"/>
          </p:cNvSpPr>
          <p:nvPr>
            <p:ph type="title"/>
          </p:nvPr>
        </p:nvSpPr>
        <p:spPr>
          <a:xfrm>
            <a:off x="859105" y="621326"/>
            <a:ext cx="7425789" cy="1143000"/>
          </a:xfrm>
        </p:spPr>
        <p:txBody>
          <a:bodyPr/>
          <a:lstStyle/>
          <a:p>
            <a:r>
              <a:rPr kumimoji="1" lang="ja-JP" altLang="en-US" sz="3500" dirty="0"/>
              <a:t>母標準誤差の“</a:t>
            </a:r>
            <a:r>
              <a:rPr kumimoji="1" lang="en-US" altLang="ja-JP" sz="3500" dirty="0">
                <a:solidFill>
                  <a:srgbClr val="FFFF00"/>
                </a:solidFill>
              </a:rPr>
              <a:t>1.96</a:t>
            </a:r>
            <a:r>
              <a:rPr kumimoji="1" lang="ja-JP" altLang="en-US" sz="3500" dirty="0"/>
              <a:t>”倍の見つけ方</a:t>
            </a:r>
          </a:p>
        </p:txBody>
      </p:sp>
      <p:pic>
        <p:nvPicPr>
          <p:cNvPr id="5" name="図 4">
            <a:extLst>
              <a:ext uri="{FF2B5EF4-FFF2-40B4-BE49-F238E27FC236}">
                <a16:creationId xmlns:a16="http://schemas.microsoft.com/office/drawing/2014/main" id="{82745487-A8EF-4EF8-B4EA-2B44890304FA}"/>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18750" t="10000" r="12500" b="17500"/>
          <a:stretch/>
        </p:blipFill>
        <p:spPr>
          <a:xfrm>
            <a:off x="971600" y="2245692"/>
            <a:ext cx="3426206" cy="1656184"/>
          </a:xfrm>
          <a:prstGeom prst="rect">
            <a:avLst/>
          </a:prstGeom>
        </p:spPr>
      </p:pic>
      <p:sp>
        <p:nvSpPr>
          <p:cNvPr id="17" name="テキスト ボックス 16">
            <a:extLst>
              <a:ext uri="{FF2B5EF4-FFF2-40B4-BE49-F238E27FC236}">
                <a16:creationId xmlns:a16="http://schemas.microsoft.com/office/drawing/2014/main" id="{736C355E-A5AD-4869-B11F-E57F8098A4EC}"/>
              </a:ext>
            </a:extLst>
          </p:cNvPr>
          <p:cNvSpPr txBox="1"/>
          <p:nvPr/>
        </p:nvSpPr>
        <p:spPr>
          <a:xfrm>
            <a:off x="3183027" y="2593861"/>
            <a:ext cx="2108269" cy="323165"/>
          </a:xfrm>
          <a:prstGeom prst="rect">
            <a:avLst/>
          </a:prstGeom>
          <a:noFill/>
        </p:spPr>
        <p:txBody>
          <a:bodyPr wrap="none" rtlCol="0">
            <a:spAutoFit/>
          </a:bodyPr>
          <a:lstStyle/>
          <a:p>
            <a:pPr algn="l"/>
            <a:r>
              <a:rPr kumimoji="1" lang="ja-JP" altLang="en-US" sz="1500" dirty="0">
                <a:solidFill>
                  <a:schemeClr val="bg1"/>
                </a:solidFill>
                <a:latin typeface="+mj-ea"/>
                <a:ea typeface="+mj-ea"/>
                <a:cs typeface="Times New Roman" panose="02020603050405020304" pitchFamily="18" charset="0"/>
              </a:rPr>
              <a:t>平均</a:t>
            </a:r>
            <a:r>
              <a:rPr kumimoji="1" lang="en-US" altLang="ja-JP" sz="1500" dirty="0">
                <a:solidFill>
                  <a:schemeClr val="bg1"/>
                </a:solidFill>
                <a:latin typeface="+mj-ea"/>
                <a:ea typeface="+mj-ea"/>
                <a:cs typeface="Times New Roman" panose="02020603050405020304" pitchFamily="18" charset="0"/>
              </a:rPr>
              <a:t>+</a:t>
            </a:r>
            <a:r>
              <a:rPr kumimoji="1" lang="ja-JP" altLang="en-US" sz="1500" dirty="0">
                <a:solidFill>
                  <a:schemeClr val="bg1"/>
                </a:solidFill>
                <a:latin typeface="+mj-ea"/>
                <a:ea typeface="+mj-ea"/>
                <a:cs typeface="Times New Roman" panose="02020603050405020304" pitchFamily="18" charset="0"/>
              </a:rPr>
              <a:t>母標準誤差の</a:t>
            </a:r>
            <a:r>
              <a:rPr kumimoji="1" lang="en-US" altLang="ja-JP" sz="1500" dirty="0">
                <a:solidFill>
                  <a:srgbClr val="FFFF00"/>
                </a:solidFill>
                <a:latin typeface="+mj-ea"/>
                <a:ea typeface="+mj-ea"/>
                <a:cs typeface="Times New Roman" panose="02020603050405020304" pitchFamily="18" charset="0"/>
              </a:rPr>
              <a:t>2</a:t>
            </a:r>
            <a:r>
              <a:rPr kumimoji="1" lang="ja-JP" altLang="en-US" sz="1500" dirty="0">
                <a:solidFill>
                  <a:schemeClr val="bg1"/>
                </a:solidFill>
                <a:latin typeface="+mj-ea"/>
                <a:ea typeface="+mj-ea"/>
                <a:cs typeface="Times New Roman" panose="02020603050405020304" pitchFamily="18" charset="0"/>
              </a:rPr>
              <a:t>倍</a:t>
            </a:r>
          </a:p>
        </p:txBody>
      </p:sp>
      <p:cxnSp>
        <p:nvCxnSpPr>
          <p:cNvPr id="8" name="直線矢印コネクタ 7">
            <a:extLst>
              <a:ext uri="{FF2B5EF4-FFF2-40B4-BE49-F238E27FC236}">
                <a16:creationId xmlns:a16="http://schemas.microsoft.com/office/drawing/2014/main" id="{4F998151-4E1E-43B3-920B-7A809BD47A57}"/>
              </a:ext>
            </a:extLst>
          </p:cNvPr>
          <p:cNvCxnSpPr>
            <a:cxnSpLocks/>
          </p:cNvCxnSpPr>
          <p:nvPr/>
        </p:nvCxnSpPr>
        <p:spPr>
          <a:xfrm flipH="1">
            <a:off x="3820713" y="2893764"/>
            <a:ext cx="112810" cy="770306"/>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349D246F-A51E-4300-806B-8E814DBA7538}"/>
              </a:ext>
            </a:extLst>
          </p:cNvPr>
          <p:cNvSpPr txBox="1"/>
          <p:nvPr/>
        </p:nvSpPr>
        <p:spPr>
          <a:xfrm>
            <a:off x="270470" y="2595568"/>
            <a:ext cx="2108269" cy="323165"/>
          </a:xfrm>
          <a:prstGeom prst="rect">
            <a:avLst/>
          </a:prstGeom>
          <a:noFill/>
        </p:spPr>
        <p:txBody>
          <a:bodyPr wrap="none" rtlCol="0">
            <a:spAutoFit/>
          </a:bodyPr>
          <a:lstStyle/>
          <a:p>
            <a:pPr algn="l"/>
            <a:r>
              <a:rPr kumimoji="1" lang="ja-JP" altLang="en-US" sz="1500" dirty="0">
                <a:solidFill>
                  <a:schemeClr val="bg1"/>
                </a:solidFill>
                <a:latin typeface="+mj-ea"/>
                <a:ea typeface="+mj-ea"/>
                <a:cs typeface="Times New Roman" panose="02020603050405020304" pitchFamily="18" charset="0"/>
              </a:rPr>
              <a:t>平均</a:t>
            </a:r>
            <a:r>
              <a:rPr kumimoji="1" lang="en-US" altLang="ja-JP" sz="1500" dirty="0">
                <a:solidFill>
                  <a:schemeClr val="bg1"/>
                </a:solidFill>
                <a:latin typeface="+mj-ea"/>
                <a:ea typeface="+mj-ea"/>
                <a:cs typeface="Times New Roman" panose="02020603050405020304" pitchFamily="18" charset="0"/>
              </a:rPr>
              <a:t>-</a:t>
            </a:r>
            <a:r>
              <a:rPr kumimoji="1" lang="ja-JP" altLang="en-US" sz="1500" dirty="0">
                <a:solidFill>
                  <a:schemeClr val="bg1"/>
                </a:solidFill>
                <a:latin typeface="+mj-ea"/>
                <a:ea typeface="+mj-ea"/>
                <a:cs typeface="Times New Roman" panose="02020603050405020304" pitchFamily="18" charset="0"/>
              </a:rPr>
              <a:t>母標準誤差の</a:t>
            </a:r>
            <a:r>
              <a:rPr kumimoji="1" lang="en-US" altLang="ja-JP" sz="1500" dirty="0">
                <a:solidFill>
                  <a:srgbClr val="FFFF00"/>
                </a:solidFill>
                <a:latin typeface="+mj-ea"/>
                <a:ea typeface="+mj-ea"/>
                <a:cs typeface="Times New Roman" panose="02020603050405020304" pitchFamily="18" charset="0"/>
              </a:rPr>
              <a:t>2</a:t>
            </a:r>
            <a:r>
              <a:rPr kumimoji="1" lang="ja-JP" altLang="en-US" sz="1500" dirty="0">
                <a:solidFill>
                  <a:schemeClr val="bg1"/>
                </a:solidFill>
                <a:latin typeface="+mj-ea"/>
                <a:ea typeface="+mj-ea"/>
                <a:cs typeface="Times New Roman" panose="02020603050405020304" pitchFamily="18" charset="0"/>
              </a:rPr>
              <a:t>倍</a:t>
            </a:r>
          </a:p>
        </p:txBody>
      </p:sp>
      <p:cxnSp>
        <p:nvCxnSpPr>
          <p:cNvPr id="43" name="直線矢印コネクタ 42">
            <a:extLst>
              <a:ext uri="{FF2B5EF4-FFF2-40B4-BE49-F238E27FC236}">
                <a16:creationId xmlns:a16="http://schemas.microsoft.com/office/drawing/2014/main" id="{41EB6F6D-56F3-447A-B1C5-4FE4F726A192}"/>
              </a:ext>
            </a:extLst>
          </p:cNvPr>
          <p:cNvCxnSpPr>
            <a:cxnSpLocks/>
          </p:cNvCxnSpPr>
          <p:nvPr/>
        </p:nvCxnSpPr>
        <p:spPr>
          <a:xfrm>
            <a:off x="1372441" y="2893764"/>
            <a:ext cx="144017" cy="764808"/>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47" name="テキスト ボックス 46">
            <a:extLst>
              <a:ext uri="{FF2B5EF4-FFF2-40B4-BE49-F238E27FC236}">
                <a16:creationId xmlns:a16="http://schemas.microsoft.com/office/drawing/2014/main" id="{F21AEBD3-B39C-4557-87C1-9E83B737701D}"/>
              </a:ext>
            </a:extLst>
          </p:cNvPr>
          <p:cNvSpPr txBox="1"/>
          <p:nvPr/>
        </p:nvSpPr>
        <p:spPr>
          <a:xfrm>
            <a:off x="5302526" y="2708920"/>
            <a:ext cx="2869874" cy="1200329"/>
          </a:xfrm>
          <a:prstGeom prst="rect">
            <a:avLst/>
          </a:prstGeom>
          <a:noFill/>
        </p:spPr>
        <p:txBody>
          <a:bodyPr wrap="square" rtlCol="0">
            <a:spAutoFit/>
          </a:bodyPr>
          <a:lstStyle/>
          <a:p>
            <a:pPr algn="l"/>
            <a:r>
              <a:rPr kumimoji="1" lang="ja-JP" altLang="en-US" sz="1800" dirty="0">
                <a:solidFill>
                  <a:schemeClr val="bg1"/>
                </a:solidFill>
                <a:latin typeface="+mj-ea"/>
                <a:ea typeface="+mj-ea"/>
                <a:cs typeface="Times New Roman" panose="02020603050405020304" pitchFamily="18" charset="0"/>
              </a:rPr>
              <a:t>平均</a:t>
            </a:r>
            <a:r>
              <a:rPr kumimoji="1" lang="en-US" altLang="ja-JP" sz="1800" dirty="0">
                <a:solidFill>
                  <a:schemeClr val="bg1"/>
                </a:solidFill>
                <a:latin typeface="+mj-ea"/>
                <a:ea typeface="+mj-ea"/>
                <a:cs typeface="Times New Roman" panose="02020603050405020304" pitchFamily="18" charset="0"/>
              </a:rPr>
              <a:t>±</a:t>
            </a:r>
            <a:r>
              <a:rPr kumimoji="1" lang="ja-JP" altLang="en-US" sz="1800" dirty="0">
                <a:solidFill>
                  <a:schemeClr val="bg1"/>
                </a:solidFill>
                <a:latin typeface="+mj-ea"/>
                <a:ea typeface="+mj-ea"/>
                <a:cs typeface="Times New Roman" panose="02020603050405020304" pitchFamily="18" charset="0"/>
              </a:rPr>
              <a:t>母標準誤差の</a:t>
            </a:r>
            <a:r>
              <a:rPr kumimoji="1" lang="ja-JP" altLang="en-US" sz="1800" dirty="0">
                <a:solidFill>
                  <a:srgbClr val="FFFF00"/>
                </a:solidFill>
                <a:latin typeface="+mj-ea"/>
                <a:ea typeface="+mj-ea"/>
                <a:cs typeface="Times New Roman" panose="02020603050405020304" pitchFamily="18" charset="0"/>
              </a:rPr>
              <a:t>２倍</a:t>
            </a:r>
            <a:r>
              <a:rPr kumimoji="1" lang="ja-JP" altLang="en-US" sz="1800" dirty="0">
                <a:solidFill>
                  <a:schemeClr val="bg1"/>
                </a:solidFill>
                <a:latin typeface="+mj-ea"/>
                <a:ea typeface="+mj-ea"/>
                <a:cs typeface="Times New Roman" panose="02020603050405020304" pitchFamily="18" charset="0"/>
              </a:rPr>
              <a:t>の</a:t>
            </a:r>
            <a:r>
              <a:rPr kumimoji="1" lang="ja-JP" altLang="en-US" sz="1800" dirty="0">
                <a:solidFill>
                  <a:srgbClr val="FFC000"/>
                </a:solidFill>
                <a:latin typeface="+mj-ea"/>
                <a:ea typeface="+mj-ea"/>
                <a:cs typeface="Times New Roman" panose="02020603050405020304" pitchFamily="18" charset="0"/>
              </a:rPr>
              <a:t>内側の面積（確率）</a:t>
            </a:r>
            <a:r>
              <a:rPr kumimoji="1" lang="ja-JP" altLang="en-US" sz="1800" dirty="0">
                <a:solidFill>
                  <a:schemeClr val="bg1"/>
                </a:solidFill>
                <a:latin typeface="+mj-ea"/>
                <a:ea typeface="+mj-ea"/>
                <a:cs typeface="Times New Roman" panose="02020603050405020304" pitchFamily="18" charset="0"/>
              </a:rPr>
              <a:t>が</a:t>
            </a:r>
            <a:r>
              <a:rPr kumimoji="1" lang="en-US" altLang="ja-JP" sz="1800" dirty="0">
                <a:solidFill>
                  <a:schemeClr val="bg1"/>
                </a:solidFill>
                <a:latin typeface="+mj-ea"/>
                <a:ea typeface="+mj-ea"/>
                <a:cs typeface="Times New Roman" panose="02020603050405020304" pitchFamily="18" charset="0"/>
              </a:rPr>
              <a:t>95.4</a:t>
            </a:r>
            <a:r>
              <a:rPr kumimoji="1" lang="ja-JP" altLang="en-US" sz="1800" dirty="0">
                <a:solidFill>
                  <a:schemeClr val="bg1"/>
                </a:solidFill>
                <a:latin typeface="+mj-ea"/>
                <a:ea typeface="+mj-ea"/>
                <a:cs typeface="Times New Roman" panose="02020603050405020304" pitchFamily="18" charset="0"/>
              </a:rPr>
              <a:t>％</a:t>
            </a:r>
            <a:endParaRPr kumimoji="1" lang="en-US" altLang="ja-JP" sz="1800" dirty="0">
              <a:solidFill>
                <a:schemeClr val="bg1"/>
              </a:solidFill>
              <a:latin typeface="+mj-ea"/>
              <a:ea typeface="+mj-ea"/>
              <a:cs typeface="Times New Roman" panose="02020603050405020304" pitchFamily="18" charset="0"/>
            </a:endParaRPr>
          </a:p>
          <a:p>
            <a:pPr algn="l"/>
            <a:r>
              <a:rPr kumimoji="1" lang="ja-JP" altLang="en-US" sz="1800" dirty="0">
                <a:solidFill>
                  <a:schemeClr val="bg1"/>
                </a:solidFill>
                <a:latin typeface="+mj-ea"/>
                <a:ea typeface="+mj-ea"/>
                <a:cs typeface="Times New Roman" panose="02020603050405020304" pitchFamily="18" charset="0"/>
              </a:rPr>
              <a:t>（</a:t>
            </a:r>
            <a:r>
              <a:rPr kumimoji="1" lang="en-US" altLang="ja-JP" sz="1800" dirty="0">
                <a:solidFill>
                  <a:schemeClr val="bg1"/>
                </a:solidFill>
                <a:latin typeface="+mj-ea"/>
                <a:ea typeface="+mj-ea"/>
                <a:cs typeface="Times New Roman" panose="02020603050405020304" pitchFamily="18" charset="0"/>
              </a:rPr>
              <a:t>2</a:t>
            </a:r>
            <a:r>
              <a:rPr kumimoji="1" lang="ja-JP" altLang="en-US" sz="1800" dirty="0">
                <a:solidFill>
                  <a:schemeClr val="bg1"/>
                </a:solidFill>
                <a:latin typeface="+mj-ea"/>
                <a:ea typeface="+mj-ea"/>
                <a:cs typeface="Times New Roman" panose="02020603050405020304" pitchFamily="18" charset="0"/>
              </a:rPr>
              <a:t>倍よりもう少し小さいことが予想できる</a:t>
            </a:r>
            <a:r>
              <a:rPr kumimoji="1" lang="en-US" altLang="ja-JP" sz="1800" dirty="0">
                <a:solidFill>
                  <a:schemeClr val="bg1"/>
                </a:solidFill>
                <a:latin typeface="+mj-ea"/>
                <a:ea typeface="+mj-ea"/>
                <a:cs typeface="Times New Roman" panose="02020603050405020304" pitchFamily="18" charset="0"/>
              </a:rPr>
              <a:t>)</a:t>
            </a:r>
            <a:endParaRPr kumimoji="1" lang="ja-JP" altLang="en-US" sz="1800" dirty="0">
              <a:solidFill>
                <a:schemeClr val="bg1"/>
              </a:solidFill>
              <a:latin typeface="+mj-ea"/>
              <a:ea typeface="+mj-ea"/>
              <a:cs typeface="Times New Roman" panose="02020603050405020304" pitchFamily="18" charset="0"/>
            </a:endParaRPr>
          </a:p>
        </p:txBody>
      </p:sp>
      <p:sp>
        <p:nvSpPr>
          <p:cNvPr id="44" name="矢印: 右 43">
            <a:extLst>
              <a:ext uri="{FF2B5EF4-FFF2-40B4-BE49-F238E27FC236}">
                <a16:creationId xmlns:a16="http://schemas.microsoft.com/office/drawing/2014/main" id="{9788C744-4445-414B-B431-B910003B2279}"/>
              </a:ext>
            </a:extLst>
          </p:cNvPr>
          <p:cNvSpPr/>
          <p:nvPr/>
        </p:nvSpPr>
        <p:spPr>
          <a:xfrm rot="10800000">
            <a:off x="4313364" y="3113217"/>
            <a:ext cx="989162" cy="323165"/>
          </a:xfrm>
          <a:prstGeom prst="rightArrow">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6F7685D9-5C9F-4F75-8E57-FE81EE72585D}"/>
              </a:ext>
            </a:extLst>
          </p:cNvPr>
          <p:cNvSpPr txBox="1"/>
          <p:nvPr/>
        </p:nvSpPr>
        <p:spPr>
          <a:xfrm>
            <a:off x="971600" y="4149080"/>
            <a:ext cx="7342075" cy="323165"/>
          </a:xfrm>
          <a:prstGeom prst="rect">
            <a:avLst/>
          </a:prstGeom>
          <a:solidFill>
            <a:srgbClr val="00B050"/>
          </a:solidFill>
        </p:spPr>
        <p:txBody>
          <a:bodyPr wrap="none" rtlCol="0">
            <a:spAutoFit/>
          </a:bodyPr>
          <a:lstStyle/>
          <a:p>
            <a:pPr algn="l"/>
            <a:r>
              <a:rPr kumimoji="1" lang="en-US" altLang="ja-JP" sz="1500" dirty="0">
                <a:solidFill>
                  <a:schemeClr val="bg1"/>
                </a:solidFill>
                <a:latin typeface="+mj-ea"/>
                <a:ea typeface="+mj-ea"/>
                <a:cs typeface="Times New Roman" panose="02020603050405020304" pitchFamily="18" charset="0"/>
              </a:rPr>
              <a:t>Excel</a:t>
            </a:r>
            <a:r>
              <a:rPr kumimoji="1" lang="ja-JP" altLang="en-US" sz="1500" dirty="0">
                <a:solidFill>
                  <a:schemeClr val="bg1"/>
                </a:solidFill>
                <a:latin typeface="+mj-ea"/>
                <a:ea typeface="+mj-ea"/>
                <a:cs typeface="Times New Roman" panose="02020603050405020304" pitchFamily="18" charset="0"/>
              </a:rPr>
              <a:t>関数＝</a:t>
            </a:r>
            <a:r>
              <a:rPr kumimoji="1" lang="en-US" altLang="ja-JP" sz="1500" dirty="0">
                <a:solidFill>
                  <a:schemeClr val="bg1"/>
                </a:solidFill>
                <a:latin typeface="+mj-ea"/>
                <a:ea typeface="+mj-ea"/>
                <a:cs typeface="Times New Roman" panose="02020603050405020304" pitchFamily="18" charset="0"/>
              </a:rPr>
              <a:t>NORM.S.INV(0.025)</a:t>
            </a:r>
            <a:r>
              <a:rPr kumimoji="1" lang="ja-JP" altLang="en-US" sz="1500" dirty="0">
                <a:solidFill>
                  <a:schemeClr val="bg1"/>
                </a:solidFill>
                <a:latin typeface="+mj-ea"/>
                <a:ea typeface="+mj-ea"/>
                <a:cs typeface="Times New Roman" panose="02020603050405020304" pitchFamily="18" charset="0"/>
              </a:rPr>
              <a:t>で，</a:t>
            </a:r>
            <a:r>
              <a:rPr kumimoji="1" lang="en-US" altLang="ja-JP" sz="1500" dirty="0">
                <a:solidFill>
                  <a:schemeClr val="bg1"/>
                </a:solidFill>
                <a:latin typeface="+mj-ea"/>
                <a:ea typeface="+mj-ea"/>
                <a:cs typeface="Times New Roman" panose="02020603050405020304" pitchFamily="18" charset="0"/>
              </a:rPr>
              <a:t>-1.96</a:t>
            </a:r>
            <a:r>
              <a:rPr kumimoji="1" lang="ja-JP" altLang="en-US" sz="1500" dirty="0">
                <a:solidFill>
                  <a:schemeClr val="bg1"/>
                </a:solidFill>
                <a:latin typeface="+mj-ea"/>
                <a:ea typeface="+mj-ea"/>
                <a:cs typeface="Times New Roman" panose="02020603050405020304" pitchFamily="18" charset="0"/>
              </a:rPr>
              <a:t>という</a:t>
            </a:r>
            <a:r>
              <a:rPr kumimoji="1" lang="en-US" altLang="ja-JP" sz="1500" dirty="0">
                <a:solidFill>
                  <a:schemeClr val="bg1"/>
                </a:solidFill>
                <a:latin typeface="+mj-ea"/>
                <a:ea typeface="+mj-ea"/>
                <a:cs typeface="Times New Roman" panose="02020603050405020304" pitchFamily="18" charset="0"/>
              </a:rPr>
              <a:t>z</a:t>
            </a:r>
            <a:r>
              <a:rPr kumimoji="1" lang="ja-JP" altLang="en-US" sz="1500" dirty="0">
                <a:solidFill>
                  <a:schemeClr val="bg1"/>
                </a:solidFill>
                <a:latin typeface="+mj-ea"/>
                <a:ea typeface="+mj-ea"/>
                <a:cs typeface="Times New Roman" panose="02020603050405020304" pitchFamily="18" charset="0"/>
              </a:rPr>
              <a:t>分布（平均</a:t>
            </a:r>
            <a:r>
              <a:rPr kumimoji="1" lang="en-US" altLang="ja-JP" sz="1500" dirty="0">
                <a:solidFill>
                  <a:schemeClr val="bg1"/>
                </a:solidFill>
                <a:latin typeface="+mj-ea"/>
                <a:ea typeface="+mj-ea"/>
                <a:cs typeface="Times New Roman" panose="02020603050405020304" pitchFamily="18" charset="0"/>
              </a:rPr>
              <a:t>0</a:t>
            </a:r>
            <a:r>
              <a:rPr kumimoji="1" lang="ja-JP" altLang="en-US" sz="1500" dirty="0">
                <a:solidFill>
                  <a:schemeClr val="bg1"/>
                </a:solidFill>
                <a:latin typeface="+mj-ea"/>
                <a:ea typeface="+mj-ea"/>
                <a:cs typeface="Times New Roman" panose="02020603050405020304" pitchFamily="18" charset="0"/>
              </a:rPr>
              <a:t>のとき）の下限値が返ってくる</a:t>
            </a:r>
          </a:p>
        </p:txBody>
      </p:sp>
      <p:cxnSp>
        <p:nvCxnSpPr>
          <p:cNvPr id="54" name="直線矢印コネクタ 53">
            <a:extLst>
              <a:ext uri="{FF2B5EF4-FFF2-40B4-BE49-F238E27FC236}">
                <a16:creationId xmlns:a16="http://schemas.microsoft.com/office/drawing/2014/main" id="{D5DD8788-A4C3-4469-AE9B-83D69B336398}"/>
              </a:ext>
            </a:extLst>
          </p:cNvPr>
          <p:cNvCxnSpPr>
            <a:cxnSpLocks/>
          </p:cNvCxnSpPr>
          <p:nvPr/>
        </p:nvCxnSpPr>
        <p:spPr>
          <a:xfrm flipV="1">
            <a:off x="1516458" y="3901876"/>
            <a:ext cx="0" cy="290565"/>
          </a:xfrm>
          <a:prstGeom prst="straightConnector1">
            <a:avLst/>
          </a:prstGeom>
          <a:ln w="317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57" name="テキスト ボックス 56">
            <a:extLst>
              <a:ext uri="{FF2B5EF4-FFF2-40B4-BE49-F238E27FC236}">
                <a16:creationId xmlns:a16="http://schemas.microsoft.com/office/drawing/2014/main" id="{1AA73080-7095-4C2D-B55A-ABA2DFA4AE66}"/>
              </a:ext>
            </a:extLst>
          </p:cNvPr>
          <p:cNvSpPr txBox="1"/>
          <p:nvPr/>
        </p:nvSpPr>
        <p:spPr>
          <a:xfrm>
            <a:off x="1008737" y="1935849"/>
            <a:ext cx="3163045" cy="353943"/>
          </a:xfrm>
          <a:prstGeom prst="rect">
            <a:avLst/>
          </a:prstGeom>
          <a:noFill/>
        </p:spPr>
        <p:txBody>
          <a:bodyPr wrap="none" rtlCol="0">
            <a:spAutoFit/>
          </a:bodyPr>
          <a:lstStyle/>
          <a:p>
            <a:pPr algn="l"/>
            <a:r>
              <a:rPr kumimoji="1" lang="ja-JP" altLang="en-US" sz="1700" dirty="0">
                <a:solidFill>
                  <a:schemeClr val="bg1"/>
                </a:solidFill>
                <a:latin typeface="+mj-ea"/>
                <a:ea typeface="+mj-ea"/>
                <a:cs typeface="Times New Roman" panose="02020603050405020304" pitchFamily="18" charset="0"/>
              </a:rPr>
              <a:t>正規分布の標準誤差ごとの確率</a:t>
            </a:r>
          </a:p>
        </p:txBody>
      </p:sp>
      <p:sp>
        <p:nvSpPr>
          <p:cNvPr id="55" name="矢印: 左右 54">
            <a:extLst>
              <a:ext uri="{FF2B5EF4-FFF2-40B4-BE49-F238E27FC236}">
                <a16:creationId xmlns:a16="http://schemas.microsoft.com/office/drawing/2014/main" id="{8F3AFBF9-633E-4F71-8491-4728A2844932}"/>
              </a:ext>
            </a:extLst>
          </p:cNvPr>
          <p:cNvSpPr/>
          <p:nvPr/>
        </p:nvSpPr>
        <p:spPr>
          <a:xfrm>
            <a:off x="1582146" y="3901876"/>
            <a:ext cx="2238559" cy="175196"/>
          </a:xfrm>
          <a:prstGeom prst="leftRightArrow">
            <a:avLst/>
          </a:prstGeom>
          <a:solidFill>
            <a:srgbClr val="FFC0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58" name="表 57">
            <a:extLst>
              <a:ext uri="{FF2B5EF4-FFF2-40B4-BE49-F238E27FC236}">
                <a16:creationId xmlns:a16="http://schemas.microsoft.com/office/drawing/2014/main" id="{5C8C8652-B1A1-4351-9CE0-65F70BBB91E3}"/>
              </a:ext>
            </a:extLst>
          </p:cNvPr>
          <p:cNvGraphicFramePr>
            <a:graphicFrameLocks noGrp="1"/>
          </p:cNvGraphicFramePr>
          <p:nvPr>
            <p:extLst>
              <p:ext uri="{D42A27DB-BD31-4B8C-83A1-F6EECF244321}">
                <p14:modId xmlns:p14="http://schemas.microsoft.com/office/powerpoint/2010/main" val="4294746384"/>
              </p:ext>
            </p:extLst>
          </p:nvPr>
        </p:nvGraphicFramePr>
        <p:xfrm>
          <a:off x="539552" y="5062360"/>
          <a:ext cx="5803289" cy="1097280"/>
        </p:xfrm>
        <a:graphic>
          <a:graphicData uri="http://schemas.openxmlformats.org/drawingml/2006/table">
            <a:tbl>
              <a:tblPr firstRow="1" firstCol="1" bandRow="1">
                <a:tableStyleId>{5C22544A-7EE6-4342-B048-85BDC9FD1C3A}</a:tableStyleId>
              </a:tblPr>
              <a:tblGrid>
                <a:gridCol w="1016318">
                  <a:extLst>
                    <a:ext uri="{9D8B030D-6E8A-4147-A177-3AD203B41FA5}">
                      <a16:colId xmlns:a16="http://schemas.microsoft.com/office/drawing/2014/main" val="3437125286"/>
                    </a:ext>
                  </a:extLst>
                </a:gridCol>
                <a:gridCol w="683853">
                  <a:extLst>
                    <a:ext uri="{9D8B030D-6E8A-4147-A177-3AD203B41FA5}">
                      <a16:colId xmlns:a16="http://schemas.microsoft.com/office/drawing/2014/main" val="343646416"/>
                    </a:ext>
                  </a:extLst>
                </a:gridCol>
                <a:gridCol w="683853">
                  <a:extLst>
                    <a:ext uri="{9D8B030D-6E8A-4147-A177-3AD203B41FA5}">
                      <a16:colId xmlns:a16="http://schemas.microsoft.com/office/drawing/2014/main" val="1026802699"/>
                    </a:ext>
                  </a:extLst>
                </a:gridCol>
                <a:gridCol w="683853">
                  <a:extLst>
                    <a:ext uri="{9D8B030D-6E8A-4147-A177-3AD203B41FA5}">
                      <a16:colId xmlns:a16="http://schemas.microsoft.com/office/drawing/2014/main" val="88806607"/>
                    </a:ext>
                  </a:extLst>
                </a:gridCol>
                <a:gridCol w="683853">
                  <a:extLst>
                    <a:ext uri="{9D8B030D-6E8A-4147-A177-3AD203B41FA5}">
                      <a16:colId xmlns:a16="http://schemas.microsoft.com/office/drawing/2014/main" val="1786006513"/>
                    </a:ext>
                  </a:extLst>
                </a:gridCol>
                <a:gridCol w="683853">
                  <a:extLst>
                    <a:ext uri="{9D8B030D-6E8A-4147-A177-3AD203B41FA5}">
                      <a16:colId xmlns:a16="http://schemas.microsoft.com/office/drawing/2014/main" val="780751057"/>
                    </a:ext>
                  </a:extLst>
                </a:gridCol>
                <a:gridCol w="683853">
                  <a:extLst>
                    <a:ext uri="{9D8B030D-6E8A-4147-A177-3AD203B41FA5}">
                      <a16:colId xmlns:a16="http://schemas.microsoft.com/office/drawing/2014/main" val="2327550017"/>
                    </a:ext>
                  </a:extLst>
                </a:gridCol>
                <a:gridCol w="683853">
                  <a:extLst>
                    <a:ext uri="{9D8B030D-6E8A-4147-A177-3AD203B41FA5}">
                      <a16:colId xmlns:a16="http://schemas.microsoft.com/office/drawing/2014/main" val="2081320643"/>
                    </a:ext>
                  </a:extLst>
                </a:gridCol>
              </a:tblGrid>
              <a:tr h="295578">
                <a:tc>
                  <a:txBody>
                    <a:bodyPr/>
                    <a:lstStyle/>
                    <a:p>
                      <a:pPr algn="ctr"/>
                      <a:r>
                        <a:rPr kumimoji="1" lang="en-US" altLang="ja-JP" dirty="0"/>
                        <a:t>z</a:t>
                      </a:r>
                      <a:r>
                        <a:rPr kumimoji="1" lang="ja-JP" altLang="en-US" dirty="0"/>
                        <a:t>分布表</a:t>
                      </a:r>
                    </a:p>
                  </a:txBody>
                  <a:tcPr/>
                </a:tc>
                <a:tc>
                  <a:txBody>
                    <a:bodyPr/>
                    <a:lstStyle/>
                    <a:p>
                      <a:pPr algn="ctr"/>
                      <a:r>
                        <a:rPr kumimoji="1" lang="en-US" altLang="ja-JP" dirty="0"/>
                        <a:t>0.00</a:t>
                      </a:r>
                      <a:endParaRPr kumimoji="1" lang="ja-JP" altLang="en-US" dirty="0"/>
                    </a:p>
                  </a:txBody>
                  <a:tcPr/>
                </a:tc>
                <a:tc>
                  <a:txBody>
                    <a:bodyPr/>
                    <a:lstStyle/>
                    <a:p>
                      <a:pPr algn="ctr"/>
                      <a:r>
                        <a:rPr kumimoji="1" lang="en-US" altLang="ja-JP" dirty="0"/>
                        <a:t>0.01</a:t>
                      </a:r>
                      <a:endParaRPr kumimoji="1" lang="ja-JP" altLang="en-US" dirty="0"/>
                    </a:p>
                  </a:txBody>
                  <a:tcPr/>
                </a:tc>
                <a:tc>
                  <a:txBody>
                    <a:bodyPr/>
                    <a:lstStyle/>
                    <a:p>
                      <a:pPr algn="ctr"/>
                      <a:r>
                        <a:rPr kumimoji="1" lang="en-US" altLang="ja-JP" dirty="0"/>
                        <a:t>0.02</a:t>
                      </a:r>
                      <a:endParaRPr kumimoji="1" lang="ja-JP" altLang="en-US" dirty="0"/>
                    </a:p>
                  </a:txBody>
                  <a:tcPr/>
                </a:tc>
                <a:tc>
                  <a:txBody>
                    <a:bodyPr/>
                    <a:lstStyle/>
                    <a:p>
                      <a:pPr algn="ctr"/>
                      <a:r>
                        <a:rPr kumimoji="1" lang="en-US" altLang="ja-JP" dirty="0"/>
                        <a:t>0.03</a:t>
                      </a:r>
                      <a:endParaRPr kumimoji="1" lang="ja-JP" altLang="en-US" dirty="0"/>
                    </a:p>
                  </a:txBody>
                  <a:tcPr/>
                </a:tc>
                <a:tc>
                  <a:txBody>
                    <a:bodyPr/>
                    <a:lstStyle/>
                    <a:p>
                      <a:pPr algn="ctr"/>
                      <a:r>
                        <a:rPr kumimoji="1" lang="en-US" altLang="ja-JP" dirty="0"/>
                        <a:t>0.04</a:t>
                      </a:r>
                      <a:endParaRPr kumimoji="1" lang="ja-JP" altLang="en-US" dirty="0"/>
                    </a:p>
                  </a:txBody>
                  <a:tcPr/>
                </a:tc>
                <a:tc>
                  <a:txBody>
                    <a:bodyPr/>
                    <a:lstStyle/>
                    <a:p>
                      <a:pPr algn="ctr"/>
                      <a:r>
                        <a:rPr kumimoji="1" lang="en-US" altLang="ja-JP" dirty="0"/>
                        <a:t>0.05</a:t>
                      </a:r>
                      <a:endParaRPr kumimoji="1" lang="ja-JP" altLang="en-US" dirty="0"/>
                    </a:p>
                  </a:txBody>
                  <a:tcPr/>
                </a:tc>
                <a:tc>
                  <a:txBody>
                    <a:bodyPr/>
                    <a:lstStyle/>
                    <a:p>
                      <a:pPr algn="ctr"/>
                      <a:r>
                        <a:rPr kumimoji="1" lang="en-US" altLang="ja-JP" dirty="0">
                          <a:solidFill>
                            <a:srgbClr val="FFFF00"/>
                          </a:solidFill>
                        </a:rPr>
                        <a:t>0.06</a:t>
                      </a:r>
                      <a:endParaRPr kumimoji="1" lang="ja-JP" altLang="en-US" dirty="0">
                        <a:solidFill>
                          <a:srgbClr val="FFFF00"/>
                        </a:solidFill>
                      </a:endParaRPr>
                    </a:p>
                  </a:txBody>
                  <a:tcPr/>
                </a:tc>
                <a:extLst>
                  <a:ext uri="{0D108BD9-81ED-4DB2-BD59-A6C34878D82A}">
                    <a16:rowId xmlns:a16="http://schemas.microsoft.com/office/drawing/2014/main" val="2545824984"/>
                  </a:ext>
                </a:extLst>
              </a:tr>
              <a:tr h="295578">
                <a:tc>
                  <a:txBody>
                    <a:bodyPr/>
                    <a:lstStyle/>
                    <a:p>
                      <a:pPr algn="ctr"/>
                      <a:r>
                        <a:rPr kumimoji="1" lang="en-US" altLang="ja-JP" dirty="0"/>
                        <a:t>…</a:t>
                      </a:r>
                      <a:endParaRPr kumimoji="1" lang="ja-JP" altLang="en-US" dirty="0"/>
                    </a:p>
                  </a:txBody>
                  <a:tcPr/>
                </a:tc>
                <a:tc>
                  <a:txBody>
                    <a:bodyPr/>
                    <a:lstStyle/>
                    <a:p>
                      <a:pPr algn="ctr" rtl="0"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4763" marR="4763" marT="4763" marB="0" anchor="ctr"/>
                </a:tc>
                <a:tc>
                  <a:txBody>
                    <a:bodyPr/>
                    <a:lstStyle/>
                    <a:p>
                      <a:pPr algn="ctr" rtl="0"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4763" marR="4763" marT="4763" marB="0" anchor="ctr"/>
                </a:tc>
                <a:tc>
                  <a:txBody>
                    <a:bodyPr/>
                    <a:lstStyle/>
                    <a:p>
                      <a:pPr algn="ctr" rtl="0"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4763" marR="4763" marT="4763" marB="0" anchor="ctr"/>
                </a:tc>
                <a:tc>
                  <a:txBody>
                    <a:bodyPr/>
                    <a:lstStyle/>
                    <a:p>
                      <a:pPr algn="ctr" rtl="0"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4763" marR="4763" marT="4763" marB="0" anchor="ctr"/>
                </a:tc>
                <a:tc>
                  <a:txBody>
                    <a:bodyPr/>
                    <a:lstStyle/>
                    <a:p>
                      <a:pPr algn="ctr" rtl="0"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4763" marR="4763" marT="4763" marB="0" anchor="ctr"/>
                </a:tc>
                <a:tc>
                  <a:txBody>
                    <a:bodyPr/>
                    <a:lstStyle/>
                    <a:p>
                      <a:pPr algn="ctr" rtl="0"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4763" marR="4763" marT="4763" marB="0" anchor="ctr"/>
                </a:tc>
                <a:tc>
                  <a:txBody>
                    <a:bodyPr/>
                    <a:lstStyle/>
                    <a:p>
                      <a:pPr algn="ctr" rtl="0"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4763" marR="4763" marT="4763" marB="0" anchor="ctr"/>
                </a:tc>
                <a:extLst>
                  <a:ext uri="{0D108BD9-81ED-4DB2-BD59-A6C34878D82A}">
                    <a16:rowId xmlns:a16="http://schemas.microsoft.com/office/drawing/2014/main" val="2664906287"/>
                  </a:ext>
                </a:extLst>
              </a:tr>
              <a:tr h="295578">
                <a:tc>
                  <a:txBody>
                    <a:bodyPr/>
                    <a:lstStyle/>
                    <a:p>
                      <a:pPr algn="ctr"/>
                      <a:r>
                        <a:rPr kumimoji="1" lang="en-US" altLang="ja-JP" dirty="0">
                          <a:solidFill>
                            <a:srgbClr val="FFFF00"/>
                          </a:solidFill>
                        </a:rPr>
                        <a:t>1.9</a:t>
                      </a:r>
                      <a:endParaRPr kumimoji="1" lang="ja-JP" altLang="en-US" dirty="0">
                        <a:solidFill>
                          <a:srgbClr val="FFFF00"/>
                        </a:solidFill>
                      </a:endParaRPr>
                    </a:p>
                  </a:txBody>
                  <a:tcPr/>
                </a:tc>
                <a:tc>
                  <a:txBody>
                    <a:bodyPr/>
                    <a:lstStyle/>
                    <a:p>
                      <a:pPr algn="ctr" rtl="0"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0.0287</a:t>
                      </a:r>
                    </a:p>
                  </a:txBody>
                  <a:tcPr marL="4763" marR="4763" marT="4763" marB="0" anchor="ctr"/>
                </a:tc>
                <a:tc>
                  <a:txBody>
                    <a:bodyPr/>
                    <a:lstStyle/>
                    <a:p>
                      <a:pPr algn="ctr" rtl="0"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0.0281</a:t>
                      </a:r>
                    </a:p>
                  </a:txBody>
                  <a:tcPr marL="4763" marR="4763" marT="4763" marB="0" anchor="ctr"/>
                </a:tc>
                <a:tc>
                  <a:txBody>
                    <a:bodyPr/>
                    <a:lstStyle/>
                    <a:p>
                      <a:pPr algn="ctr" rtl="0"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0.0274</a:t>
                      </a:r>
                    </a:p>
                  </a:txBody>
                  <a:tcPr marL="4763" marR="4763" marT="4763" marB="0" anchor="ctr"/>
                </a:tc>
                <a:tc>
                  <a:txBody>
                    <a:bodyPr/>
                    <a:lstStyle/>
                    <a:p>
                      <a:pPr algn="ctr" rtl="0"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0.0268</a:t>
                      </a:r>
                    </a:p>
                  </a:txBody>
                  <a:tcPr marL="4763" marR="4763" marT="4763" marB="0" anchor="ctr"/>
                </a:tc>
                <a:tc>
                  <a:txBody>
                    <a:bodyPr/>
                    <a:lstStyle/>
                    <a:p>
                      <a:pPr algn="ctr" rtl="0"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0.0262</a:t>
                      </a:r>
                    </a:p>
                  </a:txBody>
                  <a:tcPr marL="4763" marR="4763" marT="4763" marB="0" anchor="ctr"/>
                </a:tc>
                <a:tc>
                  <a:txBody>
                    <a:bodyPr/>
                    <a:lstStyle/>
                    <a:p>
                      <a:pPr algn="ctr" rtl="0"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0.0256</a:t>
                      </a:r>
                    </a:p>
                  </a:txBody>
                  <a:tcPr marL="4763" marR="4763" marT="4763" marB="0" anchor="ctr"/>
                </a:tc>
                <a:tc>
                  <a:txBody>
                    <a:bodyPr/>
                    <a:lstStyle/>
                    <a:p>
                      <a:pPr algn="ctr" rtl="0" fontAlgn="ctr"/>
                      <a:r>
                        <a:rPr lang="en-US" altLang="ja-JP" sz="1400" b="0" i="0" u="none" strike="noStrike" dirty="0">
                          <a:solidFill>
                            <a:srgbClr val="000000"/>
                          </a:solidFill>
                          <a:effectLst/>
                          <a:highlight>
                            <a:srgbClr val="FFFF00"/>
                          </a:highlight>
                          <a:latin typeface="ＭＳ Ｐゴシック" panose="020B0600070205080204" pitchFamily="50" charset="-128"/>
                          <a:ea typeface="ＭＳ Ｐゴシック" panose="020B0600070205080204" pitchFamily="50" charset="-128"/>
                        </a:rPr>
                        <a:t>0.0250</a:t>
                      </a:r>
                    </a:p>
                  </a:txBody>
                  <a:tcPr marL="4763" marR="4763" marT="4763" marB="0" anchor="ctr"/>
                </a:tc>
                <a:extLst>
                  <a:ext uri="{0D108BD9-81ED-4DB2-BD59-A6C34878D82A}">
                    <a16:rowId xmlns:a16="http://schemas.microsoft.com/office/drawing/2014/main" val="1297405426"/>
                  </a:ext>
                </a:extLst>
              </a:tr>
            </a:tbl>
          </a:graphicData>
        </a:graphic>
      </p:graphicFrame>
      <p:cxnSp>
        <p:nvCxnSpPr>
          <p:cNvPr id="61" name="コネクタ: 曲線 60">
            <a:extLst>
              <a:ext uri="{FF2B5EF4-FFF2-40B4-BE49-F238E27FC236}">
                <a16:creationId xmlns:a16="http://schemas.microsoft.com/office/drawing/2014/main" id="{E1D902DA-2E6D-4D36-8393-CF02F7E361BE}"/>
              </a:ext>
            </a:extLst>
          </p:cNvPr>
          <p:cNvCxnSpPr>
            <a:cxnSpLocks/>
          </p:cNvCxnSpPr>
          <p:nvPr/>
        </p:nvCxnSpPr>
        <p:spPr>
          <a:xfrm rot="10800000" flipV="1">
            <a:off x="6254392" y="5703755"/>
            <a:ext cx="333833" cy="270657"/>
          </a:xfrm>
          <a:prstGeom prst="curvedConnector3">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9DB40061-6C8A-4FA8-BAF5-D7595EB65E07}"/>
              </a:ext>
            </a:extLst>
          </p:cNvPr>
          <p:cNvSpPr txBox="1"/>
          <p:nvPr/>
        </p:nvSpPr>
        <p:spPr>
          <a:xfrm>
            <a:off x="6588225" y="5138962"/>
            <a:ext cx="2160240" cy="1077218"/>
          </a:xfrm>
          <a:prstGeom prst="rect">
            <a:avLst/>
          </a:prstGeom>
          <a:noFill/>
        </p:spPr>
        <p:txBody>
          <a:bodyPr wrap="square" rtlCol="0">
            <a:spAutoFit/>
          </a:bodyPr>
          <a:lstStyle/>
          <a:p>
            <a:pPr algn="just"/>
            <a:r>
              <a:rPr kumimoji="1" lang="ja-JP" altLang="en-US" sz="1600" dirty="0">
                <a:solidFill>
                  <a:schemeClr val="bg1"/>
                </a:solidFill>
                <a:latin typeface="+mj-ea"/>
                <a:ea typeface="+mj-ea"/>
                <a:cs typeface="Times New Roman" panose="02020603050405020304" pitchFamily="18" charset="0"/>
              </a:rPr>
              <a:t>上側確率である表中の値が</a:t>
            </a:r>
            <a:r>
              <a:rPr kumimoji="1" lang="en-US" altLang="ja-JP" sz="1600" dirty="0">
                <a:solidFill>
                  <a:schemeClr val="bg1"/>
                </a:solidFill>
                <a:latin typeface="+mj-ea"/>
                <a:ea typeface="+mj-ea"/>
                <a:cs typeface="Times New Roman" panose="02020603050405020304" pitchFamily="18" charset="0"/>
              </a:rPr>
              <a:t>0.025</a:t>
            </a:r>
            <a:r>
              <a:rPr kumimoji="1" lang="ja-JP" altLang="en-US" sz="1600" dirty="0">
                <a:solidFill>
                  <a:schemeClr val="bg1"/>
                </a:solidFill>
                <a:latin typeface="+mj-ea"/>
                <a:ea typeface="+mj-ea"/>
                <a:cs typeface="Times New Roman" panose="02020603050405020304" pitchFamily="18" charset="0"/>
              </a:rPr>
              <a:t>になる</a:t>
            </a:r>
            <a:r>
              <a:rPr kumimoji="1" lang="en-US" altLang="ja-JP" sz="1600" dirty="0">
                <a:solidFill>
                  <a:schemeClr val="bg1"/>
                </a:solidFill>
                <a:latin typeface="+mj-ea"/>
                <a:ea typeface="+mj-ea"/>
                <a:cs typeface="Times New Roman" panose="02020603050405020304" pitchFamily="18" charset="0"/>
              </a:rPr>
              <a:t>z</a:t>
            </a:r>
            <a:r>
              <a:rPr kumimoji="1" lang="ja-JP" altLang="en-US" sz="1600" dirty="0">
                <a:solidFill>
                  <a:schemeClr val="bg1"/>
                </a:solidFill>
                <a:latin typeface="+mj-ea"/>
                <a:ea typeface="+mj-ea"/>
                <a:cs typeface="Times New Roman" panose="02020603050405020304" pitchFamily="18" charset="0"/>
              </a:rPr>
              <a:t>値（</a:t>
            </a:r>
            <a:r>
              <a:rPr kumimoji="1" lang="en-US" altLang="ja-JP" sz="1600" dirty="0">
                <a:solidFill>
                  <a:schemeClr val="bg1"/>
                </a:solidFill>
                <a:latin typeface="+mj-ea"/>
                <a:ea typeface="+mj-ea"/>
                <a:cs typeface="Times New Roman" panose="02020603050405020304" pitchFamily="18" charset="0"/>
              </a:rPr>
              <a:t>1.9</a:t>
            </a:r>
            <a:r>
              <a:rPr kumimoji="1" lang="ja-JP" altLang="en-US" sz="1600" dirty="0">
                <a:solidFill>
                  <a:schemeClr val="bg1"/>
                </a:solidFill>
                <a:latin typeface="+mj-ea"/>
                <a:ea typeface="+mj-ea"/>
                <a:cs typeface="Times New Roman" panose="02020603050405020304" pitchFamily="18" charset="0"/>
              </a:rPr>
              <a:t>の行と</a:t>
            </a:r>
            <a:r>
              <a:rPr kumimoji="1" lang="en-US" altLang="ja-JP" sz="1600" dirty="0">
                <a:solidFill>
                  <a:schemeClr val="bg1"/>
                </a:solidFill>
                <a:latin typeface="+mj-ea"/>
                <a:ea typeface="+mj-ea"/>
                <a:cs typeface="Times New Roman" panose="02020603050405020304" pitchFamily="18" charset="0"/>
              </a:rPr>
              <a:t>0.06</a:t>
            </a:r>
            <a:r>
              <a:rPr kumimoji="1" lang="ja-JP" altLang="en-US" sz="1600" dirty="0">
                <a:solidFill>
                  <a:schemeClr val="bg1"/>
                </a:solidFill>
                <a:latin typeface="+mj-ea"/>
                <a:ea typeface="+mj-ea"/>
                <a:cs typeface="Times New Roman" panose="02020603050405020304" pitchFamily="18" charset="0"/>
              </a:rPr>
              <a:t>の列がクロスするところ</a:t>
            </a:r>
            <a:r>
              <a:rPr kumimoji="1" lang="en-US" altLang="ja-JP" sz="1600" dirty="0">
                <a:solidFill>
                  <a:schemeClr val="bg1"/>
                </a:solidFill>
                <a:latin typeface="+mj-ea"/>
                <a:ea typeface="+mj-ea"/>
                <a:cs typeface="Times New Roman" panose="02020603050405020304" pitchFamily="18" charset="0"/>
              </a:rPr>
              <a:t>)</a:t>
            </a:r>
            <a:endParaRPr kumimoji="1" lang="ja-JP" altLang="en-US" sz="1600" dirty="0">
              <a:solidFill>
                <a:schemeClr val="bg1"/>
              </a:solidFill>
              <a:latin typeface="+mj-ea"/>
              <a:ea typeface="+mj-ea"/>
              <a:cs typeface="Times New Roman" panose="02020603050405020304" pitchFamily="18" charset="0"/>
            </a:endParaRPr>
          </a:p>
        </p:txBody>
      </p:sp>
      <p:sp>
        <p:nvSpPr>
          <p:cNvPr id="64" name="テキスト ボックス 63">
            <a:extLst>
              <a:ext uri="{FF2B5EF4-FFF2-40B4-BE49-F238E27FC236}">
                <a16:creationId xmlns:a16="http://schemas.microsoft.com/office/drawing/2014/main" id="{1288CDC2-B9B1-4F70-88A4-55038033AE1E}"/>
              </a:ext>
            </a:extLst>
          </p:cNvPr>
          <p:cNvSpPr txBox="1"/>
          <p:nvPr/>
        </p:nvSpPr>
        <p:spPr>
          <a:xfrm>
            <a:off x="477784" y="4667187"/>
            <a:ext cx="4670280" cy="400110"/>
          </a:xfrm>
          <a:prstGeom prst="rect">
            <a:avLst/>
          </a:prstGeom>
          <a:noFill/>
        </p:spPr>
        <p:txBody>
          <a:bodyPr wrap="square" rtlCol="0">
            <a:spAutoFit/>
          </a:bodyPr>
          <a:lstStyle/>
          <a:p>
            <a:pPr algn="just"/>
            <a:r>
              <a:rPr kumimoji="1" lang="ja-JP" altLang="en-US" sz="2000" dirty="0">
                <a:solidFill>
                  <a:schemeClr val="bg1"/>
                </a:solidFill>
                <a:latin typeface="+mj-ea"/>
                <a:ea typeface="+mj-ea"/>
                <a:cs typeface="Times New Roman" panose="02020603050405020304" pitchFamily="18" charset="0"/>
              </a:rPr>
              <a:t>パソコンがなければ</a:t>
            </a:r>
            <a:r>
              <a:rPr kumimoji="1" lang="en-US" altLang="ja-JP" sz="2000" dirty="0">
                <a:solidFill>
                  <a:schemeClr val="bg1"/>
                </a:solidFill>
                <a:latin typeface="+mj-ea"/>
                <a:ea typeface="+mj-ea"/>
                <a:cs typeface="Times New Roman" panose="02020603050405020304" pitchFamily="18" charset="0"/>
              </a:rPr>
              <a:t>z</a:t>
            </a:r>
            <a:r>
              <a:rPr kumimoji="1" lang="ja-JP" altLang="en-US" sz="2000" dirty="0">
                <a:solidFill>
                  <a:schemeClr val="bg1"/>
                </a:solidFill>
                <a:latin typeface="+mj-ea"/>
                <a:ea typeface="+mj-ea"/>
                <a:cs typeface="Times New Roman" panose="02020603050405020304" pitchFamily="18" charset="0"/>
              </a:rPr>
              <a:t>分布表から読み取る</a:t>
            </a:r>
          </a:p>
        </p:txBody>
      </p:sp>
    </p:spTree>
    <p:extLst>
      <p:ext uri="{BB962C8B-B14F-4D97-AF65-F5344CB8AC3E}">
        <p14:creationId xmlns:p14="http://schemas.microsoft.com/office/powerpoint/2010/main" val="322304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500"/>
                                        <p:tgtEl>
                                          <p:spTgt spid="5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500"/>
                                        <p:tgtEl>
                                          <p:spTgt spid="4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fade">
                                      <p:cBhvr>
                                        <p:cTn id="30" dur="500"/>
                                        <p:tgtEl>
                                          <p:spTgt spid="5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500"/>
                                        <p:tgtEl>
                                          <p:spTgt spid="5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fade">
                                      <p:cBhvr>
                                        <p:cTn id="38" dur="500"/>
                                        <p:tgtEl>
                                          <p:spTgt spid="58"/>
                                        </p:tgtEl>
                                      </p:cBhvr>
                                    </p:animEffect>
                                  </p:childTnLst>
                                </p:cTn>
                              </p:par>
                              <p:par>
                                <p:cTn id="39" presetID="10" presetClass="entr" presetSubtype="0" fill="hold" nodeType="with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fade">
                                      <p:cBhvr>
                                        <p:cTn id="41" dur="500"/>
                                        <p:tgtEl>
                                          <p:spTgt spid="6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2"/>
                                        </p:tgtEl>
                                        <p:attrNameLst>
                                          <p:attrName>style.visibility</p:attrName>
                                        </p:attrNameLst>
                                      </p:cBhvr>
                                      <p:to>
                                        <p:strVal val="visible"/>
                                      </p:to>
                                    </p:set>
                                    <p:animEffect transition="in" filter="fade">
                                      <p:cBhvr>
                                        <p:cTn id="44" dur="500"/>
                                        <p:tgtEl>
                                          <p:spTgt spid="6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4"/>
                                        </p:tgtEl>
                                        <p:attrNameLst>
                                          <p:attrName>style.visibility</p:attrName>
                                        </p:attrNameLst>
                                      </p:cBhvr>
                                      <p:to>
                                        <p:strVal val="visible"/>
                                      </p:to>
                                    </p:set>
                                    <p:animEffect transition="in" filter="fade">
                                      <p:cBhvr>
                                        <p:cTn id="4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40" grpId="0"/>
      <p:bldP spid="47" grpId="0"/>
      <p:bldP spid="44" grpId="0" animBg="1"/>
      <p:bldP spid="53" grpId="0" animBg="1"/>
      <p:bldP spid="55" grpId="0" animBg="1"/>
      <p:bldP spid="62" grpId="0"/>
      <p:bldP spid="6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8F0D899-ACFA-4B5E-8587-CE5995FD1C6D}"/>
              </a:ext>
            </a:extLst>
          </p:cNvPr>
          <p:cNvPicPr>
            <a:picLocks noChangeAspect="1"/>
          </p:cNvPicPr>
          <p:nvPr/>
        </p:nvPicPr>
        <p:blipFill rotWithShape="1">
          <a:blip r:embed="rId3"/>
          <a:srcRect l="21267" r="24207"/>
          <a:stretch/>
        </p:blipFill>
        <p:spPr>
          <a:xfrm>
            <a:off x="2998058" y="2436735"/>
            <a:ext cx="2434388" cy="1549119"/>
          </a:xfrm>
          <a:prstGeom prst="rect">
            <a:avLst/>
          </a:prstGeom>
        </p:spPr>
      </p:pic>
      <p:sp>
        <p:nvSpPr>
          <p:cNvPr id="5" name="コンテンツ プレースホルダー 3">
            <a:extLst>
              <a:ext uri="{FF2B5EF4-FFF2-40B4-BE49-F238E27FC236}">
                <a16:creationId xmlns:a16="http://schemas.microsoft.com/office/drawing/2014/main" id="{E340C475-9CE1-4A4D-9C35-D8C12D526568}"/>
              </a:ext>
            </a:extLst>
          </p:cNvPr>
          <p:cNvSpPr txBox="1">
            <a:spLocks/>
          </p:cNvSpPr>
          <p:nvPr/>
        </p:nvSpPr>
        <p:spPr bwMode="auto">
          <a:xfrm>
            <a:off x="2084793" y="2397255"/>
            <a:ext cx="4391198" cy="1549119"/>
          </a:xfrm>
          <a:custGeom>
            <a:avLst/>
            <a:gdLst>
              <a:gd name="connsiteX0" fmla="*/ 0 w 2983832"/>
              <a:gd name="connsiteY0" fmla="*/ 1122950 h 1134236"/>
              <a:gd name="connsiteX1" fmla="*/ 588211 w 2983832"/>
              <a:gd name="connsiteY1" fmla="*/ 973224 h 1134236"/>
              <a:gd name="connsiteX2" fmla="*/ 1411705 w 2983832"/>
              <a:gd name="connsiteY2" fmla="*/ 3 h 1134236"/>
              <a:gd name="connsiteX3" fmla="*/ 2310063 w 2983832"/>
              <a:gd name="connsiteY3" fmla="*/ 962529 h 1134236"/>
              <a:gd name="connsiteX4" fmla="*/ 2983832 w 2983832"/>
              <a:gd name="connsiteY4" fmla="*/ 1122950 h 1134236"/>
              <a:gd name="connsiteX5" fmla="*/ 2983832 w 2983832"/>
              <a:gd name="connsiteY5" fmla="*/ 1122950 h 113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3832" h="1134236">
                <a:moveTo>
                  <a:pt x="0" y="1122950"/>
                </a:moveTo>
                <a:cubicBezTo>
                  <a:pt x="176463" y="1141666"/>
                  <a:pt x="352927" y="1160382"/>
                  <a:pt x="588211" y="973224"/>
                </a:cubicBezTo>
                <a:cubicBezTo>
                  <a:pt x="823495" y="786066"/>
                  <a:pt x="1124730" y="1785"/>
                  <a:pt x="1411705" y="3"/>
                </a:cubicBezTo>
                <a:cubicBezTo>
                  <a:pt x="1698680" y="-1779"/>
                  <a:pt x="2048042" y="775371"/>
                  <a:pt x="2310063" y="962529"/>
                </a:cubicBezTo>
                <a:cubicBezTo>
                  <a:pt x="2572084" y="1149687"/>
                  <a:pt x="2983832" y="1122950"/>
                  <a:pt x="2983832" y="1122950"/>
                </a:cubicBezTo>
                <a:lnTo>
                  <a:pt x="2983832" y="1122950"/>
                </a:lnTo>
              </a:path>
            </a:pathLst>
          </a:custGeom>
          <a:noFill/>
          <a:ln w="38100" cap="flat" cmpd="sng" algn="ctr">
            <a:solidFill>
              <a:srgbClr val="FFFFFF"/>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marL="342900" indent="-342900" algn="l" rtl="0" eaLnBrk="1" fontAlgn="base" hangingPunct="1">
              <a:spcBef>
                <a:spcPct val="20000"/>
              </a:spcBef>
              <a:spcAft>
                <a:spcPct val="0"/>
              </a:spcAft>
              <a:buBlip>
                <a:blip r:embed="rId4"/>
              </a:buBlip>
              <a:defRPr kumimoji="1" sz="3200">
                <a:solidFill>
                  <a:schemeClr val="lt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lt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lt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lt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lt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lt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lt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lt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lt1"/>
                </a:solidFill>
                <a:latin typeface="+mn-lt"/>
                <a:ea typeface="+mn-ea"/>
                <a:cs typeface="+mn-cs"/>
              </a:defRPr>
            </a:lvl9pPr>
          </a:lstStyle>
          <a:p>
            <a:endParaRPr lang="ja-JP" altLang="en-US" dirty="0">
              <a:solidFill>
                <a:srgbClr val="FFFFFF"/>
              </a:solidFill>
            </a:endParaRPr>
          </a:p>
        </p:txBody>
      </p:sp>
      <p:sp>
        <p:nvSpPr>
          <p:cNvPr id="2" name="タイトル 1">
            <a:extLst>
              <a:ext uri="{FF2B5EF4-FFF2-40B4-BE49-F238E27FC236}">
                <a16:creationId xmlns:a16="http://schemas.microsoft.com/office/drawing/2014/main" id="{17C793AE-78DC-49AB-A87B-258E60F199A9}"/>
              </a:ext>
            </a:extLst>
          </p:cNvPr>
          <p:cNvSpPr>
            <a:spLocks noGrp="1"/>
          </p:cNvSpPr>
          <p:nvPr>
            <p:ph type="title"/>
          </p:nvPr>
        </p:nvSpPr>
        <p:spPr/>
        <p:txBody>
          <a:bodyPr/>
          <a:lstStyle/>
          <a:p>
            <a:r>
              <a:rPr kumimoji="1" lang="ja-JP" altLang="en-US" sz="3000" dirty="0"/>
              <a:t>標準正規（ｚ）分布を用いた</a:t>
            </a:r>
            <a:br>
              <a:rPr kumimoji="1" lang="en-US" altLang="ja-JP" sz="3000" dirty="0"/>
            </a:br>
            <a:r>
              <a:rPr kumimoji="1" lang="ja-JP" altLang="en-US" sz="3000" dirty="0"/>
              <a:t>母平均の区間推定</a:t>
            </a:r>
          </a:p>
        </p:txBody>
      </p:sp>
      <p:sp>
        <p:nvSpPr>
          <p:cNvPr id="6" name="正方形/長方形 5">
            <a:extLst>
              <a:ext uri="{FF2B5EF4-FFF2-40B4-BE49-F238E27FC236}">
                <a16:creationId xmlns:a16="http://schemas.microsoft.com/office/drawing/2014/main" id="{BCA7FBC9-6414-4910-A2B5-9617D353F217}"/>
              </a:ext>
            </a:extLst>
          </p:cNvPr>
          <p:cNvSpPr/>
          <p:nvPr/>
        </p:nvSpPr>
        <p:spPr>
          <a:xfrm>
            <a:off x="5502129" y="2064619"/>
            <a:ext cx="2732302" cy="646331"/>
          </a:xfrm>
          <a:prstGeom prst="rect">
            <a:avLst/>
          </a:prstGeom>
          <a:noFill/>
        </p:spPr>
        <p:txBody>
          <a:bodyPr wrap="square">
            <a:spAutoFit/>
          </a:bodyPr>
          <a:lstStyle/>
          <a:p>
            <a:pPr algn="just"/>
            <a:r>
              <a:rPr lang="ja-JP" altLang="en-US" sz="18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母標準誤差が</a:t>
            </a:r>
            <a:r>
              <a:rPr lang="en-US" altLang="ja-JP" sz="18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1</a:t>
            </a:r>
            <a:r>
              <a:rPr lang="ja-JP" altLang="en-US" sz="18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に変換されているので単純になる</a:t>
            </a:r>
          </a:p>
        </p:txBody>
      </p:sp>
      <p:cxnSp>
        <p:nvCxnSpPr>
          <p:cNvPr id="11" name="直線コネクタ 10">
            <a:extLst>
              <a:ext uri="{FF2B5EF4-FFF2-40B4-BE49-F238E27FC236}">
                <a16:creationId xmlns:a16="http://schemas.microsoft.com/office/drawing/2014/main" id="{00588552-B64F-43A6-9156-03C0F5D47A81}"/>
              </a:ext>
            </a:extLst>
          </p:cNvPr>
          <p:cNvCxnSpPr>
            <a:cxnSpLocks/>
          </p:cNvCxnSpPr>
          <p:nvPr/>
        </p:nvCxnSpPr>
        <p:spPr>
          <a:xfrm flipV="1">
            <a:off x="1985909" y="3985854"/>
            <a:ext cx="4752528" cy="3785"/>
          </a:xfrm>
          <a:prstGeom prst="line">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63C1F6E3-BC20-4571-80BE-8D786D53CD43}"/>
                  </a:ext>
                </a:extLst>
              </p:cNvPr>
              <p:cNvSpPr txBox="1"/>
              <p:nvPr/>
            </p:nvSpPr>
            <p:spPr>
              <a:xfrm>
                <a:off x="6655039" y="3631948"/>
                <a:ext cx="668516" cy="5539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3000" i="1" smtClean="0">
                              <a:solidFill>
                                <a:schemeClr val="bg1"/>
                              </a:solidFill>
                              <a:latin typeface="Cambria Math" panose="02040503050406030204" pitchFamily="18" charset="0"/>
                              <a:ea typeface="ＭＳ Ｐゴシック" panose="020B0600070205080204" pitchFamily="50" charset="-128"/>
                            </a:rPr>
                          </m:ctrlPr>
                        </m:sSubPr>
                        <m:e>
                          <m:r>
                            <a:rPr kumimoji="1" lang="en-US" altLang="ja-JP" sz="3000" i="1">
                              <a:solidFill>
                                <a:schemeClr val="bg1"/>
                              </a:solidFill>
                              <a:latin typeface="Cambria Math" panose="02040503050406030204" pitchFamily="18" charset="0"/>
                            </a:rPr>
                            <m:t>𝑧</m:t>
                          </m:r>
                        </m:e>
                        <m:sub>
                          <m:acc>
                            <m:accPr>
                              <m:chr m:val="̅"/>
                              <m:ctrlPr>
                                <a:rPr kumimoji="1" lang="en-US" altLang="ja-JP" sz="3000" i="1">
                                  <a:solidFill>
                                    <a:schemeClr val="bg1"/>
                                  </a:solidFill>
                                  <a:latin typeface="Cambria Math" panose="02040503050406030204" pitchFamily="18" charset="0"/>
                                </a:rPr>
                              </m:ctrlPr>
                            </m:accPr>
                            <m:e>
                              <m:r>
                                <a:rPr kumimoji="1" lang="en-US" altLang="ja-JP" sz="3000" i="1">
                                  <a:solidFill>
                                    <a:schemeClr val="bg1"/>
                                  </a:solidFill>
                                  <a:latin typeface="Cambria Math" panose="02040503050406030204" pitchFamily="18" charset="0"/>
                                </a:rPr>
                                <m:t>𝑥</m:t>
                              </m:r>
                            </m:e>
                          </m:acc>
                        </m:sub>
                      </m:sSub>
                    </m:oMath>
                  </m:oMathPara>
                </a14:m>
                <a:endParaRPr kumimoji="1" lang="ja-JP" altLang="en-US" sz="3000" i="1"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mc:Choice>
        <mc:Fallback xmlns="">
          <p:sp>
            <p:nvSpPr>
              <p:cNvPr id="12" name="テキスト ボックス 11">
                <a:extLst>
                  <a:ext uri="{FF2B5EF4-FFF2-40B4-BE49-F238E27FC236}">
                    <a16:creationId xmlns:a16="http://schemas.microsoft.com/office/drawing/2014/main" id="{63C1F6E3-BC20-4571-80BE-8D786D53CD43}"/>
                  </a:ext>
                </a:extLst>
              </p:cNvPr>
              <p:cNvSpPr txBox="1">
                <a:spLocks noRot="1" noChangeAspect="1" noMove="1" noResize="1" noEditPoints="1" noAdjustHandles="1" noChangeArrowheads="1" noChangeShapeType="1" noTextEdit="1"/>
              </p:cNvSpPr>
              <p:nvPr/>
            </p:nvSpPr>
            <p:spPr>
              <a:xfrm>
                <a:off x="6655039" y="3631948"/>
                <a:ext cx="668516" cy="553998"/>
              </a:xfrm>
              <a:prstGeom prst="rect">
                <a:avLst/>
              </a:prstGeom>
              <a:blipFill>
                <a:blip r:embed="rId5"/>
                <a:stretch>
                  <a:fillRect/>
                </a:stretch>
              </a:blipFill>
            </p:spPr>
            <p:txBody>
              <a:bodyPr/>
              <a:lstStyle/>
              <a:p>
                <a:r>
                  <a:rPr lang="ja-JP" altLang="en-US">
                    <a:noFill/>
                  </a:rPr>
                  <a:t> </a:t>
                </a:r>
              </a:p>
            </p:txBody>
          </p:sp>
        </mc:Fallback>
      </mc:AlternateContent>
      <p:sp>
        <p:nvSpPr>
          <p:cNvPr id="18" name="正方形/長方形 17">
            <a:extLst>
              <a:ext uri="{FF2B5EF4-FFF2-40B4-BE49-F238E27FC236}">
                <a16:creationId xmlns:a16="http://schemas.microsoft.com/office/drawing/2014/main" id="{06CB6E1D-5017-475A-A4B5-40316CB3A4E7}"/>
              </a:ext>
            </a:extLst>
          </p:cNvPr>
          <p:cNvSpPr/>
          <p:nvPr/>
        </p:nvSpPr>
        <p:spPr>
          <a:xfrm>
            <a:off x="3452257" y="3447378"/>
            <a:ext cx="1731042" cy="369332"/>
          </a:xfrm>
          <a:prstGeom prst="rect">
            <a:avLst/>
          </a:prstGeom>
          <a:noFill/>
        </p:spPr>
        <p:txBody>
          <a:bodyPr wrap="square">
            <a:spAutoFit/>
          </a:bodyPr>
          <a:lstStyle/>
          <a:p>
            <a:pPr algn="just"/>
            <a:r>
              <a:rPr lang="ja-JP" altLang="en-US" sz="18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信頼係数</a:t>
            </a:r>
            <a:r>
              <a:rPr lang="en-US" altLang="ja-JP" sz="18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95</a:t>
            </a:r>
            <a:r>
              <a:rPr lang="ja-JP" altLang="en-US" sz="18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a:t>
            </a:r>
          </a:p>
        </p:txBody>
      </p:sp>
      <p:sp>
        <p:nvSpPr>
          <p:cNvPr id="21" name="矢印: 右 20">
            <a:extLst>
              <a:ext uri="{FF2B5EF4-FFF2-40B4-BE49-F238E27FC236}">
                <a16:creationId xmlns:a16="http://schemas.microsoft.com/office/drawing/2014/main" id="{A742309C-B469-4E85-B1B9-17DA9C87306E}"/>
              </a:ext>
            </a:extLst>
          </p:cNvPr>
          <p:cNvSpPr/>
          <p:nvPr/>
        </p:nvSpPr>
        <p:spPr>
          <a:xfrm>
            <a:off x="4417645" y="4151709"/>
            <a:ext cx="672324" cy="215503"/>
          </a:xfrm>
          <a:prstGeom prst="rightArrow">
            <a:avLst/>
          </a:prstGeom>
          <a:solidFill>
            <a:srgbClr val="FFC0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mc:AlternateContent xmlns:mc="http://schemas.openxmlformats.org/markup-compatibility/2006" xmlns:a14="http://schemas.microsoft.com/office/drawing/2010/main">
        <mc:Choice Requires="a14">
          <p:sp>
            <p:nvSpPr>
              <p:cNvPr id="22" name="テキスト ボックス 21">
                <a:extLst>
                  <a:ext uri="{FF2B5EF4-FFF2-40B4-BE49-F238E27FC236}">
                    <a16:creationId xmlns:a16="http://schemas.microsoft.com/office/drawing/2014/main" id="{8F6C0543-E1E5-429B-9C93-B627B5A53187}"/>
                  </a:ext>
                </a:extLst>
              </p:cNvPr>
              <p:cNvSpPr txBox="1"/>
              <p:nvPr/>
            </p:nvSpPr>
            <p:spPr>
              <a:xfrm>
                <a:off x="5162695" y="2914361"/>
                <a:ext cx="1077283" cy="400110"/>
              </a:xfrm>
              <a:prstGeom prst="rect">
                <a:avLst/>
              </a:prstGeom>
              <a:noFill/>
            </p:spPr>
            <p:txBody>
              <a:bodyPr wrap="none" rtlCol="0">
                <a:spAutoFit/>
              </a:bodyPr>
              <a:lstStyle/>
              <a:p>
                <a14:m>
                  <m:oMath xmlns:m="http://schemas.openxmlformats.org/officeDocument/2006/math">
                    <m:sSub>
                      <m:sSubPr>
                        <m:ctrlPr>
                          <a:rPr kumimoji="1" lang="en-US" altLang="ja-JP" sz="2000" i="1" smtClean="0">
                            <a:solidFill>
                              <a:srgbClr val="FFFF00"/>
                            </a:solidFill>
                            <a:latin typeface="Cambria Math" panose="02040503050406030204" pitchFamily="18" charset="0"/>
                          </a:rPr>
                        </m:ctrlPr>
                      </m:sSubPr>
                      <m:e>
                        <m:r>
                          <a:rPr kumimoji="1" lang="en-US" altLang="ja-JP" sz="2000" i="1">
                            <a:solidFill>
                              <a:srgbClr val="FFFF00"/>
                            </a:solidFill>
                            <a:latin typeface="Cambria Math" panose="02040503050406030204" pitchFamily="18" charset="0"/>
                          </a:rPr>
                          <m:t>𝑧</m:t>
                        </m:r>
                      </m:e>
                      <m:sub>
                        <m:acc>
                          <m:accPr>
                            <m:chr m:val="̅"/>
                            <m:ctrlPr>
                              <a:rPr kumimoji="1" lang="en-US" altLang="ja-JP" sz="2000" i="1">
                                <a:solidFill>
                                  <a:srgbClr val="FFFF00"/>
                                </a:solidFill>
                                <a:latin typeface="Cambria Math" panose="02040503050406030204" pitchFamily="18" charset="0"/>
                              </a:rPr>
                            </m:ctrlPr>
                          </m:accPr>
                          <m:e>
                            <m:r>
                              <a:rPr kumimoji="1" lang="en-US" altLang="ja-JP" sz="2000" i="1">
                                <a:solidFill>
                                  <a:srgbClr val="FFFF00"/>
                                </a:solidFill>
                                <a:latin typeface="Cambria Math" panose="02040503050406030204" pitchFamily="18" charset="0"/>
                              </a:rPr>
                              <m:t>𝑥</m:t>
                            </m:r>
                          </m:e>
                        </m:acc>
                      </m:sub>
                    </m:sSub>
                    <m:r>
                      <a:rPr kumimoji="1" lang="en-US" altLang="ja-JP" sz="2000" i="1">
                        <a:solidFill>
                          <a:srgbClr val="FFFF00"/>
                        </a:solidFill>
                        <a:latin typeface="Cambria Math" panose="02040503050406030204" pitchFamily="18" charset="0"/>
                      </a:rPr>
                      <m:t> </m:t>
                    </m:r>
                  </m:oMath>
                </a14:m>
                <a:r>
                  <a:rPr kumimoji="1" lang="en-US" altLang="ja-JP" sz="2000" dirty="0">
                    <a:solidFill>
                      <a:srgbClr val="FFFF00"/>
                    </a:solidFill>
                    <a:cs typeface="Times New Roman" panose="02020603050405020304" pitchFamily="18" charset="0"/>
                  </a:rPr>
                  <a:t>+1.96</a:t>
                </a:r>
                <a:endParaRPr kumimoji="1" lang="ja-JP" altLang="en-US" sz="1800" i="1" dirty="0">
                  <a:solidFill>
                    <a:schemeClr val="bg1"/>
                  </a:solidFill>
                  <a:ea typeface="ＭＳ Ｐゴシック" panose="020B0600070205080204" pitchFamily="50" charset="-128"/>
                  <a:cs typeface="Times New Roman" panose="02020603050405020304" pitchFamily="18" charset="0"/>
                </a:endParaRPr>
              </a:p>
            </p:txBody>
          </p:sp>
        </mc:Choice>
        <mc:Fallback xmlns="">
          <p:sp>
            <p:nvSpPr>
              <p:cNvPr id="22" name="テキスト ボックス 21">
                <a:extLst>
                  <a:ext uri="{FF2B5EF4-FFF2-40B4-BE49-F238E27FC236}">
                    <a16:creationId xmlns:a16="http://schemas.microsoft.com/office/drawing/2014/main" id="{8F6C0543-E1E5-429B-9C93-B627B5A53187}"/>
                  </a:ext>
                </a:extLst>
              </p:cNvPr>
              <p:cNvSpPr txBox="1">
                <a:spLocks noRot="1" noChangeAspect="1" noMove="1" noResize="1" noEditPoints="1" noAdjustHandles="1" noChangeArrowheads="1" noChangeShapeType="1" noTextEdit="1"/>
              </p:cNvSpPr>
              <p:nvPr/>
            </p:nvSpPr>
            <p:spPr>
              <a:xfrm>
                <a:off x="5162695" y="2914361"/>
                <a:ext cx="1077283" cy="400110"/>
              </a:xfrm>
              <a:prstGeom prst="rect">
                <a:avLst/>
              </a:prstGeom>
              <a:blipFill>
                <a:blip r:embed="rId6"/>
                <a:stretch>
                  <a:fillRect t="-7576" r="-5650" b="-25758"/>
                </a:stretch>
              </a:blipFill>
            </p:spPr>
            <p:txBody>
              <a:bodyPr/>
              <a:lstStyle/>
              <a:p>
                <a:r>
                  <a:rPr lang="ja-JP" altLang="en-US">
                    <a:noFill/>
                  </a:rPr>
                  <a:t> </a:t>
                </a:r>
              </a:p>
            </p:txBody>
          </p:sp>
        </mc:Fallback>
      </mc:AlternateContent>
      <p:sp>
        <p:nvSpPr>
          <p:cNvPr id="25" name="正方形/長方形 24">
            <a:extLst>
              <a:ext uri="{FF2B5EF4-FFF2-40B4-BE49-F238E27FC236}">
                <a16:creationId xmlns:a16="http://schemas.microsoft.com/office/drawing/2014/main" id="{99E705CA-D1F2-46B8-B1C2-1B684260A339}"/>
              </a:ext>
            </a:extLst>
          </p:cNvPr>
          <p:cNvSpPr/>
          <p:nvPr/>
        </p:nvSpPr>
        <p:spPr>
          <a:xfrm>
            <a:off x="4946224" y="4053868"/>
            <a:ext cx="1152636" cy="553998"/>
          </a:xfrm>
          <a:prstGeom prst="rect">
            <a:avLst/>
          </a:prstGeom>
          <a:noFill/>
        </p:spPr>
        <p:txBody>
          <a:bodyPr wrap="square">
            <a:spAutoFit/>
          </a:bodyPr>
          <a:lstStyle/>
          <a:p>
            <a:pPr algn="ctr"/>
            <a:r>
              <a:rPr lang="ja-JP" altLang="en-US" sz="15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信頼限界</a:t>
            </a:r>
            <a:endParaRPr lang="en-US" altLang="ja-JP" sz="15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algn="ctr"/>
            <a:r>
              <a:rPr lang="ja-JP" altLang="en-US" sz="15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（上限値）</a:t>
            </a:r>
          </a:p>
        </p:txBody>
      </p:sp>
      <p:sp>
        <p:nvSpPr>
          <p:cNvPr id="27" name="正方形/長方形 26">
            <a:extLst>
              <a:ext uri="{FF2B5EF4-FFF2-40B4-BE49-F238E27FC236}">
                <a16:creationId xmlns:a16="http://schemas.microsoft.com/office/drawing/2014/main" id="{D25A14FE-B962-4F06-A5F6-EB7731D760B8}"/>
              </a:ext>
            </a:extLst>
          </p:cNvPr>
          <p:cNvSpPr/>
          <p:nvPr/>
        </p:nvSpPr>
        <p:spPr>
          <a:xfrm>
            <a:off x="2340095" y="4045143"/>
            <a:ext cx="1152636" cy="553998"/>
          </a:xfrm>
          <a:prstGeom prst="rect">
            <a:avLst/>
          </a:prstGeom>
          <a:noFill/>
        </p:spPr>
        <p:txBody>
          <a:bodyPr wrap="square">
            <a:spAutoFit/>
          </a:bodyPr>
          <a:lstStyle/>
          <a:p>
            <a:pPr algn="ctr"/>
            <a:r>
              <a:rPr lang="ja-JP" altLang="en-US" sz="15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信頼限界</a:t>
            </a:r>
            <a:endParaRPr lang="en-US" altLang="ja-JP" sz="15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algn="ctr"/>
            <a:r>
              <a:rPr lang="ja-JP" altLang="en-US" sz="15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（下限値）</a:t>
            </a:r>
          </a:p>
        </p:txBody>
      </p:sp>
      <p:cxnSp>
        <p:nvCxnSpPr>
          <p:cNvPr id="28" name="直線コネクタ 27">
            <a:extLst>
              <a:ext uri="{FF2B5EF4-FFF2-40B4-BE49-F238E27FC236}">
                <a16:creationId xmlns:a16="http://schemas.microsoft.com/office/drawing/2014/main" id="{2588D040-DDD4-4AD8-B543-5B622C003179}"/>
              </a:ext>
            </a:extLst>
          </p:cNvPr>
          <p:cNvCxnSpPr>
            <a:cxnSpLocks/>
          </p:cNvCxnSpPr>
          <p:nvPr/>
        </p:nvCxnSpPr>
        <p:spPr>
          <a:xfrm>
            <a:off x="2998057" y="3991797"/>
            <a:ext cx="2428633"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AD0BCAF3-32E2-45CC-98E7-B6D560FCC008}"/>
              </a:ext>
            </a:extLst>
          </p:cNvPr>
          <p:cNvCxnSpPr>
            <a:cxnSpLocks/>
          </p:cNvCxnSpPr>
          <p:nvPr/>
        </p:nvCxnSpPr>
        <p:spPr>
          <a:xfrm>
            <a:off x="5432446" y="3315550"/>
            <a:ext cx="0" cy="799479"/>
          </a:xfrm>
          <a:prstGeom prst="line">
            <a:avLst/>
          </a:prstGeom>
          <a:ln w="31750">
            <a:solidFill>
              <a:srgbClr val="FFFF00"/>
            </a:solidFill>
            <a:tailEnd type="none"/>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A33E0306-C39B-4D21-A781-A84D18AE72CE}"/>
              </a:ext>
            </a:extLst>
          </p:cNvPr>
          <p:cNvCxnSpPr>
            <a:cxnSpLocks/>
          </p:cNvCxnSpPr>
          <p:nvPr/>
        </p:nvCxnSpPr>
        <p:spPr>
          <a:xfrm>
            <a:off x="2992301" y="3334670"/>
            <a:ext cx="5756" cy="780359"/>
          </a:xfrm>
          <a:prstGeom prst="line">
            <a:avLst/>
          </a:prstGeom>
          <a:ln w="31750">
            <a:solidFill>
              <a:srgbClr val="FFFF00"/>
            </a:solidFill>
            <a:tailEnd type="none"/>
          </a:ln>
        </p:spPr>
        <p:style>
          <a:lnRef idx="1">
            <a:schemeClr val="accent1"/>
          </a:lnRef>
          <a:fillRef idx="0">
            <a:schemeClr val="accent1"/>
          </a:fillRef>
          <a:effectRef idx="0">
            <a:schemeClr val="accent1"/>
          </a:effectRef>
          <a:fontRef idx="minor">
            <a:schemeClr val="tx1"/>
          </a:fontRef>
        </p:style>
      </p:cxnSp>
      <p:sp>
        <p:nvSpPr>
          <p:cNvPr id="32" name="矢印: 右 31">
            <a:extLst>
              <a:ext uri="{FF2B5EF4-FFF2-40B4-BE49-F238E27FC236}">
                <a16:creationId xmlns:a16="http://schemas.microsoft.com/office/drawing/2014/main" id="{080ECDBA-F291-40A7-AE6A-3392C09D3B21}"/>
              </a:ext>
            </a:extLst>
          </p:cNvPr>
          <p:cNvSpPr/>
          <p:nvPr/>
        </p:nvSpPr>
        <p:spPr>
          <a:xfrm rot="10800000">
            <a:off x="3376286" y="4148937"/>
            <a:ext cx="607746" cy="215261"/>
          </a:xfrm>
          <a:prstGeom prst="rightArrow">
            <a:avLst/>
          </a:prstGeom>
          <a:solidFill>
            <a:srgbClr val="FFC0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BD145C41-990E-457C-A80F-C5D87BB787CE}"/>
              </a:ext>
            </a:extLst>
          </p:cNvPr>
          <p:cNvSpPr/>
          <p:nvPr/>
        </p:nvSpPr>
        <p:spPr>
          <a:xfrm>
            <a:off x="4427399" y="5704626"/>
            <a:ext cx="3509298" cy="553998"/>
          </a:xfrm>
          <a:prstGeom prst="rect">
            <a:avLst/>
          </a:prstGeom>
          <a:noFill/>
        </p:spPr>
        <p:txBody>
          <a:bodyPr wrap="square">
            <a:spAutoFit/>
          </a:bodyPr>
          <a:lstStyle/>
          <a:p>
            <a:pPr algn="just"/>
            <a:r>
              <a:rPr lang="ja-JP" altLang="en-US" sz="15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母平均はゼロに変換されている</a:t>
            </a:r>
            <a:endParaRPr lang="en-US" altLang="ja-JP" sz="15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r>
              <a:rPr lang="ja-JP" altLang="en-US" sz="15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（わかりにくいので変形してみよう）</a:t>
            </a:r>
          </a:p>
        </p:txBody>
      </p:sp>
      <mc:AlternateContent xmlns:mc="http://schemas.openxmlformats.org/markup-compatibility/2006" xmlns:a14="http://schemas.microsoft.com/office/drawing/2010/main">
        <mc:Choice Requires="a14">
          <p:sp>
            <p:nvSpPr>
              <p:cNvPr id="41" name="テキスト ボックス 40">
                <a:extLst>
                  <a:ext uri="{FF2B5EF4-FFF2-40B4-BE49-F238E27FC236}">
                    <a16:creationId xmlns:a16="http://schemas.microsoft.com/office/drawing/2014/main" id="{198256AD-4653-452E-8899-6BAD03C9072D}"/>
                  </a:ext>
                </a:extLst>
              </p:cNvPr>
              <p:cNvSpPr txBox="1"/>
              <p:nvPr/>
            </p:nvSpPr>
            <p:spPr>
              <a:xfrm>
                <a:off x="2306134" y="2976271"/>
                <a:ext cx="1098121" cy="400110"/>
              </a:xfrm>
              <a:prstGeom prst="rect">
                <a:avLst/>
              </a:prstGeom>
              <a:noFill/>
            </p:spPr>
            <p:txBody>
              <a:bodyPr wrap="none" rtlCol="0">
                <a:spAutoFit/>
              </a:bodyPr>
              <a:lstStyle/>
              <a:p>
                <a14:m>
                  <m:oMath xmlns:m="http://schemas.openxmlformats.org/officeDocument/2006/math">
                    <m:sSub>
                      <m:sSubPr>
                        <m:ctrlPr>
                          <a:rPr kumimoji="1" lang="en-US" altLang="ja-JP" sz="2000" i="1" smtClean="0">
                            <a:solidFill>
                              <a:srgbClr val="FFFF00"/>
                            </a:solidFill>
                            <a:latin typeface="Cambria Math" panose="02040503050406030204" pitchFamily="18" charset="0"/>
                          </a:rPr>
                        </m:ctrlPr>
                      </m:sSubPr>
                      <m:e>
                        <m:r>
                          <a:rPr kumimoji="1" lang="en-US" altLang="ja-JP" sz="2000" i="1">
                            <a:solidFill>
                              <a:srgbClr val="FFFF00"/>
                            </a:solidFill>
                            <a:latin typeface="Cambria Math" panose="02040503050406030204" pitchFamily="18" charset="0"/>
                          </a:rPr>
                          <m:t>𝑧</m:t>
                        </m:r>
                      </m:e>
                      <m:sub>
                        <m:acc>
                          <m:accPr>
                            <m:chr m:val="̅"/>
                            <m:ctrlPr>
                              <a:rPr kumimoji="1" lang="en-US" altLang="ja-JP" sz="2000" i="1">
                                <a:solidFill>
                                  <a:srgbClr val="FFFF00"/>
                                </a:solidFill>
                                <a:latin typeface="Cambria Math" panose="02040503050406030204" pitchFamily="18" charset="0"/>
                              </a:rPr>
                            </m:ctrlPr>
                          </m:accPr>
                          <m:e>
                            <m:r>
                              <a:rPr kumimoji="1" lang="en-US" altLang="ja-JP" sz="2000" i="1">
                                <a:solidFill>
                                  <a:srgbClr val="FFFF00"/>
                                </a:solidFill>
                                <a:latin typeface="Cambria Math" panose="02040503050406030204" pitchFamily="18" charset="0"/>
                              </a:rPr>
                              <m:t>𝑥</m:t>
                            </m:r>
                          </m:e>
                        </m:acc>
                      </m:sub>
                    </m:sSub>
                    <m:r>
                      <a:rPr kumimoji="1" lang="en-US" altLang="ja-JP" sz="2000" i="1">
                        <a:solidFill>
                          <a:srgbClr val="FFFF00"/>
                        </a:solidFill>
                        <a:latin typeface="Cambria Math" panose="02040503050406030204" pitchFamily="18" charset="0"/>
                      </a:rPr>
                      <m:t> </m:t>
                    </m:r>
                  </m:oMath>
                </a14:m>
                <a:r>
                  <a:rPr kumimoji="1" lang="ja-JP" altLang="en-US" sz="2000" dirty="0">
                    <a:solidFill>
                      <a:srgbClr val="FFFF00"/>
                    </a:solidFill>
                    <a:ea typeface="ＭＳ Ｐゴシック" panose="020B0600070205080204" pitchFamily="50" charset="-128"/>
                    <a:cs typeface="Times New Roman" panose="02020603050405020304" pitchFamily="18" charset="0"/>
                  </a:rPr>
                  <a:t>ｰ</a:t>
                </a:r>
                <a:r>
                  <a:rPr kumimoji="1" lang="en-US" altLang="ja-JP" sz="2000" dirty="0">
                    <a:solidFill>
                      <a:srgbClr val="FFFF00"/>
                    </a:solidFill>
                    <a:ea typeface="ＭＳ Ｐゴシック" panose="020B0600070205080204" pitchFamily="50" charset="-128"/>
                    <a:cs typeface="Times New Roman" panose="02020603050405020304" pitchFamily="18" charset="0"/>
                  </a:rPr>
                  <a:t>1.96</a:t>
                </a:r>
                <a:endParaRPr kumimoji="1" lang="ja-JP" altLang="en-US" sz="1800" i="1" dirty="0">
                  <a:solidFill>
                    <a:schemeClr val="bg1"/>
                  </a:solidFill>
                  <a:ea typeface="ＭＳ Ｐゴシック" panose="020B0600070205080204" pitchFamily="50" charset="-128"/>
                  <a:cs typeface="Times New Roman" panose="02020603050405020304" pitchFamily="18" charset="0"/>
                </a:endParaRPr>
              </a:p>
            </p:txBody>
          </p:sp>
        </mc:Choice>
        <mc:Fallback xmlns="">
          <p:sp>
            <p:nvSpPr>
              <p:cNvPr id="41" name="テキスト ボックス 40">
                <a:extLst>
                  <a:ext uri="{FF2B5EF4-FFF2-40B4-BE49-F238E27FC236}">
                    <a16:creationId xmlns:a16="http://schemas.microsoft.com/office/drawing/2014/main" id="{198256AD-4653-452E-8899-6BAD03C9072D}"/>
                  </a:ext>
                </a:extLst>
              </p:cNvPr>
              <p:cNvSpPr txBox="1">
                <a:spLocks noRot="1" noChangeAspect="1" noMove="1" noResize="1" noEditPoints="1" noAdjustHandles="1" noChangeArrowheads="1" noChangeShapeType="1" noTextEdit="1"/>
              </p:cNvSpPr>
              <p:nvPr/>
            </p:nvSpPr>
            <p:spPr>
              <a:xfrm>
                <a:off x="2306134" y="2976271"/>
                <a:ext cx="1098121" cy="400110"/>
              </a:xfrm>
              <a:prstGeom prst="rect">
                <a:avLst/>
              </a:prstGeom>
              <a:blipFill>
                <a:blip r:embed="rId7"/>
                <a:stretch>
                  <a:fillRect t="-10606" r="-6111" b="-27273"/>
                </a:stretch>
              </a:blipFill>
            </p:spPr>
            <p:txBody>
              <a:bodyPr/>
              <a:lstStyle/>
              <a:p>
                <a:r>
                  <a:rPr lang="ja-JP" altLang="en-US">
                    <a:noFill/>
                  </a:rPr>
                  <a:t> </a:t>
                </a:r>
              </a:p>
            </p:txBody>
          </p:sp>
        </mc:Fallback>
      </mc:AlternateContent>
      <p:cxnSp>
        <p:nvCxnSpPr>
          <p:cNvPr id="46" name="コネクタ: 曲線 45">
            <a:extLst>
              <a:ext uri="{FF2B5EF4-FFF2-40B4-BE49-F238E27FC236}">
                <a16:creationId xmlns:a16="http://schemas.microsoft.com/office/drawing/2014/main" id="{3E6E5128-F38C-4717-BFA2-A703D4C2D4A3}"/>
              </a:ext>
            </a:extLst>
          </p:cNvPr>
          <p:cNvCxnSpPr>
            <a:cxnSpLocks/>
          </p:cNvCxnSpPr>
          <p:nvPr/>
        </p:nvCxnSpPr>
        <p:spPr>
          <a:xfrm rot="5400000">
            <a:off x="5769778" y="2758800"/>
            <a:ext cx="310323" cy="182663"/>
          </a:xfrm>
          <a:prstGeom prst="curvedConnector3">
            <a:avLst>
              <a:gd name="adj1" fmla="val 50000"/>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0" name="テキスト ボックス 59">
            <a:extLst>
              <a:ext uri="{FF2B5EF4-FFF2-40B4-BE49-F238E27FC236}">
                <a16:creationId xmlns:a16="http://schemas.microsoft.com/office/drawing/2014/main" id="{92872827-0259-4547-B555-A29627AD5C38}"/>
              </a:ext>
            </a:extLst>
          </p:cNvPr>
          <p:cNvSpPr txBox="1"/>
          <p:nvPr/>
        </p:nvSpPr>
        <p:spPr>
          <a:xfrm>
            <a:off x="683568" y="5076656"/>
            <a:ext cx="2031325" cy="646331"/>
          </a:xfrm>
          <a:prstGeom prst="rect">
            <a:avLst/>
          </a:prstGeom>
          <a:noFill/>
        </p:spPr>
        <p:txBody>
          <a:bodyPr wrap="none" rtlCol="0">
            <a:spAutoFit/>
          </a:bodyPr>
          <a:lstStyle/>
          <a:p>
            <a:pPr algn="ctr"/>
            <a:r>
              <a:rPr kumimoji="1" lang="ja-JP" altLang="en-US" sz="1800" dirty="0">
                <a:solidFill>
                  <a:srgbClr val="FFFF00"/>
                </a:solidFill>
                <a:ea typeface="ＭＳ Ｐゴシック" panose="020B0600070205080204" pitchFamily="50" charset="-128"/>
                <a:cs typeface="Times New Roman" panose="02020603050405020304" pitchFamily="18" charset="0"/>
              </a:rPr>
              <a:t>母平均の信頼区間</a:t>
            </a:r>
            <a:endParaRPr kumimoji="1" lang="en-US" altLang="ja-JP" sz="1800" dirty="0">
              <a:solidFill>
                <a:srgbClr val="FFFF00"/>
              </a:solidFill>
              <a:ea typeface="ＭＳ Ｐゴシック" panose="020B0600070205080204" pitchFamily="50" charset="-128"/>
              <a:cs typeface="Times New Roman" panose="02020603050405020304" pitchFamily="18" charset="0"/>
            </a:endParaRPr>
          </a:p>
          <a:p>
            <a:pPr algn="ctr"/>
            <a:r>
              <a:rPr kumimoji="1" lang="ja-JP" altLang="en-US" sz="1800" dirty="0">
                <a:solidFill>
                  <a:schemeClr val="bg1"/>
                </a:solidFill>
                <a:ea typeface="ＭＳ Ｐゴシック" panose="020B0600070205080204" pitchFamily="50" charset="-128"/>
                <a:cs typeface="Times New Roman" panose="02020603050405020304" pitchFamily="18" charset="0"/>
              </a:rPr>
              <a:t>（母分散が既知）</a:t>
            </a:r>
          </a:p>
        </p:txBody>
      </p:sp>
      <p:graphicFrame>
        <p:nvGraphicFramePr>
          <p:cNvPr id="61" name="オブジェクト 60">
            <a:extLst>
              <a:ext uri="{FF2B5EF4-FFF2-40B4-BE49-F238E27FC236}">
                <a16:creationId xmlns:a16="http://schemas.microsoft.com/office/drawing/2014/main" id="{D0973E9E-05D7-4258-9547-BC9B82AF1DFD}"/>
              </a:ext>
            </a:extLst>
          </p:cNvPr>
          <p:cNvGraphicFramePr>
            <a:graphicFrameLocks noChangeAspect="1"/>
          </p:cNvGraphicFramePr>
          <p:nvPr>
            <p:extLst>
              <p:ext uri="{D42A27DB-BD31-4B8C-83A1-F6EECF244321}">
                <p14:modId xmlns:p14="http://schemas.microsoft.com/office/powerpoint/2010/main" val="3176625834"/>
              </p:ext>
            </p:extLst>
          </p:nvPr>
        </p:nvGraphicFramePr>
        <p:xfrm>
          <a:off x="2769667" y="5148397"/>
          <a:ext cx="2837398" cy="445476"/>
        </p:xfrm>
        <a:graphic>
          <a:graphicData uri="http://schemas.openxmlformats.org/presentationml/2006/ole">
            <mc:AlternateContent xmlns:mc="http://schemas.openxmlformats.org/markup-compatibility/2006">
              <mc:Choice xmlns:v="urn:schemas-microsoft-com:vml" Requires="v">
                <p:oleObj spid="_x0000_s7298" name="Equation" r:id="rId8" imgW="1460160" imgH="228600" progId="Equation.DSMT4">
                  <p:embed/>
                </p:oleObj>
              </mc:Choice>
              <mc:Fallback>
                <p:oleObj name="Equation" r:id="rId8" imgW="1460160" imgH="228600" progId="Equation.DSMT4">
                  <p:embed/>
                  <p:pic>
                    <p:nvPicPr>
                      <p:cNvPr id="61" name="オブジェクト 60">
                        <a:extLst>
                          <a:ext uri="{FF2B5EF4-FFF2-40B4-BE49-F238E27FC236}">
                            <a16:creationId xmlns:a16="http://schemas.microsoft.com/office/drawing/2014/main" id="{D0973E9E-05D7-4258-9547-BC9B82AF1DFD}"/>
                          </a:ext>
                        </a:extLst>
                      </p:cNvPr>
                      <p:cNvPicPr/>
                      <p:nvPr/>
                    </p:nvPicPr>
                    <p:blipFill>
                      <a:blip r:embed="rId9"/>
                      <a:stretch>
                        <a:fillRect/>
                      </a:stretch>
                    </p:blipFill>
                    <p:spPr>
                      <a:xfrm>
                        <a:off x="2769667" y="5148397"/>
                        <a:ext cx="2837398" cy="445476"/>
                      </a:xfrm>
                      <a:prstGeom prst="rect">
                        <a:avLst/>
                      </a:prstGeom>
                      <a:solidFill>
                        <a:srgbClr val="0070C0"/>
                      </a:solidFill>
                    </p:spPr>
                  </p:pic>
                </p:oleObj>
              </mc:Fallback>
            </mc:AlternateContent>
          </a:graphicData>
        </a:graphic>
      </p:graphicFrame>
      <mc:AlternateContent xmlns:mc="http://schemas.openxmlformats.org/markup-compatibility/2006" xmlns:a14="http://schemas.microsoft.com/office/drawing/2010/main">
        <mc:Choice Requires="a14">
          <p:sp>
            <p:nvSpPr>
              <p:cNvPr id="33" name="テキスト ボックス 32">
                <a:extLst>
                  <a:ext uri="{FF2B5EF4-FFF2-40B4-BE49-F238E27FC236}">
                    <a16:creationId xmlns:a16="http://schemas.microsoft.com/office/drawing/2014/main" id="{D386C7B1-6C2B-4953-8965-6E6E7EB32AC5}"/>
                  </a:ext>
                </a:extLst>
              </p:cNvPr>
              <p:cNvSpPr txBox="1"/>
              <p:nvPr/>
            </p:nvSpPr>
            <p:spPr>
              <a:xfrm>
                <a:off x="3915648" y="3979175"/>
                <a:ext cx="587597" cy="4770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500" i="1" smtClean="0">
                              <a:solidFill>
                                <a:schemeClr val="bg1"/>
                              </a:solidFill>
                              <a:latin typeface="Cambria Math" panose="02040503050406030204" pitchFamily="18" charset="0"/>
                              <a:ea typeface="ＭＳ Ｐゴシック" panose="020B0600070205080204" pitchFamily="50" charset="-128"/>
                            </a:rPr>
                          </m:ctrlPr>
                        </m:sSubPr>
                        <m:e>
                          <m:r>
                            <a:rPr kumimoji="1" lang="en-US" altLang="ja-JP" sz="2500" i="1">
                              <a:solidFill>
                                <a:schemeClr val="bg1"/>
                              </a:solidFill>
                              <a:latin typeface="Cambria Math" panose="02040503050406030204" pitchFamily="18" charset="0"/>
                            </a:rPr>
                            <m:t>𝑧</m:t>
                          </m:r>
                        </m:e>
                        <m:sub>
                          <m:acc>
                            <m:accPr>
                              <m:chr m:val="̅"/>
                              <m:ctrlPr>
                                <a:rPr kumimoji="1" lang="en-US" altLang="ja-JP" sz="2500" i="1">
                                  <a:solidFill>
                                    <a:schemeClr val="bg1"/>
                                  </a:solidFill>
                                  <a:latin typeface="Cambria Math" panose="02040503050406030204" pitchFamily="18" charset="0"/>
                                </a:rPr>
                              </m:ctrlPr>
                            </m:accPr>
                            <m:e>
                              <m:r>
                                <a:rPr kumimoji="1" lang="en-US" altLang="ja-JP" sz="2500" i="1">
                                  <a:solidFill>
                                    <a:schemeClr val="bg1"/>
                                  </a:solidFill>
                                  <a:latin typeface="Cambria Math" panose="02040503050406030204" pitchFamily="18" charset="0"/>
                                </a:rPr>
                                <m:t>𝑥</m:t>
                              </m:r>
                            </m:e>
                          </m:acc>
                        </m:sub>
                      </m:sSub>
                    </m:oMath>
                  </m:oMathPara>
                </a14:m>
                <a:endParaRPr kumimoji="1" lang="ja-JP" altLang="en-US" sz="2500" i="1"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mc:Choice>
        <mc:Fallback xmlns="">
          <p:sp>
            <p:nvSpPr>
              <p:cNvPr id="33" name="テキスト ボックス 32">
                <a:extLst>
                  <a:ext uri="{FF2B5EF4-FFF2-40B4-BE49-F238E27FC236}">
                    <a16:creationId xmlns:a16="http://schemas.microsoft.com/office/drawing/2014/main" id="{D386C7B1-6C2B-4953-8965-6E6E7EB32AC5}"/>
                  </a:ext>
                </a:extLst>
              </p:cNvPr>
              <p:cNvSpPr txBox="1">
                <a:spLocks noRot="1" noChangeAspect="1" noMove="1" noResize="1" noEditPoints="1" noAdjustHandles="1" noChangeArrowheads="1" noChangeShapeType="1" noTextEdit="1"/>
              </p:cNvSpPr>
              <p:nvPr/>
            </p:nvSpPr>
            <p:spPr>
              <a:xfrm>
                <a:off x="3915648" y="3979175"/>
                <a:ext cx="587597" cy="477054"/>
              </a:xfrm>
              <a:prstGeom prst="rect">
                <a:avLst/>
              </a:prstGeom>
              <a:blipFill>
                <a:blip r:embed="rId10"/>
                <a:stretch>
                  <a:fillRect/>
                </a:stretch>
              </a:blipFill>
            </p:spPr>
            <p:txBody>
              <a:bodyPr/>
              <a:lstStyle/>
              <a:p>
                <a:r>
                  <a:rPr lang="ja-JP" altLang="en-US">
                    <a:noFill/>
                  </a:rPr>
                  <a:t> </a:t>
                </a:r>
              </a:p>
            </p:txBody>
          </p:sp>
        </mc:Fallback>
      </mc:AlternateContent>
      <p:cxnSp>
        <p:nvCxnSpPr>
          <p:cNvPr id="9" name="コネクタ: 曲線 8">
            <a:extLst>
              <a:ext uri="{FF2B5EF4-FFF2-40B4-BE49-F238E27FC236}">
                <a16:creationId xmlns:a16="http://schemas.microsoft.com/office/drawing/2014/main" id="{75050F92-8882-4D8A-8DCC-D5D636A2A095}"/>
              </a:ext>
            </a:extLst>
          </p:cNvPr>
          <p:cNvCxnSpPr>
            <a:cxnSpLocks/>
          </p:cNvCxnSpPr>
          <p:nvPr/>
        </p:nvCxnSpPr>
        <p:spPr>
          <a:xfrm rot="16200000" flipV="1">
            <a:off x="4128136" y="5589988"/>
            <a:ext cx="349743" cy="229277"/>
          </a:xfrm>
          <a:prstGeom prst="curvedConnector3">
            <a:avLst>
              <a:gd name="adj1" fmla="val -3565"/>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40" name="正方形/長方形 39">
            <a:extLst>
              <a:ext uri="{FF2B5EF4-FFF2-40B4-BE49-F238E27FC236}">
                <a16:creationId xmlns:a16="http://schemas.microsoft.com/office/drawing/2014/main" id="{91D982FC-649B-46B4-93D3-E19F0BC7F1D7}"/>
              </a:ext>
            </a:extLst>
          </p:cNvPr>
          <p:cNvSpPr/>
          <p:nvPr/>
        </p:nvSpPr>
        <p:spPr>
          <a:xfrm>
            <a:off x="3356603" y="4538870"/>
            <a:ext cx="1339730" cy="323165"/>
          </a:xfrm>
          <a:prstGeom prst="rect">
            <a:avLst/>
          </a:prstGeom>
          <a:noFill/>
        </p:spPr>
        <p:txBody>
          <a:bodyPr wrap="square">
            <a:spAutoFit/>
          </a:bodyPr>
          <a:lstStyle/>
          <a:p>
            <a:pPr algn="just"/>
            <a:r>
              <a:rPr lang="en-US" altLang="ja-JP" sz="15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μ</a:t>
            </a:r>
            <a:r>
              <a:rPr lang="ja-JP" altLang="en-US" sz="15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の代わり</a:t>
            </a:r>
          </a:p>
        </p:txBody>
      </p:sp>
      <p:cxnSp>
        <p:nvCxnSpPr>
          <p:cNvPr id="42" name="コネクタ: 曲線 41">
            <a:extLst>
              <a:ext uri="{FF2B5EF4-FFF2-40B4-BE49-F238E27FC236}">
                <a16:creationId xmlns:a16="http://schemas.microsoft.com/office/drawing/2014/main" id="{7C62C344-B0A1-4F99-ABC9-46F121088DD1}"/>
              </a:ext>
            </a:extLst>
          </p:cNvPr>
          <p:cNvCxnSpPr>
            <a:cxnSpLocks/>
          </p:cNvCxnSpPr>
          <p:nvPr/>
        </p:nvCxnSpPr>
        <p:spPr>
          <a:xfrm rot="5400000" flipH="1" flipV="1">
            <a:off x="3931542" y="4385779"/>
            <a:ext cx="215270" cy="194651"/>
          </a:xfrm>
          <a:prstGeom prst="curvedConnector3">
            <a:avLst>
              <a:gd name="adj1" fmla="val 50000"/>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4" name="オブジェクト 13">
            <a:extLst>
              <a:ext uri="{FF2B5EF4-FFF2-40B4-BE49-F238E27FC236}">
                <a16:creationId xmlns:a16="http://schemas.microsoft.com/office/drawing/2014/main" id="{A3355990-268E-4442-BBF5-D0914E79EC3E}"/>
              </a:ext>
            </a:extLst>
          </p:cNvPr>
          <p:cNvGraphicFramePr>
            <a:graphicFrameLocks noChangeAspect="1"/>
          </p:cNvGraphicFramePr>
          <p:nvPr>
            <p:extLst>
              <p:ext uri="{D42A27DB-BD31-4B8C-83A1-F6EECF244321}">
                <p14:modId xmlns:p14="http://schemas.microsoft.com/office/powerpoint/2010/main" val="1924934487"/>
              </p:ext>
            </p:extLst>
          </p:nvPr>
        </p:nvGraphicFramePr>
        <p:xfrm>
          <a:off x="7181416" y="3635491"/>
          <a:ext cx="868747" cy="721274"/>
        </p:xfrm>
        <a:graphic>
          <a:graphicData uri="http://schemas.openxmlformats.org/presentationml/2006/ole">
            <mc:AlternateContent xmlns:mc="http://schemas.openxmlformats.org/markup-compatibility/2006">
              <mc:Choice xmlns:v="urn:schemas-microsoft-com:vml" Requires="v">
                <p:oleObj spid="_x0000_s7299" name="Equation" r:id="rId11" imgW="520560" imgH="431640" progId="Equation.DSMT4">
                  <p:embed/>
                </p:oleObj>
              </mc:Choice>
              <mc:Fallback>
                <p:oleObj name="Equation" r:id="rId11" imgW="520560" imgH="431640" progId="Equation.DSMT4">
                  <p:embed/>
                  <p:pic>
                    <p:nvPicPr>
                      <p:cNvPr id="0" name=""/>
                      <p:cNvPicPr/>
                      <p:nvPr/>
                    </p:nvPicPr>
                    <p:blipFill>
                      <a:blip r:embed="rId12"/>
                      <a:stretch>
                        <a:fillRect/>
                      </a:stretch>
                    </p:blipFill>
                    <p:spPr>
                      <a:xfrm>
                        <a:off x="7181416" y="3635491"/>
                        <a:ext cx="868747" cy="721274"/>
                      </a:xfrm>
                      <a:prstGeom prst="rect">
                        <a:avLst/>
                      </a:prstGeom>
                    </p:spPr>
                  </p:pic>
                </p:oleObj>
              </mc:Fallback>
            </mc:AlternateContent>
          </a:graphicData>
        </a:graphic>
      </p:graphicFrame>
      <p:sp>
        <p:nvSpPr>
          <p:cNvPr id="43" name="正方形/長方形 42">
            <a:extLst>
              <a:ext uri="{FF2B5EF4-FFF2-40B4-BE49-F238E27FC236}">
                <a16:creationId xmlns:a16="http://schemas.microsoft.com/office/drawing/2014/main" id="{F64846A9-D667-4184-AFD7-74C8981612BF}"/>
              </a:ext>
            </a:extLst>
          </p:cNvPr>
          <p:cNvSpPr/>
          <p:nvPr/>
        </p:nvSpPr>
        <p:spPr>
          <a:xfrm>
            <a:off x="6769144" y="4621148"/>
            <a:ext cx="1399127" cy="784830"/>
          </a:xfrm>
          <a:prstGeom prst="rect">
            <a:avLst/>
          </a:prstGeom>
          <a:noFill/>
        </p:spPr>
        <p:txBody>
          <a:bodyPr wrap="square">
            <a:spAutoFit/>
          </a:bodyPr>
          <a:lstStyle/>
          <a:p>
            <a:pPr algn="ctr"/>
            <a:r>
              <a:rPr lang="ja-JP" altLang="en-US" sz="15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母標準誤差</a:t>
            </a:r>
            <a:endParaRPr lang="en-US" altLang="ja-JP" sz="15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algn="ctr"/>
            <a:r>
              <a:rPr lang="ja-JP" altLang="en-US" sz="15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（母分散が既知の必要）</a:t>
            </a:r>
          </a:p>
        </p:txBody>
      </p:sp>
      <p:sp>
        <p:nvSpPr>
          <p:cNvPr id="44" name="正方形/長方形 43">
            <a:extLst>
              <a:ext uri="{FF2B5EF4-FFF2-40B4-BE49-F238E27FC236}">
                <a16:creationId xmlns:a16="http://schemas.microsoft.com/office/drawing/2014/main" id="{1C3E248B-45F7-426D-9B22-705933F8CD31}"/>
              </a:ext>
            </a:extLst>
          </p:cNvPr>
          <p:cNvSpPr/>
          <p:nvPr/>
        </p:nvSpPr>
        <p:spPr>
          <a:xfrm>
            <a:off x="7750317" y="3133045"/>
            <a:ext cx="868747" cy="323165"/>
          </a:xfrm>
          <a:prstGeom prst="rect">
            <a:avLst/>
          </a:prstGeom>
          <a:noFill/>
        </p:spPr>
        <p:txBody>
          <a:bodyPr wrap="square">
            <a:spAutoFit/>
          </a:bodyPr>
          <a:lstStyle/>
          <a:p>
            <a:pPr algn="just"/>
            <a:r>
              <a:rPr lang="ja-JP" altLang="en-US" sz="15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母平均</a:t>
            </a:r>
          </a:p>
        </p:txBody>
      </p:sp>
      <p:cxnSp>
        <p:nvCxnSpPr>
          <p:cNvPr id="47" name="コネクタ: 曲線 46">
            <a:extLst>
              <a:ext uri="{FF2B5EF4-FFF2-40B4-BE49-F238E27FC236}">
                <a16:creationId xmlns:a16="http://schemas.microsoft.com/office/drawing/2014/main" id="{A4A1058B-5A5D-4FC1-9162-F08399FEFB0B}"/>
              </a:ext>
            </a:extLst>
          </p:cNvPr>
          <p:cNvCxnSpPr>
            <a:cxnSpLocks/>
          </p:cNvCxnSpPr>
          <p:nvPr/>
        </p:nvCxnSpPr>
        <p:spPr>
          <a:xfrm rot="5400000">
            <a:off x="7838597" y="3478356"/>
            <a:ext cx="310323" cy="182663"/>
          </a:xfrm>
          <a:prstGeom prst="curvedConnector3">
            <a:avLst>
              <a:gd name="adj1" fmla="val 50000"/>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コネクタ: 曲線 48">
            <a:extLst>
              <a:ext uri="{FF2B5EF4-FFF2-40B4-BE49-F238E27FC236}">
                <a16:creationId xmlns:a16="http://schemas.microsoft.com/office/drawing/2014/main" id="{CFEAC8D4-9615-4469-92FA-EC4EC0484C01}"/>
              </a:ext>
            </a:extLst>
          </p:cNvPr>
          <p:cNvCxnSpPr>
            <a:cxnSpLocks/>
            <a:stCxn id="43" idx="0"/>
          </p:cNvCxnSpPr>
          <p:nvPr/>
        </p:nvCxnSpPr>
        <p:spPr>
          <a:xfrm rot="5400000" flipH="1" flipV="1">
            <a:off x="7394326" y="4361258"/>
            <a:ext cx="334273" cy="185508"/>
          </a:xfrm>
          <a:prstGeom prst="curvedConnector3">
            <a:avLst>
              <a:gd name="adj1" fmla="val 50000"/>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1" name="正方形/長方形 50">
            <a:extLst>
              <a:ext uri="{FF2B5EF4-FFF2-40B4-BE49-F238E27FC236}">
                <a16:creationId xmlns:a16="http://schemas.microsoft.com/office/drawing/2014/main" id="{F52A937F-5B68-4503-BF78-896F92A2C9F0}"/>
              </a:ext>
            </a:extLst>
          </p:cNvPr>
          <p:cNvSpPr/>
          <p:nvPr/>
        </p:nvSpPr>
        <p:spPr>
          <a:xfrm>
            <a:off x="3994728" y="4087561"/>
            <a:ext cx="375507" cy="369332"/>
          </a:xfrm>
          <a:prstGeom prst="rect">
            <a:avLst/>
          </a:prstGeom>
          <a:noFill/>
        </p:spPr>
        <p:txBody>
          <a:bodyPr wrap="square">
            <a:spAutoFit/>
          </a:bodyPr>
          <a:lstStyle/>
          <a:p>
            <a:pPr algn="ctr"/>
            <a:r>
              <a:rPr lang="ja-JP" altLang="en-US" sz="18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０</a:t>
            </a:r>
          </a:p>
        </p:txBody>
      </p:sp>
    </p:spTree>
    <p:extLst>
      <p:ext uri="{BB962C8B-B14F-4D97-AF65-F5344CB8AC3E}">
        <p14:creationId xmlns:p14="http://schemas.microsoft.com/office/powerpoint/2010/main" val="1240814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par>
                                <p:cTn id="11" presetID="10"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500"/>
                                        <p:tgtEl>
                                          <p:spTgt spid="4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 presetClass="exit" presetSubtype="0" fill="hold" grpId="0" nodeType="withEffect">
                                  <p:stCondLst>
                                    <p:cond delay="0"/>
                                  </p:stCondLst>
                                  <p:childTnLst>
                                    <p:set>
                                      <p:cBhvr>
                                        <p:cTn id="27" dur="1" fill="hold">
                                          <p:stCondLst>
                                            <p:cond delay="0"/>
                                          </p:stCondLst>
                                        </p:cTn>
                                        <p:tgtEl>
                                          <p:spTgt spid="51"/>
                                        </p:tgtEl>
                                        <p:attrNameLst>
                                          <p:attrName>style.visibility</p:attrName>
                                        </p:attrNameLst>
                                      </p:cBhvr>
                                      <p:to>
                                        <p:strVal val="hidden"/>
                                      </p:to>
                                    </p:set>
                                  </p:childTnLst>
                                </p:cTn>
                              </p:par>
                              <p:par>
                                <p:cTn id="28" presetID="10"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par>
                                <p:cTn id="40" presetID="10" presetClass="entr" presetSubtype="0"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par>
                                <p:cTn id="43" presetID="10" presetClass="entr" presetSubtype="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60"/>
                                        </p:tgtEl>
                                        <p:attrNameLst>
                                          <p:attrName>style.visibility</p:attrName>
                                        </p:attrNameLst>
                                      </p:cBhvr>
                                      <p:to>
                                        <p:strVal val="visible"/>
                                      </p:to>
                                    </p:set>
                                    <p:animEffect transition="in" filter="fade">
                                      <p:cBhvr>
                                        <p:cTn id="50" dur="500"/>
                                        <p:tgtEl>
                                          <p:spTgt spid="60"/>
                                        </p:tgtEl>
                                      </p:cBhvr>
                                    </p:animEffect>
                                  </p:childTnLst>
                                </p:cTn>
                              </p:par>
                              <p:par>
                                <p:cTn id="51" presetID="10" presetClass="entr" presetSubtype="0"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Effect transition="in" filter="fade">
                                      <p:cBhvr>
                                        <p:cTn id="53" dur="500"/>
                                        <p:tgtEl>
                                          <p:spTgt spid="61"/>
                                        </p:tgtEl>
                                      </p:cBhvr>
                                    </p:animEffect>
                                  </p:childTnLst>
                                </p:cTn>
                              </p:par>
                              <p:par>
                                <p:cTn id="54" presetID="10" presetClass="entr" presetSubtype="0"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500"/>
                                        <p:tgtEl>
                                          <p:spTgt spid="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animBg="1"/>
      <p:bldP spid="22" grpId="0"/>
      <p:bldP spid="25" grpId="0"/>
      <p:bldP spid="27" grpId="0"/>
      <p:bldP spid="32" grpId="0" animBg="1"/>
      <p:bldP spid="35" grpId="0"/>
      <p:bldP spid="41" grpId="0"/>
      <p:bldP spid="60" grpId="0"/>
      <p:bldP spid="33" grpId="0"/>
      <p:bldP spid="40" grpId="0"/>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p:txBody>
          <a:bodyPr/>
          <a:lstStyle/>
          <a:p>
            <a:r>
              <a:rPr kumimoji="1" lang="ja-JP" altLang="en-US" sz="3500" b="1" dirty="0">
                <a:effectLst>
                  <a:outerShdw blurRad="38100" dist="38100" dir="2700000" algn="tl">
                    <a:srgbClr val="000000">
                      <a:alpha val="43137"/>
                    </a:srgbClr>
                  </a:outerShdw>
                </a:effectLst>
              </a:rPr>
              <a:t>（</a:t>
            </a:r>
            <a:r>
              <a:rPr kumimoji="1" lang="en-US" altLang="ja-JP" sz="3500" b="1" dirty="0">
                <a:effectLst>
                  <a:outerShdw blurRad="38100" dist="38100" dir="2700000" algn="tl">
                    <a:srgbClr val="000000">
                      <a:alpha val="43137"/>
                    </a:srgbClr>
                  </a:outerShdw>
                </a:effectLst>
              </a:rPr>
              <a:t>z</a:t>
            </a:r>
            <a:r>
              <a:rPr kumimoji="1" lang="ja-JP" altLang="en-US" sz="3500" b="1" dirty="0">
                <a:effectLst>
                  <a:outerShdw blurRad="38100" dist="38100" dir="2700000" algn="tl">
                    <a:srgbClr val="000000">
                      <a:alpha val="43137"/>
                    </a:srgbClr>
                  </a:outerShdw>
                </a:effectLst>
              </a:rPr>
              <a:t>分布による母平均の）</a:t>
            </a:r>
            <a:br>
              <a:rPr kumimoji="1" lang="en-US" altLang="ja-JP" sz="3500" b="1" dirty="0">
                <a:effectLst>
                  <a:outerShdw blurRad="38100" dist="38100" dir="2700000" algn="tl">
                    <a:srgbClr val="000000">
                      <a:alpha val="43137"/>
                    </a:srgbClr>
                  </a:outerShdw>
                </a:effectLst>
              </a:rPr>
            </a:br>
            <a:r>
              <a:rPr kumimoji="1" lang="ja-JP" altLang="en-US" sz="3500" b="1" dirty="0">
                <a:effectLst>
                  <a:outerShdw blurRad="38100" dist="38100" dir="2700000" algn="tl">
                    <a:srgbClr val="000000">
                      <a:alpha val="43137"/>
                    </a:srgbClr>
                  </a:outerShdw>
                </a:effectLst>
              </a:rPr>
              <a:t>信頼区間の式の変形</a:t>
            </a:r>
          </a:p>
        </p:txBody>
      </p:sp>
      <mc:AlternateContent xmlns:mc="http://schemas.openxmlformats.org/markup-compatibility/2006" xmlns:a14="http://schemas.microsoft.com/office/drawing/2010/main">
        <mc:Choice Requires="a14">
          <p:sp>
            <p:nvSpPr>
              <p:cNvPr id="4" name="正方形/長方形 3"/>
              <p:cNvSpPr/>
              <p:nvPr/>
            </p:nvSpPr>
            <p:spPr>
              <a:xfrm>
                <a:off x="540459" y="3170827"/>
                <a:ext cx="3154390" cy="11097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ja-JP" altLang="en-US" smtClean="0">
                          <a:solidFill>
                            <a:schemeClr val="bg1"/>
                          </a:solidFill>
                          <a:latin typeface="Cambria Math"/>
                        </a:rPr>
                        <m:t>−</m:t>
                      </m:r>
                      <m:r>
                        <a:rPr lang="en-US" altLang="ja-JP" b="0" i="0" smtClean="0">
                          <a:solidFill>
                            <a:schemeClr val="bg1"/>
                          </a:solidFill>
                          <a:latin typeface="Cambria Math"/>
                        </a:rPr>
                        <m:t>1.96</m:t>
                      </m:r>
                      <m:r>
                        <a:rPr lang="en-US" altLang="ja-JP" b="0" i="0" smtClean="0">
                          <a:solidFill>
                            <a:schemeClr val="bg1"/>
                          </a:solidFill>
                          <a:latin typeface="Cambria Math" panose="02040503050406030204" pitchFamily="18" charset="0"/>
                        </a:rPr>
                        <m:t>&lt;</m:t>
                      </m:r>
                      <m:f>
                        <m:fPr>
                          <m:ctrlPr>
                            <a:rPr lang="ja-JP" altLang="en-US" i="1">
                              <a:solidFill>
                                <a:schemeClr val="bg1"/>
                              </a:solidFill>
                              <a:latin typeface="Cambria Math" panose="02040503050406030204" pitchFamily="18" charset="0"/>
                            </a:rPr>
                          </m:ctrlPr>
                        </m:fPr>
                        <m:num>
                          <m:acc>
                            <m:accPr>
                              <m:chr m:val="̅"/>
                              <m:ctrlPr>
                                <a:rPr lang="ja-JP" altLang="en-US" i="1">
                                  <a:solidFill>
                                    <a:schemeClr val="bg1"/>
                                  </a:solidFill>
                                  <a:latin typeface="Cambria Math" panose="02040503050406030204" pitchFamily="18" charset="0"/>
                                </a:rPr>
                              </m:ctrlPr>
                            </m:accPr>
                            <m:e>
                              <m:r>
                                <a:rPr lang="ja-JP" altLang="en-US" i="1">
                                  <a:solidFill>
                                    <a:schemeClr val="bg1"/>
                                  </a:solidFill>
                                  <a:latin typeface="Cambria Math"/>
                                </a:rPr>
                                <m:t>𝑥</m:t>
                              </m:r>
                            </m:e>
                          </m:acc>
                          <m:r>
                            <a:rPr lang="ja-JP" altLang="en-US">
                              <a:solidFill>
                                <a:schemeClr val="bg1"/>
                              </a:solidFill>
                              <a:latin typeface="Cambria Math"/>
                            </a:rPr>
                            <m:t>−</m:t>
                          </m:r>
                          <m:r>
                            <a:rPr lang="ja-JP" altLang="en-US" i="1">
                              <a:solidFill>
                                <a:schemeClr val="bg1"/>
                              </a:solidFill>
                              <a:latin typeface="Cambria Math"/>
                            </a:rPr>
                            <m:t>𝜇</m:t>
                          </m:r>
                        </m:num>
                        <m:den>
                          <m:f>
                            <m:fPr>
                              <m:ctrlPr>
                                <a:rPr lang="ja-JP" altLang="en-US" i="1">
                                  <a:solidFill>
                                    <a:schemeClr val="bg1"/>
                                  </a:solidFill>
                                  <a:latin typeface="Cambria Math" panose="02040503050406030204" pitchFamily="18" charset="0"/>
                                </a:rPr>
                              </m:ctrlPr>
                            </m:fPr>
                            <m:num>
                              <m:r>
                                <a:rPr lang="en-US" altLang="ja-JP" b="0" i="1" smtClean="0">
                                  <a:solidFill>
                                    <a:schemeClr val="bg1"/>
                                  </a:solidFill>
                                  <a:latin typeface="Cambria Math"/>
                                </a:rPr>
                                <m:t>𝜎</m:t>
                              </m:r>
                            </m:num>
                            <m:den>
                              <m:rad>
                                <m:radPr>
                                  <m:degHide m:val="on"/>
                                  <m:ctrlPr>
                                    <a:rPr lang="ja-JP" altLang="en-US" i="1">
                                      <a:solidFill>
                                        <a:schemeClr val="bg1"/>
                                      </a:solidFill>
                                      <a:latin typeface="Cambria Math" panose="02040503050406030204" pitchFamily="18" charset="0"/>
                                    </a:rPr>
                                  </m:ctrlPr>
                                </m:radPr>
                                <m:deg/>
                                <m:e>
                                  <m:r>
                                    <a:rPr lang="ja-JP" altLang="en-US" i="1">
                                      <a:solidFill>
                                        <a:schemeClr val="bg1"/>
                                      </a:solidFill>
                                      <a:latin typeface="Cambria Math"/>
                                    </a:rPr>
                                    <m:t>𝑛</m:t>
                                  </m:r>
                                </m:e>
                              </m:rad>
                            </m:den>
                          </m:f>
                        </m:den>
                      </m:f>
                      <m:r>
                        <a:rPr lang="en-US" altLang="ja-JP" b="0" i="0" smtClean="0">
                          <a:solidFill>
                            <a:schemeClr val="bg1"/>
                          </a:solidFill>
                          <a:latin typeface="Cambria Math" panose="02040503050406030204" pitchFamily="18" charset="0"/>
                        </a:rPr>
                        <m:t>&lt;</m:t>
                      </m:r>
                      <m:r>
                        <a:rPr lang="en-US" altLang="ja-JP" b="0" i="0" smtClean="0">
                          <a:solidFill>
                            <a:schemeClr val="bg1"/>
                          </a:solidFill>
                          <a:latin typeface="Cambria Math"/>
                        </a:rPr>
                        <m:t>1.96</m:t>
                      </m:r>
                    </m:oMath>
                  </m:oMathPara>
                </a14:m>
                <a:endParaRPr lang="ja-JP" altLang="en-US" dirty="0">
                  <a:solidFill>
                    <a:schemeClr val="bg1"/>
                  </a:solidFill>
                </a:endParaRPr>
              </a:p>
            </p:txBody>
          </p:sp>
        </mc:Choice>
        <mc:Fallback xmlns="">
          <p:sp>
            <p:nvSpPr>
              <p:cNvPr id="4" name="正方形/長方形 3"/>
              <p:cNvSpPr>
                <a:spLocks noRot="1" noChangeAspect="1" noMove="1" noResize="1" noEditPoints="1" noAdjustHandles="1" noChangeArrowheads="1" noChangeShapeType="1" noTextEdit="1"/>
              </p:cNvSpPr>
              <p:nvPr/>
            </p:nvSpPr>
            <p:spPr>
              <a:xfrm>
                <a:off x="540459" y="3170827"/>
                <a:ext cx="3154390" cy="1109727"/>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正方形/長方形 5"/>
              <p:cNvSpPr/>
              <p:nvPr/>
            </p:nvSpPr>
            <p:spPr>
              <a:xfrm>
                <a:off x="5464087" y="2636548"/>
                <a:ext cx="2536272" cy="461665"/>
              </a:xfrm>
              <a:prstGeom prst="rect">
                <a:avLst/>
              </a:prstGeom>
            </p:spPr>
            <p:txBody>
              <a:bodyPr wrap="none">
                <a:spAutoFit/>
              </a:bodyPr>
              <a:lstStyle/>
              <a:p>
                <a14:m>
                  <m:oMath xmlns:m="http://schemas.openxmlformats.org/officeDocument/2006/math">
                    <m:r>
                      <a:rPr lang="ja-JP" altLang="en-US" smtClean="0">
                        <a:solidFill>
                          <a:schemeClr val="bg1"/>
                        </a:solidFill>
                        <a:latin typeface="Cambria Math"/>
                      </a:rPr>
                      <m:t>−</m:t>
                    </m:r>
                    <m:r>
                      <a:rPr lang="en-US" altLang="ja-JP" b="0" i="0" smtClean="0">
                        <a:solidFill>
                          <a:schemeClr val="bg1"/>
                        </a:solidFill>
                        <a:latin typeface="Cambria Math"/>
                      </a:rPr>
                      <m:t>1.96</m:t>
                    </m:r>
                    <m:r>
                      <a:rPr lang="en-US" altLang="ja-JP" b="0" i="0" smtClean="0">
                        <a:solidFill>
                          <a:schemeClr val="bg1"/>
                        </a:solidFill>
                        <a:latin typeface="Cambria Math" panose="02040503050406030204" pitchFamily="18" charset="0"/>
                      </a:rPr>
                      <m:t>&lt;</m:t>
                    </m:r>
                    <m:sSub>
                      <m:sSubPr>
                        <m:ctrlPr>
                          <a:rPr lang="ja-JP" altLang="en-US" i="1">
                            <a:solidFill>
                              <a:schemeClr val="bg1"/>
                            </a:solidFill>
                            <a:latin typeface="Cambria Math" panose="02040503050406030204" pitchFamily="18" charset="0"/>
                          </a:rPr>
                        </m:ctrlPr>
                      </m:sSubPr>
                      <m:e>
                        <m:r>
                          <a:rPr lang="en-US" altLang="ja-JP" b="0" i="1" smtClean="0">
                            <a:solidFill>
                              <a:schemeClr val="bg1"/>
                            </a:solidFill>
                            <a:latin typeface="Cambria Math"/>
                          </a:rPr>
                          <m:t>𝑧</m:t>
                        </m:r>
                      </m:e>
                      <m:sub>
                        <m:acc>
                          <m:accPr>
                            <m:chr m:val="̅"/>
                            <m:ctrlPr>
                              <a:rPr lang="ja-JP" altLang="en-US" i="1">
                                <a:solidFill>
                                  <a:schemeClr val="bg1"/>
                                </a:solidFill>
                                <a:latin typeface="Cambria Math" panose="02040503050406030204" pitchFamily="18" charset="0"/>
                              </a:rPr>
                            </m:ctrlPr>
                          </m:accPr>
                          <m:e>
                            <m:r>
                              <a:rPr lang="ja-JP" altLang="en-US" i="1">
                                <a:solidFill>
                                  <a:schemeClr val="bg1"/>
                                </a:solidFill>
                                <a:latin typeface="Cambria Math"/>
                              </a:rPr>
                              <m:t>𝑥</m:t>
                            </m:r>
                          </m:e>
                        </m:acc>
                      </m:sub>
                    </m:sSub>
                    <m:r>
                      <a:rPr lang="en-US" altLang="ja-JP" b="0" i="1" smtClean="0">
                        <a:solidFill>
                          <a:schemeClr val="bg1"/>
                        </a:solidFill>
                        <a:latin typeface="Cambria Math" panose="02040503050406030204" pitchFamily="18" charset="0"/>
                      </a:rPr>
                      <m:t>&lt;</m:t>
                    </m:r>
                  </m:oMath>
                </a14:m>
                <a:r>
                  <a:rPr lang="en-US" altLang="ja-JP" dirty="0">
                    <a:solidFill>
                      <a:schemeClr val="bg1"/>
                    </a:solidFill>
                  </a:rPr>
                  <a:t>1.96</a:t>
                </a:r>
                <a:endParaRPr lang="ja-JP" altLang="en-US" dirty="0">
                  <a:solidFill>
                    <a:schemeClr val="bg1"/>
                  </a:solidFill>
                </a:endParaRPr>
              </a:p>
            </p:txBody>
          </p:sp>
        </mc:Choice>
        <mc:Fallback xmlns="">
          <p:sp>
            <p:nvSpPr>
              <p:cNvPr id="6" name="正方形/長方形 5"/>
              <p:cNvSpPr>
                <a:spLocks noRot="1" noChangeAspect="1" noMove="1" noResize="1" noEditPoints="1" noAdjustHandles="1" noChangeArrowheads="1" noChangeShapeType="1" noTextEdit="1"/>
              </p:cNvSpPr>
              <p:nvPr/>
            </p:nvSpPr>
            <p:spPr>
              <a:xfrm>
                <a:off x="5464087" y="2636548"/>
                <a:ext cx="2536272" cy="461665"/>
              </a:xfrm>
              <a:prstGeom prst="rect">
                <a:avLst/>
              </a:prstGeom>
              <a:blipFill>
                <a:blip r:embed="rId3"/>
                <a:stretch>
                  <a:fillRect t="-10667" r="-3125" b="-30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正方形/長方形 6"/>
              <p:cNvSpPr/>
              <p:nvPr/>
            </p:nvSpPr>
            <p:spPr>
              <a:xfrm>
                <a:off x="540459" y="2044932"/>
                <a:ext cx="3519553" cy="461665"/>
              </a:xfrm>
              <a:prstGeom prst="rect">
                <a:avLst/>
              </a:prstGeom>
            </p:spPr>
            <p:txBody>
              <a:bodyPr wrap="none">
                <a:spAutoFit/>
              </a:bodyPr>
              <a:lstStyle/>
              <a:p>
                <a14:m>
                  <m:oMath xmlns:m="http://schemas.openxmlformats.org/officeDocument/2006/math">
                    <m:sSub>
                      <m:sSubPr>
                        <m:ctrlPr>
                          <a:rPr lang="ja-JP" altLang="en-US" i="1" smtClean="0">
                            <a:solidFill>
                              <a:schemeClr val="bg1"/>
                            </a:solidFill>
                            <a:latin typeface="Cambria Math" panose="02040503050406030204" pitchFamily="18" charset="0"/>
                          </a:rPr>
                        </m:ctrlPr>
                      </m:sSubPr>
                      <m:e>
                        <m:r>
                          <a:rPr lang="en-US" altLang="ja-JP" b="0" i="1" smtClean="0">
                            <a:solidFill>
                              <a:schemeClr val="bg1"/>
                            </a:solidFill>
                            <a:latin typeface="Cambria Math"/>
                          </a:rPr>
                          <m:t>𝑧</m:t>
                        </m:r>
                      </m:e>
                      <m:sub>
                        <m:acc>
                          <m:accPr>
                            <m:chr m:val="̅"/>
                            <m:ctrlPr>
                              <a:rPr lang="ja-JP" altLang="en-US" i="1">
                                <a:solidFill>
                                  <a:schemeClr val="bg1"/>
                                </a:solidFill>
                                <a:latin typeface="Cambria Math" panose="02040503050406030204" pitchFamily="18" charset="0"/>
                              </a:rPr>
                            </m:ctrlPr>
                          </m:accPr>
                          <m:e>
                            <m:r>
                              <a:rPr lang="ja-JP" altLang="en-US" i="1">
                                <a:solidFill>
                                  <a:schemeClr val="bg1"/>
                                </a:solidFill>
                                <a:latin typeface="Cambria Math"/>
                              </a:rPr>
                              <m:t>𝑥</m:t>
                            </m:r>
                          </m:e>
                        </m:acc>
                      </m:sub>
                    </m:sSub>
                    <m:r>
                      <a:rPr lang="ja-JP" altLang="en-US" i="0">
                        <a:solidFill>
                          <a:schemeClr val="bg1"/>
                        </a:solidFill>
                        <a:latin typeface="Cambria Math"/>
                      </a:rPr>
                      <m:t>−</m:t>
                    </m:r>
                    <m:r>
                      <a:rPr lang="en-US" altLang="ja-JP" b="0" i="0" smtClean="0">
                        <a:solidFill>
                          <a:schemeClr val="bg1"/>
                        </a:solidFill>
                        <a:latin typeface="Cambria Math"/>
                      </a:rPr>
                      <m:t>1.96</m:t>
                    </m:r>
                    <m:r>
                      <a:rPr lang="en-US" altLang="ja-JP" b="0" i="0" smtClean="0">
                        <a:solidFill>
                          <a:schemeClr val="bg1"/>
                        </a:solidFill>
                        <a:latin typeface="Cambria Math" panose="02040503050406030204" pitchFamily="18" charset="0"/>
                      </a:rPr>
                      <m:t>&lt;</m:t>
                    </m:r>
                    <m:r>
                      <a:rPr lang="ja-JP" altLang="en-US" i="0">
                        <a:solidFill>
                          <a:schemeClr val="bg1"/>
                        </a:solidFill>
                        <a:latin typeface="Cambria Math"/>
                      </a:rPr>
                      <m:t>0</m:t>
                    </m:r>
                    <m:r>
                      <a:rPr lang="en-US" altLang="ja-JP" b="0" i="0" smtClean="0">
                        <a:solidFill>
                          <a:schemeClr val="bg1"/>
                        </a:solidFill>
                        <a:latin typeface="Cambria Math" panose="02040503050406030204" pitchFamily="18" charset="0"/>
                      </a:rPr>
                      <m:t>&lt;</m:t>
                    </m:r>
                    <m:sSub>
                      <m:sSubPr>
                        <m:ctrlPr>
                          <a:rPr lang="ja-JP" altLang="en-US" i="1">
                            <a:solidFill>
                              <a:schemeClr val="bg1"/>
                            </a:solidFill>
                            <a:latin typeface="Cambria Math" panose="02040503050406030204" pitchFamily="18" charset="0"/>
                          </a:rPr>
                        </m:ctrlPr>
                      </m:sSubPr>
                      <m:e>
                        <m:r>
                          <a:rPr lang="en-US" altLang="ja-JP" b="0" i="1" smtClean="0">
                            <a:solidFill>
                              <a:schemeClr val="bg1"/>
                            </a:solidFill>
                            <a:latin typeface="Cambria Math"/>
                          </a:rPr>
                          <m:t>𝑧</m:t>
                        </m:r>
                      </m:e>
                      <m:sub>
                        <m:acc>
                          <m:accPr>
                            <m:chr m:val="̅"/>
                            <m:ctrlPr>
                              <a:rPr lang="ja-JP" altLang="en-US" i="1">
                                <a:solidFill>
                                  <a:schemeClr val="bg1"/>
                                </a:solidFill>
                                <a:latin typeface="Cambria Math" panose="02040503050406030204" pitchFamily="18" charset="0"/>
                              </a:rPr>
                            </m:ctrlPr>
                          </m:accPr>
                          <m:e>
                            <m:r>
                              <a:rPr lang="ja-JP" altLang="en-US" i="1">
                                <a:solidFill>
                                  <a:schemeClr val="bg1"/>
                                </a:solidFill>
                                <a:latin typeface="Cambria Math"/>
                              </a:rPr>
                              <m:t>𝑥</m:t>
                            </m:r>
                          </m:e>
                        </m:acc>
                      </m:sub>
                    </m:sSub>
                    <m:r>
                      <a:rPr lang="ja-JP" altLang="en-US" i="0">
                        <a:solidFill>
                          <a:schemeClr val="bg1"/>
                        </a:solidFill>
                        <a:latin typeface="Cambria Math"/>
                      </a:rPr>
                      <m:t>+</m:t>
                    </m:r>
                  </m:oMath>
                </a14:m>
                <a:r>
                  <a:rPr lang="en-US" altLang="ja-JP" dirty="0">
                    <a:solidFill>
                      <a:schemeClr val="bg1"/>
                    </a:solidFill>
                  </a:rPr>
                  <a:t>1.96</a:t>
                </a:r>
                <a:endParaRPr lang="ja-JP" altLang="en-US" dirty="0">
                  <a:solidFill>
                    <a:schemeClr val="bg1"/>
                  </a:solidFill>
                </a:endParaRPr>
              </a:p>
            </p:txBody>
          </p:sp>
        </mc:Choice>
        <mc:Fallback xmlns="">
          <p:sp>
            <p:nvSpPr>
              <p:cNvPr id="7" name="正方形/長方形 6"/>
              <p:cNvSpPr>
                <a:spLocks noRot="1" noChangeAspect="1" noMove="1" noResize="1" noEditPoints="1" noAdjustHandles="1" noChangeArrowheads="1" noChangeShapeType="1" noTextEdit="1"/>
              </p:cNvSpPr>
              <p:nvPr/>
            </p:nvSpPr>
            <p:spPr>
              <a:xfrm>
                <a:off x="540459" y="2044932"/>
                <a:ext cx="3519553" cy="461665"/>
              </a:xfrm>
              <a:prstGeom prst="rect">
                <a:avLst/>
              </a:prstGeom>
              <a:blipFill>
                <a:blip r:embed="rId4"/>
                <a:stretch>
                  <a:fillRect t="-10526" r="-1733" b="-2894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正方形/長方形 7"/>
              <p:cNvSpPr/>
              <p:nvPr/>
            </p:nvSpPr>
            <p:spPr>
              <a:xfrm>
                <a:off x="2915816" y="4119631"/>
                <a:ext cx="6053027" cy="79380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ja-JP" altLang="en-US" i="1" smtClean="0">
                              <a:solidFill>
                                <a:schemeClr val="bg1"/>
                              </a:solidFill>
                              <a:latin typeface="Cambria Math" panose="02040503050406030204" pitchFamily="18" charset="0"/>
                            </a:rPr>
                          </m:ctrlPr>
                        </m:accPr>
                        <m:e>
                          <m:r>
                            <a:rPr lang="ja-JP" altLang="en-US" i="1">
                              <a:solidFill>
                                <a:schemeClr val="bg1"/>
                              </a:solidFill>
                              <a:latin typeface="Cambria Math"/>
                            </a:rPr>
                            <m:t>𝑥</m:t>
                          </m:r>
                        </m:e>
                      </m:acc>
                      <m:r>
                        <a:rPr lang="ja-JP" altLang="en-US" i="0">
                          <a:solidFill>
                            <a:schemeClr val="bg1"/>
                          </a:solidFill>
                          <a:latin typeface="Cambria Math"/>
                        </a:rPr>
                        <m:t>−</m:t>
                      </m:r>
                      <m:r>
                        <a:rPr lang="en-US" altLang="ja-JP" b="0" i="0" smtClean="0">
                          <a:solidFill>
                            <a:schemeClr val="bg1"/>
                          </a:solidFill>
                          <a:latin typeface="Cambria Math"/>
                        </a:rPr>
                        <m:t>1.96</m:t>
                      </m:r>
                      <m:f>
                        <m:fPr>
                          <m:ctrlPr>
                            <a:rPr lang="ja-JP" altLang="en-US" i="1">
                              <a:solidFill>
                                <a:schemeClr val="bg1"/>
                              </a:solidFill>
                              <a:latin typeface="Cambria Math" panose="02040503050406030204" pitchFamily="18" charset="0"/>
                            </a:rPr>
                          </m:ctrlPr>
                        </m:fPr>
                        <m:num>
                          <m:r>
                            <a:rPr lang="en-US" altLang="ja-JP" b="0" i="1" smtClean="0">
                              <a:solidFill>
                                <a:schemeClr val="bg1"/>
                              </a:solidFill>
                              <a:latin typeface="Cambria Math"/>
                            </a:rPr>
                            <m:t>𝜎</m:t>
                          </m:r>
                        </m:num>
                        <m:den>
                          <m:rad>
                            <m:radPr>
                              <m:degHide m:val="on"/>
                              <m:ctrlPr>
                                <a:rPr lang="ja-JP" altLang="en-US" i="1">
                                  <a:solidFill>
                                    <a:schemeClr val="bg1"/>
                                  </a:solidFill>
                                  <a:latin typeface="Cambria Math" panose="02040503050406030204" pitchFamily="18" charset="0"/>
                                </a:rPr>
                              </m:ctrlPr>
                            </m:radPr>
                            <m:deg/>
                            <m:e>
                              <m:r>
                                <a:rPr lang="ja-JP" altLang="en-US" i="1">
                                  <a:solidFill>
                                    <a:schemeClr val="bg1"/>
                                  </a:solidFill>
                                  <a:latin typeface="Cambria Math"/>
                                </a:rPr>
                                <m:t>𝑛</m:t>
                              </m:r>
                            </m:e>
                          </m:rad>
                        </m:den>
                      </m:f>
                      <m:r>
                        <a:rPr lang="en-US" altLang="ja-JP" b="0" i="0" smtClean="0">
                          <a:solidFill>
                            <a:schemeClr val="bg1"/>
                          </a:solidFill>
                          <a:latin typeface="Cambria Math" panose="02040503050406030204" pitchFamily="18" charset="0"/>
                        </a:rPr>
                        <m:t>&lt;</m:t>
                      </m:r>
                      <m:r>
                        <a:rPr lang="ja-JP" altLang="en-US" i="1">
                          <a:solidFill>
                            <a:schemeClr val="bg1"/>
                          </a:solidFill>
                          <a:latin typeface="Cambria Math"/>
                        </a:rPr>
                        <m:t>𝜇</m:t>
                      </m:r>
                      <m:r>
                        <a:rPr lang="en-US" altLang="ja-JP" b="0" i="1" smtClean="0">
                          <a:solidFill>
                            <a:schemeClr val="bg1"/>
                          </a:solidFill>
                          <a:latin typeface="Cambria Math" panose="02040503050406030204" pitchFamily="18" charset="0"/>
                        </a:rPr>
                        <m:t>&lt;</m:t>
                      </m:r>
                      <m:acc>
                        <m:accPr>
                          <m:chr m:val="̅"/>
                          <m:ctrlPr>
                            <a:rPr lang="ja-JP" altLang="en-US" i="1">
                              <a:solidFill>
                                <a:schemeClr val="bg1"/>
                              </a:solidFill>
                              <a:latin typeface="Cambria Math" panose="02040503050406030204" pitchFamily="18" charset="0"/>
                            </a:rPr>
                          </m:ctrlPr>
                        </m:accPr>
                        <m:e>
                          <m:r>
                            <a:rPr lang="ja-JP" altLang="en-US" i="1">
                              <a:solidFill>
                                <a:schemeClr val="bg1"/>
                              </a:solidFill>
                              <a:latin typeface="Cambria Math"/>
                            </a:rPr>
                            <m:t>𝑥</m:t>
                          </m:r>
                        </m:e>
                      </m:acc>
                      <m:r>
                        <a:rPr lang="ja-JP" altLang="en-US" i="0">
                          <a:solidFill>
                            <a:schemeClr val="bg1"/>
                          </a:solidFill>
                          <a:latin typeface="Cambria Math"/>
                        </a:rPr>
                        <m:t>+</m:t>
                      </m:r>
                      <m:r>
                        <a:rPr lang="en-US" altLang="ja-JP" b="0" i="0" smtClean="0">
                          <a:solidFill>
                            <a:schemeClr val="bg1"/>
                          </a:solidFill>
                          <a:latin typeface="Cambria Math"/>
                        </a:rPr>
                        <m:t>1.96</m:t>
                      </m:r>
                      <m:f>
                        <m:fPr>
                          <m:ctrlPr>
                            <a:rPr lang="ja-JP" altLang="en-US" i="1">
                              <a:solidFill>
                                <a:schemeClr val="bg1"/>
                              </a:solidFill>
                              <a:latin typeface="Cambria Math" panose="02040503050406030204" pitchFamily="18" charset="0"/>
                            </a:rPr>
                          </m:ctrlPr>
                        </m:fPr>
                        <m:num>
                          <m:r>
                            <a:rPr lang="en-US" altLang="ja-JP" b="0" i="1" smtClean="0">
                              <a:solidFill>
                                <a:schemeClr val="bg1"/>
                              </a:solidFill>
                              <a:latin typeface="Cambria Math"/>
                            </a:rPr>
                            <m:t>𝜎</m:t>
                          </m:r>
                        </m:num>
                        <m:den>
                          <m:rad>
                            <m:radPr>
                              <m:degHide m:val="on"/>
                              <m:ctrlPr>
                                <a:rPr lang="ja-JP" altLang="en-US" i="1">
                                  <a:solidFill>
                                    <a:schemeClr val="bg1"/>
                                  </a:solidFill>
                                  <a:latin typeface="Cambria Math" panose="02040503050406030204" pitchFamily="18" charset="0"/>
                                </a:rPr>
                              </m:ctrlPr>
                            </m:radPr>
                            <m:deg/>
                            <m:e>
                              <m:r>
                                <a:rPr lang="ja-JP" altLang="en-US" i="1">
                                  <a:solidFill>
                                    <a:schemeClr val="bg1"/>
                                  </a:solidFill>
                                  <a:latin typeface="Cambria Math"/>
                                </a:rPr>
                                <m:t>𝑛</m:t>
                              </m:r>
                            </m:e>
                          </m:rad>
                        </m:den>
                      </m:f>
                    </m:oMath>
                  </m:oMathPara>
                </a14:m>
                <a:endParaRPr lang="ja-JP" altLang="en-US" dirty="0">
                  <a:solidFill>
                    <a:schemeClr val="bg1"/>
                  </a:solidFill>
                </a:endParaRPr>
              </a:p>
            </p:txBody>
          </p:sp>
        </mc:Choice>
        <mc:Fallback xmlns="">
          <p:sp>
            <p:nvSpPr>
              <p:cNvPr id="8" name="正方形/長方形 7"/>
              <p:cNvSpPr>
                <a:spLocks noRot="1" noChangeAspect="1" noMove="1" noResize="1" noEditPoints="1" noAdjustHandles="1" noChangeArrowheads="1" noChangeShapeType="1" noTextEdit="1"/>
              </p:cNvSpPr>
              <p:nvPr/>
            </p:nvSpPr>
            <p:spPr>
              <a:xfrm>
                <a:off x="2915816" y="4119631"/>
                <a:ext cx="6053027" cy="793807"/>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正方形/長方形 8"/>
              <p:cNvSpPr/>
              <p:nvPr/>
            </p:nvSpPr>
            <p:spPr>
              <a:xfrm>
                <a:off x="3694849" y="5312309"/>
                <a:ext cx="4517504" cy="92217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ctrlPr>
                            <a:rPr lang="ja-JP" altLang="en-US" i="1" smtClean="0">
                              <a:solidFill>
                                <a:schemeClr val="bg1"/>
                              </a:solidFill>
                              <a:latin typeface="Cambria Math" panose="02040503050406030204" pitchFamily="18" charset="0"/>
                            </a:rPr>
                          </m:ctrlPr>
                        </m:dPr>
                        <m:e>
                          <m:acc>
                            <m:accPr>
                              <m:chr m:val="̅"/>
                              <m:ctrlPr>
                                <a:rPr lang="ja-JP" altLang="en-US" i="1">
                                  <a:solidFill>
                                    <a:schemeClr val="bg1"/>
                                  </a:solidFill>
                                  <a:latin typeface="Cambria Math" panose="02040503050406030204" pitchFamily="18" charset="0"/>
                                </a:rPr>
                              </m:ctrlPr>
                            </m:accPr>
                            <m:e>
                              <m:r>
                                <a:rPr lang="ja-JP" altLang="en-US" i="1">
                                  <a:solidFill>
                                    <a:schemeClr val="bg1"/>
                                  </a:solidFill>
                                  <a:latin typeface="Cambria Math"/>
                                </a:rPr>
                                <m:t>𝑥</m:t>
                              </m:r>
                            </m:e>
                          </m:acc>
                          <m:r>
                            <a:rPr lang="ja-JP" altLang="en-US" i="0">
                              <a:solidFill>
                                <a:schemeClr val="bg1"/>
                              </a:solidFill>
                              <a:latin typeface="Cambria Math"/>
                            </a:rPr>
                            <m:t>−</m:t>
                          </m:r>
                          <m:r>
                            <a:rPr lang="en-US" altLang="ja-JP" b="0" i="0" smtClean="0">
                              <a:solidFill>
                                <a:schemeClr val="bg1"/>
                              </a:solidFill>
                              <a:latin typeface="Cambria Math"/>
                            </a:rPr>
                            <m:t>1.96</m:t>
                          </m:r>
                          <m:f>
                            <m:fPr>
                              <m:ctrlPr>
                                <a:rPr lang="ja-JP" altLang="en-US" i="1">
                                  <a:solidFill>
                                    <a:schemeClr val="bg1"/>
                                  </a:solidFill>
                                  <a:latin typeface="Cambria Math" panose="02040503050406030204" pitchFamily="18" charset="0"/>
                                </a:rPr>
                              </m:ctrlPr>
                            </m:fPr>
                            <m:num>
                              <m:r>
                                <a:rPr lang="en-US" altLang="ja-JP" b="0" i="1" smtClean="0">
                                  <a:solidFill>
                                    <a:schemeClr val="bg1"/>
                                  </a:solidFill>
                                  <a:latin typeface="Cambria Math"/>
                                </a:rPr>
                                <m:t>𝜎</m:t>
                              </m:r>
                            </m:num>
                            <m:den>
                              <m:rad>
                                <m:radPr>
                                  <m:degHide m:val="on"/>
                                  <m:ctrlPr>
                                    <a:rPr lang="ja-JP" altLang="en-US" i="1">
                                      <a:solidFill>
                                        <a:schemeClr val="bg1"/>
                                      </a:solidFill>
                                      <a:latin typeface="Cambria Math" panose="02040503050406030204" pitchFamily="18" charset="0"/>
                                    </a:rPr>
                                  </m:ctrlPr>
                                </m:radPr>
                                <m:deg/>
                                <m:e>
                                  <m:r>
                                    <a:rPr lang="ja-JP" altLang="en-US" i="1">
                                      <a:solidFill>
                                        <a:schemeClr val="bg1"/>
                                      </a:solidFill>
                                      <a:latin typeface="Cambria Math"/>
                                    </a:rPr>
                                    <m:t>𝑛</m:t>
                                  </m:r>
                                </m:e>
                              </m:rad>
                            </m:den>
                          </m:f>
                          <m:r>
                            <a:rPr lang="ja-JP" altLang="en-US" i="0">
                              <a:solidFill>
                                <a:schemeClr val="bg1"/>
                              </a:solidFill>
                              <a:latin typeface="Cambria Math"/>
                            </a:rPr>
                            <m:t>，</m:t>
                          </m:r>
                          <m:acc>
                            <m:accPr>
                              <m:chr m:val="̅"/>
                              <m:ctrlPr>
                                <a:rPr lang="ja-JP" altLang="en-US" i="1">
                                  <a:solidFill>
                                    <a:schemeClr val="bg1"/>
                                  </a:solidFill>
                                  <a:latin typeface="Cambria Math" panose="02040503050406030204" pitchFamily="18" charset="0"/>
                                </a:rPr>
                              </m:ctrlPr>
                            </m:accPr>
                            <m:e>
                              <m:r>
                                <a:rPr lang="ja-JP" altLang="en-US" i="1">
                                  <a:solidFill>
                                    <a:schemeClr val="bg1"/>
                                  </a:solidFill>
                                  <a:latin typeface="Cambria Math"/>
                                </a:rPr>
                                <m:t>𝑥</m:t>
                              </m:r>
                            </m:e>
                          </m:acc>
                          <m:r>
                            <a:rPr lang="ja-JP" altLang="en-US" i="0">
                              <a:solidFill>
                                <a:schemeClr val="bg1"/>
                              </a:solidFill>
                              <a:latin typeface="Cambria Math"/>
                            </a:rPr>
                            <m:t>+</m:t>
                          </m:r>
                          <m:r>
                            <a:rPr lang="en-US" altLang="ja-JP" b="0" i="0" smtClean="0">
                              <a:solidFill>
                                <a:schemeClr val="bg1"/>
                              </a:solidFill>
                              <a:latin typeface="Cambria Math"/>
                            </a:rPr>
                            <m:t>1.96</m:t>
                          </m:r>
                          <m:f>
                            <m:fPr>
                              <m:ctrlPr>
                                <a:rPr lang="ja-JP" altLang="en-US" i="1">
                                  <a:solidFill>
                                    <a:schemeClr val="bg1"/>
                                  </a:solidFill>
                                  <a:latin typeface="Cambria Math" panose="02040503050406030204" pitchFamily="18" charset="0"/>
                                </a:rPr>
                              </m:ctrlPr>
                            </m:fPr>
                            <m:num>
                              <m:r>
                                <a:rPr lang="en-US" altLang="ja-JP" b="0" i="1" smtClean="0">
                                  <a:solidFill>
                                    <a:schemeClr val="bg1"/>
                                  </a:solidFill>
                                  <a:latin typeface="Cambria Math"/>
                                </a:rPr>
                                <m:t>𝜎</m:t>
                              </m:r>
                            </m:num>
                            <m:den>
                              <m:rad>
                                <m:radPr>
                                  <m:degHide m:val="on"/>
                                  <m:ctrlPr>
                                    <a:rPr lang="ja-JP" altLang="en-US" i="1">
                                      <a:solidFill>
                                        <a:schemeClr val="bg1"/>
                                      </a:solidFill>
                                      <a:latin typeface="Cambria Math" panose="02040503050406030204" pitchFamily="18" charset="0"/>
                                    </a:rPr>
                                  </m:ctrlPr>
                                </m:radPr>
                                <m:deg/>
                                <m:e>
                                  <m:r>
                                    <a:rPr lang="ja-JP" altLang="en-US" i="1">
                                      <a:solidFill>
                                        <a:schemeClr val="bg1"/>
                                      </a:solidFill>
                                      <a:latin typeface="Cambria Math"/>
                                    </a:rPr>
                                    <m:t>𝑛</m:t>
                                  </m:r>
                                </m:e>
                              </m:rad>
                            </m:den>
                          </m:f>
                        </m:e>
                      </m:d>
                    </m:oMath>
                  </m:oMathPara>
                </a14:m>
                <a:endParaRPr lang="ja-JP" altLang="en-US" dirty="0"/>
              </a:p>
            </p:txBody>
          </p:sp>
        </mc:Choice>
        <mc:Fallback xmlns="">
          <p:sp>
            <p:nvSpPr>
              <p:cNvPr id="9" name="正方形/長方形 8"/>
              <p:cNvSpPr>
                <a:spLocks noRot="1" noChangeAspect="1" noMove="1" noResize="1" noEditPoints="1" noAdjustHandles="1" noChangeArrowheads="1" noChangeShapeType="1" noTextEdit="1"/>
              </p:cNvSpPr>
              <p:nvPr/>
            </p:nvSpPr>
            <p:spPr>
              <a:xfrm>
                <a:off x="3694849" y="5312309"/>
                <a:ext cx="4517504" cy="922176"/>
              </a:xfrm>
              <a:prstGeom prst="rect">
                <a:avLst/>
              </a:prstGeom>
              <a:blipFill>
                <a:blip r:embed="rId6"/>
                <a:stretch>
                  <a:fillRect/>
                </a:stretch>
              </a:blipFill>
            </p:spPr>
            <p:txBody>
              <a:bodyPr/>
              <a:lstStyle/>
              <a:p>
                <a:r>
                  <a:rPr lang="ja-JP" altLang="en-US">
                    <a:noFill/>
                  </a:rPr>
                  <a:t> </a:t>
                </a:r>
              </a:p>
            </p:txBody>
          </p:sp>
        </mc:Fallback>
      </mc:AlternateContent>
      <p:sp>
        <p:nvSpPr>
          <p:cNvPr id="2" name="テキスト ボックス 1"/>
          <p:cNvSpPr txBox="1"/>
          <p:nvPr/>
        </p:nvSpPr>
        <p:spPr>
          <a:xfrm>
            <a:off x="1344695" y="4559495"/>
            <a:ext cx="2147185" cy="707886"/>
          </a:xfrm>
          <a:prstGeom prst="rect">
            <a:avLst/>
          </a:prstGeom>
          <a:solidFill>
            <a:srgbClr val="00B050"/>
          </a:solidFill>
        </p:spPr>
        <p:txBody>
          <a:bodyPr wrap="square" rtlCol="0">
            <a:spAutoFit/>
          </a:bodyPr>
          <a:lstStyle/>
          <a:p>
            <a:pPr algn="dist"/>
            <a:r>
              <a:rPr kumimoji="1" lang="ja-JP" altLang="en-US" sz="2000" dirty="0">
                <a:solidFill>
                  <a:schemeClr val="bg1"/>
                </a:solidFill>
                <a:latin typeface="+mn-ea"/>
                <a:cs typeface="Meiryo UI" pitchFamily="50" charset="-128"/>
              </a:rPr>
              <a:t>標準化していない正規分布と同じ</a:t>
            </a:r>
          </a:p>
        </p:txBody>
      </p:sp>
      <p:cxnSp>
        <p:nvCxnSpPr>
          <p:cNvPr id="11" name="直線矢印コネクタ 10">
            <a:extLst>
              <a:ext uri="{FF2B5EF4-FFF2-40B4-BE49-F238E27FC236}">
                <a16:creationId xmlns:a16="http://schemas.microsoft.com/office/drawing/2014/main" id="{D5FC6EC3-B7E9-4ED5-9444-6B306BDC1228}"/>
              </a:ext>
            </a:extLst>
          </p:cNvPr>
          <p:cNvCxnSpPr>
            <a:cxnSpLocks/>
            <a:endCxn id="6" idx="1"/>
          </p:cNvCxnSpPr>
          <p:nvPr/>
        </p:nvCxnSpPr>
        <p:spPr>
          <a:xfrm>
            <a:off x="4103019" y="2337191"/>
            <a:ext cx="1361068" cy="530190"/>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56760284-2892-4742-8668-60E0B62CAF36}"/>
              </a:ext>
            </a:extLst>
          </p:cNvPr>
          <p:cNvSpPr txBox="1"/>
          <p:nvPr/>
        </p:nvSpPr>
        <p:spPr>
          <a:xfrm>
            <a:off x="4482327" y="2086836"/>
            <a:ext cx="2550698" cy="400110"/>
          </a:xfrm>
          <a:prstGeom prst="rect">
            <a:avLst/>
          </a:prstGeom>
          <a:noFill/>
        </p:spPr>
        <p:txBody>
          <a:bodyPr wrap="none" rtlCol="0">
            <a:spAutoFit/>
          </a:bodyPr>
          <a:lstStyle/>
          <a:p>
            <a:r>
              <a:rPr kumimoji="1" lang="en-US" altLang="ja-JP" sz="2000" dirty="0">
                <a:solidFill>
                  <a:srgbClr val="FFFF00"/>
                </a:solidFill>
                <a:latin typeface="+mn-ea"/>
                <a:cs typeface="Meiryo UI" pitchFamily="50" charset="-128"/>
              </a:rPr>
              <a:t>z</a:t>
            </a:r>
            <a:r>
              <a:rPr kumimoji="1" lang="ja-JP" altLang="en-US" sz="2000" dirty="0">
                <a:solidFill>
                  <a:srgbClr val="FFFF00"/>
                </a:solidFill>
                <a:latin typeface="+mn-ea"/>
                <a:cs typeface="Meiryo UI" pitchFamily="50" charset="-128"/>
              </a:rPr>
              <a:t>の連立不等式にする</a:t>
            </a:r>
          </a:p>
        </p:txBody>
      </p:sp>
      <p:cxnSp>
        <p:nvCxnSpPr>
          <p:cNvPr id="21" name="直線矢印コネクタ 20">
            <a:extLst>
              <a:ext uri="{FF2B5EF4-FFF2-40B4-BE49-F238E27FC236}">
                <a16:creationId xmlns:a16="http://schemas.microsoft.com/office/drawing/2014/main" id="{8929A042-AD86-45D0-84D2-C4C6A48E22B9}"/>
              </a:ext>
            </a:extLst>
          </p:cNvPr>
          <p:cNvCxnSpPr>
            <a:cxnSpLocks/>
          </p:cNvCxnSpPr>
          <p:nvPr/>
        </p:nvCxnSpPr>
        <p:spPr>
          <a:xfrm flipH="1">
            <a:off x="3734257" y="2975867"/>
            <a:ext cx="1343579" cy="530190"/>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8328F9C7-5753-4C35-8104-7D06C35426BA}"/>
              </a:ext>
            </a:extLst>
          </p:cNvPr>
          <p:cNvSpPr txBox="1"/>
          <p:nvPr/>
        </p:nvSpPr>
        <p:spPr>
          <a:xfrm>
            <a:off x="2835146" y="2832867"/>
            <a:ext cx="1758815" cy="400110"/>
          </a:xfrm>
          <a:prstGeom prst="rect">
            <a:avLst/>
          </a:prstGeom>
          <a:noFill/>
        </p:spPr>
        <p:txBody>
          <a:bodyPr wrap="none" rtlCol="0">
            <a:spAutoFit/>
          </a:bodyPr>
          <a:lstStyle/>
          <a:p>
            <a:r>
              <a:rPr kumimoji="1" lang="en-US" altLang="ja-JP" sz="2000" dirty="0">
                <a:solidFill>
                  <a:srgbClr val="FFFF00"/>
                </a:solidFill>
                <a:latin typeface="+mn-ea"/>
                <a:cs typeface="Meiryo UI" pitchFamily="50" charset="-128"/>
              </a:rPr>
              <a:t>z</a:t>
            </a:r>
            <a:r>
              <a:rPr kumimoji="1" lang="ja-JP" altLang="en-US" sz="2000" dirty="0">
                <a:solidFill>
                  <a:srgbClr val="FFFF00"/>
                </a:solidFill>
                <a:latin typeface="+mn-ea"/>
                <a:cs typeface="Meiryo UI" pitchFamily="50" charset="-128"/>
              </a:rPr>
              <a:t>式を展開する</a:t>
            </a:r>
          </a:p>
        </p:txBody>
      </p:sp>
      <p:cxnSp>
        <p:nvCxnSpPr>
          <p:cNvPr id="23" name="直線矢印コネクタ 22">
            <a:extLst>
              <a:ext uri="{FF2B5EF4-FFF2-40B4-BE49-F238E27FC236}">
                <a16:creationId xmlns:a16="http://schemas.microsoft.com/office/drawing/2014/main" id="{2F192743-ADE5-4B52-BC31-7B3714DBF322}"/>
              </a:ext>
            </a:extLst>
          </p:cNvPr>
          <p:cNvCxnSpPr>
            <a:cxnSpLocks/>
          </p:cNvCxnSpPr>
          <p:nvPr/>
        </p:nvCxnSpPr>
        <p:spPr>
          <a:xfrm>
            <a:off x="3694849" y="3750341"/>
            <a:ext cx="680946" cy="547267"/>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13D176A8-CF2E-4B71-A883-8ABD366B90EB}"/>
              </a:ext>
            </a:extLst>
          </p:cNvPr>
          <p:cNvSpPr txBox="1"/>
          <p:nvPr/>
        </p:nvSpPr>
        <p:spPr>
          <a:xfrm>
            <a:off x="3954058" y="3625435"/>
            <a:ext cx="4046301" cy="400110"/>
          </a:xfrm>
          <a:prstGeom prst="rect">
            <a:avLst/>
          </a:prstGeom>
          <a:noFill/>
        </p:spPr>
        <p:txBody>
          <a:bodyPr wrap="none" rtlCol="0">
            <a:spAutoFit/>
          </a:bodyPr>
          <a:lstStyle/>
          <a:p>
            <a:r>
              <a:rPr kumimoji="1" lang="ja-JP" altLang="en-US" sz="2000" dirty="0">
                <a:solidFill>
                  <a:srgbClr val="FFFF00"/>
                </a:solidFill>
                <a:latin typeface="+mn-ea"/>
                <a:cs typeface="Meiryo UI" pitchFamily="50" charset="-128"/>
              </a:rPr>
              <a:t>母平均</a:t>
            </a:r>
            <a:r>
              <a:rPr kumimoji="1" lang="en-US" altLang="ja-JP" sz="2000" dirty="0">
                <a:solidFill>
                  <a:srgbClr val="FFFF00"/>
                </a:solidFill>
                <a:latin typeface="+mn-ea"/>
                <a:cs typeface="Meiryo UI" pitchFamily="50" charset="-128"/>
              </a:rPr>
              <a:t>μ</a:t>
            </a:r>
            <a:r>
              <a:rPr kumimoji="1" lang="ja-JP" altLang="en-US" sz="2000" dirty="0">
                <a:solidFill>
                  <a:srgbClr val="FFFF00"/>
                </a:solidFill>
                <a:latin typeface="+mn-ea"/>
                <a:cs typeface="Meiryo UI" pitchFamily="50" charset="-128"/>
              </a:rPr>
              <a:t>の連立不等式にすると</a:t>
            </a:r>
            <a:r>
              <a:rPr kumimoji="1" lang="en-US" altLang="ja-JP" sz="2000" dirty="0">
                <a:solidFill>
                  <a:srgbClr val="FFFF00"/>
                </a:solidFill>
                <a:latin typeface="+mn-ea"/>
                <a:cs typeface="Meiryo UI" pitchFamily="50" charset="-128"/>
              </a:rPr>
              <a:t>…</a:t>
            </a:r>
            <a:endParaRPr kumimoji="1" lang="ja-JP" altLang="en-US" sz="2000" dirty="0">
              <a:solidFill>
                <a:srgbClr val="FFFF00"/>
              </a:solidFill>
              <a:latin typeface="+mn-ea"/>
              <a:cs typeface="Meiryo UI" pitchFamily="50" charset="-128"/>
            </a:endParaRPr>
          </a:p>
        </p:txBody>
      </p:sp>
      <p:cxnSp>
        <p:nvCxnSpPr>
          <p:cNvPr id="28" name="コネクタ: 曲線 27">
            <a:extLst>
              <a:ext uri="{FF2B5EF4-FFF2-40B4-BE49-F238E27FC236}">
                <a16:creationId xmlns:a16="http://schemas.microsoft.com/office/drawing/2014/main" id="{FD21893E-0488-4EB0-9956-7046FBD5EF23}"/>
              </a:ext>
            </a:extLst>
          </p:cNvPr>
          <p:cNvCxnSpPr/>
          <p:nvPr/>
        </p:nvCxnSpPr>
        <p:spPr>
          <a:xfrm flipV="1">
            <a:off x="3491880" y="4516928"/>
            <a:ext cx="360040" cy="263594"/>
          </a:xfrm>
          <a:prstGeom prst="curvedConnector3">
            <a:avLst/>
          </a:prstGeom>
          <a:ln w="317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9FBAE322-51A2-4B2D-95C8-7D8BF134D3D9}"/>
              </a:ext>
            </a:extLst>
          </p:cNvPr>
          <p:cNvSpPr txBox="1"/>
          <p:nvPr/>
        </p:nvSpPr>
        <p:spPr>
          <a:xfrm>
            <a:off x="1084479" y="5446149"/>
            <a:ext cx="2950843" cy="707886"/>
          </a:xfrm>
          <a:prstGeom prst="rect">
            <a:avLst/>
          </a:prstGeom>
          <a:noFill/>
        </p:spPr>
        <p:txBody>
          <a:bodyPr wrap="square" rtlCol="0">
            <a:spAutoFit/>
          </a:bodyPr>
          <a:lstStyle/>
          <a:p>
            <a:r>
              <a:rPr kumimoji="1" lang="ja-JP" altLang="en-US" sz="2000" dirty="0">
                <a:solidFill>
                  <a:schemeClr val="bg1"/>
                </a:solidFill>
                <a:latin typeface="+mn-ea"/>
                <a:cs typeface="Meiryo UI" pitchFamily="50" charset="-128"/>
              </a:rPr>
              <a:t>右のように表現することもある（［］の場合もあり）→</a:t>
            </a:r>
          </a:p>
        </p:txBody>
      </p:sp>
    </p:spTree>
    <p:extLst>
      <p:ext uri="{BB962C8B-B14F-4D97-AF65-F5344CB8AC3E}">
        <p14:creationId xmlns:p14="http://schemas.microsoft.com/office/powerpoint/2010/main" val="376875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500"/>
                                        <p:tgtEl>
                                          <p:spTgt spid="2"/>
                                        </p:tgtEl>
                                      </p:cBhvr>
                                    </p:animEffect>
                                  </p:childTnLst>
                                </p:cTn>
                              </p:par>
                              <p:par>
                                <p:cTn id="39" presetID="10" presetClass="entr" presetSubtype="0"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500"/>
                                        <p:tgtEl>
                                          <p:spTgt spid="2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p:bldP spid="2" grpId="0" animBg="1"/>
      <p:bldP spid="20" grpId="0"/>
      <p:bldP spid="22" grpId="0"/>
      <p:bldP spid="25"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DE07DE-C0E1-4744-999F-821A0B4F8EFE}"/>
              </a:ext>
            </a:extLst>
          </p:cNvPr>
          <p:cNvSpPr>
            <a:spLocks noGrp="1"/>
          </p:cNvSpPr>
          <p:nvPr>
            <p:ph type="title"/>
          </p:nvPr>
        </p:nvSpPr>
        <p:spPr>
          <a:xfrm>
            <a:off x="539552" y="620688"/>
            <a:ext cx="7973888" cy="1143000"/>
          </a:xfrm>
        </p:spPr>
        <p:txBody>
          <a:bodyPr/>
          <a:lstStyle/>
          <a:p>
            <a:r>
              <a:rPr kumimoji="1" lang="ja-JP" altLang="en-US" sz="2800" dirty="0"/>
              <a:t>ということは，前章で学んだ母平均の点推定値に</a:t>
            </a:r>
            <a:br>
              <a:rPr kumimoji="1" lang="en-US" altLang="ja-JP" sz="2800" dirty="0"/>
            </a:br>
            <a:r>
              <a:rPr kumimoji="1" lang="ja-JP" altLang="en-US" sz="2800" dirty="0"/>
              <a:t>母標準誤差を併記するということは</a:t>
            </a:r>
            <a:r>
              <a:rPr kumimoji="1" lang="en-US" altLang="ja-JP" sz="2800" dirty="0"/>
              <a:t>…</a:t>
            </a:r>
            <a:endParaRPr kumimoji="1" lang="ja-JP" altLang="en-US" sz="2800" dirty="0"/>
          </a:p>
        </p:txBody>
      </p:sp>
      <p:pic>
        <p:nvPicPr>
          <p:cNvPr id="4" name="図 3">
            <a:extLst>
              <a:ext uri="{FF2B5EF4-FFF2-40B4-BE49-F238E27FC236}">
                <a16:creationId xmlns:a16="http://schemas.microsoft.com/office/drawing/2014/main" id="{E9D1EBB1-C5F9-4DA7-9606-9E675C33567F}"/>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18750" t="10000" r="12500" b="17500"/>
          <a:stretch/>
        </p:blipFill>
        <p:spPr>
          <a:xfrm>
            <a:off x="497466" y="2708920"/>
            <a:ext cx="3873102" cy="1872208"/>
          </a:xfrm>
          <a:prstGeom prst="rect">
            <a:avLst/>
          </a:prstGeom>
        </p:spPr>
      </p:pic>
      <p:sp>
        <p:nvSpPr>
          <p:cNvPr id="5" name="テキスト ボックス 4">
            <a:extLst>
              <a:ext uri="{FF2B5EF4-FFF2-40B4-BE49-F238E27FC236}">
                <a16:creationId xmlns:a16="http://schemas.microsoft.com/office/drawing/2014/main" id="{CA65912A-9561-49A1-869D-5D9B00595FCC}"/>
              </a:ext>
            </a:extLst>
          </p:cNvPr>
          <p:cNvSpPr txBox="1"/>
          <p:nvPr/>
        </p:nvSpPr>
        <p:spPr>
          <a:xfrm>
            <a:off x="1183377" y="4974536"/>
            <a:ext cx="2685351" cy="323165"/>
          </a:xfrm>
          <a:prstGeom prst="rect">
            <a:avLst/>
          </a:prstGeom>
          <a:noFill/>
        </p:spPr>
        <p:txBody>
          <a:bodyPr wrap="none" rtlCol="0">
            <a:spAutoFit/>
          </a:bodyPr>
          <a:lstStyle/>
          <a:p>
            <a:pPr algn="l"/>
            <a:r>
              <a:rPr kumimoji="1" lang="ja-JP" altLang="en-US" sz="1500" dirty="0">
                <a:solidFill>
                  <a:schemeClr val="bg1"/>
                </a:solidFill>
                <a:latin typeface="+mj-ea"/>
                <a:ea typeface="+mj-ea"/>
                <a:cs typeface="Times New Roman" panose="02020603050405020304" pitchFamily="18" charset="0"/>
              </a:rPr>
              <a:t>標本平均</a:t>
            </a:r>
            <a:r>
              <a:rPr kumimoji="1" lang="en-US" altLang="ja-JP" sz="1500" dirty="0">
                <a:solidFill>
                  <a:schemeClr val="bg1"/>
                </a:solidFill>
                <a:latin typeface="+mj-ea"/>
                <a:ea typeface="+mj-ea"/>
                <a:cs typeface="Times New Roman" panose="02020603050405020304" pitchFamily="18" charset="0"/>
              </a:rPr>
              <a:t>±</a:t>
            </a:r>
            <a:r>
              <a:rPr kumimoji="1" lang="ja-JP" altLang="en-US" sz="1500" dirty="0">
                <a:solidFill>
                  <a:srgbClr val="FFFF00"/>
                </a:solidFill>
                <a:latin typeface="+mj-ea"/>
                <a:ea typeface="+mj-ea"/>
                <a:cs typeface="Times New Roman" panose="02020603050405020304" pitchFamily="18" charset="0"/>
              </a:rPr>
              <a:t>母標準誤差の</a:t>
            </a:r>
            <a:r>
              <a:rPr kumimoji="1" lang="en-US" altLang="ja-JP" sz="1500" dirty="0">
                <a:solidFill>
                  <a:srgbClr val="FFFF00"/>
                </a:solidFill>
                <a:latin typeface="+mj-ea"/>
                <a:ea typeface="+mj-ea"/>
                <a:cs typeface="Times New Roman" panose="02020603050405020304" pitchFamily="18" charset="0"/>
              </a:rPr>
              <a:t>1</a:t>
            </a:r>
            <a:r>
              <a:rPr kumimoji="1" lang="ja-JP" altLang="en-US" sz="1500" dirty="0">
                <a:solidFill>
                  <a:srgbClr val="FFFF00"/>
                </a:solidFill>
                <a:latin typeface="+mj-ea"/>
                <a:ea typeface="+mj-ea"/>
                <a:cs typeface="Times New Roman" panose="02020603050405020304" pitchFamily="18" charset="0"/>
              </a:rPr>
              <a:t>倍</a:t>
            </a:r>
          </a:p>
        </p:txBody>
      </p:sp>
      <p:sp>
        <p:nvSpPr>
          <p:cNvPr id="7" name="矢印: 左右 6">
            <a:extLst>
              <a:ext uri="{FF2B5EF4-FFF2-40B4-BE49-F238E27FC236}">
                <a16:creationId xmlns:a16="http://schemas.microsoft.com/office/drawing/2014/main" id="{37620AE5-DE04-4511-A9EF-87FA8DF8AB92}"/>
              </a:ext>
            </a:extLst>
          </p:cNvPr>
          <p:cNvSpPr/>
          <p:nvPr/>
        </p:nvSpPr>
        <p:spPr>
          <a:xfrm>
            <a:off x="1749941" y="4774468"/>
            <a:ext cx="1368152" cy="216024"/>
          </a:xfrm>
          <a:prstGeom prst="leftRightArrow">
            <a:avLst/>
          </a:prstGeom>
          <a:solidFill>
            <a:srgbClr val="FFC0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8AFAECAD-62B2-4B78-BBA8-2357B2B1C224}"/>
                  </a:ext>
                </a:extLst>
              </p:cNvPr>
              <p:cNvSpPr txBox="1"/>
              <p:nvPr/>
            </p:nvSpPr>
            <p:spPr>
              <a:xfrm>
                <a:off x="2839561" y="4525381"/>
                <a:ext cx="697627" cy="323165"/>
              </a:xfrm>
              <a:prstGeom prst="rect">
                <a:avLst/>
              </a:prstGeom>
              <a:noFill/>
            </p:spPr>
            <p:txBody>
              <a:bodyPr wrap="none" rtlCol="0">
                <a:spAutoFit/>
              </a:bodyPr>
              <a:lstStyle/>
              <a:p>
                <a14:m>
                  <m:oMath xmlns:m="http://schemas.openxmlformats.org/officeDocument/2006/math">
                    <m:acc>
                      <m:accPr>
                        <m:chr m:val="̅"/>
                        <m:ctrlPr>
                          <a:rPr kumimoji="1" lang="ja-JP" altLang="en-US" sz="1500" i="1" smtClean="0">
                            <a:solidFill>
                              <a:schemeClr val="bg1"/>
                            </a:solidFill>
                            <a:latin typeface="Cambria Math" panose="02040503050406030204" pitchFamily="18" charset="0"/>
                            <a:ea typeface="+mj-ea"/>
                            <a:cs typeface="Times New Roman" panose="02020603050405020304" pitchFamily="18" charset="0"/>
                          </a:rPr>
                        </m:ctrlPr>
                      </m:accPr>
                      <m:e>
                        <m:r>
                          <a:rPr kumimoji="1" lang="en-US" altLang="ja-JP" sz="1500" b="0" i="1" smtClean="0">
                            <a:solidFill>
                              <a:schemeClr val="bg1"/>
                            </a:solidFill>
                            <a:latin typeface="Cambria Math" panose="02040503050406030204" pitchFamily="18" charset="0"/>
                            <a:ea typeface="+mj-ea"/>
                            <a:cs typeface="Times New Roman" panose="02020603050405020304" pitchFamily="18" charset="0"/>
                          </a:rPr>
                          <m:t>𝑥</m:t>
                        </m:r>
                      </m:e>
                    </m:acc>
                  </m:oMath>
                </a14:m>
                <a:r>
                  <a:rPr kumimoji="1" lang="en-US" altLang="ja-JP" sz="1500" dirty="0">
                    <a:solidFill>
                      <a:schemeClr val="bg1"/>
                    </a:solidFill>
                    <a:ea typeface="+mj-ea"/>
                    <a:cs typeface="Times New Roman" panose="02020603050405020304" pitchFamily="18" charset="0"/>
                  </a:rPr>
                  <a:t>+1</a:t>
                </a:r>
                <a14:m>
                  <m:oMath xmlns:m="http://schemas.openxmlformats.org/officeDocument/2006/math">
                    <m:sSub>
                      <m:sSubPr>
                        <m:ctrlPr>
                          <a:rPr kumimoji="1" lang="en-US" altLang="ja-JP" sz="1500" i="1" smtClean="0">
                            <a:solidFill>
                              <a:schemeClr val="bg1"/>
                            </a:solidFill>
                            <a:latin typeface="Cambria Math" panose="02040503050406030204" pitchFamily="18" charset="0"/>
                            <a:ea typeface="+mj-ea"/>
                            <a:cs typeface="Times New Roman" panose="02020603050405020304" pitchFamily="18" charset="0"/>
                          </a:rPr>
                        </m:ctrlPr>
                      </m:sSubPr>
                      <m:e>
                        <m:r>
                          <m:rPr>
                            <m:nor/>
                          </m:rPr>
                          <a:rPr kumimoji="1" lang="en-US" altLang="ja-JP" sz="1500" i="1" dirty="0">
                            <a:solidFill>
                              <a:schemeClr val="bg1"/>
                            </a:solidFill>
                            <a:ea typeface="+mj-ea"/>
                            <a:cs typeface="Times New Roman" panose="02020603050405020304" pitchFamily="18" charset="0"/>
                          </a:rPr>
                          <m:t>σ</m:t>
                        </m:r>
                      </m:e>
                      <m:sub>
                        <m:acc>
                          <m:accPr>
                            <m:chr m:val="̅"/>
                            <m:ctrlPr>
                              <a:rPr kumimoji="1" lang="ja-JP" altLang="en-US" sz="1500" i="1">
                                <a:solidFill>
                                  <a:schemeClr val="bg1"/>
                                </a:solidFill>
                                <a:latin typeface="Cambria Math" panose="02040503050406030204" pitchFamily="18" charset="0"/>
                                <a:ea typeface="+mj-ea"/>
                                <a:cs typeface="Times New Roman" panose="02020603050405020304" pitchFamily="18" charset="0"/>
                              </a:rPr>
                            </m:ctrlPr>
                          </m:accPr>
                          <m:e>
                            <m:r>
                              <a:rPr kumimoji="1" lang="en-US" altLang="ja-JP" sz="1500" i="1">
                                <a:solidFill>
                                  <a:schemeClr val="bg1"/>
                                </a:solidFill>
                                <a:latin typeface="Cambria Math" panose="02040503050406030204" pitchFamily="18" charset="0"/>
                                <a:ea typeface="+mj-ea"/>
                                <a:cs typeface="Times New Roman" panose="02020603050405020304" pitchFamily="18" charset="0"/>
                              </a:rPr>
                              <m:t>𝑥</m:t>
                            </m:r>
                          </m:e>
                        </m:acc>
                      </m:sub>
                    </m:sSub>
                  </m:oMath>
                </a14:m>
                <a:endParaRPr kumimoji="1" lang="ja-JP" altLang="en-US" sz="1500" dirty="0">
                  <a:solidFill>
                    <a:schemeClr val="bg1"/>
                  </a:solidFill>
                  <a:ea typeface="+mj-ea"/>
                  <a:cs typeface="Times New Roman" panose="02020603050405020304" pitchFamily="18" charset="0"/>
                </a:endParaRPr>
              </a:p>
            </p:txBody>
          </p:sp>
        </mc:Choice>
        <mc:Fallback xmlns="">
          <p:sp>
            <p:nvSpPr>
              <p:cNvPr id="10" name="テキスト ボックス 9">
                <a:extLst>
                  <a:ext uri="{FF2B5EF4-FFF2-40B4-BE49-F238E27FC236}">
                    <a16:creationId xmlns:a16="http://schemas.microsoft.com/office/drawing/2014/main" id="{8AFAECAD-62B2-4B78-BBA8-2357B2B1C224}"/>
                  </a:ext>
                </a:extLst>
              </p:cNvPr>
              <p:cNvSpPr txBox="1">
                <a:spLocks noRot="1" noChangeAspect="1" noMove="1" noResize="1" noEditPoints="1" noAdjustHandles="1" noChangeArrowheads="1" noChangeShapeType="1" noTextEdit="1"/>
              </p:cNvSpPr>
              <p:nvPr/>
            </p:nvSpPr>
            <p:spPr>
              <a:xfrm>
                <a:off x="2839561" y="4525381"/>
                <a:ext cx="697627" cy="323165"/>
              </a:xfrm>
              <a:prstGeom prst="rect">
                <a:avLst/>
              </a:prstGeom>
              <a:blipFill>
                <a:blip r:embed="rId4"/>
                <a:stretch>
                  <a:fillRect t="-3774" r="-15789" b="-2075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64538056-D852-4603-94DA-894F9884D933}"/>
                  </a:ext>
                </a:extLst>
              </p:cNvPr>
              <p:cNvSpPr txBox="1"/>
              <p:nvPr/>
            </p:nvSpPr>
            <p:spPr>
              <a:xfrm>
                <a:off x="1543417" y="4508397"/>
                <a:ext cx="643125" cy="323165"/>
              </a:xfrm>
              <a:prstGeom prst="rect">
                <a:avLst/>
              </a:prstGeom>
              <a:noFill/>
            </p:spPr>
            <p:txBody>
              <a:bodyPr wrap="none" rtlCol="0">
                <a:spAutoFit/>
              </a:bodyPr>
              <a:lstStyle/>
              <a:p>
                <a14:m>
                  <m:oMath xmlns:m="http://schemas.openxmlformats.org/officeDocument/2006/math">
                    <m:acc>
                      <m:accPr>
                        <m:chr m:val="̅"/>
                        <m:ctrlPr>
                          <a:rPr kumimoji="1" lang="ja-JP" altLang="en-US" sz="1500" i="1" smtClean="0">
                            <a:solidFill>
                              <a:schemeClr val="bg1"/>
                            </a:solidFill>
                            <a:latin typeface="Cambria Math" panose="02040503050406030204" pitchFamily="18" charset="0"/>
                            <a:ea typeface="+mj-ea"/>
                            <a:cs typeface="Times New Roman" panose="02020603050405020304" pitchFamily="18" charset="0"/>
                          </a:rPr>
                        </m:ctrlPr>
                      </m:accPr>
                      <m:e>
                        <m:r>
                          <a:rPr kumimoji="1" lang="en-US" altLang="ja-JP" sz="1500" b="0" i="1" smtClean="0">
                            <a:solidFill>
                              <a:schemeClr val="bg1"/>
                            </a:solidFill>
                            <a:latin typeface="Cambria Math" panose="02040503050406030204" pitchFamily="18" charset="0"/>
                            <a:ea typeface="+mj-ea"/>
                            <a:cs typeface="Times New Roman" panose="02020603050405020304" pitchFamily="18" charset="0"/>
                          </a:rPr>
                          <m:t>𝑥</m:t>
                        </m:r>
                      </m:e>
                    </m:acc>
                  </m:oMath>
                </a14:m>
                <a:r>
                  <a:rPr kumimoji="1" lang="en-US" altLang="ja-JP" sz="1500" dirty="0">
                    <a:solidFill>
                      <a:schemeClr val="bg1"/>
                    </a:solidFill>
                    <a:ea typeface="+mj-ea"/>
                    <a:cs typeface="Times New Roman" panose="02020603050405020304" pitchFamily="18" charset="0"/>
                  </a:rPr>
                  <a:t>-1</a:t>
                </a:r>
                <a14:m>
                  <m:oMath xmlns:m="http://schemas.openxmlformats.org/officeDocument/2006/math">
                    <m:sSub>
                      <m:sSubPr>
                        <m:ctrlPr>
                          <a:rPr kumimoji="1" lang="en-US" altLang="ja-JP" sz="1500" i="1" smtClean="0">
                            <a:solidFill>
                              <a:schemeClr val="bg1"/>
                            </a:solidFill>
                            <a:latin typeface="Cambria Math" panose="02040503050406030204" pitchFamily="18" charset="0"/>
                            <a:ea typeface="+mj-ea"/>
                            <a:cs typeface="Times New Roman" panose="02020603050405020304" pitchFamily="18" charset="0"/>
                          </a:rPr>
                        </m:ctrlPr>
                      </m:sSubPr>
                      <m:e>
                        <m:r>
                          <m:rPr>
                            <m:nor/>
                          </m:rPr>
                          <a:rPr kumimoji="1" lang="en-US" altLang="ja-JP" sz="1500" i="1" dirty="0">
                            <a:solidFill>
                              <a:schemeClr val="bg1"/>
                            </a:solidFill>
                            <a:ea typeface="+mj-ea"/>
                            <a:cs typeface="Times New Roman" panose="02020603050405020304" pitchFamily="18" charset="0"/>
                          </a:rPr>
                          <m:t>σ</m:t>
                        </m:r>
                      </m:e>
                      <m:sub>
                        <m:acc>
                          <m:accPr>
                            <m:chr m:val="̅"/>
                            <m:ctrlPr>
                              <a:rPr kumimoji="1" lang="ja-JP" altLang="en-US" sz="1500" i="1">
                                <a:solidFill>
                                  <a:schemeClr val="bg1"/>
                                </a:solidFill>
                                <a:latin typeface="Cambria Math" panose="02040503050406030204" pitchFamily="18" charset="0"/>
                                <a:ea typeface="+mj-ea"/>
                                <a:cs typeface="Times New Roman" panose="02020603050405020304" pitchFamily="18" charset="0"/>
                              </a:rPr>
                            </m:ctrlPr>
                          </m:accPr>
                          <m:e>
                            <m:r>
                              <a:rPr kumimoji="1" lang="en-US" altLang="ja-JP" sz="1500" i="1">
                                <a:solidFill>
                                  <a:schemeClr val="bg1"/>
                                </a:solidFill>
                                <a:latin typeface="Cambria Math" panose="02040503050406030204" pitchFamily="18" charset="0"/>
                                <a:ea typeface="+mj-ea"/>
                                <a:cs typeface="Times New Roman" panose="02020603050405020304" pitchFamily="18" charset="0"/>
                              </a:rPr>
                              <m:t>𝑥</m:t>
                            </m:r>
                          </m:e>
                        </m:acc>
                      </m:sub>
                    </m:sSub>
                  </m:oMath>
                </a14:m>
                <a:endParaRPr kumimoji="1" lang="ja-JP" altLang="en-US" sz="1500" dirty="0">
                  <a:solidFill>
                    <a:schemeClr val="bg1"/>
                  </a:solidFill>
                  <a:ea typeface="+mj-ea"/>
                  <a:cs typeface="Times New Roman" panose="02020603050405020304" pitchFamily="18" charset="0"/>
                </a:endParaRPr>
              </a:p>
            </p:txBody>
          </p:sp>
        </mc:Choice>
        <mc:Fallback xmlns="">
          <p:sp>
            <p:nvSpPr>
              <p:cNvPr id="11" name="テキスト ボックス 10">
                <a:extLst>
                  <a:ext uri="{FF2B5EF4-FFF2-40B4-BE49-F238E27FC236}">
                    <a16:creationId xmlns:a16="http://schemas.microsoft.com/office/drawing/2014/main" id="{64538056-D852-4603-94DA-894F9884D933}"/>
                  </a:ext>
                </a:extLst>
              </p:cNvPr>
              <p:cNvSpPr txBox="1">
                <a:spLocks noRot="1" noChangeAspect="1" noMove="1" noResize="1" noEditPoints="1" noAdjustHandles="1" noChangeArrowheads="1" noChangeShapeType="1" noTextEdit="1"/>
              </p:cNvSpPr>
              <p:nvPr/>
            </p:nvSpPr>
            <p:spPr>
              <a:xfrm>
                <a:off x="1543417" y="4508397"/>
                <a:ext cx="643125" cy="323165"/>
              </a:xfrm>
              <a:prstGeom prst="rect">
                <a:avLst/>
              </a:prstGeom>
              <a:blipFill>
                <a:blip r:embed="rId5"/>
                <a:stretch>
                  <a:fillRect t="-5660" r="-18868" b="-18868"/>
                </a:stretch>
              </a:blipFill>
            </p:spPr>
            <p:txBody>
              <a:bodyPr/>
              <a:lstStyle/>
              <a:p>
                <a:r>
                  <a:rPr lang="ja-JP" altLang="en-US">
                    <a:noFill/>
                  </a:rPr>
                  <a:t> </a:t>
                </a:r>
              </a:p>
            </p:txBody>
          </p:sp>
        </mc:Fallback>
      </mc:AlternateContent>
      <p:sp>
        <p:nvSpPr>
          <p:cNvPr id="12" name="テキスト ボックス 11">
            <a:extLst>
              <a:ext uri="{FF2B5EF4-FFF2-40B4-BE49-F238E27FC236}">
                <a16:creationId xmlns:a16="http://schemas.microsoft.com/office/drawing/2014/main" id="{00B5FD5D-360F-4FB2-A294-0AAC39CD7014}"/>
              </a:ext>
            </a:extLst>
          </p:cNvPr>
          <p:cNvSpPr txBox="1"/>
          <p:nvPr/>
        </p:nvSpPr>
        <p:spPr>
          <a:xfrm>
            <a:off x="4550823" y="2562930"/>
            <a:ext cx="4028075" cy="1938992"/>
          </a:xfrm>
          <a:prstGeom prst="rect">
            <a:avLst/>
          </a:prstGeom>
          <a:noFill/>
        </p:spPr>
        <p:txBody>
          <a:bodyPr wrap="square" rtlCol="0">
            <a:spAutoFit/>
          </a:bodyPr>
          <a:lstStyle/>
          <a:p>
            <a:pPr algn="just"/>
            <a:r>
              <a:rPr kumimoji="1" lang="ja-JP" altLang="en-US" sz="2000" dirty="0">
                <a:solidFill>
                  <a:srgbClr val="FFFF00"/>
                </a:solidFill>
                <a:latin typeface="+mj-ea"/>
                <a:ea typeface="+mj-ea"/>
                <a:cs typeface="Times New Roman" panose="02020603050405020304" pitchFamily="18" charset="0"/>
              </a:rPr>
              <a:t>信頼係数</a:t>
            </a:r>
            <a:r>
              <a:rPr kumimoji="1" lang="en-US" altLang="ja-JP" sz="2000" dirty="0">
                <a:solidFill>
                  <a:srgbClr val="FFFF00"/>
                </a:solidFill>
                <a:latin typeface="+mj-ea"/>
                <a:ea typeface="+mj-ea"/>
                <a:cs typeface="Times New Roman" panose="02020603050405020304" pitchFamily="18" charset="0"/>
              </a:rPr>
              <a:t>68.28</a:t>
            </a:r>
            <a:r>
              <a:rPr kumimoji="1" lang="ja-JP" altLang="en-US" sz="2000" dirty="0">
                <a:solidFill>
                  <a:srgbClr val="FFFF00"/>
                </a:solidFill>
                <a:latin typeface="+mj-ea"/>
                <a:ea typeface="+mj-ea"/>
                <a:cs typeface="Times New Roman" panose="02020603050405020304" pitchFamily="18" charset="0"/>
              </a:rPr>
              <a:t>％</a:t>
            </a:r>
            <a:r>
              <a:rPr kumimoji="1" lang="en-US" altLang="ja-JP" sz="2000" baseline="30000" dirty="0">
                <a:solidFill>
                  <a:srgbClr val="FF0000"/>
                </a:solidFill>
                <a:latin typeface="+mj-ea"/>
                <a:ea typeface="+mj-ea"/>
                <a:cs typeface="Times New Roman" panose="02020603050405020304" pitchFamily="18" charset="0"/>
              </a:rPr>
              <a:t>※</a:t>
            </a:r>
            <a:r>
              <a:rPr kumimoji="1" lang="ja-JP" altLang="en-US" sz="2000" dirty="0">
                <a:solidFill>
                  <a:srgbClr val="FFFF00"/>
                </a:solidFill>
                <a:latin typeface="+mj-ea"/>
                <a:ea typeface="+mj-ea"/>
                <a:cs typeface="Times New Roman" panose="02020603050405020304" pitchFamily="18" charset="0"/>
              </a:rPr>
              <a:t>の信頼区間</a:t>
            </a:r>
            <a:r>
              <a:rPr kumimoji="1" lang="ja-JP" altLang="en-US" sz="2000" dirty="0">
                <a:solidFill>
                  <a:schemeClr val="bg1"/>
                </a:solidFill>
                <a:latin typeface="+mj-ea"/>
                <a:ea typeface="+mj-ea"/>
                <a:cs typeface="Times New Roman" panose="02020603050405020304" pitchFamily="18" charset="0"/>
              </a:rPr>
              <a:t>を推定していることと同じ意味であったことがわかる</a:t>
            </a:r>
            <a:endParaRPr kumimoji="1" lang="en-US" altLang="ja-JP" sz="2000" dirty="0">
              <a:solidFill>
                <a:schemeClr val="bg1"/>
              </a:solidFill>
              <a:latin typeface="+mj-ea"/>
              <a:ea typeface="+mj-ea"/>
              <a:cs typeface="Times New Roman" panose="02020603050405020304" pitchFamily="18" charset="0"/>
            </a:endParaRPr>
          </a:p>
          <a:p>
            <a:pPr algn="just"/>
            <a:r>
              <a:rPr kumimoji="1" lang="ja-JP" altLang="en-US" sz="2000" dirty="0">
                <a:solidFill>
                  <a:schemeClr val="bg1"/>
                </a:solidFill>
                <a:latin typeface="+mj-ea"/>
                <a:ea typeface="+mj-ea"/>
                <a:cs typeface="Times New Roman" panose="02020603050405020304" pitchFamily="18" charset="0"/>
              </a:rPr>
              <a:t>→指定した信頼性の高さの下，推定結果の幅を示せる区間推定の方が優れている（わかりやすい）</a:t>
            </a:r>
          </a:p>
        </p:txBody>
      </p:sp>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0BC2AFD3-BCD6-43CD-8D50-864A7EA7F567}"/>
                  </a:ext>
                </a:extLst>
              </p:cNvPr>
              <p:cNvSpPr txBox="1"/>
              <p:nvPr/>
            </p:nvSpPr>
            <p:spPr>
              <a:xfrm>
                <a:off x="2262100" y="4508397"/>
                <a:ext cx="341184" cy="3231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kumimoji="1" lang="ja-JP" altLang="en-US" sz="1500" i="1" smtClean="0">
                              <a:solidFill>
                                <a:schemeClr val="bg1"/>
                              </a:solidFill>
                              <a:latin typeface="Cambria Math" panose="02040503050406030204" pitchFamily="18" charset="0"/>
                              <a:ea typeface="+mj-ea"/>
                              <a:cs typeface="Times New Roman" panose="02020603050405020304" pitchFamily="18" charset="0"/>
                            </a:rPr>
                          </m:ctrlPr>
                        </m:accPr>
                        <m:e>
                          <m:r>
                            <a:rPr kumimoji="1" lang="en-US" altLang="ja-JP" sz="1500" b="0" i="1" smtClean="0">
                              <a:solidFill>
                                <a:schemeClr val="bg1"/>
                              </a:solidFill>
                              <a:latin typeface="Cambria Math" panose="02040503050406030204" pitchFamily="18" charset="0"/>
                              <a:ea typeface="+mj-ea"/>
                              <a:cs typeface="Times New Roman" panose="02020603050405020304" pitchFamily="18" charset="0"/>
                            </a:rPr>
                            <m:t>𝑥</m:t>
                          </m:r>
                        </m:e>
                      </m:acc>
                    </m:oMath>
                  </m:oMathPara>
                </a14:m>
                <a:endParaRPr kumimoji="1" lang="ja-JP" altLang="en-US" sz="1500" dirty="0">
                  <a:solidFill>
                    <a:schemeClr val="bg1"/>
                  </a:solidFill>
                  <a:ea typeface="+mj-ea"/>
                  <a:cs typeface="Times New Roman" panose="02020603050405020304" pitchFamily="18" charset="0"/>
                </a:endParaRPr>
              </a:p>
            </p:txBody>
          </p:sp>
        </mc:Choice>
        <mc:Fallback xmlns="">
          <p:sp>
            <p:nvSpPr>
              <p:cNvPr id="13" name="テキスト ボックス 12">
                <a:extLst>
                  <a:ext uri="{FF2B5EF4-FFF2-40B4-BE49-F238E27FC236}">
                    <a16:creationId xmlns:a16="http://schemas.microsoft.com/office/drawing/2014/main" id="{0BC2AFD3-BCD6-43CD-8D50-864A7EA7F567}"/>
                  </a:ext>
                </a:extLst>
              </p:cNvPr>
              <p:cNvSpPr txBox="1">
                <a:spLocks noRot="1" noChangeAspect="1" noMove="1" noResize="1" noEditPoints="1" noAdjustHandles="1" noChangeArrowheads="1" noChangeShapeType="1" noTextEdit="1"/>
              </p:cNvSpPr>
              <p:nvPr/>
            </p:nvSpPr>
            <p:spPr>
              <a:xfrm>
                <a:off x="2262100" y="4508397"/>
                <a:ext cx="341184" cy="323165"/>
              </a:xfrm>
              <a:prstGeom prst="rect">
                <a:avLst/>
              </a:prstGeom>
              <a:blipFill>
                <a:blip r:embed="rId6"/>
                <a:stretch>
                  <a:fillRect r="-16071"/>
                </a:stretch>
              </a:blipFill>
            </p:spPr>
            <p:txBody>
              <a:bodyPr/>
              <a:lstStyle/>
              <a:p>
                <a:r>
                  <a:rPr lang="ja-JP" altLang="en-US">
                    <a:noFill/>
                  </a:rPr>
                  <a:t> </a:t>
                </a:r>
              </a:p>
            </p:txBody>
          </p:sp>
        </mc:Fallback>
      </mc:AlternateContent>
      <p:sp>
        <p:nvSpPr>
          <p:cNvPr id="3" name="正方形/長方形 2">
            <a:extLst>
              <a:ext uri="{FF2B5EF4-FFF2-40B4-BE49-F238E27FC236}">
                <a16:creationId xmlns:a16="http://schemas.microsoft.com/office/drawing/2014/main" id="{B323E28E-9323-4A4C-8713-FB82A1959AE8}"/>
              </a:ext>
            </a:extLst>
          </p:cNvPr>
          <p:cNvSpPr/>
          <p:nvPr/>
        </p:nvSpPr>
        <p:spPr>
          <a:xfrm>
            <a:off x="4211960" y="4987704"/>
            <a:ext cx="4572000" cy="1200329"/>
          </a:xfrm>
          <a:prstGeom prst="rect">
            <a:avLst/>
          </a:prstGeom>
        </p:spPr>
        <p:txBody>
          <a:bodyPr>
            <a:spAutoFit/>
          </a:bodyPr>
          <a:lstStyle/>
          <a:p>
            <a:pPr algn="just"/>
            <a:r>
              <a:rPr kumimoji="1" lang="en-US" altLang="ja-JP" sz="1800" dirty="0">
                <a:solidFill>
                  <a:srgbClr val="FF0000"/>
                </a:solidFill>
                <a:latin typeface="+mj-ea"/>
                <a:cs typeface="Times New Roman" panose="02020603050405020304" pitchFamily="18" charset="0"/>
              </a:rPr>
              <a:t>※</a:t>
            </a:r>
            <a:r>
              <a:rPr kumimoji="1" lang="ja-JP" altLang="en-US" sz="1800" dirty="0">
                <a:solidFill>
                  <a:schemeClr val="bg1"/>
                </a:solidFill>
                <a:latin typeface="+mj-ea"/>
                <a:cs typeface="Times New Roman" panose="02020603050405020304" pitchFamily="18" charset="0"/>
              </a:rPr>
              <a:t>注：不偏標準誤差の場合には，自由度に対応して信頼係数の値はやや下がるが，そもそも母分散が不明なので正規分布を前提できない（次節の</a:t>
            </a:r>
            <a:r>
              <a:rPr kumimoji="1" lang="en-US" altLang="ja-JP" sz="1800" dirty="0">
                <a:solidFill>
                  <a:schemeClr val="bg1"/>
                </a:solidFill>
                <a:latin typeface="+mj-ea"/>
                <a:cs typeface="Times New Roman" panose="02020603050405020304" pitchFamily="18" charset="0"/>
              </a:rPr>
              <a:t>t</a:t>
            </a:r>
            <a:r>
              <a:rPr kumimoji="1" lang="ja-JP" altLang="en-US" sz="1800" dirty="0">
                <a:solidFill>
                  <a:schemeClr val="bg1"/>
                </a:solidFill>
                <a:latin typeface="+mj-ea"/>
                <a:cs typeface="Times New Roman" panose="02020603050405020304" pitchFamily="18" charset="0"/>
              </a:rPr>
              <a:t>分布を考える）</a:t>
            </a:r>
            <a:endParaRPr kumimoji="1" lang="en-US" altLang="ja-JP" sz="1800" dirty="0">
              <a:solidFill>
                <a:schemeClr val="bg1"/>
              </a:solidFill>
              <a:latin typeface="+mj-ea"/>
              <a:cs typeface="Times New Roman" panose="02020603050405020304" pitchFamily="18" charset="0"/>
            </a:endParaRPr>
          </a:p>
        </p:txBody>
      </p:sp>
    </p:spTree>
    <p:extLst>
      <p:ext uri="{BB962C8B-B14F-4D97-AF65-F5344CB8AC3E}">
        <p14:creationId xmlns:p14="http://schemas.microsoft.com/office/powerpoint/2010/main" val="326935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10" grpId="0"/>
      <p:bldP spid="11"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E1C90E-3DBB-46D4-9A7E-6B0AE483E440}"/>
              </a:ext>
            </a:extLst>
          </p:cNvPr>
          <p:cNvSpPr>
            <a:spLocks noGrp="1"/>
          </p:cNvSpPr>
          <p:nvPr>
            <p:ph type="title"/>
          </p:nvPr>
        </p:nvSpPr>
        <p:spPr/>
        <p:txBody>
          <a:bodyPr/>
          <a:lstStyle/>
          <a:p>
            <a:r>
              <a:rPr kumimoji="1" lang="ja-JP" altLang="en-US" dirty="0"/>
              <a:t>例　題</a:t>
            </a:r>
          </a:p>
        </p:txBody>
      </p:sp>
      <p:sp>
        <p:nvSpPr>
          <p:cNvPr id="3" name="コンテンツ プレースホルダー 2">
            <a:extLst>
              <a:ext uri="{FF2B5EF4-FFF2-40B4-BE49-F238E27FC236}">
                <a16:creationId xmlns:a16="http://schemas.microsoft.com/office/drawing/2014/main" id="{C4A57375-FA44-4C9A-855A-BDBE30E3A289}"/>
              </a:ext>
            </a:extLst>
          </p:cNvPr>
          <p:cNvSpPr>
            <a:spLocks noGrp="1"/>
          </p:cNvSpPr>
          <p:nvPr>
            <p:ph idx="1"/>
          </p:nvPr>
        </p:nvSpPr>
        <p:spPr>
          <a:xfrm>
            <a:off x="685800" y="2057399"/>
            <a:ext cx="7772400" cy="3298221"/>
          </a:xfrm>
        </p:spPr>
        <p:txBody>
          <a:bodyPr/>
          <a:lstStyle/>
          <a:p>
            <a:pPr marL="0" indent="0">
              <a:buNone/>
            </a:pPr>
            <a:r>
              <a:rPr kumimoji="1" lang="ja-JP" altLang="en-US" sz="2000" dirty="0"/>
              <a:t>ある園芸農家が栽培しているカーネーションのなかから</a:t>
            </a:r>
            <a:r>
              <a:rPr kumimoji="1" lang="en-US" altLang="ja-JP" sz="2000" dirty="0"/>
              <a:t>16</a:t>
            </a:r>
            <a:r>
              <a:rPr kumimoji="1" lang="ja-JP" altLang="en-US" sz="2000" dirty="0"/>
              <a:t>本を抽出して蕾（つぼみ）の直径を調べたら，平均で</a:t>
            </a:r>
            <a:r>
              <a:rPr kumimoji="1" lang="en-US" altLang="ja-JP" sz="2000" dirty="0"/>
              <a:t>10.0mm</a:t>
            </a:r>
            <a:r>
              <a:rPr kumimoji="1" lang="ja-JP" altLang="en-US" sz="2000" dirty="0"/>
              <a:t>であった。</a:t>
            </a:r>
            <a:endParaRPr kumimoji="1" lang="en-US" altLang="ja-JP" sz="2000" dirty="0"/>
          </a:p>
          <a:p>
            <a:pPr marL="0" indent="0">
              <a:buNone/>
            </a:pPr>
            <a:r>
              <a:rPr kumimoji="1" lang="ja-JP" altLang="en-US" sz="2000" dirty="0"/>
              <a:t>この農家が栽培している全てのカーネーションの平均直径を信頼係数</a:t>
            </a:r>
            <a:r>
              <a:rPr kumimoji="1" lang="en-US" altLang="ja-JP" sz="2000" dirty="0"/>
              <a:t>95</a:t>
            </a:r>
            <a:r>
              <a:rPr kumimoji="1" lang="ja-JP" altLang="en-US" sz="2000" dirty="0"/>
              <a:t>％で推定しなさい。ただし，その母分散は</a:t>
            </a:r>
            <a:r>
              <a:rPr kumimoji="1" lang="en-US" altLang="ja-JP" sz="2000" dirty="0"/>
              <a:t>36.0</a:t>
            </a:r>
            <a:r>
              <a:rPr kumimoji="1" lang="ja-JP" altLang="en-US" sz="2000" dirty="0"/>
              <a:t>㎟だとする。</a:t>
            </a:r>
            <a:endParaRPr kumimoji="1" lang="en-US" altLang="ja-JP" sz="2000" dirty="0"/>
          </a:p>
          <a:p>
            <a:pPr marL="0" indent="0">
              <a:buNone/>
            </a:pPr>
            <a:endParaRPr kumimoji="1" lang="en-US" altLang="ja-JP" sz="1000" dirty="0"/>
          </a:p>
          <a:p>
            <a:pPr marL="0" indent="0">
              <a:buNone/>
            </a:pPr>
            <a:r>
              <a:rPr kumimoji="1" lang="ja-JP" altLang="en-US" sz="2000" dirty="0"/>
              <a:t>解：母分散は既知なので，</a:t>
            </a:r>
            <a:r>
              <a:rPr lang="ja-JP" altLang="en-US" sz="2000" dirty="0"/>
              <a:t>後は信頼係数</a:t>
            </a:r>
            <a:r>
              <a:rPr lang="en-US" altLang="ja-JP" sz="2000" dirty="0"/>
              <a:t>95</a:t>
            </a:r>
            <a:r>
              <a:rPr lang="ja-JP" altLang="en-US" sz="2000" dirty="0"/>
              <a:t>％の信頼限界を計算するための</a:t>
            </a:r>
            <a:r>
              <a:rPr lang="en-US" altLang="ja-JP" sz="2000" dirty="0"/>
              <a:t>z</a:t>
            </a:r>
            <a:r>
              <a:rPr lang="ja-JP" altLang="en-US" sz="2000" dirty="0"/>
              <a:t>値を</a:t>
            </a:r>
            <a:r>
              <a:rPr kumimoji="1" lang="ja-JP" altLang="en-US" sz="2000" dirty="0"/>
              <a:t>分布表か</a:t>
            </a:r>
            <a:r>
              <a:rPr kumimoji="1" lang="en-US" altLang="ja-JP" sz="2000" dirty="0"/>
              <a:t>Excel</a:t>
            </a:r>
            <a:r>
              <a:rPr kumimoji="1" lang="ja-JP" altLang="en-US" sz="2000" dirty="0"/>
              <a:t>関数などで得るだけ。</a:t>
            </a:r>
            <a:endParaRPr kumimoji="1" lang="en-US" altLang="ja-JP" sz="2000" dirty="0"/>
          </a:p>
          <a:p>
            <a:pPr marL="0" indent="0">
              <a:buNone/>
            </a:pPr>
            <a:r>
              <a:rPr kumimoji="1" lang="en-US" altLang="ja-JP" sz="2000" dirty="0"/>
              <a:t>z</a:t>
            </a:r>
            <a:r>
              <a:rPr kumimoji="1" lang="ja-JP" altLang="en-US" sz="2000" dirty="0"/>
              <a:t>は</a:t>
            </a:r>
            <a:r>
              <a:rPr kumimoji="1" lang="en-US" altLang="ja-JP" sz="2000" dirty="0"/>
              <a:t>1.96</a:t>
            </a:r>
            <a:r>
              <a:rPr kumimoji="1" lang="ja-JP" altLang="en-US" sz="2000" dirty="0"/>
              <a:t>なので</a:t>
            </a:r>
            <a:r>
              <a:rPr lang="ja-JP" altLang="en-US" sz="2000" dirty="0"/>
              <a:t>，下記式から，</a:t>
            </a:r>
            <a:r>
              <a:rPr kumimoji="1" lang="ja-JP" altLang="en-US" sz="2000" dirty="0"/>
              <a:t>蕾の平均直径に対する信頼係数</a:t>
            </a:r>
            <a:r>
              <a:rPr kumimoji="1" lang="en-US" altLang="ja-JP" sz="2000" dirty="0"/>
              <a:t>95</a:t>
            </a:r>
            <a:r>
              <a:rPr kumimoji="1" lang="ja-JP" altLang="en-US" sz="2000" dirty="0"/>
              <a:t>％の信頼区間は（</a:t>
            </a:r>
            <a:r>
              <a:rPr kumimoji="1" lang="en-US" altLang="ja-JP" sz="2000" dirty="0"/>
              <a:t>7.06mm,12.94mm</a:t>
            </a:r>
            <a:r>
              <a:rPr kumimoji="1" lang="ja-JP" altLang="en-US" sz="2000" dirty="0"/>
              <a:t>）となる。</a:t>
            </a:r>
            <a:endParaRPr kumimoji="1" lang="en-US" altLang="ja-JP" sz="2000" dirty="0"/>
          </a:p>
          <a:p>
            <a:pPr marL="0" indent="0">
              <a:buNone/>
            </a:pPr>
            <a:endParaRPr kumimoji="1" lang="ja-JP" altLang="en-US" sz="2000" dirty="0"/>
          </a:p>
        </p:txBody>
      </p:sp>
      <p:pic>
        <p:nvPicPr>
          <p:cNvPr id="11" name="図 10">
            <a:extLst>
              <a:ext uri="{FF2B5EF4-FFF2-40B4-BE49-F238E27FC236}">
                <a16:creationId xmlns:a16="http://schemas.microsoft.com/office/drawing/2014/main" id="{8F2E579A-A156-4A42-BADD-541C6A8441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6032" y="620688"/>
            <a:ext cx="1512168" cy="1253433"/>
          </a:xfrm>
          <a:prstGeom prst="rect">
            <a:avLst/>
          </a:prstGeom>
        </p:spPr>
      </p:pic>
      <p:pic>
        <p:nvPicPr>
          <p:cNvPr id="13" name="図 12">
            <a:extLst>
              <a:ext uri="{FF2B5EF4-FFF2-40B4-BE49-F238E27FC236}">
                <a16:creationId xmlns:a16="http://schemas.microsoft.com/office/drawing/2014/main" id="{04AD1D8C-8446-4024-A923-DFC78DF0BA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072814">
            <a:off x="7043419" y="910620"/>
            <a:ext cx="678589" cy="795221"/>
          </a:xfrm>
          <a:prstGeom prst="rect">
            <a:avLst/>
          </a:prstGeom>
        </p:spPr>
      </p:pic>
      <p:pic>
        <p:nvPicPr>
          <p:cNvPr id="14" name="図 13">
            <a:extLst>
              <a:ext uri="{FF2B5EF4-FFF2-40B4-BE49-F238E27FC236}">
                <a16:creationId xmlns:a16="http://schemas.microsoft.com/office/drawing/2014/main" id="{5F6259D2-5CB2-432F-977B-E2BF93D6AA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072814">
            <a:off x="7682224" y="936793"/>
            <a:ext cx="678589" cy="795221"/>
          </a:xfrm>
          <a:prstGeom prst="rect">
            <a:avLst/>
          </a:prstGeom>
        </p:spPr>
      </p:pic>
      <p:graphicFrame>
        <p:nvGraphicFramePr>
          <p:cNvPr id="7" name="オブジェクト 6">
            <a:extLst>
              <a:ext uri="{FF2B5EF4-FFF2-40B4-BE49-F238E27FC236}">
                <a16:creationId xmlns:a16="http://schemas.microsoft.com/office/drawing/2014/main" id="{398A8E46-4539-46E3-98BA-B69FF1B317AD}"/>
              </a:ext>
            </a:extLst>
          </p:cNvPr>
          <p:cNvGraphicFramePr>
            <a:graphicFrameLocks noChangeAspect="1"/>
          </p:cNvGraphicFramePr>
          <p:nvPr>
            <p:extLst>
              <p:ext uri="{D42A27DB-BD31-4B8C-83A1-F6EECF244321}">
                <p14:modId xmlns:p14="http://schemas.microsoft.com/office/powerpoint/2010/main" val="3173721607"/>
              </p:ext>
            </p:extLst>
          </p:nvPr>
        </p:nvGraphicFramePr>
        <p:xfrm>
          <a:off x="681038" y="5303838"/>
          <a:ext cx="7754937" cy="781050"/>
        </p:xfrm>
        <a:graphic>
          <a:graphicData uri="http://schemas.openxmlformats.org/presentationml/2006/ole">
            <mc:AlternateContent xmlns:mc="http://schemas.openxmlformats.org/markup-compatibility/2006">
              <mc:Choice xmlns:v="urn:schemas-microsoft-com:vml" Requires="v">
                <p:oleObj spid="_x0000_s8254" name="Equation" r:id="rId5" imgW="4533840" imgH="457200" progId="Equation.DSMT4">
                  <p:embed/>
                </p:oleObj>
              </mc:Choice>
              <mc:Fallback>
                <p:oleObj name="Equation" r:id="rId5" imgW="4533840" imgH="457200" progId="Equation.DSMT4">
                  <p:embed/>
                  <p:pic>
                    <p:nvPicPr>
                      <p:cNvPr id="61" name="オブジェクト 60">
                        <a:extLst>
                          <a:ext uri="{FF2B5EF4-FFF2-40B4-BE49-F238E27FC236}">
                            <a16:creationId xmlns:a16="http://schemas.microsoft.com/office/drawing/2014/main" id="{D0973E9E-05D7-4258-9547-BC9B82AF1DFD}"/>
                          </a:ext>
                        </a:extLst>
                      </p:cNvPr>
                      <p:cNvPicPr/>
                      <p:nvPr/>
                    </p:nvPicPr>
                    <p:blipFill>
                      <a:blip r:embed="rId6"/>
                      <a:stretch>
                        <a:fillRect/>
                      </a:stretch>
                    </p:blipFill>
                    <p:spPr>
                      <a:xfrm>
                        <a:off x="681038" y="5303838"/>
                        <a:ext cx="7754937" cy="781050"/>
                      </a:xfrm>
                      <a:prstGeom prst="rect">
                        <a:avLst/>
                      </a:prstGeom>
                      <a:noFill/>
                    </p:spPr>
                  </p:pic>
                </p:oleObj>
              </mc:Fallback>
            </mc:AlternateContent>
          </a:graphicData>
        </a:graphic>
      </p:graphicFrame>
      <p:sp>
        <p:nvSpPr>
          <p:cNvPr id="4" name="テキスト ボックス 3">
            <a:extLst>
              <a:ext uri="{FF2B5EF4-FFF2-40B4-BE49-F238E27FC236}">
                <a16:creationId xmlns:a16="http://schemas.microsoft.com/office/drawing/2014/main" id="{37FF17AE-B61E-436D-A43D-1A351000AE97}"/>
              </a:ext>
            </a:extLst>
          </p:cNvPr>
          <p:cNvSpPr txBox="1"/>
          <p:nvPr/>
        </p:nvSpPr>
        <p:spPr>
          <a:xfrm>
            <a:off x="3149628" y="4978570"/>
            <a:ext cx="4764446" cy="338554"/>
          </a:xfrm>
          <a:prstGeom prst="rect">
            <a:avLst/>
          </a:prstGeom>
          <a:noFill/>
        </p:spPr>
        <p:txBody>
          <a:bodyPr wrap="none" rtlCol="0">
            <a:spAutoFit/>
          </a:bodyPr>
          <a:lstStyle/>
          <a:p>
            <a:pPr algn="l"/>
            <a:r>
              <a:rPr kumimoji="1" lang="en-US" altLang="ja-JP" sz="16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15mm</a:t>
            </a:r>
            <a:r>
              <a:rPr kumimoji="1" lang="ja-JP" altLang="en-US" sz="16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以上が出荷基準なので，出荷には早いといえる</a:t>
            </a:r>
          </a:p>
        </p:txBody>
      </p:sp>
      <p:cxnSp>
        <p:nvCxnSpPr>
          <p:cNvPr id="6" name="コネクタ: 曲線 5">
            <a:extLst>
              <a:ext uri="{FF2B5EF4-FFF2-40B4-BE49-F238E27FC236}">
                <a16:creationId xmlns:a16="http://schemas.microsoft.com/office/drawing/2014/main" id="{20EA73EF-13DC-40B0-811C-124CFC1B990D}"/>
              </a:ext>
            </a:extLst>
          </p:cNvPr>
          <p:cNvCxnSpPr/>
          <p:nvPr/>
        </p:nvCxnSpPr>
        <p:spPr>
          <a:xfrm rot="16200000" flipV="1">
            <a:off x="2987824" y="4920382"/>
            <a:ext cx="288032" cy="216024"/>
          </a:xfrm>
          <a:prstGeom prst="curvedConnector3">
            <a:avLst>
              <a:gd name="adj1" fmla="val 3542"/>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757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620688"/>
            <a:ext cx="7162800" cy="1143000"/>
          </a:xfrm>
        </p:spPr>
        <p:txBody>
          <a:bodyPr/>
          <a:lstStyle/>
          <a:p>
            <a:r>
              <a:rPr kumimoji="1" lang="en-US" altLang="ja-JP" sz="3500" b="1" dirty="0">
                <a:effectLst>
                  <a:outerShdw blurRad="38100" dist="38100" dir="2700000" algn="tl">
                    <a:srgbClr val="000000">
                      <a:alpha val="43137"/>
                    </a:srgbClr>
                  </a:outerShdw>
                </a:effectLst>
                <a:latin typeface="+mn-ea"/>
                <a:ea typeface="+mn-ea"/>
              </a:rPr>
              <a:t>4.4</a:t>
            </a:r>
            <a:r>
              <a:rPr kumimoji="1" lang="ja-JP" altLang="en-US" sz="3500" b="1" dirty="0">
                <a:effectLst>
                  <a:outerShdw blurRad="38100" dist="38100" dir="2700000" algn="tl">
                    <a:srgbClr val="000000">
                      <a:alpha val="43137"/>
                    </a:srgbClr>
                  </a:outerShdw>
                </a:effectLst>
                <a:latin typeface="+mn-ea"/>
                <a:ea typeface="+mn-ea"/>
              </a:rPr>
              <a:t>　</a:t>
            </a:r>
            <a:r>
              <a:rPr kumimoji="1" lang="en-US" altLang="ja-JP" sz="3500" b="1" dirty="0">
                <a:effectLst>
                  <a:outerShdw blurRad="38100" dist="38100" dir="2700000" algn="tl">
                    <a:srgbClr val="000000">
                      <a:alpha val="43137"/>
                    </a:srgbClr>
                  </a:outerShdw>
                </a:effectLst>
                <a:latin typeface="+mn-ea"/>
                <a:ea typeface="+mn-ea"/>
              </a:rPr>
              <a:t> </a:t>
            </a:r>
            <a:r>
              <a:rPr kumimoji="1" lang="en-US" altLang="ja-JP" sz="3500" b="1" i="1" dirty="0">
                <a:effectLst>
                  <a:outerShdw blurRad="38100" dist="38100" dir="2700000" algn="tl">
                    <a:srgbClr val="000000">
                      <a:alpha val="43137"/>
                    </a:srgbClr>
                  </a:outerShdw>
                </a:effectLst>
                <a:latin typeface="+mn-ea"/>
                <a:ea typeface="+mn-ea"/>
              </a:rPr>
              <a:t>t </a:t>
            </a:r>
            <a:r>
              <a:rPr kumimoji="1" lang="ja-JP" altLang="en-US" sz="3500" b="1" dirty="0">
                <a:effectLst>
                  <a:outerShdw blurRad="38100" dist="38100" dir="2700000" algn="tl">
                    <a:srgbClr val="000000">
                      <a:alpha val="43137"/>
                    </a:srgbClr>
                  </a:outerShdw>
                </a:effectLst>
                <a:latin typeface="+mn-ea"/>
                <a:ea typeface="+mn-ea"/>
              </a:rPr>
              <a:t>分布</a:t>
            </a:r>
            <a:r>
              <a:rPr lang="ja-JP" altLang="en-US" sz="3500" b="1" dirty="0">
                <a:effectLst>
                  <a:outerShdw blurRad="38100" dist="38100" dir="2700000" algn="tl">
                    <a:srgbClr val="000000">
                      <a:alpha val="43137"/>
                    </a:srgbClr>
                  </a:outerShdw>
                </a:effectLst>
                <a:latin typeface="+mn-ea"/>
                <a:ea typeface="+mn-ea"/>
              </a:rPr>
              <a:t>による区間推定</a:t>
            </a:r>
            <a:br>
              <a:rPr lang="en-US" altLang="ja-JP" b="1" dirty="0">
                <a:effectLst>
                  <a:outerShdw blurRad="38100" dist="38100" dir="2700000" algn="tl">
                    <a:srgbClr val="000000">
                      <a:alpha val="43137"/>
                    </a:srgbClr>
                  </a:outerShdw>
                </a:effectLst>
                <a:latin typeface="+mn-ea"/>
                <a:ea typeface="+mn-ea"/>
              </a:rPr>
            </a:br>
            <a:r>
              <a:rPr lang="en-US" altLang="ja-JP" sz="2800" b="1" dirty="0">
                <a:effectLst>
                  <a:outerShdw blurRad="38100" dist="38100" dir="2700000" algn="tl">
                    <a:srgbClr val="000000">
                      <a:alpha val="43137"/>
                    </a:srgbClr>
                  </a:outerShdw>
                </a:effectLst>
                <a:latin typeface="+mn-ea"/>
                <a:ea typeface="+mn-ea"/>
              </a:rPr>
              <a:t>―</a:t>
            </a:r>
            <a:r>
              <a:rPr lang="ja-JP" altLang="en-US" sz="2800" b="1" dirty="0">
                <a:effectLst>
                  <a:outerShdw blurRad="38100" dist="38100" dir="2700000" algn="tl">
                    <a:srgbClr val="000000">
                      <a:alpha val="43137"/>
                    </a:srgbClr>
                  </a:outerShdw>
                </a:effectLst>
                <a:latin typeface="+mn-ea"/>
                <a:ea typeface="+mn-ea"/>
              </a:rPr>
              <a:t>母分散が未知で小標本の場合</a:t>
            </a:r>
            <a:r>
              <a:rPr lang="en-US" altLang="ja-JP" sz="2800" b="1" dirty="0">
                <a:effectLst>
                  <a:outerShdw blurRad="38100" dist="38100" dir="2700000" algn="tl">
                    <a:srgbClr val="000000">
                      <a:alpha val="43137"/>
                    </a:srgbClr>
                  </a:outerShdw>
                </a:effectLst>
                <a:latin typeface="+mn-ea"/>
                <a:ea typeface="+mn-ea"/>
              </a:rPr>
              <a:t>―</a:t>
            </a:r>
            <a:endParaRPr kumimoji="1" lang="ja-JP" altLang="en-US" sz="2800" b="1" dirty="0">
              <a:effectLst>
                <a:outerShdw blurRad="38100" dist="38100" dir="2700000" algn="tl">
                  <a:srgbClr val="000000">
                    <a:alpha val="43137"/>
                  </a:srgbClr>
                </a:outerShdw>
              </a:effectLst>
              <a:latin typeface="+mn-ea"/>
              <a:ea typeface="+mn-ea"/>
            </a:endParaRPr>
          </a:p>
        </p:txBody>
      </p:sp>
      <p:sp>
        <p:nvSpPr>
          <p:cNvPr id="3" name="コンテンツ プレースホルダー 2"/>
          <p:cNvSpPr>
            <a:spLocks noGrp="1"/>
          </p:cNvSpPr>
          <p:nvPr>
            <p:ph idx="1"/>
          </p:nvPr>
        </p:nvSpPr>
        <p:spPr>
          <a:xfrm>
            <a:off x="685800" y="2057400"/>
            <a:ext cx="7772400" cy="3675856"/>
          </a:xfrm>
        </p:spPr>
        <p:txBody>
          <a:bodyPr/>
          <a:lstStyle/>
          <a:p>
            <a:r>
              <a:rPr kumimoji="1" lang="ja-JP" altLang="en-US" sz="2800" dirty="0">
                <a:latin typeface="+mn-ea"/>
              </a:rPr>
              <a:t>（標準）正規分布による区間推定は</a:t>
            </a:r>
            <a:r>
              <a:rPr kumimoji="1" lang="ja-JP" altLang="en-US" sz="2800" dirty="0">
                <a:solidFill>
                  <a:srgbClr val="FFC000"/>
                </a:solidFill>
                <a:latin typeface="+mn-ea"/>
              </a:rPr>
              <a:t>母分散が分からないと使えない</a:t>
            </a:r>
            <a:r>
              <a:rPr kumimoji="1" lang="ja-JP" altLang="en-US" sz="2500" dirty="0">
                <a:latin typeface="+mn-ea"/>
              </a:rPr>
              <a:t>（大標本ならば標本分散を母分散と見なして用いるのもあり）</a:t>
            </a:r>
            <a:endParaRPr kumimoji="1" lang="en-US" altLang="ja-JP" sz="2500" dirty="0">
              <a:latin typeface="+mn-ea"/>
            </a:endParaRPr>
          </a:p>
          <a:p>
            <a:pPr marL="0" indent="0">
              <a:buNone/>
            </a:pPr>
            <a:r>
              <a:rPr lang="ja-JP" altLang="en-US" dirty="0">
                <a:latin typeface="+mn-ea"/>
              </a:rPr>
              <a:t>　</a:t>
            </a:r>
            <a:r>
              <a:rPr lang="ja-JP" altLang="en-US" sz="2800" dirty="0">
                <a:latin typeface="+mn-ea"/>
              </a:rPr>
              <a:t>→標本データだけから推定する事を考える</a:t>
            </a:r>
          </a:p>
          <a:p>
            <a:pPr marL="0" indent="0">
              <a:buNone/>
            </a:pPr>
            <a:r>
              <a:rPr lang="ja-JP" altLang="en-US" sz="2800" dirty="0">
                <a:latin typeface="+mn-ea"/>
              </a:rPr>
              <a:t>　→（スチューデントの）</a:t>
            </a:r>
            <a:r>
              <a:rPr lang="en-US" altLang="ja-JP" sz="2800" dirty="0">
                <a:solidFill>
                  <a:srgbClr val="FFFF00"/>
                </a:solidFill>
                <a:latin typeface="+mn-ea"/>
              </a:rPr>
              <a:t>t</a:t>
            </a:r>
            <a:r>
              <a:rPr lang="ja-JP" altLang="en-US" sz="2800" dirty="0">
                <a:solidFill>
                  <a:srgbClr val="FFFF00"/>
                </a:solidFill>
                <a:latin typeface="+mn-ea"/>
              </a:rPr>
              <a:t>分布</a:t>
            </a:r>
            <a:r>
              <a:rPr lang="ja-JP" altLang="en-US" sz="2800" dirty="0">
                <a:latin typeface="+mn-ea"/>
              </a:rPr>
              <a:t>の出番！</a:t>
            </a:r>
          </a:p>
          <a:p>
            <a:r>
              <a:rPr kumimoji="1" lang="ja-JP" altLang="en-US" sz="2800" dirty="0" err="1">
                <a:latin typeface="+mn-ea"/>
              </a:rPr>
              <a:t>ｔ</a:t>
            </a:r>
            <a:r>
              <a:rPr kumimoji="1" lang="ja-JP" altLang="en-US" sz="2800" dirty="0">
                <a:latin typeface="+mn-ea"/>
              </a:rPr>
              <a:t>分布：自由度（</a:t>
            </a:r>
            <a:r>
              <a:rPr kumimoji="1" lang="en-US" altLang="ja-JP" sz="2800" dirty="0">
                <a:latin typeface="+mn-ea"/>
              </a:rPr>
              <a:t>n-1</a:t>
            </a:r>
            <a:r>
              <a:rPr kumimoji="1" lang="ja-JP" altLang="en-US" sz="2800" dirty="0">
                <a:latin typeface="+mn-ea"/>
              </a:rPr>
              <a:t>）に応じてバラツキ</a:t>
            </a:r>
            <a:endParaRPr kumimoji="1" lang="en-US" altLang="ja-JP" sz="2800" dirty="0">
              <a:latin typeface="+mn-ea"/>
            </a:endParaRPr>
          </a:p>
          <a:p>
            <a:pPr marL="0" indent="0">
              <a:buNone/>
            </a:pPr>
            <a:r>
              <a:rPr kumimoji="1" lang="ja-JP" altLang="en-US" sz="2800" dirty="0">
                <a:latin typeface="+mn-ea"/>
              </a:rPr>
              <a:t>　が変化</a:t>
            </a:r>
            <a:r>
              <a:rPr kumimoji="1" lang="ja-JP" altLang="en-US" sz="2500" dirty="0">
                <a:latin typeface="+mn-ea"/>
              </a:rPr>
              <a:t>（小標本のときに誤差を大きく評価）</a:t>
            </a:r>
            <a:endParaRPr lang="en-US" altLang="ja-JP" sz="2500" dirty="0">
              <a:latin typeface="+mn-ea"/>
            </a:endParaRPr>
          </a:p>
        </p:txBody>
      </p:sp>
      <p:pic>
        <p:nvPicPr>
          <p:cNvPr id="4" name="図 3">
            <a:extLst>
              <a:ext uri="{FF2B5EF4-FFF2-40B4-BE49-F238E27FC236}">
                <a16:creationId xmlns:a16="http://schemas.microsoft.com/office/drawing/2014/main" id="{A9DB1620-502B-4784-82DA-CDA5C64F1637}"/>
              </a:ext>
            </a:extLst>
          </p:cNvPr>
          <p:cNvPicPr>
            <a:picLocks noChangeAspect="1"/>
          </p:cNvPicPr>
          <p:nvPr/>
        </p:nvPicPr>
        <p:blipFill>
          <a:blip r:embed="rId2"/>
          <a:stretch>
            <a:fillRect/>
          </a:stretch>
        </p:blipFill>
        <p:spPr>
          <a:xfrm>
            <a:off x="6813796" y="4248472"/>
            <a:ext cx="1644404" cy="1988840"/>
          </a:xfrm>
          <a:prstGeom prst="rect">
            <a:avLst/>
          </a:prstGeom>
          <a:ln>
            <a:noFill/>
          </a:ln>
          <a:effectLst>
            <a:outerShdw blurRad="292100" dist="139700" dir="2700000" algn="tl" rotWithShape="0">
              <a:srgbClr val="333333">
                <a:alpha val="65000"/>
              </a:srgbClr>
            </a:outerShdw>
          </a:effectLst>
        </p:spPr>
      </p:pic>
      <p:sp>
        <p:nvSpPr>
          <p:cNvPr id="5" name="テキスト ボックス 4">
            <a:extLst>
              <a:ext uri="{FF2B5EF4-FFF2-40B4-BE49-F238E27FC236}">
                <a16:creationId xmlns:a16="http://schemas.microsoft.com/office/drawing/2014/main" id="{FEEF31BC-5208-4F88-8F29-A66A5CD39544}"/>
              </a:ext>
            </a:extLst>
          </p:cNvPr>
          <p:cNvSpPr txBox="1"/>
          <p:nvPr/>
        </p:nvSpPr>
        <p:spPr>
          <a:xfrm>
            <a:off x="467544" y="5802835"/>
            <a:ext cx="6296917" cy="400110"/>
          </a:xfrm>
          <a:prstGeom prst="rect">
            <a:avLst/>
          </a:prstGeom>
          <a:noFill/>
        </p:spPr>
        <p:txBody>
          <a:bodyPr wrap="none" rtlCol="0">
            <a:spAutoFit/>
          </a:bodyPr>
          <a:lstStyle/>
          <a:p>
            <a:pPr algn="l"/>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t</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分布を考案したゴセット（ペンネームがスチューデント）→</a:t>
            </a:r>
          </a:p>
        </p:txBody>
      </p:sp>
      <p:pic>
        <p:nvPicPr>
          <p:cNvPr id="7" name="図 6">
            <a:extLst>
              <a:ext uri="{FF2B5EF4-FFF2-40B4-BE49-F238E27FC236}">
                <a16:creationId xmlns:a16="http://schemas.microsoft.com/office/drawing/2014/main" id="{17E6E8AD-D68D-4445-8C78-EC52DB6A7F7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23045" t="30726" r="59031"/>
          <a:stretch/>
        </p:blipFill>
        <p:spPr>
          <a:xfrm>
            <a:off x="8183499" y="4953530"/>
            <a:ext cx="648072" cy="1565474"/>
          </a:xfrm>
          <a:prstGeom prst="rect">
            <a:avLst/>
          </a:prstGeom>
        </p:spPr>
      </p:pic>
    </p:spTree>
    <p:extLst>
      <p:ext uri="{BB962C8B-B14F-4D97-AF65-F5344CB8AC3E}">
        <p14:creationId xmlns:p14="http://schemas.microsoft.com/office/powerpoint/2010/main" val="4272582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620688"/>
            <a:ext cx="8496944" cy="1143000"/>
          </a:xfrm>
        </p:spPr>
        <p:txBody>
          <a:bodyPr/>
          <a:lstStyle/>
          <a:p>
            <a:r>
              <a:rPr kumimoji="1" lang="ja-JP" altLang="en-US" sz="3500" b="1" i="1" dirty="0">
                <a:effectLst>
                  <a:outerShdw blurRad="38100" dist="38100" dir="2700000" algn="tl">
                    <a:srgbClr val="000000">
                      <a:alpha val="43137"/>
                    </a:srgbClr>
                  </a:outerShdw>
                </a:effectLst>
              </a:rPr>
              <a:t>ｔ</a:t>
            </a:r>
            <a:r>
              <a:rPr kumimoji="1" lang="ja-JP" altLang="en-US" sz="3500" b="1" dirty="0">
                <a:effectLst>
                  <a:outerShdw blurRad="38100" dist="38100" dir="2700000" algn="tl">
                    <a:srgbClr val="000000">
                      <a:alpha val="43137"/>
                    </a:srgbClr>
                  </a:outerShdw>
                </a:effectLst>
              </a:rPr>
              <a:t> 分布のバラツキは</a:t>
            </a:r>
            <a:br>
              <a:rPr kumimoji="1" lang="en-US" altLang="ja-JP" sz="3500" b="1" dirty="0">
                <a:effectLst>
                  <a:outerShdw blurRad="38100" dist="38100" dir="2700000" algn="tl">
                    <a:srgbClr val="000000">
                      <a:alpha val="43137"/>
                    </a:srgbClr>
                  </a:outerShdw>
                </a:effectLst>
              </a:rPr>
            </a:br>
            <a:r>
              <a:rPr kumimoji="1" lang="ja-JP" altLang="en-US" sz="3500" b="1" dirty="0">
                <a:effectLst>
                  <a:outerShdw blurRad="38100" dist="38100" dir="2700000" algn="tl">
                    <a:srgbClr val="000000">
                      <a:alpha val="43137"/>
                    </a:srgbClr>
                  </a:outerShdw>
                </a:effectLst>
              </a:rPr>
              <a:t>自由度</a:t>
            </a:r>
            <a:r>
              <a:rPr kumimoji="1" lang="ja-JP" altLang="en-US" sz="3000" b="1" dirty="0">
                <a:effectLst>
                  <a:outerShdw blurRad="38100" dist="38100" dir="2700000" algn="tl">
                    <a:srgbClr val="000000">
                      <a:alpha val="43137"/>
                    </a:srgbClr>
                  </a:outerShdw>
                </a:effectLst>
              </a:rPr>
              <a:t>（標本サイズ</a:t>
            </a:r>
            <a:r>
              <a:rPr kumimoji="1" lang="en-US" altLang="ja-JP" sz="3000" b="1" dirty="0">
                <a:effectLst>
                  <a:outerShdw blurRad="38100" dist="38100" dir="2700000" algn="tl">
                    <a:srgbClr val="000000">
                      <a:alpha val="43137"/>
                    </a:srgbClr>
                  </a:outerShdw>
                </a:effectLst>
              </a:rPr>
              <a:t>n-1)</a:t>
            </a:r>
            <a:r>
              <a:rPr kumimoji="1" lang="ja-JP" altLang="en-US" sz="3500" b="1" dirty="0">
                <a:effectLst>
                  <a:outerShdw blurRad="38100" dist="38100" dir="2700000" algn="tl">
                    <a:srgbClr val="000000">
                      <a:alpha val="43137"/>
                    </a:srgbClr>
                  </a:outerShdw>
                </a:effectLst>
              </a:rPr>
              <a:t>で変化</a:t>
            </a:r>
          </a:p>
        </p:txBody>
      </p:sp>
      <p:cxnSp>
        <p:nvCxnSpPr>
          <p:cNvPr id="4" name="直線コネクタ 3"/>
          <p:cNvCxnSpPr>
            <a:cxnSpLocks/>
          </p:cNvCxnSpPr>
          <p:nvPr/>
        </p:nvCxnSpPr>
        <p:spPr>
          <a:xfrm>
            <a:off x="2142152" y="5057890"/>
            <a:ext cx="4963405" cy="35987"/>
          </a:xfrm>
          <a:prstGeom prst="line">
            <a:avLst/>
          </a:prstGeom>
          <a:ln w="4445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5" name="コンテンツ プレースホルダー 5"/>
          <p:cNvSpPr txBox="1">
            <a:spLocks/>
          </p:cNvSpPr>
          <p:nvPr/>
        </p:nvSpPr>
        <p:spPr bwMode="auto">
          <a:xfrm>
            <a:off x="2139204" y="2560340"/>
            <a:ext cx="4968552" cy="2376264"/>
          </a:xfrm>
          <a:custGeom>
            <a:avLst/>
            <a:gdLst>
              <a:gd name="connsiteX0" fmla="*/ 0 w 2983832"/>
              <a:gd name="connsiteY0" fmla="*/ 1122950 h 1134236"/>
              <a:gd name="connsiteX1" fmla="*/ 588211 w 2983832"/>
              <a:gd name="connsiteY1" fmla="*/ 973224 h 1134236"/>
              <a:gd name="connsiteX2" fmla="*/ 1411705 w 2983832"/>
              <a:gd name="connsiteY2" fmla="*/ 3 h 1134236"/>
              <a:gd name="connsiteX3" fmla="*/ 2310063 w 2983832"/>
              <a:gd name="connsiteY3" fmla="*/ 962529 h 1134236"/>
              <a:gd name="connsiteX4" fmla="*/ 2983832 w 2983832"/>
              <a:gd name="connsiteY4" fmla="*/ 1122950 h 1134236"/>
              <a:gd name="connsiteX5" fmla="*/ 2983832 w 2983832"/>
              <a:gd name="connsiteY5" fmla="*/ 1122950 h 113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3832" h="1134236">
                <a:moveTo>
                  <a:pt x="0" y="1122950"/>
                </a:moveTo>
                <a:cubicBezTo>
                  <a:pt x="176463" y="1141666"/>
                  <a:pt x="352927" y="1160382"/>
                  <a:pt x="588211" y="973224"/>
                </a:cubicBezTo>
                <a:cubicBezTo>
                  <a:pt x="823495" y="786066"/>
                  <a:pt x="1124730" y="1785"/>
                  <a:pt x="1411705" y="3"/>
                </a:cubicBezTo>
                <a:cubicBezTo>
                  <a:pt x="1698680" y="-1779"/>
                  <a:pt x="2048042" y="775371"/>
                  <a:pt x="2310063" y="962529"/>
                </a:cubicBezTo>
                <a:cubicBezTo>
                  <a:pt x="2572084" y="1149687"/>
                  <a:pt x="2983832" y="1122950"/>
                  <a:pt x="2983832" y="1122950"/>
                </a:cubicBezTo>
                <a:lnTo>
                  <a:pt x="2983832" y="1122950"/>
                </a:lnTo>
              </a:path>
            </a:pathLst>
          </a:custGeom>
          <a:noFill/>
          <a:ln w="38100" cap="flat" cmpd="sng" algn="ctr">
            <a:solidFill>
              <a:schemeClr val="bg1"/>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marL="342900" indent="-342900" algn="l" rtl="0" eaLnBrk="1" fontAlgn="base" hangingPunct="1">
              <a:spcBef>
                <a:spcPct val="20000"/>
              </a:spcBef>
              <a:spcAft>
                <a:spcPct val="0"/>
              </a:spcAft>
              <a:buBlip>
                <a:blip r:embed="rId2"/>
              </a:buBlip>
              <a:defRPr kumimoji="1" sz="3200">
                <a:solidFill>
                  <a:schemeClr val="lt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lt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lt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lt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lt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lt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lt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lt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lt1"/>
                </a:solidFill>
                <a:latin typeface="+mn-lt"/>
                <a:ea typeface="+mn-ea"/>
                <a:cs typeface="+mn-cs"/>
              </a:defRPr>
            </a:lvl9pPr>
          </a:lstStyle>
          <a:p>
            <a:pPr marL="0" indent="0">
              <a:buFontTx/>
              <a:buNone/>
            </a:pPr>
            <a:endParaRPr lang="ja-JP" altLang="en-US" dirty="0"/>
          </a:p>
        </p:txBody>
      </p:sp>
      <p:cxnSp>
        <p:nvCxnSpPr>
          <p:cNvPr id="15" name="直線矢印コネクタ 14"/>
          <p:cNvCxnSpPr/>
          <p:nvPr/>
        </p:nvCxnSpPr>
        <p:spPr>
          <a:xfrm flipH="1">
            <a:off x="4987950" y="2565927"/>
            <a:ext cx="504056" cy="288032"/>
          </a:xfrm>
          <a:prstGeom prst="straightConnector1">
            <a:avLst/>
          </a:prstGeom>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a:cxnSpLocks/>
          </p:cNvCxnSpPr>
          <p:nvPr/>
        </p:nvCxnSpPr>
        <p:spPr>
          <a:xfrm flipH="1">
            <a:off x="4951917" y="3191560"/>
            <a:ext cx="628195" cy="268682"/>
          </a:xfrm>
          <a:prstGeom prst="straightConnector1">
            <a:avLst/>
          </a:prstGeom>
          <a:ln w="317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5529911" y="2829404"/>
            <a:ext cx="2541080" cy="477054"/>
          </a:xfrm>
          <a:prstGeom prst="rect">
            <a:avLst/>
          </a:prstGeom>
          <a:noFill/>
        </p:spPr>
        <p:txBody>
          <a:bodyPr wrap="none" rtlCol="0">
            <a:spAutoFit/>
          </a:bodyPr>
          <a:lstStyle/>
          <a:p>
            <a:r>
              <a:rPr kumimoji="1" lang="en-US" altLang="ja-JP" sz="2500" dirty="0">
                <a:solidFill>
                  <a:srgbClr val="FFC000"/>
                </a:solidFill>
                <a:latin typeface="+mn-ea"/>
                <a:cs typeface="Meiryo UI" pitchFamily="50" charset="-128"/>
              </a:rPr>
              <a:t>t</a:t>
            </a:r>
            <a:r>
              <a:rPr kumimoji="1" lang="ja-JP" altLang="en-US" sz="2500" dirty="0">
                <a:solidFill>
                  <a:srgbClr val="FFC000"/>
                </a:solidFill>
                <a:latin typeface="+mn-ea"/>
                <a:cs typeface="Meiryo UI" pitchFamily="50" charset="-128"/>
              </a:rPr>
              <a:t>分布（自由度大）</a:t>
            </a:r>
          </a:p>
        </p:txBody>
      </p:sp>
      <p:sp>
        <p:nvSpPr>
          <p:cNvPr id="20" name="テキスト ボックス 19"/>
          <p:cNvSpPr txBox="1"/>
          <p:nvPr/>
        </p:nvSpPr>
        <p:spPr>
          <a:xfrm>
            <a:off x="5484100" y="2212807"/>
            <a:ext cx="989373" cy="477054"/>
          </a:xfrm>
          <a:prstGeom prst="rect">
            <a:avLst/>
          </a:prstGeom>
          <a:noFill/>
        </p:spPr>
        <p:txBody>
          <a:bodyPr wrap="none" rtlCol="0">
            <a:spAutoFit/>
          </a:bodyPr>
          <a:lstStyle/>
          <a:p>
            <a:r>
              <a:rPr kumimoji="1" lang="ja-JP" altLang="en-US" sz="2500" dirty="0" err="1">
                <a:solidFill>
                  <a:schemeClr val="bg1"/>
                </a:solidFill>
                <a:latin typeface="+mn-ea"/>
                <a:cs typeface="Meiryo UI" pitchFamily="50" charset="-128"/>
              </a:rPr>
              <a:t>ｚ</a:t>
            </a:r>
            <a:r>
              <a:rPr kumimoji="1" lang="ja-JP" altLang="en-US" sz="2500" dirty="0">
                <a:solidFill>
                  <a:schemeClr val="bg1"/>
                </a:solidFill>
                <a:latin typeface="+mn-ea"/>
                <a:cs typeface="Meiryo UI" pitchFamily="50" charset="-128"/>
              </a:rPr>
              <a:t>分布</a:t>
            </a:r>
          </a:p>
        </p:txBody>
      </p:sp>
      <p:sp>
        <p:nvSpPr>
          <p:cNvPr id="1030" name="テキスト ボックス 1029"/>
          <p:cNvSpPr txBox="1"/>
          <p:nvPr/>
        </p:nvSpPr>
        <p:spPr>
          <a:xfrm>
            <a:off x="2411760" y="5149587"/>
            <a:ext cx="4137671" cy="400110"/>
          </a:xfrm>
          <a:prstGeom prst="rect">
            <a:avLst/>
          </a:prstGeom>
          <a:noFill/>
        </p:spPr>
        <p:txBody>
          <a:bodyPr wrap="none" rtlCol="0">
            <a:spAutoFit/>
          </a:bodyPr>
          <a:lstStyle/>
          <a:p>
            <a:r>
              <a:rPr kumimoji="1" lang="ja-JP" altLang="en-US" sz="2000" dirty="0" err="1">
                <a:solidFill>
                  <a:srgbClr val="FFFF00"/>
                </a:solidFill>
                <a:latin typeface="+mn-ea"/>
                <a:cs typeface="Meiryo UI" pitchFamily="50" charset="-128"/>
              </a:rPr>
              <a:t>ｚ</a:t>
            </a:r>
            <a:r>
              <a:rPr kumimoji="1" lang="ja-JP" altLang="en-US" sz="2000" dirty="0">
                <a:solidFill>
                  <a:srgbClr val="FFFF00"/>
                </a:solidFill>
                <a:latin typeface="+mn-ea"/>
                <a:cs typeface="Meiryo UI" pitchFamily="50" charset="-128"/>
              </a:rPr>
              <a:t>分布よりもやや尖っていて裾が厚い</a:t>
            </a:r>
          </a:p>
        </p:txBody>
      </p:sp>
      <p:sp>
        <p:nvSpPr>
          <p:cNvPr id="48" name="テキスト ボックス 47"/>
          <p:cNvSpPr txBox="1"/>
          <p:nvPr/>
        </p:nvSpPr>
        <p:spPr>
          <a:xfrm>
            <a:off x="5796136" y="3320420"/>
            <a:ext cx="2536272" cy="477054"/>
          </a:xfrm>
          <a:prstGeom prst="rect">
            <a:avLst/>
          </a:prstGeom>
          <a:noFill/>
        </p:spPr>
        <p:txBody>
          <a:bodyPr wrap="none" rtlCol="0">
            <a:spAutoFit/>
          </a:bodyPr>
          <a:lstStyle/>
          <a:p>
            <a:r>
              <a:rPr kumimoji="1" lang="ja-JP" altLang="en-US" sz="2500" dirty="0" err="1">
                <a:solidFill>
                  <a:srgbClr val="FFFF00"/>
                </a:solidFill>
                <a:latin typeface="+mn-ea"/>
                <a:cs typeface="Meiryo UI" pitchFamily="50" charset="-128"/>
              </a:rPr>
              <a:t>ｔ</a:t>
            </a:r>
            <a:r>
              <a:rPr kumimoji="1" lang="ja-JP" altLang="en-US" sz="2500" dirty="0">
                <a:solidFill>
                  <a:srgbClr val="FFFF00"/>
                </a:solidFill>
                <a:latin typeface="+mn-ea"/>
                <a:cs typeface="Meiryo UI" pitchFamily="50" charset="-128"/>
              </a:rPr>
              <a:t>分布（自由度小）</a:t>
            </a:r>
          </a:p>
        </p:txBody>
      </p:sp>
      <mc:AlternateContent xmlns:mc="http://schemas.openxmlformats.org/markup-compatibility/2006" xmlns:a14="http://schemas.microsoft.com/office/drawing/2010/main">
        <mc:Choice Requires="a14">
          <p:sp>
            <p:nvSpPr>
              <p:cNvPr id="49" name="テキスト ボックス 48"/>
              <p:cNvSpPr txBox="1"/>
              <p:nvPr/>
            </p:nvSpPr>
            <p:spPr>
              <a:xfrm>
                <a:off x="7086014" y="4162559"/>
                <a:ext cx="578492" cy="5539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3000" i="1" smtClean="0">
                              <a:solidFill>
                                <a:srgbClr val="FFFF00"/>
                              </a:solidFill>
                              <a:latin typeface="Cambria Math" panose="02040503050406030204" pitchFamily="18" charset="0"/>
                              <a:ea typeface="HGP教科書体" pitchFamily="18" charset="-128"/>
                              <a:cs typeface="Times New Roman" pitchFamily="18" charset="0"/>
                            </a:rPr>
                          </m:ctrlPr>
                        </m:sSubPr>
                        <m:e>
                          <m:r>
                            <m:rPr>
                              <m:nor/>
                            </m:rPr>
                            <a:rPr kumimoji="1" lang="en-US" altLang="ja-JP" sz="3000" i="1" dirty="0">
                              <a:solidFill>
                                <a:srgbClr val="FFFF00"/>
                              </a:solidFill>
                              <a:ea typeface="HGP教科書体" pitchFamily="18" charset="-128"/>
                              <a:cs typeface="Times New Roman" pitchFamily="18" charset="0"/>
                            </a:rPr>
                            <m:t>t</m:t>
                          </m:r>
                        </m:e>
                        <m:sub>
                          <m:acc>
                            <m:accPr>
                              <m:chr m:val="̅"/>
                              <m:ctrlPr>
                                <a:rPr kumimoji="1" lang="en-US" altLang="ja-JP" sz="3000" i="1">
                                  <a:solidFill>
                                    <a:srgbClr val="FFFF00"/>
                                  </a:solidFill>
                                  <a:latin typeface="Cambria Math" panose="02040503050406030204" pitchFamily="18" charset="0"/>
                                  <a:ea typeface="HGP教科書体" pitchFamily="18" charset="-128"/>
                                  <a:cs typeface="Times New Roman" pitchFamily="18" charset="0"/>
                                </a:rPr>
                              </m:ctrlPr>
                            </m:accPr>
                            <m:e>
                              <m:r>
                                <a:rPr kumimoji="1" lang="en-US" altLang="ja-JP" sz="3000" i="1">
                                  <a:solidFill>
                                    <a:srgbClr val="FFFF00"/>
                                  </a:solidFill>
                                  <a:latin typeface="Cambria Math" panose="02040503050406030204" pitchFamily="18" charset="0"/>
                                  <a:ea typeface="HGP教科書体" pitchFamily="18" charset="-128"/>
                                  <a:cs typeface="Times New Roman" pitchFamily="18" charset="0"/>
                                </a:rPr>
                                <m:t>𝑥</m:t>
                              </m:r>
                            </m:e>
                          </m:acc>
                        </m:sub>
                      </m:sSub>
                    </m:oMath>
                  </m:oMathPara>
                </a14:m>
                <a:endParaRPr kumimoji="1" lang="ja-JP" altLang="en-US" sz="2000" i="1" dirty="0">
                  <a:solidFill>
                    <a:schemeClr val="accent1"/>
                  </a:solidFill>
                  <a:ea typeface="HGP教科書体" pitchFamily="18" charset="-128"/>
                  <a:cs typeface="Times New Roman" pitchFamily="18" charset="0"/>
                </a:endParaRPr>
              </a:p>
            </p:txBody>
          </p:sp>
        </mc:Choice>
        <mc:Fallback xmlns="">
          <p:sp>
            <p:nvSpPr>
              <p:cNvPr id="49" name="テキスト ボックス 48"/>
              <p:cNvSpPr txBox="1">
                <a:spLocks noRot="1" noChangeAspect="1" noMove="1" noResize="1" noEditPoints="1" noAdjustHandles="1" noChangeArrowheads="1" noChangeShapeType="1" noTextEdit="1"/>
              </p:cNvSpPr>
              <p:nvPr/>
            </p:nvSpPr>
            <p:spPr>
              <a:xfrm>
                <a:off x="7086014" y="4162559"/>
                <a:ext cx="578492" cy="553998"/>
              </a:xfrm>
              <a:prstGeom prst="rect">
                <a:avLst/>
              </a:prstGeom>
              <a:blipFill>
                <a:blip r:embed="rId3"/>
                <a:stretch>
                  <a:fillRect/>
                </a:stretch>
              </a:blipFill>
            </p:spPr>
            <p:txBody>
              <a:bodyPr/>
              <a:lstStyle/>
              <a:p>
                <a:r>
                  <a:rPr lang="ja-JP" altLang="en-US">
                    <a:noFill/>
                  </a:rPr>
                  <a:t> </a:t>
                </a:r>
              </a:p>
            </p:txBody>
          </p:sp>
        </mc:Fallback>
      </mc:AlternateContent>
      <p:sp>
        <p:nvSpPr>
          <p:cNvPr id="56" name="テキスト ボックス 55"/>
          <p:cNvSpPr txBox="1"/>
          <p:nvPr/>
        </p:nvSpPr>
        <p:spPr>
          <a:xfrm>
            <a:off x="1869360" y="5527082"/>
            <a:ext cx="5508239" cy="400110"/>
          </a:xfrm>
          <a:prstGeom prst="rect">
            <a:avLst/>
          </a:prstGeom>
          <a:noFill/>
        </p:spPr>
        <p:txBody>
          <a:bodyPr wrap="none" rtlCol="0">
            <a:spAutoFit/>
          </a:bodyPr>
          <a:lstStyle/>
          <a:p>
            <a:r>
              <a:rPr kumimoji="1" lang="ja-JP" altLang="en-US" sz="2000" dirty="0">
                <a:solidFill>
                  <a:srgbClr val="FFC000"/>
                </a:solidFill>
                <a:latin typeface="+mn-ea"/>
                <a:cs typeface="Meiryo UI" pitchFamily="50" charset="-128"/>
              </a:rPr>
              <a:t>自由度（</a:t>
            </a:r>
            <a:r>
              <a:rPr kumimoji="1" lang="en-US" altLang="ja-JP" sz="2000" dirty="0">
                <a:solidFill>
                  <a:srgbClr val="FFC000"/>
                </a:solidFill>
                <a:latin typeface="+mn-ea"/>
                <a:cs typeface="Meiryo UI" pitchFamily="50" charset="-128"/>
              </a:rPr>
              <a:t>n-1)</a:t>
            </a:r>
            <a:r>
              <a:rPr kumimoji="1" lang="ja-JP" altLang="en-US" sz="2000" dirty="0">
                <a:solidFill>
                  <a:srgbClr val="FFC000"/>
                </a:solidFill>
                <a:latin typeface="+mn-ea"/>
                <a:cs typeface="Meiryo UI" pitchFamily="50" charset="-128"/>
              </a:rPr>
              <a:t>が大きくなると標準正規分布に近づく</a:t>
            </a:r>
          </a:p>
        </p:txBody>
      </p:sp>
      <p:sp>
        <p:nvSpPr>
          <p:cNvPr id="43" name="コンテンツ プレースホルダー 5">
            <a:extLst>
              <a:ext uri="{FF2B5EF4-FFF2-40B4-BE49-F238E27FC236}">
                <a16:creationId xmlns:a16="http://schemas.microsoft.com/office/drawing/2014/main" id="{059DC5D8-49E2-49BB-AEAC-0594426F0BB1}"/>
              </a:ext>
            </a:extLst>
          </p:cNvPr>
          <p:cNvSpPr txBox="1">
            <a:spLocks/>
          </p:cNvSpPr>
          <p:nvPr/>
        </p:nvSpPr>
        <p:spPr bwMode="auto">
          <a:xfrm>
            <a:off x="2139204" y="3644059"/>
            <a:ext cx="4968552" cy="890650"/>
          </a:xfrm>
          <a:custGeom>
            <a:avLst/>
            <a:gdLst>
              <a:gd name="connsiteX0" fmla="*/ 0 w 2983832"/>
              <a:gd name="connsiteY0" fmla="*/ 1122950 h 1134236"/>
              <a:gd name="connsiteX1" fmla="*/ 588211 w 2983832"/>
              <a:gd name="connsiteY1" fmla="*/ 973224 h 1134236"/>
              <a:gd name="connsiteX2" fmla="*/ 1411705 w 2983832"/>
              <a:gd name="connsiteY2" fmla="*/ 3 h 1134236"/>
              <a:gd name="connsiteX3" fmla="*/ 2310063 w 2983832"/>
              <a:gd name="connsiteY3" fmla="*/ 962529 h 1134236"/>
              <a:gd name="connsiteX4" fmla="*/ 2983832 w 2983832"/>
              <a:gd name="connsiteY4" fmla="*/ 1122950 h 1134236"/>
              <a:gd name="connsiteX5" fmla="*/ 2983832 w 2983832"/>
              <a:gd name="connsiteY5" fmla="*/ 1122950 h 1134236"/>
              <a:gd name="connsiteX0" fmla="*/ 0 w 2983832"/>
              <a:gd name="connsiteY0" fmla="*/ 1123709 h 1134995"/>
              <a:gd name="connsiteX1" fmla="*/ 588211 w 2983832"/>
              <a:gd name="connsiteY1" fmla="*/ 973983 h 1134995"/>
              <a:gd name="connsiteX2" fmla="*/ 1411705 w 2983832"/>
              <a:gd name="connsiteY2" fmla="*/ 762 h 1134995"/>
              <a:gd name="connsiteX3" fmla="*/ 2004689 w 2983832"/>
              <a:gd name="connsiteY3" fmla="*/ 816890 h 1134995"/>
              <a:gd name="connsiteX4" fmla="*/ 2983832 w 2983832"/>
              <a:gd name="connsiteY4" fmla="*/ 1123709 h 1134995"/>
              <a:gd name="connsiteX5" fmla="*/ 2983832 w 2983832"/>
              <a:gd name="connsiteY5" fmla="*/ 1123709 h 1134995"/>
              <a:gd name="connsiteX0" fmla="*/ 0 w 2983832"/>
              <a:gd name="connsiteY0" fmla="*/ 1123061 h 1124308"/>
              <a:gd name="connsiteX1" fmla="*/ 872155 w 2983832"/>
              <a:gd name="connsiteY1" fmla="*/ 759370 h 1124308"/>
              <a:gd name="connsiteX2" fmla="*/ 1411705 w 2983832"/>
              <a:gd name="connsiteY2" fmla="*/ 114 h 1124308"/>
              <a:gd name="connsiteX3" fmla="*/ 2004689 w 2983832"/>
              <a:gd name="connsiteY3" fmla="*/ 816242 h 1124308"/>
              <a:gd name="connsiteX4" fmla="*/ 2983832 w 2983832"/>
              <a:gd name="connsiteY4" fmla="*/ 1123061 h 1124308"/>
              <a:gd name="connsiteX5" fmla="*/ 2983832 w 2983832"/>
              <a:gd name="connsiteY5" fmla="*/ 1123061 h 1124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3832" h="1124308">
                <a:moveTo>
                  <a:pt x="0" y="1123061"/>
                </a:moveTo>
                <a:cubicBezTo>
                  <a:pt x="176463" y="1141777"/>
                  <a:pt x="636871" y="946528"/>
                  <a:pt x="872155" y="759370"/>
                </a:cubicBezTo>
                <a:cubicBezTo>
                  <a:pt x="1107439" y="572212"/>
                  <a:pt x="1222949" y="-9365"/>
                  <a:pt x="1411705" y="114"/>
                </a:cubicBezTo>
                <a:cubicBezTo>
                  <a:pt x="1600461" y="9593"/>
                  <a:pt x="1742668" y="629084"/>
                  <a:pt x="2004689" y="816242"/>
                </a:cubicBezTo>
                <a:cubicBezTo>
                  <a:pt x="2266710" y="1003400"/>
                  <a:pt x="2983832" y="1123061"/>
                  <a:pt x="2983832" y="1123061"/>
                </a:cubicBezTo>
                <a:lnTo>
                  <a:pt x="2983832" y="1123061"/>
                </a:lnTo>
              </a:path>
            </a:pathLst>
          </a:custGeom>
          <a:noFill/>
          <a:ln w="38100" cap="flat" cmpd="sng" algn="ctr">
            <a:solidFill>
              <a:srgbClr val="FFFF00"/>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marL="342900" indent="-342900" algn="l" rtl="0" eaLnBrk="1" fontAlgn="base" hangingPunct="1">
              <a:spcBef>
                <a:spcPct val="20000"/>
              </a:spcBef>
              <a:spcAft>
                <a:spcPct val="0"/>
              </a:spcAft>
              <a:buBlip>
                <a:blip r:embed="rId2"/>
              </a:buBlip>
              <a:defRPr kumimoji="1" sz="3200">
                <a:solidFill>
                  <a:schemeClr val="lt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lt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lt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lt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lt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lt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lt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lt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lt1"/>
                </a:solidFill>
                <a:latin typeface="+mn-lt"/>
                <a:ea typeface="+mn-ea"/>
                <a:cs typeface="+mn-cs"/>
              </a:defRPr>
            </a:lvl9pPr>
          </a:lstStyle>
          <a:p>
            <a:pPr marL="0" indent="0">
              <a:buFontTx/>
              <a:buNone/>
            </a:pPr>
            <a:endParaRPr lang="ja-JP" altLang="en-US" dirty="0"/>
          </a:p>
        </p:txBody>
      </p:sp>
      <p:sp>
        <p:nvSpPr>
          <p:cNvPr id="44" name="コンテンツ プレースホルダー 5">
            <a:extLst>
              <a:ext uri="{FF2B5EF4-FFF2-40B4-BE49-F238E27FC236}">
                <a16:creationId xmlns:a16="http://schemas.microsoft.com/office/drawing/2014/main" id="{7E98BBAD-FA68-4F38-B90C-E53225A4AAF1}"/>
              </a:ext>
            </a:extLst>
          </p:cNvPr>
          <p:cNvSpPr txBox="1">
            <a:spLocks/>
          </p:cNvSpPr>
          <p:nvPr/>
        </p:nvSpPr>
        <p:spPr bwMode="auto">
          <a:xfrm>
            <a:off x="2139204" y="3127629"/>
            <a:ext cx="4968552" cy="1618087"/>
          </a:xfrm>
          <a:custGeom>
            <a:avLst/>
            <a:gdLst>
              <a:gd name="connsiteX0" fmla="*/ 0 w 2983832"/>
              <a:gd name="connsiteY0" fmla="*/ 1122950 h 1134236"/>
              <a:gd name="connsiteX1" fmla="*/ 588211 w 2983832"/>
              <a:gd name="connsiteY1" fmla="*/ 973224 h 1134236"/>
              <a:gd name="connsiteX2" fmla="*/ 1411705 w 2983832"/>
              <a:gd name="connsiteY2" fmla="*/ 3 h 1134236"/>
              <a:gd name="connsiteX3" fmla="*/ 2310063 w 2983832"/>
              <a:gd name="connsiteY3" fmla="*/ 962529 h 1134236"/>
              <a:gd name="connsiteX4" fmla="*/ 2983832 w 2983832"/>
              <a:gd name="connsiteY4" fmla="*/ 1122950 h 1134236"/>
              <a:gd name="connsiteX5" fmla="*/ 2983832 w 2983832"/>
              <a:gd name="connsiteY5" fmla="*/ 1122950 h 1134236"/>
              <a:gd name="connsiteX0" fmla="*/ 0 w 2983832"/>
              <a:gd name="connsiteY0" fmla="*/ 1123718 h 1125310"/>
              <a:gd name="connsiteX1" fmla="*/ 797151 w 2983832"/>
              <a:gd name="connsiteY1" fmla="*/ 806594 h 1125310"/>
              <a:gd name="connsiteX2" fmla="*/ 1411705 w 2983832"/>
              <a:gd name="connsiteY2" fmla="*/ 771 h 1125310"/>
              <a:gd name="connsiteX3" fmla="*/ 2310063 w 2983832"/>
              <a:gd name="connsiteY3" fmla="*/ 963297 h 1125310"/>
              <a:gd name="connsiteX4" fmla="*/ 2983832 w 2983832"/>
              <a:gd name="connsiteY4" fmla="*/ 1123718 h 1125310"/>
              <a:gd name="connsiteX5" fmla="*/ 2983832 w 2983832"/>
              <a:gd name="connsiteY5" fmla="*/ 1123718 h 1125310"/>
              <a:gd name="connsiteX0" fmla="*/ 0 w 2983832"/>
              <a:gd name="connsiteY0" fmla="*/ 1122948 h 1124540"/>
              <a:gd name="connsiteX1" fmla="*/ 797151 w 2983832"/>
              <a:gd name="connsiteY1" fmla="*/ 805824 h 1124540"/>
              <a:gd name="connsiteX2" fmla="*/ 1411705 w 2983832"/>
              <a:gd name="connsiteY2" fmla="*/ 1 h 1124540"/>
              <a:gd name="connsiteX3" fmla="*/ 2095766 w 2983832"/>
              <a:gd name="connsiteY3" fmla="*/ 801329 h 1124540"/>
              <a:gd name="connsiteX4" fmla="*/ 2983832 w 2983832"/>
              <a:gd name="connsiteY4" fmla="*/ 1122948 h 1124540"/>
              <a:gd name="connsiteX5" fmla="*/ 2983832 w 2983832"/>
              <a:gd name="connsiteY5" fmla="*/ 1122948 h 1124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3832" h="1124540">
                <a:moveTo>
                  <a:pt x="0" y="1122948"/>
                </a:moveTo>
                <a:cubicBezTo>
                  <a:pt x="176463" y="1141664"/>
                  <a:pt x="561867" y="992982"/>
                  <a:pt x="797151" y="805824"/>
                </a:cubicBezTo>
                <a:cubicBezTo>
                  <a:pt x="1032435" y="618666"/>
                  <a:pt x="1195269" y="750"/>
                  <a:pt x="1411705" y="1"/>
                </a:cubicBezTo>
                <a:cubicBezTo>
                  <a:pt x="1628141" y="-748"/>
                  <a:pt x="1833745" y="614171"/>
                  <a:pt x="2095766" y="801329"/>
                </a:cubicBezTo>
                <a:cubicBezTo>
                  <a:pt x="2357787" y="988487"/>
                  <a:pt x="2983832" y="1122948"/>
                  <a:pt x="2983832" y="1122948"/>
                </a:cubicBezTo>
                <a:lnTo>
                  <a:pt x="2983832" y="1122948"/>
                </a:lnTo>
              </a:path>
            </a:pathLst>
          </a:custGeom>
          <a:noFill/>
          <a:ln w="38100" cap="flat" cmpd="sng" algn="ctr">
            <a:solidFill>
              <a:srgbClr val="FFC000"/>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marL="342900" indent="-342900" algn="l" rtl="0" eaLnBrk="1" fontAlgn="base" hangingPunct="1">
              <a:spcBef>
                <a:spcPct val="20000"/>
              </a:spcBef>
              <a:spcAft>
                <a:spcPct val="0"/>
              </a:spcAft>
              <a:buBlip>
                <a:blip r:embed="rId2"/>
              </a:buBlip>
              <a:defRPr kumimoji="1" sz="3200">
                <a:solidFill>
                  <a:schemeClr val="lt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lt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lt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lt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lt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lt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lt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lt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lt1"/>
                </a:solidFill>
                <a:latin typeface="+mn-lt"/>
                <a:ea typeface="+mn-ea"/>
                <a:cs typeface="+mn-cs"/>
              </a:defRPr>
            </a:lvl9pPr>
          </a:lstStyle>
          <a:p>
            <a:pPr marL="0" indent="0">
              <a:buFontTx/>
              <a:buNone/>
            </a:pPr>
            <a:endParaRPr lang="ja-JP" altLang="en-US" dirty="0"/>
          </a:p>
        </p:txBody>
      </p:sp>
      <p:cxnSp>
        <p:nvCxnSpPr>
          <p:cNvPr id="1033" name="直線矢印コネクタ 1032"/>
          <p:cNvCxnSpPr>
            <a:cxnSpLocks/>
          </p:cNvCxnSpPr>
          <p:nvPr/>
        </p:nvCxnSpPr>
        <p:spPr>
          <a:xfrm flipH="1">
            <a:off x="5014670" y="3682234"/>
            <a:ext cx="781466" cy="336390"/>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0" name="テキスト ボックス 49">
                <a:extLst>
                  <a:ext uri="{FF2B5EF4-FFF2-40B4-BE49-F238E27FC236}">
                    <a16:creationId xmlns:a16="http://schemas.microsoft.com/office/drawing/2014/main" id="{358A7585-5101-4F8D-88DF-53DD7A1F707D}"/>
                  </a:ext>
                </a:extLst>
              </p:cNvPr>
              <p:cNvSpPr txBox="1"/>
              <p:nvPr/>
            </p:nvSpPr>
            <p:spPr>
              <a:xfrm>
                <a:off x="7064272" y="4465599"/>
                <a:ext cx="578492" cy="5539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3000" i="1" smtClean="0">
                              <a:solidFill>
                                <a:srgbClr val="FFC000"/>
                              </a:solidFill>
                              <a:latin typeface="Cambria Math" panose="02040503050406030204" pitchFamily="18" charset="0"/>
                              <a:ea typeface="HGP教科書体" pitchFamily="18" charset="-128"/>
                              <a:cs typeface="Times New Roman" pitchFamily="18" charset="0"/>
                            </a:rPr>
                          </m:ctrlPr>
                        </m:sSubPr>
                        <m:e>
                          <m:r>
                            <m:rPr>
                              <m:nor/>
                            </m:rPr>
                            <a:rPr kumimoji="1" lang="en-US" altLang="ja-JP" sz="3000" i="1" dirty="0">
                              <a:solidFill>
                                <a:srgbClr val="FFC000"/>
                              </a:solidFill>
                              <a:ea typeface="HGP教科書体" pitchFamily="18" charset="-128"/>
                              <a:cs typeface="Times New Roman" pitchFamily="18" charset="0"/>
                            </a:rPr>
                            <m:t>t</m:t>
                          </m:r>
                        </m:e>
                        <m:sub>
                          <m:acc>
                            <m:accPr>
                              <m:chr m:val="̅"/>
                              <m:ctrlPr>
                                <a:rPr kumimoji="1" lang="en-US" altLang="ja-JP" sz="3000" i="1">
                                  <a:solidFill>
                                    <a:srgbClr val="FFC000"/>
                                  </a:solidFill>
                                  <a:latin typeface="Cambria Math" panose="02040503050406030204" pitchFamily="18" charset="0"/>
                                  <a:ea typeface="HGP教科書体" pitchFamily="18" charset="-128"/>
                                  <a:cs typeface="Times New Roman" pitchFamily="18" charset="0"/>
                                </a:rPr>
                              </m:ctrlPr>
                            </m:accPr>
                            <m:e>
                              <m:r>
                                <a:rPr kumimoji="1" lang="en-US" altLang="ja-JP" sz="3000" i="1">
                                  <a:solidFill>
                                    <a:srgbClr val="FFC000"/>
                                  </a:solidFill>
                                  <a:latin typeface="Cambria Math" panose="02040503050406030204" pitchFamily="18" charset="0"/>
                                  <a:ea typeface="HGP教科書体" pitchFamily="18" charset="-128"/>
                                  <a:cs typeface="Times New Roman" pitchFamily="18" charset="0"/>
                                </a:rPr>
                                <m:t>𝑥</m:t>
                              </m:r>
                            </m:e>
                          </m:acc>
                        </m:sub>
                      </m:sSub>
                    </m:oMath>
                  </m:oMathPara>
                </a14:m>
                <a:endParaRPr kumimoji="1" lang="ja-JP" altLang="en-US" sz="2000" i="1" dirty="0">
                  <a:solidFill>
                    <a:schemeClr val="accent1"/>
                  </a:solidFill>
                  <a:ea typeface="HGP教科書体" pitchFamily="18" charset="-128"/>
                  <a:cs typeface="Times New Roman" pitchFamily="18" charset="0"/>
                </a:endParaRPr>
              </a:p>
            </p:txBody>
          </p:sp>
        </mc:Choice>
        <mc:Fallback xmlns="">
          <p:sp>
            <p:nvSpPr>
              <p:cNvPr id="50" name="テキスト ボックス 49">
                <a:extLst>
                  <a:ext uri="{FF2B5EF4-FFF2-40B4-BE49-F238E27FC236}">
                    <a16:creationId xmlns:a16="http://schemas.microsoft.com/office/drawing/2014/main" id="{358A7585-5101-4F8D-88DF-53DD7A1F707D}"/>
                  </a:ext>
                </a:extLst>
              </p:cNvPr>
              <p:cNvSpPr txBox="1">
                <a:spLocks noRot="1" noChangeAspect="1" noMove="1" noResize="1" noEditPoints="1" noAdjustHandles="1" noChangeArrowheads="1" noChangeShapeType="1" noTextEdit="1"/>
              </p:cNvSpPr>
              <p:nvPr/>
            </p:nvSpPr>
            <p:spPr>
              <a:xfrm>
                <a:off x="7064272" y="4465599"/>
                <a:ext cx="578492" cy="553998"/>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1" name="テキスト ボックス 50">
                <a:extLst>
                  <a:ext uri="{FF2B5EF4-FFF2-40B4-BE49-F238E27FC236}">
                    <a16:creationId xmlns:a16="http://schemas.microsoft.com/office/drawing/2014/main" id="{B532ED79-D9FC-4124-8192-EF5EA1648AF6}"/>
                  </a:ext>
                </a:extLst>
              </p:cNvPr>
              <p:cNvSpPr txBox="1"/>
              <p:nvPr/>
            </p:nvSpPr>
            <p:spPr>
              <a:xfrm>
                <a:off x="7064272" y="4795644"/>
                <a:ext cx="645818" cy="5539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3000" i="1" smtClean="0">
                              <a:solidFill>
                                <a:schemeClr val="bg1"/>
                              </a:solidFill>
                              <a:latin typeface="Cambria Math" panose="02040503050406030204" pitchFamily="18" charset="0"/>
                              <a:ea typeface="HGP教科書体" pitchFamily="18" charset="-128"/>
                              <a:cs typeface="Times New Roman" pitchFamily="18" charset="0"/>
                            </a:rPr>
                          </m:ctrlPr>
                        </m:sSubPr>
                        <m:e>
                          <m:r>
                            <a:rPr kumimoji="1" lang="en-US" altLang="ja-JP" sz="3000" i="1" dirty="0" smtClean="0">
                              <a:solidFill>
                                <a:schemeClr val="bg1"/>
                              </a:solidFill>
                              <a:latin typeface="Cambria Math" panose="02040503050406030204" pitchFamily="18" charset="0"/>
                              <a:ea typeface="HGP教科書体" pitchFamily="18" charset="-128"/>
                              <a:cs typeface="Times New Roman" pitchFamily="18" charset="0"/>
                            </a:rPr>
                            <m:t>𝑧</m:t>
                          </m:r>
                        </m:e>
                        <m:sub>
                          <m:acc>
                            <m:accPr>
                              <m:chr m:val="̅"/>
                              <m:ctrlPr>
                                <a:rPr kumimoji="1" lang="en-US" altLang="ja-JP" sz="3000" i="1">
                                  <a:solidFill>
                                    <a:schemeClr val="bg1"/>
                                  </a:solidFill>
                                  <a:latin typeface="Cambria Math" panose="02040503050406030204" pitchFamily="18" charset="0"/>
                                  <a:ea typeface="HGP教科書体" pitchFamily="18" charset="-128"/>
                                  <a:cs typeface="Times New Roman" pitchFamily="18" charset="0"/>
                                </a:rPr>
                              </m:ctrlPr>
                            </m:accPr>
                            <m:e>
                              <m:r>
                                <a:rPr kumimoji="1" lang="en-US" altLang="ja-JP" sz="3000" i="1">
                                  <a:solidFill>
                                    <a:schemeClr val="bg1"/>
                                  </a:solidFill>
                                  <a:latin typeface="Cambria Math" panose="02040503050406030204" pitchFamily="18" charset="0"/>
                                  <a:ea typeface="HGP教科書体" pitchFamily="18" charset="-128"/>
                                  <a:cs typeface="Times New Roman" pitchFamily="18" charset="0"/>
                                </a:rPr>
                                <m:t>𝑥</m:t>
                              </m:r>
                            </m:e>
                          </m:acc>
                        </m:sub>
                      </m:sSub>
                    </m:oMath>
                  </m:oMathPara>
                </a14:m>
                <a:endParaRPr kumimoji="1" lang="ja-JP" altLang="en-US" sz="2000" i="1" dirty="0">
                  <a:solidFill>
                    <a:schemeClr val="accent1"/>
                  </a:solidFill>
                  <a:ea typeface="HGP教科書体" pitchFamily="18" charset="-128"/>
                  <a:cs typeface="Times New Roman" pitchFamily="18" charset="0"/>
                </a:endParaRPr>
              </a:p>
            </p:txBody>
          </p:sp>
        </mc:Choice>
        <mc:Fallback xmlns="">
          <p:sp>
            <p:nvSpPr>
              <p:cNvPr id="51" name="テキスト ボックス 50">
                <a:extLst>
                  <a:ext uri="{FF2B5EF4-FFF2-40B4-BE49-F238E27FC236}">
                    <a16:creationId xmlns:a16="http://schemas.microsoft.com/office/drawing/2014/main" id="{B532ED79-D9FC-4124-8192-EF5EA1648AF6}"/>
                  </a:ext>
                </a:extLst>
              </p:cNvPr>
              <p:cNvSpPr txBox="1">
                <a:spLocks noRot="1" noChangeAspect="1" noMove="1" noResize="1" noEditPoints="1" noAdjustHandles="1" noChangeArrowheads="1" noChangeShapeType="1" noTextEdit="1"/>
              </p:cNvSpPr>
              <p:nvPr/>
            </p:nvSpPr>
            <p:spPr>
              <a:xfrm>
                <a:off x="7064272" y="4795644"/>
                <a:ext cx="645818" cy="553998"/>
              </a:xfrm>
              <a:prstGeom prst="rect">
                <a:avLst/>
              </a:prstGeom>
              <a:blipFill>
                <a:blip r:embed="rId5"/>
                <a:stretch>
                  <a:fillRect/>
                </a:stretch>
              </a:blipFill>
            </p:spPr>
            <p:txBody>
              <a:bodyPr/>
              <a:lstStyle/>
              <a:p>
                <a:r>
                  <a:rPr lang="ja-JP" altLang="en-US">
                    <a:noFill/>
                  </a:rPr>
                  <a:t> </a:t>
                </a:r>
              </a:p>
            </p:txBody>
          </p:sp>
        </mc:Fallback>
      </mc:AlternateContent>
      <p:sp>
        <p:nvSpPr>
          <p:cNvPr id="45" name="正方形/長方形 44">
            <a:extLst>
              <a:ext uri="{FF2B5EF4-FFF2-40B4-BE49-F238E27FC236}">
                <a16:creationId xmlns:a16="http://schemas.microsoft.com/office/drawing/2014/main" id="{667A2DD5-B01E-45AB-B6F2-CA262682F71D}"/>
              </a:ext>
            </a:extLst>
          </p:cNvPr>
          <p:cNvSpPr/>
          <p:nvPr/>
        </p:nvSpPr>
        <p:spPr>
          <a:xfrm>
            <a:off x="601855" y="2182029"/>
            <a:ext cx="2601993" cy="1323439"/>
          </a:xfrm>
          <a:prstGeom prst="rect">
            <a:avLst/>
          </a:prstGeom>
          <a:solidFill>
            <a:srgbClr val="00B050"/>
          </a:solidFill>
        </p:spPr>
        <p:txBody>
          <a:bodyPr wrap="square">
            <a:spAutoFit/>
          </a:bodyPr>
          <a:lstStyle/>
          <a:p>
            <a:pPr algn="just"/>
            <a:r>
              <a:rPr kumimoji="1" lang="ja-JP" altLang="en-US" sz="2000" dirty="0">
                <a:solidFill>
                  <a:schemeClr val="bg1"/>
                </a:solidFill>
                <a:latin typeface="+mn-ea"/>
              </a:rPr>
              <a:t>自由度が小さくなるほど分布のバラツキが大きくなって裾が厚くなる</a:t>
            </a:r>
            <a:endParaRPr kumimoji="1" lang="en-US" altLang="ja-JP" sz="2000" dirty="0">
              <a:solidFill>
                <a:schemeClr val="bg1"/>
              </a:solidFill>
              <a:latin typeface="+mn-ea"/>
            </a:endParaRPr>
          </a:p>
          <a:p>
            <a:pPr algn="just"/>
            <a:r>
              <a:rPr lang="ja-JP" altLang="en-US" sz="2000" dirty="0">
                <a:solidFill>
                  <a:schemeClr val="bg1"/>
                </a:solidFill>
                <a:latin typeface="+mn-ea"/>
              </a:rPr>
              <a:t>→自由度が母数</a:t>
            </a:r>
            <a:endParaRPr lang="en-US" altLang="ja-JP" sz="2000" dirty="0">
              <a:solidFill>
                <a:schemeClr val="bg1"/>
              </a:solidFill>
              <a:latin typeface="+mn-ea"/>
            </a:endParaRPr>
          </a:p>
        </p:txBody>
      </p:sp>
    </p:spTree>
    <p:extLst>
      <p:ext uri="{BB962C8B-B14F-4D97-AF65-F5344CB8AC3E}">
        <p14:creationId xmlns:p14="http://schemas.microsoft.com/office/powerpoint/2010/main" val="4268975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500"/>
                                        <p:tgtEl>
                                          <p:spTgt spid="48"/>
                                        </p:tgtEl>
                                      </p:cBhvr>
                                    </p:animEffect>
                                  </p:childTnLst>
                                </p:cTn>
                              </p:par>
                              <p:par>
                                <p:cTn id="11" presetID="10" presetClass="entr" presetSubtype="0" fill="hold" nodeType="withEffect">
                                  <p:stCondLst>
                                    <p:cond delay="0"/>
                                  </p:stCondLst>
                                  <p:childTnLst>
                                    <p:set>
                                      <p:cBhvr>
                                        <p:cTn id="12" dur="1" fill="hold">
                                          <p:stCondLst>
                                            <p:cond delay="0"/>
                                          </p:stCondLst>
                                        </p:cTn>
                                        <p:tgtEl>
                                          <p:spTgt spid="1033"/>
                                        </p:tgtEl>
                                        <p:attrNameLst>
                                          <p:attrName>style.visibility</p:attrName>
                                        </p:attrNameLst>
                                      </p:cBhvr>
                                      <p:to>
                                        <p:strVal val="visible"/>
                                      </p:to>
                                    </p:set>
                                    <p:animEffect transition="in" filter="fade">
                                      <p:cBhvr>
                                        <p:cTn id="13" dur="500"/>
                                        <p:tgtEl>
                                          <p:spTgt spid="103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500"/>
                                        <p:tgtEl>
                                          <p:spTgt spid="4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30"/>
                                        </p:tgtEl>
                                        <p:attrNameLst>
                                          <p:attrName>style.visibility</p:attrName>
                                        </p:attrNameLst>
                                      </p:cBhvr>
                                      <p:to>
                                        <p:strVal val="visible"/>
                                      </p:to>
                                    </p:set>
                                    <p:animEffect transition="in" filter="fade">
                                      <p:cBhvr>
                                        <p:cTn id="19" dur="500"/>
                                        <p:tgtEl>
                                          <p:spTgt spid="103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500"/>
                                        <p:tgtEl>
                                          <p:spTgt spid="4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fade">
                                      <p:cBhvr>
                                        <p:cTn id="33" dur="500"/>
                                        <p:tgtEl>
                                          <p:spTgt spid="5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fade">
                                      <p:cBhvr>
                                        <p:cTn id="36" dur="500"/>
                                        <p:tgtEl>
                                          <p:spTgt spid="5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030" grpId="0"/>
      <p:bldP spid="48" grpId="0"/>
      <p:bldP spid="49" grpId="0"/>
      <p:bldP spid="56" grpId="0"/>
      <p:bldP spid="43" grpId="0" animBg="1"/>
      <p:bldP spid="44" grpId="0" animBg="1"/>
      <p:bldP spid="50" grpId="0"/>
      <p:bldP spid="4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1560" y="620688"/>
            <a:ext cx="7920880" cy="1143000"/>
          </a:xfrm>
        </p:spPr>
        <p:txBody>
          <a:bodyPr/>
          <a:lstStyle/>
          <a:p>
            <a:r>
              <a:rPr kumimoji="1" lang="ja-JP" altLang="en-US" b="1" i="1" dirty="0">
                <a:effectLst>
                  <a:outerShdw blurRad="38100" dist="38100" dir="2700000" algn="tl">
                    <a:srgbClr val="000000">
                      <a:alpha val="43137"/>
                    </a:srgbClr>
                  </a:outerShdw>
                </a:effectLst>
              </a:rPr>
              <a:t>ｔ</a:t>
            </a:r>
            <a:r>
              <a:rPr kumimoji="1" lang="ja-JP" altLang="en-US" b="1" dirty="0">
                <a:effectLst>
                  <a:outerShdw blurRad="38100" dist="38100" dir="2700000" algn="tl">
                    <a:srgbClr val="000000">
                      <a:alpha val="43137"/>
                    </a:srgbClr>
                  </a:outerShdw>
                </a:effectLst>
              </a:rPr>
              <a:t> 分布の信頼区間は広くなる</a:t>
            </a:r>
          </a:p>
        </p:txBody>
      </p:sp>
      <p:cxnSp>
        <p:nvCxnSpPr>
          <p:cNvPr id="4" name="直線コネクタ 3"/>
          <p:cNvCxnSpPr/>
          <p:nvPr/>
        </p:nvCxnSpPr>
        <p:spPr>
          <a:xfrm>
            <a:off x="642708" y="4797151"/>
            <a:ext cx="5080414" cy="1"/>
          </a:xfrm>
          <a:prstGeom prst="line">
            <a:avLst/>
          </a:prstGeom>
          <a:ln w="4445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5" name="コンテンツ プレースホルダー 5"/>
          <p:cNvSpPr txBox="1">
            <a:spLocks/>
          </p:cNvSpPr>
          <p:nvPr/>
        </p:nvSpPr>
        <p:spPr bwMode="auto">
          <a:xfrm>
            <a:off x="714716" y="2420888"/>
            <a:ext cx="4968552" cy="2376264"/>
          </a:xfrm>
          <a:custGeom>
            <a:avLst/>
            <a:gdLst>
              <a:gd name="connsiteX0" fmla="*/ 0 w 2983832"/>
              <a:gd name="connsiteY0" fmla="*/ 1122950 h 1134236"/>
              <a:gd name="connsiteX1" fmla="*/ 588211 w 2983832"/>
              <a:gd name="connsiteY1" fmla="*/ 973224 h 1134236"/>
              <a:gd name="connsiteX2" fmla="*/ 1411705 w 2983832"/>
              <a:gd name="connsiteY2" fmla="*/ 3 h 1134236"/>
              <a:gd name="connsiteX3" fmla="*/ 2310063 w 2983832"/>
              <a:gd name="connsiteY3" fmla="*/ 962529 h 1134236"/>
              <a:gd name="connsiteX4" fmla="*/ 2983832 w 2983832"/>
              <a:gd name="connsiteY4" fmla="*/ 1122950 h 1134236"/>
              <a:gd name="connsiteX5" fmla="*/ 2983832 w 2983832"/>
              <a:gd name="connsiteY5" fmla="*/ 1122950 h 113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3832" h="1134236">
                <a:moveTo>
                  <a:pt x="0" y="1122950"/>
                </a:moveTo>
                <a:cubicBezTo>
                  <a:pt x="176463" y="1141666"/>
                  <a:pt x="352927" y="1160382"/>
                  <a:pt x="588211" y="973224"/>
                </a:cubicBezTo>
                <a:cubicBezTo>
                  <a:pt x="823495" y="786066"/>
                  <a:pt x="1124730" y="1785"/>
                  <a:pt x="1411705" y="3"/>
                </a:cubicBezTo>
                <a:cubicBezTo>
                  <a:pt x="1698680" y="-1779"/>
                  <a:pt x="2048042" y="775371"/>
                  <a:pt x="2310063" y="962529"/>
                </a:cubicBezTo>
                <a:cubicBezTo>
                  <a:pt x="2572084" y="1149687"/>
                  <a:pt x="2983832" y="1122950"/>
                  <a:pt x="2983832" y="1122950"/>
                </a:cubicBezTo>
                <a:lnTo>
                  <a:pt x="2983832" y="1122950"/>
                </a:lnTo>
              </a:path>
            </a:pathLst>
          </a:custGeom>
          <a:noFill/>
          <a:ln w="38100" cap="flat" cmpd="sng" algn="ctr">
            <a:solidFill>
              <a:schemeClr val="bg1"/>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marL="342900" indent="-342900" algn="l" rtl="0" eaLnBrk="1" fontAlgn="base" hangingPunct="1">
              <a:spcBef>
                <a:spcPct val="20000"/>
              </a:spcBef>
              <a:spcAft>
                <a:spcPct val="0"/>
              </a:spcAft>
              <a:buBlip>
                <a:blip r:embed="rId2"/>
              </a:buBlip>
              <a:defRPr kumimoji="1" sz="3200">
                <a:solidFill>
                  <a:schemeClr val="lt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lt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lt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lt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lt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lt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lt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lt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lt1"/>
                </a:solidFill>
                <a:latin typeface="+mn-lt"/>
                <a:ea typeface="+mn-ea"/>
                <a:cs typeface="+mn-cs"/>
              </a:defRPr>
            </a:lvl9pPr>
          </a:lstStyle>
          <a:p>
            <a:pPr marL="0" indent="0">
              <a:buFontTx/>
              <a:buNone/>
            </a:pPr>
            <a:endParaRPr lang="ja-JP" altLang="en-US" dirty="0"/>
          </a:p>
        </p:txBody>
      </p:sp>
      <p:sp>
        <p:nvSpPr>
          <p:cNvPr id="20" name="テキスト ボックス 19"/>
          <p:cNvSpPr txBox="1"/>
          <p:nvPr/>
        </p:nvSpPr>
        <p:spPr>
          <a:xfrm>
            <a:off x="2495756" y="1942439"/>
            <a:ext cx="989373" cy="477054"/>
          </a:xfrm>
          <a:prstGeom prst="rect">
            <a:avLst/>
          </a:prstGeom>
          <a:noFill/>
        </p:spPr>
        <p:txBody>
          <a:bodyPr wrap="none" rtlCol="0">
            <a:spAutoFit/>
          </a:bodyPr>
          <a:lstStyle/>
          <a:p>
            <a:r>
              <a:rPr kumimoji="1" lang="ja-JP" altLang="en-US" sz="2500" dirty="0" err="1">
                <a:solidFill>
                  <a:schemeClr val="bg1"/>
                </a:solidFill>
                <a:latin typeface="+mn-ea"/>
                <a:cs typeface="Meiryo UI" pitchFamily="50" charset="-128"/>
              </a:rPr>
              <a:t>ｚ</a:t>
            </a:r>
            <a:r>
              <a:rPr kumimoji="1" lang="ja-JP" altLang="en-US" sz="2500" dirty="0">
                <a:solidFill>
                  <a:schemeClr val="bg1"/>
                </a:solidFill>
                <a:latin typeface="+mn-ea"/>
                <a:cs typeface="Meiryo UI" pitchFamily="50" charset="-128"/>
              </a:rPr>
              <a:t>分布</a:t>
            </a:r>
          </a:p>
        </p:txBody>
      </p:sp>
      <p:sp>
        <p:nvSpPr>
          <p:cNvPr id="1030" name="テキスト ボックス 1029"/>
          <p:cNvSpPr txBox="1"/>
          <p:nvPr/>
        </p:nvSpPr>
        <p:spPr>
          <a:xfrm>
            <a:off x="708815" y="5254972"/>
            <a:ext cx="5524927" cy="707886"/>
          </a:xfrm>
          <a:prstGeom prst="rect">
            <a:avLst/>
          </a:prstGeom>
          <a:noFill/>
        </p:spPr>
        <p:txBody>
          <a:bodyPr wrap="square" rtlCol="0">
            <a:spAutoFit/>
          </a:bodyPr>
          <a:lstStyle/>
          <a:p>
            <a:r>
              <a:rPr kumimoji="1" lang="ja-JP" altLang="en-US" sz="2000" dirty="0">
                <a:solidFill>
                  <a:schemeClr val="bg1"/>
                </a:solidFill>
                <a:latin typeface="+mn-ea"/>
                <a:cs typeface="Meiryo UI" pitchFamily="50" charset="-128"/>
              </a:rPr>
              <a:t>同じ信頼係数ならば，</a:t>
            </a:r>
            <a:r>
              <a:rPr kumimoji="1" lang="en-US" altLang="ja-JP" sz="2000" dirty="0">
                <a:solidFill>
                  <a:schemeClr val="bg1"/>
                </a:solidFill>
                <a:latin typeface="+mn-ea"/>
                <a:cs typeface="Meiryo UI" pitchFamily="50" charset="-128"/>
              </a:rPr>
              <a:t>z</a:t>
            </a:r>
            <a:r>
              <a:rPr kumimoji="1" lang="ja-JP" altLang="en-US" sz="2000" dirty="0">
                <a:solidFill>
                  <a:schemeClr val="bg1"/>
                </a:solidFill>
                <a:latin typeface="+mn-ea"/>
                <a:cs typeface="Meiryo UI" pitchFamily="50" charset="-128"/>
              </a:rPr>
              <a:t>分布よりも裾が厚い</a:t>
            </a:r>
            <a:r>
              <a:rPr kumimoji="1" lang="en-US" altLang="ja-JP" sz="2000" dirty="0">
                <a:solidFill>
                  <a:srgbClr val="FFFF00"/>
                </a:solidFill>
                <a:latin typeface="+mn-ea"/>
                <a:cs typeface="Meiryo UI" pitchFamily="50" charset="-128"/>
              </a:rPr>
              <a:t>t</a:t>
            </a:r>
            <a:r>
              <a:rPr kumimoji="1" lang="ja-JP" altLang="en-US" sz="2000" dirty="0">
                <a:solidFill>
                  <a:srgbClr val="FFFF00"/>
                </a:solidFill>
                <a:latin typeface="+mn-ea"/>
                <a:cs typeface="Meiryo UI" pitchFamily="50" charset="-128"/>
              </a:rPr>
              <a:t>分布の方が信頼区間は広くなる</a:t>
            </a:r>
            <a:r>
              <a:rPr kumimoji="1" lang="ja-JP" altLang="en-US" sz="2000" dirty="0">
                <a:solidFill>
                  <a:schemeClr val="bg1"/>
                </a:solidFill>
                <a:latin typeface="+mn-ea"/>
                <a:cs typeface="Meiryo UI" pitchFamily="50" charset="-128"/>
              </a:rPr>
              <a:t>（保守的な推定となる）</a:t>
            </a:r>
          </a:p>
        </p:txBody>
      </p:sp>
      <p:sp>
        <p:nvSpPr>
          <p:cNvPr id="48" name="テキスト ボックス 47"/>
          <p:cNvSpPr txBox="1"/>
          <p:nvPr/>
        </p:nvSpPr>
        <p:spPr>
          <a:xfrm>
            <a:off x="2584370" y="3170128"/>
            <a:ext cx="933269" cy="477054"/>
          </a:xfrm>
          <a:prstGeom prst="rect">
            <a:avLst/>
          </a:prstGeom>
          <a:noFill/>
        </p:spPr>
        <p:txBody>
          <a:bodyPr wrap="none" rtlCol="0">
            <a:spAutoFit/>
          </a:bodyPr>
          <a:lstStyle/>
          <a:p>
            <a:r>
              <a:rPr kumimoji="1" lang="ja-JP" altLang="en-US" sz="2500" dirty="0" err="1">
                <a:solidFill>
                  <a:srgbClr val="FFFF00"/>
                </a:solidFill>
                <a:latin typeface="+mn-ea"/>
                <a:cs typeface="Meiryo UI" pitchFamily="50" charset="-128"/>
              </a:rPr>
              <a:t>ｔ</a:t>
            </a:r>
            <a:r>
              <a:rPr kumimoji="1" lang="ja-JP" altLang="en-US" sz="2500" dirty="0">
                <a:solidFill>
                  <a:srgbClr val="FFFF00"/>
                </a:solidFill>
                <a:latin typeface="+mn-ea"/>
                <a:cs typeface="Meiryo UI" pitchFamily="50" charset="-128"/>
              </a:rPr>
              <a:t>分布</a:t>
            </a:r>
          </a:p>
        </p:txBody>
      </p:sp>
      <p:cxnSp>
        <p:nvCxnSpPr>
          <p:cNvPr id="6" name="直線コネクタ 5"/>
          <p:cNvCxnSpPr/>
          <p:nvPr/>
        </p:nvCxnSpPr>
        <p:spPr>
          <a:xfrm flipV="1">
            <a:off x="2051315" y="3921686"/>
            <a:ext cx="0" cy="855673"/>
          </a:xfrm>
          <a:prstGeom prst="line">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V="1">
            <a:off x="4211555" y="3941479"/>
            <a:ext cx="0" cy="855673"/>
          </a:xfrm>
          <a:prstGeom prst="line">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a:cxnSpLocks/>
          </p:cNvCxnSpPr>
          <p:nvPr/>
        </p:nvCxnSpPr>
        <p:spPr>
          <a:xfrm flipV="1">
            <a:off x="1547259" y="4383786"/>
            <a:ext cx="0" cy="393575"/>
          </a:xfrm>
          <a:prstGeom prst="line">
            <a:avLst/>
          </a:prstGeom>
          <a:ln w="31750">
            <a:solidFill>
              <a:srgbClr val="FFFF00"/>
            </a:solidFill>
            <a:tailEnd type="none"/>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a:cxnSpLocks/>
          </p:cNvCxnSpPr>
          <p:nvPr/>
        </p:nvCxnSpPr>
        <p:spPr>
          <a:xfrm flipV="1">
            <a:off x="4903949" y="4425742"/>
            <a:ext cx="0" cy="351619"/>
          </a:xfrm>
          <a:prstGeom prst="line">
            <a:avLst/>
          </a:prstGeom>
          <a:ln w="31750">
            <a:solidFill>
              <a:srgbClr val="FFFF00"/>
            </a:solidFill>
            <a:tailEnd type="none"/>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1531658" y="4800507"/>
            <a:ext cx="3372291" cy="0"/>
          </a:xfrm>
          <a:prstGeom prst="line">
            <a:avLst/>
          </a:prstGeom>
          <a:ln w="730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1990560" y="4296487"/>
            <a:ext cx="2271268" cy="369332"/>
          </a:xfrm>
          <a:prstGeom prst="rect">
            <a:avLst/>
          </a:prstGeom>
          <a:noFill/>
        </p:spPr>
        <p:txBody>
          <a:bodyPr wrap="square" rtlCol="0">
            <a:spAutoFit/>
          </a:bodyPr>
          <a:lstStyle/>
          <a:p>
            <a:r>
              <a:rPr kumimoji="1" lang="en-US" altLang="ja-JP" sz="1800" dirty="0">
                <a:solidFill>
                  <a:srgbClr val="92D050"/>
                </a:solidFill>
                <a:latin typeface="+mj-ea"/>
                <a:ea typeface="+mj-ea"/>
                <a:cs typeface="Meiryo UI" pitchFamily="50" charset="-128"/>
              </a:rPr>
              <a:t>z</a:t>
            </a:r>
            <a:r>
              <a:rPr kumimoji="1" lang="ja-JP" altLang="en-US" sz="1800" dirty="0">
                <a:solidFill>
                  <a:srgbClr val="92D050"/>
                </a:solidFill>
                <a:latin typeface="+mj-ea"/>
                <a:ea typeface="+mj-ea"/>
                <a:cs typeface="Meiryo UI" pitchFamily="50" charset="-128"/>
              </a:rPr>
              <a:t>分布による信頼区間</a:t>
            </a:r>
          </a:p>
        </p:txBody>
      </p:sp>
      <mc:AlternateContent xmlns:mc="http://schemas.openxmlformats.org/markup-compatibility/2006" xmlns:a14="http://schemas.microsoft.com/office/drawing/2010/main">
        <mc:Choice Requires="a14">
          <p:sp>
            <p:nvSpPr>
              <p:cNvPr id="25" name="テキスト ボックス 24">
                <a:extLst>
                  <a:ext uri="{FF2B5EF4-FFF2-40B4-BE49-F238E27FC236}">
                    <a16:creationId xmlns:a16="http://schemas.microsoft.com/office/drawing/2014/main" id="{7EF30E1E-A951-4A5E-A10E-6CCFAF39D782}"/>
                  </a:ext>
                </a:extLst>
              </p:cNvPr>
              <p:cNvSpPr txBox="1"/>
              <p:nvPr/>
            </p:nvSpPr>
            <p:spPr>
              <a:xfrm>
                <a:off x="5589143" y="4182401"/>
                <a:ext cx="578492" cy="5539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3000" i="1" smtClean="0">
                              <a:solidFill>
                                <a:srgbClr val="FFFF00"/>
                              </a:solidFill>
                              <a:latin typeface="Cambria Math" panose="02040503050406030204" pitchFamily="18" charset="0"/>
                              <a:ea typeface="HGP教科書体" pitchFamily="18" charset="-128"/>
                              <a:cs typeface="Times New Roman" pitchFamily="18" charset="0"/>
                            </a:rPr>
                          </m:ctrlPr>
                        </m:sSubPr>
                        <m:e>
                          <m:r>
                            <m:rPr>
                              <m:nor/>
                            </m:rPr>
                            <a:rPr kumimoji="1" lang="en-US" altLang="ja-JP" sz="3000" i="1" dirty="0">
                              <a:solidFill>
                                <a:srgbClr val="FFFF00"/>
                              </a:solidFill>
                              <a:ea typeface="HGP教科書体" pitchFamily="18" charset="-128"/>
                              <a:cs typeface="Times New Roman" pitchFamily="18" charset="0"/>
                            </a:rPr>
                            <m:t>t</m:t>
                          </m:r>
                        </m:e>
                        <m:sub>
                          <m:acc>
                            <m:accPr>
                              <m:chr m:val="̅"/>
                              <m:ctrlPr>
                                <a:rPr kumimoji="1" lang="en-US" altLang="ja-JP" sz="3000" i="1">
                                  <a:solidFill>
                                    <a:srgbClr val="FFFF00"/>
                                  </a:solidFill>
                                  <a:latin typeface="Cambria Math" panose="02040503050406030204" pitchFamily="18" charset="0"/>
                                  <a:ea typeface="HGP教科書体" pitchFamily="18" charset="-128"/>
                                  <a:cs typeface="Times New Roman" pitchFamily="18" charset="0"/>
                                </a:rPr>
                              </m:ctrlPr>
                            </m:accPr>
                            <m:e>
                              <m:r>
                                <a:rPr kumimoji="1" lang="en-US" altLang="ja-JP" sz="3000" i="1">
                                  <a:solidFill>
                                    <a:srgbClr val="FFFF00"/>
                                  </a:solidFill>
                                  <a:latin typeface="Cambria Math" panose="02040503050406030204" pitchFamily="18" charset="0"/>
                                  <a:ea typeface="HGP教科書体" pitchFamily="18" charset="-128"/>
                                  <a:cs typeface="Times New Roman" pitchFamily="18" charset="0"/>
                                </a:rPr>
                                <m:t>𝑥</m:t>
                              </m:r>
                            </m:e>
                          </m:acc>
                        </m:sub>
                      </m:sSub>
                    </m:oMath>
                  </m:oMathPara>
                </a14:m>
                <a:endParaRPr kumimoji="1" lang="ja-JP" altLang="en-US" sz="2000" i="1" dirty="0">
                  <a:solidFill>
                    <a:schemeClr val="accent1"/>
                  </a:solidFill>
                  <a:ea typeface="HGP教科書体" pitchFamily="18" charset="-128"/>
                  <a:cs typeface="Times New Roman" pitchFamily="18" charset="0"/>
                </a:endParaRPr>
              </a:p>
            </p:txBody>
          </p:sp>
        </mc:Choice>
        <mc:Fallback xmlns="">
          <p:sp>
            <p:nvSpPr>
              <p:cNvPr id="25" name="テキスト ボックス 24">
                <a:extLst>
                  <a:ext uri="{FF2B5EF4-FFF2-40B4-BE49-F238E27FC236}">
                    <a16:creationId xmlns:a16="http://schemas.microsoft.com/office/drawing/2014/main" id="{7EF30E1E-A951-4A5E-A10E-6CCFAF39D782}"/>
                  </a:ext>
                </a:extLst>
              </p:cNvPr>
              <p:cNvSpPr txBox="1">
                <a:spLocks noRot="1" noChangeAspect="1" noMove="1" noResize="1" noEditPoints="1" noAdjustHandles="1" noChangeArrowheads="1" noChangeShapeType="1" noTextEdit="1"/>
              </p:cNvSpPr>
              <p:nvPr/>
            </p:nvSpPr>
            <p:spPr>
              <a:xfrm>
                <a:off x="5589143" y="4182401"/>
                <a:ext cx="578492" cy="553998"/>
              </a:xfrm>
              <a:prstGeom prst="rect">
                <a:avLst/>
              </a:prstGeom>
              <a:blipFill>
                <a:blip r:embed="rId3"/>
                <a:stretch>
                  <a:fillRect/>
                </a:stretch>
              </a:blipFill>
            </p:spPr>
            <p:txBody>
              <a:bodyPr/>
              <a:lstStyle/>
              <a:p>
                <a:r>
                  <a:rPr lang="ja-JP" altLang="en-US">
                    <a:noFill/>
                  </a:rPr>
                  <a:t> </a:t>
                </a:r>
              </a:p>
            </p:txBody>
          </p:sp>
        </mc:Fallback>
      </mc:AlternateContent>
      <p:sp>
        <p:nvSpPr>
          <p:cNvPr id="28" name="コンテンツ プレースホルダー 5">
            <a:extLst>
              <a:ext uri="{FF2B5EF4-FFF2-40B4-BE49-F238E27FC236}">
                <a16:creationId xmlns:a16="http://schemas.microsoft.com/office/drawing/2014/main" id="{DB8E690E-E087-42F3-8803-8FC732E229E5}"/>
              </a:ext>
            </a:extLst>
          </p:cNvPr>
          <p:cNvSpPr txBox="1">
            <a:spLocks/>
          </p:cNvSpPr>
          <p:nvPr/>
        </p:nvSpPr>
        <p:spPr bwMode="auto">
          <a:xfrm>
            <a:off x="716929" y="3622398"/>
            <a:ext cx="4968552" cy="890650"/>
          </a:xfrm>
          <a:custGeom>
            <a:avLst/>
            <a:gdLst>
              <a:gd name="connsiteX0" fmla="*/ 0 w 2983832"/>
              <a:gd name="connsiteY0" fmla="*/ 1122950 h 1134236"/>
              <a:gd name="connsiteX1" fmla="*/ 588211 w 2983832"/>
              <a:gd name="connsiteY1" fmla="*/ 973224 h 1134236"/>
              <a:gd name="connsiteX2" fmla="*/ 1411705 w 2983832"/>
              <a:gd name="connsiteY2" fmla="*/ 3 h 1134236"/>
              <a:gd name="connsiteX3" fmla="*/ 2310063 w 2983832"/>
              <a:gd name="connsiteY3" fmla="*/ 962529 h 1134236"/>
              <a:gd name="connsiteX4" fmla="*/ 2983832 w 2983832"/>
              <a:gd name="connsiteY4" fmla="*/ 1122950 h 1134236"/>
              <a:gd name="connsiteX5" fmla="*/ 2983832 w 2983832"/>
              <a:gd name="connsiteY5" fmla="*/ 1122950 h 1134236"/>
              <a:gd name="connsiteX0" fmla="*/ 0 w 2983832"/>
              <a:gd name="connsiteY0" fmla="*/ 1123709 h 1134995"/>
              <a:gd name="connsiteX1" fmla="*/ 588211 w 2983832"/>
              <a:gd name="connsiteY1" fmla="*/ 973983 h 1134995"/>
              <a:gd name="connsiteX2" fmla="*/ 1411705 w 2983832"/>
              <a:gd name="connsiteY2" fmla="*/ 762 h 1134995"/>
              <a:gd name="connsiteX3" fmla="*/ 2004689 w 2983832"/>
              <a:gd name="connsiteY3" fmla="*/ 816890 h 1134995"/>
              <a:gd name="connsiteX4" fmla="*/ 2983832 w 2983832"/>
              <a:gd name="connsiteY4" fmla="*/ 1123709 h 1134995"/>
              <a:gd name="connsiteX5" fmla="*/ 2983832 w 2983832"/>
              <a:gd name="connsiteY5" fmla="*/ 1123709 h 1134995"/>
              <a:gd name="connsiteX0" fmla="*/ 0 w 2983832"/>
              <a:gd name="connsiteY0" fmla="*/ 1123061 h 1124308"/>
              <a:gd name="connsiteX1" fmla="*/ 872155 w 2983832"/>
              <a:gd name="connsiteY1" fmla="*/ 759370 h 1124308"/>
              <a:gd name="connsiteX2" fmla="*/ 1411705 w 2983832"/>
              <a:gd name="connsiteY2" fmla="*/ 114 h 1124308"/>
              <a:gd name="connsiteX3" fmla="*/ 2004689 w 2983832"/>
              <a:gd name="connsiteY3" fmla="*/ 816242 h 1124308"/>
              <a:gd name="connsiteX4" fmla="*/ 2983832 w 2983832"/>
              <a:gd name="connsiteY4" fmla="*/ 1123061 h 1124308"/>
              <a:gd name="connsiteX5" fmla="*/ 2983832 w 2983832"/>
              <a:gd name="connsiteY5" fmla="*/ 1123061 h 1124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3832" h="1124308">
                <a:moveTo>
                  <a:pt x="0" y="1123061"/>
                </a:moveTo>
                <a:cubicBezTo>
                  <a:pt x="176463" y="1141777"/>
                  <a:pt x="636871" y="946528"/>
                  <a:pt x="872155" y="759370"/>
                </a:cubicBezTo>
                <a:cubicBezTo>
                  <a:pt x="1107439" y="572212"/>
                  <a:pt x="1222949" y="-9365"/>
                  <a:pt x="1411705" y="114"/>
                </a:cubicBezTo>
                <a:cubicBezTo>
                  <a:pt x="1600461" y="9593"/>
                  <a:pt x="1742668" y="629084"/>
                  <a:pt x="2004689" y="816242"/>
                </a:cubicBezTo>
                <a:cubicBezTo>
                  <a:pt x="2266710" y="1003400"/>
                  <a:pt x="2983832" y="1123061"/>
                  <a:pt x="2983832" y="1123061"/>
                </a:cubicBezTo>
                <a:lnTo>
                  <a:pt x="2983832" y="1123061"/>
                </a:lnTo>
              </a:path>
            </a:pathLst>
          </a:custGeom>
          <a:noFill/>
          <a:ln w="38100" cap="flat" cmpd="sng" algn="ctr">
            <a:solidFill>
              <a:srgbClr val="FFFF00"/>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marL="342900" indent="-342900" algn="l" rtl="0" eaLnBrk="1" fontAlgn="base" hangingPunct="1">
              <a:spcBef>
                <a:spcPct val="20000"/>
              </a:spcBef>
              <a:spcAft>
                <a:spcPct val="0"/>
              </a:spcAft>
              <a:buBlip>
                <a:blip r:embed="rId2"/>
              </a:buBlip>
              <a:defRPr kumimoji="1" sz="3200">
                <a:solidFill>
                  <a:schemeClr val="lt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lt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lt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lt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lt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lt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lt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lt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lt1"/>
                </a:solidFill>
                <a:latin typeface="+mn-lt"/>
                <a:ea typeface="+mn-ea"/>
                <a:cs typeface="+mn-cs"/>
              </a:defRPr>
            </a:lvl9pPr>
          </a:lstStyle>
          <a:p>
            <a:pPr marL="0" indent="0">
              <a:buFontTx/>
              <a:buNone/>
            </a:pPr>
            <a:endParaRPr lang="ja-JP" altLang="en-US" dirty="0"/>
          </a:p>
        </p:txBody>
      </p:sp>
      <mc:AlternateContent xmlns:mc="http://schemas.openxmlformats.org/markup-compatibility/2006" xmlns:a14="http://schemas.microsoft.com/office/drawing/2010/main">
        <mc:Choice Requires="a14">
          <p:sp>
            <p:nvSpPr>
              <p:cNvPr id="30" name="テキスト ボックス 29">
                <a:extLst>
                  <a:ext uri="{FF2B5EF4-FFF2-40B4-BE49-F238E27FC236}">
                    <a16:creationId xmlns:a16="http://schemas.microsoft.com/office/drawing/2014/main" id="{292349A9-D097-4D1D-8B39-8DCFB94927EC}"/>
                  </a:ext>
                </a:extLst>
              </p:cNvPr>
              <p:cNvSpPr txBox="1"/>
              <p:nvPr/>
            </p:nvSpPr>
            <p:spPr>
              <a:xfrm>
                <a:off x="5609679" y="4459400"/>
                <a:ext cx="645818" cy="5539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3000" i="1" smtClean="0">
                              <a:solidFill>
                                <a:schemeClr val="bg1"/>
                              </a:solidFill>
                              <a:latin typeface="Cambria Math" panose="02040503050406030204" pitchFamily="18" charset="0"/>
                              <a:ea typeface="HGP教科書体" pitchFamily="18" charset="-128"/>
                              <a:cs typeface="Times New Roman" pitchFamily="18" charset="0"/>
                            </a:rPr>
                          </m:ctrlPr>
                        </m:sSubPr>
                        <m:e>
                          <m:r>
                            <a:rPr kumimoji="1" lang="en-US" altLang="ja-JP" sz="3000" i="1" dirty="0" smtClean="0">
                              <a:solidFill>
                                <a:schemeClr val="bg1"/>
                              </a:solidFill>
                              <a:latin typeface="Cambria Math" panose="02040503050406030204" pitchFamily="18" charset="0"/>
                              <a:ea typeface="HGP教科書体" pitchFamily="18" charset="-128"/>
                              <a:cs typeface="Times New Roman" pitchFamily="18" charset="0"/>
                            </a:rPr>
                            <m:t>𝑧</m:t>
                          </m:r>
                        </m:e>
                        <m:sub>
                          <m:acc>
                            <m:accPr>
                              <m:chr m:val="̅"/>
                              <m:ctrlPr>
                                <a:rPr kumimoji="1" lang="en-US" altLang="ja-JP" sz="3000" i="1">
                                  <a:solidFill>
                                    <a:schemeClr val="bg1"/>
                                  </a:solidFill>
                                  <a:latin typeface="Cambria Math" panose="02040503050406030204" pitchFamily="18" charset="0"/>
                                  <a:ea typeface="HGP教科書体" pitchFamily="18" charset="-128"/>
                                  <a:cs typeface="Times New Roman" pitchFamily="18" charset="0"/>
                                </a:rPr>
                              </m:ctrlPr>
                            </m:accPr>
                            <m:e>
                              <m:r>
                                <a:rPr kumimoji="1" lang="en-US" altLang="ja-JP" sz="3000" i="1">
                                  <a:solidFill>
                                    <a:schemeClr val="bg1"/>
                                  </a:solidFill>
                                  <a:latin typeface="Cambria Math" panose="02040503050406030204" pitchFamily="18" charset="0"/>
                                  <a:ea typeface="HGP教科書体" pitchFamily="18" charset="-128"/>
                                  <a:cs typeface="Times New Roman" pitchFamily="18" charset="0"/>
                                </a:rPr>
                                <m:t>𝑥</m:t>
                              </m:r>
                            </m:e>
                          </m:acc>
                        </m:sub>
                      </m:sSub>
                    </m:oMath>
                  </m:oMathPara>
                </a14:m>
                <a:endParaRPr kumimoji="1" lang="ja-JP" altLang="en-US" sz="2000" i="1" dirty="0">
                  <a:solidFill>
                    <a:schemeClr val="accent1"/>
                  </a:solidFill>
                  <a:ea typeface="HGP教科書体" pitchFamily="18" charset="-128"/>
                  <a:cs typeface="Times New Roman" pitchFamily="18" charset="0"/>
                </a:endParaRPr>
              </a:p>
            </p:txBody>
          </p:sp>
        </mc:Choice>
        <mc:Fallback xmlns="">
          <p:sp>
            <p:nvSpPr>
              <p:cNvPr id="30" name="テキスト ボックス 29">
                <a:extLst>
                  <a:ext uri="{FF2B5EF4-FFF2-40B4-BE49-F238E27FC236}">
                    <a16:creationId xmlns:a16="http://schemas.microsoft.com/office/drawing/2014/main" id="{292349A9-D097-4D1D-8B39-8DCFB94927EC}"/>
                  </a:ext>
                </a:extLst>
              </p:cNvPr>
              <p:cNvSpPr txBox="1">
                <a:spLocks noRot="1" noChangeAspect="1" noMove="1" noResize="1" noEditPoints="1" noAdjustHandles="1" noChangeArrowheads="1" noChangeShapeType="1" noTextEdit="1"/>
              </p:cNvSpPr>
              <p:nvPr/>
            </p:nvSpPr>
            <p:spPr>
              <a:xfrm>
                <a:off x="5609679" y="4459400"/>
                <a:ext cx="645818" cy="553998"/>
              </a:xfrm>
              <a:prstGeom prst="rect">
                <a:avLst/>
              </a:prstGeom>
              <a:blipFill>
                <a:blip r:embed="rId4"/>
                <a:stretch>
                  <a:fillRect/>
                </a:stretch>
              </a:blipFill>
            </p:spPr>
            <p:txBody>
              <a:bodyPr/>
              <a:lstStyle/>
              <a:p>
                <a:r>
                  <a:rPr lang="ja-JP" altLang="en-US">
                    <a:noFill/>
                  </a:rPr>
                  <a:t> </a:t>
                </a:r>
              </a:p>
            </p:txBody>
          </p:sp>
        </mc:Fallback>
      </mc:AlternateContent>
      <p:cxnSp>
        <p:nvCxnSpPr>
          <p:cNvPr id="27" name="直線コネクタ 26"/>
          <p:cNvCxnSpPr/>
          <p:nvPr/>
        </p:nvCxnSpPr>
        <p:spPr>
          <a:xfrm>
            <a:off x="2067680" y="4736399"/>
            <a:ext cx="2160240" cy="0"/>
          </a:xfrm>
          <a:prstGeom prst="line">
            <a:avLst/>
          </a:prstGeom>
          <a:ln w="73025">
            <a:solidFill>
              <a:srgbClr val="92D050"/>
            </a:solidFill>
            <a:tailEnd type="none"/>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BFCEE39C-586F-4084-968B-3E47608F4848}"/>
              </a:ext>
            </a:extLst>
          </p:cNvPr>
          <p:cNvSpPr txBox="1"/>
          <p:nvPr/>
        </p:nvSpPr>
        <p:spPr>
          <a:xfrm>
            <a:off x="1990560" y="4796330"/>
            <a:ext cx="2271268" cy="369332"/>
          </a:xfrm>
          <a:prstGeom prst="rect">
            <a:avLst/>
          </a:prstGeom>
          <a:noFill/>
        </p:spPr>
        <p:txBody>
          <a:bodyPr wrap="square" rtlCol="0">
            <a:spAutoFit/>
          </a:bodyPr>
          <a:lstStyle/>
          <a:p>
            <a:r>
              <a:rPr kumimoji="1" lang="ja-JP" altLang="en-US" sz="1800" dirty="0" err="1">
                <a:solidFill>
                  <a:srgbClr val="FF0000"/>
                </a:solidFill>
                <a:latin typeface="+mj-ea"/>
                <a:ea typeface="+mj-ea"/>
                <a:cs typeface="Meiryo UI" pitchFamily="50" charset="-128"/>
              </a:rPr>
              <a:t>ｔ</a:t>
            </a:r>
            <a:r>
              <a:rPr kumimoji="1" lang="ja-JP" altLang="en-US" sz="1800" dirty="0">
                <a:solidFill>
                  <a:srgbClr val="FF0000"/>
                </a:solidFill>
                <a:latin typeface="+mj-ea"/>
                <a:ea typeface="+mj-ea"/>
                <a:cs typeface="Meiryo UI" pitchFamily="50" charset="-128"/>
              </a:rPr>
              <a:t>分布による信頼区間</a:t>
            </a:r>
          </a:p>
        </p:txBody>
      </p:sp>
      <p:sp>
        <p:nvSpPr>
          <p:cNvPr id="21" name="テキスト ボックス 20">
            <a:extLst>
              <a:ext uri="{FF2B5EF4-FFF2-40B4-BE49-F238E27FC236}">
                <a16:creationId xmlns:a16="http://schemas.microsoft.com/office/drawing/2014/main" id="{9DCCA13F-4627-42EA-AC65-4294A4A2ED82}"/>
              </a:ext>
            </a:extLst>
          </p:cNvPr>
          <p:cNvSpPr txBox="1"/>
          <p:nvPr/>
        </p:nvSpPr>
        <p:spPr>
          <a:xfrm>
            <a:off x="5290830" y="2061511"/>
            <a:ext cx="3067360" cy="707886"/>
          </a:xfrm>
          <a:prstGeom prst="rect">
            <a:avLst/>
          </a:prstGeom>
          <a:noFill/>
        </p:spPr>
        <p:txBody>
          <a:bodyPr wrap="square" rtlCol="0">
            <a:spAutoFit/>
          </a:bodyPr>
          <a:lstStyle/>
          <a:p>
            <a:pPr algn="just"/>
            <a:r>
              <a:rPr kumimoji="1" lang="ja-JP" altLang="en-US" sz="2000" dirty="0" err="1">
                <a:solidFill>
                  <a:schemeClr val="bg1"/>
                </a:solidFill>
                <a:latin typeface="+mn-ea"/>
                <a:cs typeface="Meiryo UI" pitchFamily="50" charset="-128"/>
              </a:rPr>
              <a:t>ｚ</a:t>
            </a:r>
            <a:r>
              <a:rPr kumimoji="1" lang="ja-JP" altLang="en-US" sz="2000" dirty="0">
                <a:solidFill>
                  <a:schemeClr val="bg1"/>
                </a:solidFill>
                <a:latin typeface="+mn-ea"/>
                <a:cs typeface="Meiryo UI" pitchFamily="50" charset="-128"/>
              </a:rPr>
              <a:t>分布による信頼区間の幅は標本サイズとは無関係</a:t>
            </a:r>
          </a:p>
        </p:txBody>
      </p:sp>
      <p:sp>
        <p:nvSpPr>
          <p:cNvPr id="22" name="テキスト ボックス 21">
            <a:extLst>
              <a:ext uri="{FF2B5EF4-FFF2-40B4-BE49-F238E27FC236}">
                <a16:creationId xmlns:a16="http://schemas.microsoft.com/office/drawing/2014/main" id="{F35FE302-9572-49DF-A38E-51C002E9C6CD}"/>
              </a:ext>
            </a:extLst>
          </p:cNvPr>
          <p:cNvSpPr txBox="1"/>
          <p:nvPr/>
        </p:nvSpPr>
        <p:spPr>
          <a:xfrm>
            <a:off x="5290830" y="3024686"/>
            <a:ext cx="3152236" cy="1015663"/>
          </a:xfrm>
          <a:prstGeom prst="rect">
            <a:avLst/>
          </a:prstGeom>
          <a:noFill/>
        </p:spPr>
        <p:txBody>
          <a:bodyPr wrap="square" rtlCol="0">
            <a:spAutoFit/>
          </a:bodyPr>
          <a:lstStyle/>
          <a:p>
            <a:pPr algn="just"/>
            <a:r>
              <a:rPr kumimoji="1" lang="en-US" altLang="ja-JP" sz="2000" dirty="0">
                <a:solidFill>
                  <a:schemeClr val="bg1"/>
                </a:solidFill>
                <a:latin typeface="+mn-ea"/>
                <a:cs typeface="Meiryo UI" pitchFamily="50" charset="-128"/>
              </a:rPr>
              <a:t>t</a:t>
            </a:r>
            <a:r>
              <a:rPr kumimoji="1" lang="ja-JP" altLang="en-US" sz="2000" dirty="0">
                <a:solidFill>
                  <a:schemeClr val="bg1"/>
                </a:solidFill>
                <a:latin typeface="+mn-ea"/>
                <a:cs typeface="Meiryo UI" pitchFamily="50" charset="-128"/>
              </a:rPr>
              <a:t>分布による信頼区間の幅は標本サイズ（正確には自由度）に応じて変化</a:t>
            </a:r>
          </a:p>
        </p:txBody>
      </p:sp>
      <p:sp>
        <p:nvSpPr>
          <p:cNvPr id="31" name="テキスト ボックス 30">
            <a:extLst>
              <a:ext uri="{FF2B5EF4-FFF2-40B4-BE49-F238E27FC236}">
                <a16:creationId xmlns:a16="http://schemas.microsoft.com/office/drawing/2014/main" id="{D7B0F225-2EF2-4D5D-AE42-688B9EF029DE}"/>
              </a:ext>
            </a:extLst>
          </p:cNvPr>
          <p:cNvSpPr txBox="1"/>
          <p:nvPr/>
        </p:nvSpPr>
        <p:spPr>
          <a:xfrm>
            <a:off x="6588224" y="5182371"/>
            <a:ext cx="2107046" cy="1015663"/>
          </a:xfrm>
          <a:prstGeom prst="rect">
            <a:avLst/>
          </a:prstGeom>
          <a:solidFill>
            <a:srgbClr val="0070C0"/>
          </a:solidFill>
        </p:spPr>
        <p:txBody>
          <a:bodyPr wrap="square" rtlCol="0">
            <a:spAutoFit/>
          </a:bodyPr>
          <a:lstStyle/>
          <a:p>
            <a:pPr algn="just"/>
            <a:r>
              <a:rPr kumimoji="1" lang="ja-JP" altLang="en-US" sz="2000" dirty="0">
                <a:solidFill>
                  <a:schemeClr val="bg1"/>
                </a:solidFill>
                <a:latin typeface="+mn-ea"/>
                <a:cs typeface="Meiryo UI" pitchFamily="50" charset="-128"/>
              </a:rPr>
              <a:t>小標本の推定は精度が低いので，それを反映できる</a:t>
            </a:r>
          </a:p>
        </p:txBody>
      </p:sp>
      <p:sp>
        <p:nvSpPr>
          <p:cNvPr id="7" name="矢印: 右 6">
            <a:extLst>
              <a:ext uri="{FF2B5EF4-FFF2-40B4-BE49-F238E27FC236}">
                <a16:creationId xmlns:a16="http://schemas.microsoft.com/office/drawing/2014/main" id="{DB3BB255-B65C-42DC-806B-51C192BEC078}"/>
              </a:ext>
            </a:extLst>
          </p:cNvPr>
          <p:cNvSpPr/>
          <p:nvPr/>
        </p:nvSpPr>
        <p:spPr>
          <a:xfrm rot="10800000">
            <a:off x="6140438" y="5522946"/>
            <a:ext cx="504056" cy="439912"/>
          </a:xfrm>
          <a:prstGeom prst="rightArrow">
            <a:avLst/>
          </a:prstGeom>
          <a:solidFill>
            <a:srgbClr val="0070C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04914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500"/>
                                        <p:tgtEl>
                                          <p:spTgt spid="48"/>
                                        </p:tgtEl>
                                      </p:cBhvr>
                                    </p:animEffect>
                                  </p:childTnLst>
                                </p:cTn>
                              </p:par>
                              <p:par>
                                <p:cTn id="17" presetID="10"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30"/>
                                        </p:tgtEl>
                                        <p:attrNameLst>
                                          <p:attrName>style.visibility</p:attrName>
                                        </p:attrNameLst>
                                      </p:cBhvr>
                                      <p:to>
                                        <p:strVal val="visible"/>
                                      </p:to>
                                    </p:set>
                                    <p:animEffect transition="in" filter="fade">
                                      <p:cBhvr>
                                        <p:cTn id="25" dur="500"/>
                                        <p:tgtEl>
                                          <p:spTgt spid="103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0" grpId="0"/>
      <p:bldP spid="48" grpId="0"/>
      <p:bldP spid="25" grpId="0"/>
      <p:bldP spid="28" grpId="0" animBg="1"/>
      <p:bldP spid="32" grpId="0"/>
      <p:bldP spid="22" grpId="0"/>
      <p:bldP spid="31"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F2D6B2-2E19-4914-AD6E-B77A6282EFF2}"/>
              </a:ext>
            </a:extLst>
          </p:cNvPr>
          <p:cNvSpPr>
            <a:spLocks noGrp="1"/>
          </p:cNvSpPr>
          <p:nvPr>
            <p:ph type="title"/>
          </p:nvPr>
        </p:nvSpPr>
        <p:spPr/>
        <p:txBody>
          <a:bodyPr/>
          <a:lstStyle/>
          <a:p>
            <a:r>
              <a:rPr kumimoji="1" lang="ja-JP" altLang="en-US" dirty="0"/>
              <a:t>信頼区間の推定とは？</a:t>
            </a:r>
          </a:p>
        </p:txBody>
      </p:sp>
      <p:sp>
        <p:nvSpPr>
          <p:cNvPr id="3" name="コンテンツ プレースホルダー 2">
            <a:extLst>
              <a:ext uri="{FF2B5EF4-FFF2-40B4-BE49-F238E27FC236}">
                <a16:creationId xmlns:a16="http://schemas.microsoft.com/office/drawing/2014/main" id="{9B3CE512-E194-48DE-A707-3D2AD94A61DA}"/>
              </a:ext>
            </a:extLst>
          </p:cNvPr>
          <p:cNvSpPr>
            <a:spLocks noGrp="1"/>
          </p:cNvSpPr>
          <p:nvPr>
            <p:ph idx="1"/>
          </p:nvPr>
        </p:nvSpPr>
        <p:spPr/>
        <p:txBody>
          <a:bodyPr/>
          <a:lstStyle/>
          <a:p>
            <a:r>
              <a:rPr kumimoji="1" lang="ja-JP" altLang="en-US" dirty="0">
                <a:solidFill>
                  <a:srgbClr val="FFC000"/>
                </a:solidFill>
              </a:rPr>
              <a:t>点推定の復習</a:t>
            </a:r>
            <a:r>
              <a:rPr kumimoji="1" lang="ja-JP" altLang="en-US" dirty="0"/>
              <a:t>：母集団の分布の特性（母平均や母分散）を標本から</a:t>
            </a:r>
            <a:r>
              <a:rPr kumimoji="1" lang="en-US" altLang="ja-JP" dirty="0"/>
              <a:t>1</a:t>
            </a:r>
            <a:r>
              <a:rPr kumimoji="1" lang="ja-JP" altLang="en-US" dirty="0" err="1"/>
              <a:t>つの</a:t>
            </a:r>
            <a:r>
              <a:rPr kumimoji="1" lang="ja-JP" altLang="en-US" dirty="0"/>
              <a:t>値で推定</a:t>
            </a:r>
            <a:endParaRPr kumimoji="1" lang="en-US" altLang="ja-JP" dirty="0"/>
          </a:p>
          <a:p>
            <a:r>
              <a:rPr kumimoji="1" lang="ja-JP" altLang="en-US" dirty="0">
                <a:solidFill>
                  <a:srgbClr val="FFC000"/>
                </a:solidFill>
              </a:rPr>
              <a:t>点推定の欠点</a:t>
            </a:r>
            <a:r>
              <a:rPr kumimoji="1" lang="ja-JP" altLang="en-US" dirty="0"/>
              <a:t>：推定結果がどれぐらい信頼できるかが不明</a:t>
            </a:r>
            <a:endParaRPr kumimoji="1" lang="en-US" altLang="ja-JP" dirty="0"/>
          </a:p>
          <a:p>
            <a:r>
              <a:rPr kumimoji="1" lang="ja-JP" altLang="en-US" dirty="0">
                <a:solidFill>
                  <a:srgbClr val="FFC000"/>
                </a:solidFill>
              </a:rPr>
              <a:t>解決策</a:t>
            </a:r>
            <a:r>
              <a:rPr kumimoji="1" lang="ja-JP" altLang="en-US" dirty="0"/>
              <a:t>：標本統計量に，信頼性に応じた幅を取って（母数を含む区間を）推定するとわかりやすい</a:t>
            </a:r>
            <a:endParaRPr kumimoji="1" lang="en-US" altLang="ja-JP" dirty="0"/>
          </a:p>
          <a:p>
            <a:r>
              <a:rPr kumimoji="1" lang="ja-JP" altLang="en-US" dirty="0"/>
              <a:t>→それが信頼区間の推定（</a:t>
            </a:r>
            <a:r>
              <a:rPr kumimoji="1" lang="ja-JP" altLang="en-US" dirty="0">
                <a:solidFill>
                  <a:srgbClr val="FFFF00"/>
                </a:solidFill>
              </a:rPr>
              <a:t>区間推定</a:t>
            </a:r>
            <a:r>
              <a:rPr kumimoji="1" lang="ja-JP" altLang="en-US" dirty="0"/>
              <a:t>と略す）</a:t>
            </a:r>
            <a:endParaRPr kumimoji="1" lang="en-US" altLang="ja-JP" dirty="0"/>
          </a:p>
        </p:txBody>
      </p:sp>
    </p:spTree>
    <p:extLst>
      <p:ext uri="{BB962C8B-B14F-4D97-AF65-F5344CB8AC3E}">
        <p14:creationId xmlns:p14="http://schemas.microsoft.com/office/powerpoint/2010/main" val="2945447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639310"/>
            <a:ext cx="7613848" cy="1143000"/>
          </a:xfrm>
        </p:spPr>
        <p:txBody>
          <a:bodyPr/>
          <a:lstStyle/>
          <a:p>
            <a:r>
              <a:rPr kumimoji="1" lang="en-US" altLang="ja-JP" b="1" i="1" dirty="0">
                <a:effectLst>
                  <a:outerShdw blurRad="38100" dist="38100" dir="2700000" algn="tl">
                    <a:srgbClr val="000000">
                      <a:alpha val="43137"/>
                    </a:srgbClr>
                  </a:outerShdw>
                </a:effectLst>
              </a:rPr>
              <a:t>t </a:t>
            </a:r>
            <a:r>
              <a:rPr kumimoji="1" lang="ja-JP" altLang="en-US" b="1" dirty="0">
                <a:effectLst>
                  <a:outerShdw blurRad="38100" dist="38100" dir="2700000" algn="tl">
                    <a:srgbClr val="000000">
                      <a:alpha val="43137"/>
                    </a:srgbClr>
                  </a:outerShdw>
                </a:effectLst>
              </a:rPr>
              <a:t>分布に従う“</a:t>
            </a:r>
            <a:r>
              <a:rPr lang="ja-JP" altLang="en-US" i="1" dirty="0"/>
              <a:t>ｔ </a:t>
            </a:r>
            <a:r>
              <a:rPr kumimoji="1" lang="ja-JP" altLang="en-US" b="1" dirty="0">
                <a:effectLst>
                  <a:outerShdw blurRad="38100" dist="38100" dir="2700000" algn="tl">
                    <a:srgbClr val="000000">
                      <a:alpha val="43137"/>
                    </a:srgbClr>
                  </a:outerShdw>
                </a:effectLst>
              </a:rPr>
              <a:t>”とは？</a:t>
            </a:r>
          </a:p>
        </p:txBody>
      </p:sp>
      <mc:AlternateContent xmlns:mc="http://schemas.openxmlformats.org/markup-compatibility/2006" xmlns:a14="http://schemas.microsoft.com/office/drawing/2010/main">
        <mc:Choice Requires="a14">
          <p:sp>
            <p:nvSpPr>
              <p:cNvPr id="4" name="正方形/長方形 3"/>
              <p:cNvSpPr/>
              <p:nvPr/>
            </p:nvSpPr>
            <p:spPr>
              <a:xfrm>
                <a:off x="2838986" y="2669681"/>
                <a:ext cx="2811988" cy="8435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ja-JP" altLang="en-US" i="1" smtClean="0">
                              <a:solidFill>
                                <a:schemeClr val="bg1"/>
                              </a:solidFill>
                              <a:latin typeface="Cambria Math" panose="02040503050406030204" pitchFamily="18" charset="0"/>
                            </a:rPr>
                          </m:ctrlPr>
                        </m:sSubPr>
                        <m:e>
                          <m:r>
                            <a:rPr lang="ja-JP" altLang="en-US" i="1">
                              <a:solidFill>
                                <a:schemeClr val="bg1"/>
                              </a:solidFill>
                              <a:latin typeface="Cambria Math"/>
                            </a:rPr>
                            <m:t>𝑧</m:t>
                          </m:r>
                        </m:e>
                        <m:sub>
                          <m:acc>
                            <m:accPr>
                              <m:chr m:val="̅"/>
                              <m:ctrlPr>
                                <a:rPr lang="ja-JP" altLang="en-US" i="1">
                                  <a:solidFill>
                                    <a:schemeClr val="bg1"/>
                                  </a:solidFill>
                                  <a:latin typeface="Cambria Math" panose="02040503050406030204" pitchFamily="18" charset="0"/>
                                </a:rPr>
                              </m:ctrlPr>
                            </m:accPr>
                            <m:e>
                              <m:r>
                                <a:rPr lang="ja-JP" altLang="en-US" i="1">
                                  <a:solidFill>
                                    <a:schemeClr val="bg1"/>
                                  </a:solidFill>
                                  <a:latin typeface="Cambria Math"/>
                                </a:rPr>
                                <m:t>𝑥</m:t>
                              </m:r>
                            </m:e>
                          </m:acc>
                        </m:sub>
                      </m:sSub>
                      <m:r>
                        <a:rPr lang="ja-JP" altLang="en-US" i="0">
                          <a:solidFill>
                            <a:schemeClr val="bg1"/>
                          </a:solidFill>
                          <a:latin typeface="Cambria Math"/>
                        </a:rPr>
                        <m:t>=</m:t>
                      </m:r>
                      <m:f>
                        <m:fPr>
                          <m:ctrlPr>
                            <a:rPr lang="ja-JP" altLang="en-US" i="1" smtClean="0">
                              <a:solidFill>
                                <a:schemeClr val="bg1"/>
                              </a:solidFill>
                              <a:latin typeface="Cambria Math" panose="02040503050406030204" pitchFamily="18" charset="0"/>
                            </a:rPr>
                          </m:ctrlPr>
                        </m:fPr>
                        <m:num>
                          <m:acc>
                            <m:accPr>
                              <m:chr m:val="̅"/>
                              <m:ctrlPr>
                                <a:rPr lang="ja-JP" altLang="en-US" i="1">
                                  <a:solidFill>
                                    <a:schemeClr val="bg1"/>
                                  </a:solidFill>
                                  <a:latin typeface="Cambria Math" panose="02040503050406030204" pitchFamily="18" charset="0"/>
                                </a:rPr>
                              </m:ctrlPr>
                            </m:accPr>
                            <m:e>
                              <m:r>
                                <a:rPr lang="ja-JP" altLang="en-US" i="1">
                                  <a:solidFill>
                                    <a:schemeClr val="bg1"/>
                                  </a:solidFill>
                                  <a:latin typeface="Cambria Math"/>
                                </a:rPr>
                                <m:t>𝑥</m:t>
                              </m:r>
                            </m:e>
                          </m:acc>
                          <m:r>
                            <a:rPr lang="ja-JP" altLang="en-US" i="0">
                              <a:solidFill>
                                <a:schemeClr val="bg1"/>
                              </a:solidFill>
                              <a:latin typeface="Cambria Math"/>
                            </a:rPr>
                            <m:t>−</m:t>
                          </m:r>
                          <m:r>
                            <a:rPr lang="ja-JP" altLang="en-US" i="1">
                              <a:solidFill>
                                <a:schemeClr val="bg1"/>
                              </a:solidFill>
                              <a:latin typeface="Cambria Math"/>
                            </a:rPr>
                            <m:t>𝜇</m:t>
                          </m:r>
                        </m:num>
                        <m:den>
                          <m:sSub>
                            <m:sSubPr>
                              <m:ctrlPr>
                                <a:rPr lang="ja-JP" altLang="en-US" i="1" smtClean="0">
                                  <a:solidFill>
                                    <a:srgbClr val="FFC000"/>
                                  </a:solidFill>
                                  <a:latin typeface="Cambria Math" panose="02040503050406030204" pitchFamily="18" charset="0"/>
                                </a:rPr>
                              </m:ctrlPr>
                            </m:sSubPr>
                            <m:e>
                              <m:r>
                                <a:rPr lang="ja-JP" altLang="en-US" i="1">
                                  <a:solidFill>
                                    <a:srgbClr val="FFC000"/>
                                  </a:solidFill>
                                  <a:latin typeface="Cambria Math"/>
                                </a:rPr>
                                <m:t>𝜎</m:t>
                              </m:r>
                            </m:e>
                            <m:sub>
                              <m:acc>
                                <m:accPr>
                                  <m:chr m:val="̅"/>
                                  <m:ctrlPr>
                                    <a:rPr lang="ja-JP" altLang="en-US" i="1">
                                      <a:solidFill>
                                        <a:srgbClr val="FFC000"/>
                                      </a:solidFill>
                                      <a:latin typeface="Cambria Math" panose="02040503050406030204" pitchFamily="18" charset="0"/>
                                    </a:rPr>
                                  </m:ctrlPr>
                                </m:accPr>
                                <m:e>
                                  <m:r>
                                    <a:rPr lang="ja-JP" altLang="en-US" i="1">
                                      <a:solidFill>
                                        <a:srgbClr val="FFC000"/>
                                      </a:solidFill>
                                      <a:latin typeface="Cambria Math"/>
                                    </a:rPr>
                                    <m:t>𝑥</m:t>
                                  </m:r>
                                </m:e>
                              </m:acc>
                            </m:sub>
                          </m:sSub>
                        </m:den>
                      </m:f>
                      <m:r>
                        <a:rPr lang="ja-JP" altLang="en-US" i="0">
                          <a:solidFill>
                            <a:schemeClr val="bg1"/>
                          </a:solidFill>
                          <a:latin typeface="Cambria Math"/>
                        </a:rPr>
                        <m:t>=</m:t>
                      </m:r>
                      <m:f>
                        <m:fPr>
                          <m:ctrlPr>
                            <a:rPr lang="ja-JP" altLang="en-US" i="1">
                              <a:solidFill>
                                <a:schemeClr val="bg1"/>
                              </a:solidFill>
                              <a:latin typeface="Cambria Math" panose="02040503050406030204" pitchFamily="18" charset="0"/>
                            </a:rPr>
                          </m:ctrlPr>
                        </m:fPr>
                        <m:num>
                          <m:acc>
                            <m:accPr>
                              <m:chr m:val="̅"/>
                              <m:ctrlPr>
                                <a:rPr lang="ja-JP" altLang="en-US" i="1">
                                  <a:solidFill>
                                    <a:schemeClr val="bg1"/>
                                  </a:solidFill>
                                  <a:latin typeface="Cambria Math" panose="02040503050406030204" pitchFamily="18" charset="0"/>
                                </a:rPr>
                              </m:ctrlPr>
                            </m:accPr>
                            <m:e>
                              <m:r>
                                <a:rPr lang="ja-JP" altLang="en-US" i="1">
                                  <a:solidFill>
                                    <a:schemeClr val="bg1"/>
                                  </a:solidFill>
                                  <a:latin typeface="Cambria Math"/>
                                </a:rPr>
                                <m:t>𝑥</m:t>
                              </m:r>
                            </m:e>
                          </m:acc>
                          <m:r>
                            <a:rPr lang="ja-JP" altLang="en-US" i="0">
                              <a:solidFill>
                                <a:schemeClr val="bg1"/>
                              </a:solidFill>
                              <a:latin typeface="Cambria Math"/>
                            </a:rPr>
                            <m:t>−</m:t>
                          </m:r>
                          <m:r>
                            <a:rPr lang="ja-JP" altLang="en-US" i="1">
                              <a:solidFill>
                                <a:schemeClr val="bg1"/>
                              </a:solidFill>
                              <a:latin typeface="Cambria Math"/>
                            </a:rPr>
                            <m:t>𝜇</m:t>
                          </m:r>
                        </m:num>
                        <m:den>
                          <m:f>
                            <m:fPr>
                              <m:type m:val="lin"/>
                              <m:ctrlPr>
                                <a:rPr lang="ja-JP" altLang="en-US" i="1">
                                  <a:solidFill>
                                    <a:schemeClr val="bg1"/>
                                  </a:solidFill>
                                  <a:latin typeface="Cambria Math" panose="02040503050406030204" pitchFamily="18" charset="0"/>
                                </a:rPr>
                              </m:ctrlPr>
                            </m:fPr>
                            <m:num>
                              <m:r>
                                <a:rPr lang="ja-JP" altLang="en-US" i="1" smtClean="0">
                                  <a:solidFill>
                                    <a:srgbClr val="FFC000"/>
                                  </a:solidFill>
                                  <a:latin typeface="Cambria Math"/>
                                </a:rPr>
                                <m:t>𝜎</m:t>
                              </m:r>
                            </m:num>
                            <m:den>
                              <m:rad>
                                <m:radPr>
                                  <m:degHide m:val="on"/>
                                  <m:ctrlPr>
                                    <a:rPr lang="ja-JP" altLang="en-US" i="1">
                                      <a:solidFill>
                                        <a:schemeClr val="bg1"/>
                                      </a:solidFill>
                                      <a:latin typeface="Cambria Math" panose="02040503050406030204" pitchFamily="18" charset="0"/>
                                    </a:rPr>
                                  </m:ctrlPr>
                                </m:radPr>
                                <m:deg/>
                                <m:e>
                                  <m:r>
                                    <a:rPr lang="ja-JP" altLang="en-US" i="1">
                                      <a:solidFill>
                                        <a:schemeClr val="bg1"/>
                                      </a:solidFill>
                                      <a:latin typeface="Cambria Math"/>
                                    </a:rPr>
                                    <m:t>𝑛</m:t>
                                  </m:r>
                                </m:e>
                              </m:rad>
                            </m:den>
                          </m:f>
                        </m:den>
                      </m:f>
                    </m:oMath>
                  </m:oMathPara>
                </a14:m>
                <a:endParaRPr lang="ja-JP" altLang="en-US" dirty="0">
                  <a:solidFill>
                    <a:schemeClr val="bg1"/>
                  </a:solidFill>
                </a:endParaRPr>
              </a:p>
            </p:txBody>
          </p:sp>
        </mc:Choice>
        <mc:Fallback xmlns="">
          <p:sp>
            <p:nvSpPr>
              <p:cNvPr id="4" name="正方形/長方形 3"/>
              <p:cNvSpPr>
                <a:spLocks noRot="1" noChangeAspect="1" noMove="1" noResize="1" noEditPoints="1" noAdjustHandles="1" noChangeArrowheads="1" noChangeShapeType="1" noTextEdit="1"/>
              </p:cNvSpPr>
              <p:nvPr/>
            </p:nvSpPr>
            <p:spPr>
              <a:xfrm>
                <a:off x="2838986" y="2669681"/>
                <a:ext cx="2811988" cy="843564"/>
              </a:xfrm>
              <a:prstGeom prst="rect">
                <a:avLst/>
              </a:prstGeom>
              <a:blipFill>
                <a:blip r:embed="rId3"/>
                <a:stretch>
                  <a:fillRect/>
                </a:stretch>
              </a:blipFill>
            </p:spPr>
            <p:txBody>
              <a:bodyPr/>
              <a:lstStyle/>
              <a:p>
                <a:r>
                  <a:rPr lang="ja-JP" altLang="en-US">
                    <a:noFill/>
                  </a:rPr>
                  <a:t> </a:t>
                </a:r>
              </a:p>
            </p:txBody>
          </p:sp>
        </mc:Fallback>
      </mc:AlternateContent>
      <p:sp>
        <p:nvSpPr>
          <p:cNvPr id="7" name="テキスト ボックス 6"/>
          <p:cNvSpPr txBox="1"/>
          <p:nvPr/>
        </p:nvSpPr>
        <p:spPr>
          <a:xfrm>
            <a:off x="932731" y="2745824"/>
            <a:ext cx="1467068" cy="707886"/>
          </a:xfrm>
          <a:prstGeom prst="rect">
            <a:avLst/>
          </a:prstGeom>
          <a:noFill/>
        </p:spPr>
        <p:txBody>
          <a:bodyPr wrap="none" rtlCol="0">
            <a:spAutoFit/>
          </a:bodyPr>
          <a:lstStyle/>
          <a:p>
            <a:r>
              <a:rPr kumimoji="1" lang="ja-JP" altLang="en-US" sz="2000" dirty="0">
                <a:solidFill>
                  <a:schemeClr val="bg1"/>
                </a:solidFill>
                <a:latin typeface="+mn-ea"/>
                <a:cs typeface="Meiryo UI" pitchFamily="50" charset="-128"/>
              </a:rPr>
              <a:t>標本平均の</a:t>
            </a:r>
            <a:endParaRPr kumimoji="1" lang="en-US" altLang="ja-JP" sz="2000" dirty="0">
              <a:solidFill>
                <a:schemeClr val="bg1"/>
              </a:solidFill>
              <a:latin typeface="+mn-ea"/>
              <a:cs typeface="Meiryo UI" pitchFamily="50" charset="-128"/>
            </a:endParaRPr>
          </a:p>
          <a:p>
            <a:r>
              <a:rPr kumimoji="1" lang="ja-JP" altLang="en-US" sz="2000" dirty="0">
                <a:solidFill>
                  <a:schemeClr val="bg1"/>
                </a:solidFill>
                <a:latin typeface="+mn-ea"/>
                <a:cs typeface="Meiryo UI" pitchFamily="50" charset="-128"/>
              </a:rPr>
              <a:t>標準化変量</a:t>
            </a:r>
          </a:p>
        </p:txBody>
      </p:sp>
      <mc:AlternateContent xmlns:mc="http://schemas.openxmlformats.org/markup-compatibility/2006" xmlns:a14="http://schemas.microsoft.com/office/drawing/2010/main">
        <mc:Choice Requires="a14">
          <p:sp>
            <p:nvSpPr>
              <p:cNvPr id="10" name="テキスト ボックス 9"/>
              <p:cNvSpPr txBox="1"/>
              <p:nvPr/>
            </p:nvSpPr>
            <p:spPr>
              <a:xfrm>
                <a:off x="860262" y="4197637"/>
                <a:ext cx="2128738" cy="745460"/>
              </a:xfrm>
              <a:prstGeom prst="rect">
                <a:avLst/>
              </a:prstGeom>
              <a:noFill/>
            </p:spPr>
            <p:txBody>
              <a:bodyPr wrap="square" rtlCol="0">
                <a:spAutoFit/>
              </a:bodyPr>
              <a:lstStyle/>
              <a:p>
                <a:r>
                  <a:rPr kumimoji="1" lang="ja-JP" altLang="en-US" sz="2000" dirty="0">
                    <a:solidFill>
                      <a:srgbClr val="FFFF00"/>
                    </a:solidFill>
                    <a:latin typeface="+mn-ea"/>
                    <a:cs typeface="Meiryo UI" pitchFamily="50" charset="-128"/>
                  </a:rPr>
                  <a:t>標本平均の</a:t>
                </a:r>
                <a:endParaRPr kumimoji="1" lang="en-US" altLang="ja-JP" sz="2000" dirty="0">
                  <a:solidFill>
                    <a:srgbClr val="FFFF00"/>
                  </a:solidFill>
                  <a:latin typeface="+mn-ea"/>
                  <a:cs typeface="Meiryo UI" pitchFamily="50" charset="-128"/>
                </a:endParaRPr>
              </a:p>
              <a:p>
                <a14:m>
                  <m:oMath xmlns:m="http://schemas.openxmlformats.org/officeDocument/2006/math">
                    <m:acc>
                      <m:accPr>
                        <m:chr m:val="̇"/>
                        <m:ctrlPr>
                          <a:rPr kumimoji="1" lang="ja-JP" altLang="en-US" sz="2000" i="1" smtClean="0">
                            <a:solidFill>
                              <a:srgbClr val="FFFF00"/>
                            </a:solidFill>
                            <a:latin typeface="Cambria Math" panose="02040503050406030204" pitchFamily="18" charset="0"/>
                          </a:rPr>
                        </m:ctrlPr>
                      </m:accPr>
                      <m:e>
                        <m:r>
                          <m:rPr>
                            <m:nor/>
                          </m:rPr>
                          <a:rPr kumimoji="1" lang="ja-JP" altLang="en-US" sz="2000" dirty="0">
                            <a:solidFill>
                              <a:srgbClr val="FFFF00"/>
                            </a:solidFill>
                            <a:latin typeface="+mn-ea"/>
                            <a:cs typeface="Meiryo UI" pitchFamily="50" charset="-128"/>
                          </a:rPr>
                          <m:t>準</m:t>
                        </m:r>
                      </m:e>
                    </m:acc>
                  </m:oMath>
                </a14:m>
                <a:r>
                  <a:rPr kumimoji="1" lang="ja-JP" altLang="en-US" sz="2000" dirty="0">
                    <a:solidFill>
                      <a:srgbClr val="FFFF00"/>
                    </a:solidFill>
                    <a:latin typeface="+mn-ea"/>
                    <a:cs typeface="Meiryo UI" pitchFamily="50" charset="-128"/>
                  </a:rPr>
                  <a:t>標準化変量</a:t>
                </a:r>
              </a:p>
            </p:txBody>
          </p:sp>
        </mc:Choice>
        <mc:Fallback xmlns="">
          <p:sp>
            <p:nvSpPr>
              <p:cNvPr id="10" name="テキスト ボックス 9"/>
              <p:cNvSpPr txBox="1">
                <a:spLocks noRot="1" noChangeAspect="1" noMove="1" noResize="1" noEditPoints="1" noAdjustHandles="1" noChangeArrowheads="1" noChangeShapeType="1" noTextEdit="1"/>
              </p:cNvSpPr>
              <p:nvPr/>
            </p:nvSpPr>
            <p:spPr>
              <a:xfrm>
                <a:off x="860262" y="4197637"/>
                <a:ext cx="2128738" cy="745460"/>
              </a:xfrm>
              <a:prstGeom prst="rect">
                <a:avLst/>
              </a:prstGeom>
              <a:blipFill>
                <a:blip r:embed="rId4"/>
                <a:stretch>
                  <a:fillRect l="-2865" t="-4918" b="-1311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正方形/長方形 23"/>
              <p:cNvSpPr/>
              <p:nvPr/>
            </p:nvSpPr>
            <p:spPr>
              <a:xfrm>
                <a:off x="2923613" y="4230924"/>
                <a:ext cx="4469963" cy="86991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ja-JP" altLang="en-US" i="1" smtClean="0">
                              <a:solidFill>
                                <a:schemeClr val="bg1"/>
                              </a:solidFill>
                              <a:latin typeface="Cambria Math" panose="02040503050406030204" pitchFamily="18" charset="0"/>
                            </a:rPr>
                          </m:ctrlPr>
                        </m:sSubPr>
                        <m:e>
                          <m:r>
                            <a:rPr lang="ja-JP" altLang="en-US" i="1">
                              <a:solidFill>
                                <a:schemeClr val="bg1"/>
                              </a:solidFill>
                              <a:latin typeface="Cambria Math"/>
                            </a:rPr>
                            <m:t>𝑡</m:t>
                          </m:r>
                        </m:e>
                        <m:sub>
                          <m:acc>
                            <m:accPr>
                              <m:chr m:val="̅"/>
                              <m:ctrlPr>
                                <a:rPr lang="ja-JP" altLang="en-US" i="1">
                                  <a:solidFill>
                                    <a:schemeClr val="bg1"/>
                                  </a:solidFill>
                                  <a:latin typeface="Cambria Math" panose="02040503050406030204" pitchFamily="18" charset="0"/>
                                </a:rPr>
                              </m:ctrlPr>
                            </m:accPr>
                            <m:e>
                              <m:r>
                                <a:rPr lang="ja-JP" altLang="en-US" i="1">
                                  <a:solidFill>
                                    <a:schemeClr val="bg1"/>
                                  </a:solidFill>
                                  <a:latin typeface="Cambria Math"/>
                                </a:rPr>
                                <m:t>𝑥</m:t>
                              </m:r>
                            </m:e>
                          </m:acc>
                        </m:sub>
                      </m:sSub>
                      <m:r>
                        <a:rPr lang="ja-JP" altLang="en-US" i="0">
                          <a:solidFill>
                            <a:schemeClr val="bg1"/>
                          </a:solidFill>
                          <a:latin typeface="Cambria Math"/>
                        </a:rPr>
                        <m:t>=</m:t>
                      </m:r>
                      <m:f>
                        <m:fPr>
                          <m:ctrlPr>
                            <a:rPr lang="ja-JP" altLang="en-US" i="1">
                              <a:solidFill>
                                <a:schemeClr val="bg1"/>
                              </a:solidFill>
                              <a:latin typeface="Cambria Math" panose="02040503050406030204" pitchFamily="18" charset="0"/>
                            </a:rPr>
                          </m:ctrlPr>
                        </m:fPr>
                        <m:num>
                          <m:acc>
                            <m:accPr>
                              <m:chr m:val="̅"/>
                              <m:ctrlPr>
                                <a:rPr lang="ja-JP" altLang="en-US" i="1">
                                  <a:solidFill>
                                    <a:schemeClr val="bg1"/>
                                  </a:solidFill>
                                  <a:latin typeface="Cambria Math" panose="02040503050406030204" pitchFamily="18" charset="0"/>
                                </a:rPr>
                              </m:ctrlPr>
                            </m:accPr>
                            <m:e>
                              <m:r>
                                <a:rPr lang="ja-JP" altLang="en-US" i="1">
                                  <a:solidFill>
                                    <a:schemeClr val="bg1"/>
                                  </a:solidFill>
                                  <a:latin typeface="Cambria Math"/>
                                </a:rPr>
                                <m:t>𝑥</m:t>
                              </m:r>
                            </m:e>
                          </m:acc>
                          <m:r>
                            <a:rPr lang="ja-JP" altLang="en-US" i="0">
                              <a:solidFill>
                                <a:schemeClr val="bg1"/>
                              </a:solidFill>
                              <a:latin typeface="Cambria Math"/>
                            </a:rPr>
                            <m:t>−</m:t>
                          </m:r>
                          <m:r>
                            <a:rPr lang="ja-JP" altLang="en-US" i="1">
                              <a:solidFill>
                                <a:schemeClr val="bg1"/>
                              </a:solidFill>
                              <a:latin typeface="Cambria Math"/>
                            </a:rPr>
                            <m:t>𝜇</m:t>
                          </m:r>
                        </m:num>
                        <m:den>
                          <m:sSub>
                            <m:sSubPr>
                              <m:ctrlPr>
                                <a:rPr lang="ja-JP" altLang="en-US" i="1" smtClean="0">
                                  <a:solidFill>
                                    <a:srgbClr val="FFFF00"/>
                                  </a:solidFill>
                                  <a:latin typeface="Cambria Math" panose="02040503050406030204" pitchFamily="18" charset="0"/>
                                </a:rPr>
                              </m:ctrlPr>
                            </m:sSubPr>
                            <m:e>
                              <m:acc>
                                <m:accPr>
                                  <m:chr m:val="̂"/>
                                  <m:ctrlPr>
                                    <a:rPr lang="ja-JP" altLang="en-US" i="1">
                                      <a:solidFill>
                                        <a:srgbClr val="FFFF00"/>
                                      </a:solidFill>
                                      <a:latin typeface="Cambria Math" panose="02040503050406030204" pitchFamily="18" charset="0"/>
                                    </a:rPr>
                                  </m:ctrlPr>
                                </m:accPr>
                                <m:e>
                                  <m:r>
                                    <a:rPr lang="ja-JP" altLang="en-US" i="1">
                                      <a:solidFill>
                                        <a:srgbClr val="FFFF00"/>
                                      </a:solidFill>
                                      <a:latin typeface="Cambria Math"/>
                                    </a:rPr>
                                    <m:t>𝜎</m:t>
                                  </m:r>
                                </m:e>
                              </m:acc>
                            </m:e>
                            <m:sub>
                              <m:acc>
                                <m:accPr>
                                  <m:chr m:val="̅"/>
                                  <m:ctrlPr>
                                    <a:rPr lang="ja-JP" altLang="en-US" i="1">
                                      <a:solidFill>
                                        <a:srgbClr val="FFFF00"/>
                                      </a:solidFill>
                                      <a:latin typeface="Cambria Math" panose="02040503050406030204" pitchFamily="18" charset="0"/>
                                    </a:rPr>
                                  </m:ctrlPr>
                                </m:accPr>
                                <m:e>
                                  <m:r>
                                    <a:rPr lang="ja-JP" altLang="en-US" i="1">
                                      <a:solidFill>
                                        <a:srgbClr val="FFFF00"/>
                                      </a:solidFill>
                                      <a:latin typeface="Cambria Math"/>
                                    </a:rPr>
                                    <m:t>𝑥</m:t>
                                  </m:r>
                                </m:e>
                              </m:acc>
                            </m:sub>
                          </m:sSub>
                        </m:den>
                      </m:f>
                      <m:r>
                        <a:rPr lang="ja-JP" altLang="en-US" i="0">
                          <a:solidFill>
                            <a:schemeClr val="bg1"/>
                          </a:solidFill>
                          <a:latin typeface="Cambria Math"/>
                        </a:rPr>
                        <m:t>=</m:t>
                      </m:r>
                      <m:f>
                        <m:fPr>
                          <m:ctrlPr>
                            <a:rPr lang="ja-JP" altLang="en-US" i="1">
                              <a:solidFill>
                                <a:schemeClr val="bg1"/>
                              </a:solidFill>
                              <a:latin typeface="Cambria Math" panose="02040503050406030204" pitchFamily="18" charset="0"/>
                            </a:rPr>
                          </m:ctrlPr>
                        </m:fPr>
                        <m:num>
                          <m:acc>
                            <m:accPr>
                              <m:chr m:val="̅"/>
                              <m:ctrlPr>
                                <a:rPr lang="ja-JP" altLang="en-US" i="1">
                                  <a:solidFill>
                                    <a:schemeClr val="bg1"/>
                                  </a:solidFill>
                                  <a:latin typeface="Cambria Math" panose="02040503050406030204" pitchFamily="18" charset="0"/>
                                </a:rPr>
                              </m:ctrlPr>
                            </m:accPr>
                            <m:e>
                              <m:r>
                                <a:rPr lang="ja-JP" altLang="en-US" i="1">
                                  <a:solidFill>
                                    <a:schemeClr val="bg1"/>
                                  </a:solidFill>
                                  <a:latin typeface="Cambria Math"/>
                                </a:rPr>
                                <m:t>𝑥</m:t>
                              </m:r>
                            </m:e>
                          </m:acc>
                          <m:r>
                            <a:rPr lang="ja-JP" altLang="en-US" i="0">
                              <a:solidFill>
                                <a:schemeClr val="bg1"/>
                              </a:solidFill>
                              <a:latin typeface="Cambria Math"/>
                            </a:rPr>
                            <m:t>−</m:t>
                          </m:r>
                          <m:r>
                            <a:rPr lang="ja-JP" altLang="en-US" i="1">
                              <a:solidFill>
                                <a:schemeClr val="bg1"/>
                              </a:solidFill>
                              <a:latin typeface="Cambria Math"/>
                            </a:rPr>
                            <m:t>𝜇</m:t>
                          </m:r>
                        </m:num>
                        <m:den>
                          <m:f>
                            <m:fPr>
                              <m:type m:val="lin"/>
                              <m:ctrlPr>
                                <a:rPr lang="ja-JP" altLang="en-US" i="1">
                                  <a:solidFill>
                                    <a:schemeClr val="bg1"/>
                                  </a:solidFill>
                                  <a:latin typeface="Cambria Math" panose="02040503050406030204" pitchFamily="18" charset="0"/>
                                </a:rPr>
                              </m:ctrlPr>
                            </m:fPr>
                            <m:num>
                              <m:acc>
                                <m:accPr>
                                  <m:chr m:val="̂"/>
                                  <m:ctrlPr>
                                    <a:rPr lang="ja-JP" altLang="en-US" i="1" smtClean="0">
                                      <a:solidFill>
                                        <a:srgbClr val="FFFF00"/>
                                      </a:solidFill>
                                      <a:latin typeface="Cambria Math" panose="02040503050406030204" pitchFamily="18" charset="0"/>
                                    </a:rPr>
                                  </m:ctrlPr>
                                </m:accPr>
                                <m:e>
                                  <m:r>
                                    <a:rPr lang="ja-JP" altLang="en-US" i="1">
                                      <a:solidFill>
                                        <a:srgbClr val="FFFF00"/>
                                      </a:solidFill>
                                      <a:latin typeface="Cambria Math"/>
                                    </a:rPr>
                                    <m:t>𝜎</m:t>
                                  </m:r>
                                </m:e>
                              </m:acc>
                            </m:num>
                            <m:den>
                              <m:rad>
                                <m:radPr>
                                  <m:degHide m:val="on"/>
                                  <m:ctrlPr>
                                    <a:rPr lang="ja-JP" altLang="en-US" i="1">
                                      <a:solidFill>
                                        <a:schemeClr val="bg1"/>
                                      </a:solidFill>
                                      <a:latin typeface="Cambria Math" panose="02040503050406030204" pitchFamily="18" charset="0"/>
                                    </a:rPr>
                                  </m:ctrlPr>
                                </m:radPr>
                                <m:deg/>
                                <m:e>
                                  <m:r>
                                    <a:rPr lang="ja-JP" altLang="en-US" i="1">
                                      <a:solidFill>
                                        <a:schemeClr val="bg1"/>
                                      </a:solidFill>
                                      <a:latin typeface="Cambria Math"/>
                                    </a:rPr>
                                    <m:t>𝑛</m:t>
                                  </m:r>
                                </m:e>
                              </m:rad>
                            </m:den>
                          </m:f>
                        </m:den>
                      </m:f>
                      <m:r>
                        <a:rPr lang="en-US" altLang="ja-JP" b="0" i="0" smtClean="0">
                          <a:solidFill>
                            <a:schemeClr val="bg1"/>
                          </a:solidFill>
                          <a:latin typeface="Cambria Math" panose="02040503050406030204" pitchFamily="18" charset="0"/>
                        </a:rPr>
                        <m:t> </m:t>
                      </m:r>
                      <m:r>
                        <m:rPr>
                          <m:sty m:val="p"/>
                        </m:rPr>
                        <a:rPr lang="en-US" altLang="ja-JP" b="0" i="0" smtClean="0">
                          <a:solidFill>
                            <a:schemeClr val="bg1"/>
                          </a:solidFill>
                          <a:latin typeface="Cambria Math" panose="02040503050406030204" pitchFamily="18" charset="0"/>
                        </a:rPr>
                        <m:t>or</m:t>
                      </m:r>
                      <m:r>
                        <a:rPr lang="en-US" altLang="ja-JP" b="0" i="0" smtClean="0">
                          <a:solidFill>
                            <a:schemeClr val="bg1"/>
                          </a:solidFill>
                          <a:latin typeface="Cambria Math" panose="02040503050406030204" pitchFamily="18" charset="0"/>
                        </a:rPr>
                        <m:t> </m:t>
                      </m:r>
                      <m:f>
                        <m:fPr>
                          <m:ctrlPr>
                            <a:rPr lang="ja-JP" altLang="en-US" i="1">
                              <a:solidFill>
                                <a:schemeClr val="bg1"/>
                              </a:solidFill>
                              <a:latin typeface="Cambria Math" panose="02040503050406030204" pitchFamily="18" charset="0"/>
                            </a:rPr>
                          </m:ctrlPr>
                        </m:fPr>
                        <m:num>
                          <m:acc>
                            <m:accPr>
                              <m:chr m:val="̅"/>
                              <m:ctrlPr>
                                <a:rPr lang="ja-JP" altLang="en-US" i="1">
                                  <a:solidFill>
                                    <a:schemeClr val="bg1"/>
                                  </a:solidFill>
                                  <a:latin typeface="Cambria Math" panose="02040503050406030204" pitchFamily="18" charset="0"/>
                                </a:rPr>
                              </m:ctrlPr>
                            </m:accPr>
                            <m:e>
                              <m:r>
                                <a:rPr lang="ja-JP" altLang="en-US" i="1">
                                  <a:solidFill>
                                    <a:schemeClr val="bg1"/>
                                  </a:solidFill>
                                  <a:latin typeface="Cambria Math"/>
                                </a:rPr>
                                <m:t>𝑥</m:t>
                              </m:r>
                            </m:e>
                          </m:acc>
                          <m:r>
                            <a:rPr lang="ja-JP" altLang="en-US" i="0">
                              <a:solidFill>
                                <a:schemeClr val="bg1"/>
                              </a:solidFill>
                              <a:latin typeface="Cambria Math"/>
                            </a:rPr>
                            <m:t>−</m:t>
                          </m:r>
                          <m:r>
                            <a:rPr lang="ja-JP" altLang="en-US" i="1">
                              <a:solidFill>
                                <a:schemeClr val="bg1"/>
                              </a:solidFill>
                              <a:latin typeface="Cambria Math"/>
                            </a:rPr>
                            <m:t>𝜇</m:t>
                          </m:r>
                        </m:num>
                        <m:den>
                          <m:f>
                            <m:fPr>
                              <m:type m:val="lin"/>
                              <m:ctrlPr>
                                <a:rPr lang="ja-JP" altLang="en-US" i="1">
                                  <a:solidFill>
                                    <a:schemeClr val="bg1"/>
                                  </a:solidFill>
                                  <a:latin typeface="Cambria Math" panose="02040503050406030204" pitchFamily="18" charset="0"/>
                                </a:rPr>
                              </m:ctrlPr>
                            </m:fPr>
                            <m:num>
                              <m:r>
                                <a:rPr lang="ja-JP" altLang="en-US" i="1">
                                  <a:solidFill>
                                    <a:schemeClr val="bg1"/>
                                  </a:solidFill>
                                  <a:latin typeface="Cambria Math"/>
                                </a:rPr>
                                <m:t>𝑠</m:t>
                              </m:r>
                            </m:num>
                            <m:den>
                              <m:rad>
                                <m:radPr>
                                  <m:degHide m:val="on"/>
                                  <m:ctrlPr>
                                    <a:rPr lang="ja-JP" altLang="en-US" i="1">
                                      <a:solidFill>
                                        <a:schemeClr val="bg1"/>
                                      </a:solidFill>
                                      <a:latin typeface="Cambria Math" panose="02040503050406030204" pitchFamily="18" charset="0"/>
                                    </a:rPr>
                                  </m:ctrlPr>
                                </m:radPr>
                                <m:deg/>
                                <m:e>
                                  <m:r>
                                    <a:rPr lang="ja-JP" altLang="en-US" i="1" smtClean="0">
                                      <a:solidFill>
                                        <a:srgbClr val="FFFF00"/>
                                      </a:solidFill>
                                      <a:latin typeface="Cambria Math"/>
                                    </a:rPr>
                                    <m:t>𝑛</m:t>
                                  </m:r>
                                  <m:r>
                                    <a:rPr lang="ja-JP" altLang="en-US" i="0">
                                      <a:solidFill>
                                        <a:srgbClr val="FFFF00"/>
                                      </a:solidFill>
                                      <a:latin typeface="Cambria Math"/>
                                    </a:rPr>
                                    <m:t>−1</m:t>
                                  </m:r>
                                </m:e>
                              </m:rad>
                            </m:den>
                          </m:f>
                        </m:den>
                      </m:f>
                    </m:oMath>
                  </m:oMathPara>
                </a14:m>
                <a:endParaRPr lang="ja-JP" altLang="en-US" dirty="0">
                  <a:solidFill>
                    <a:schemeClr val="bg1"/>
                  </a:solidFill>
                </a:endParaRPr>
              </a:p>
            </p:txBody>
          </p:sp>
        </mc:Choice>
        <mc:Fallback xmlns="">
          <p:sp>
            <p:nvSpPr>
              <p:cNvPr id="24" name="正方形/長方形 23"/>
              <p:cNvSpPr>
                <a:spLocks noRot="1" noChangeAspect="1" noMove="1" noResize="1" noEditPoints="1" noAdjustHandles="1" noChangeArrowheads="1" noChangeShapeType="1" noTextEdit="1"/>
              </p:cNvSpPr>
              <p:nvPr/>
            </p:nvSpPr>
            <p:spPr>
              <a:xfrm>
                <a:off x="2923613" y="4230924"/>
                <a:ext cx="4469963" cy="869918"/>
              </a:xfrm>
              <a:prstGeom prst="rect">
                <a:avLst/>
              </a:prstGeom>
              <a:blipFill>
                <a:blip r:embed="rId5"/>
                <a:stretch>
                  <a:fillRect/>
                </a:stretch>
              </a:blipFill>
            </p:spPr>
            <p:txBody>
              <a:bodyPr/>
              <a:lstStyle/>
              <a:p>
                <a:r>
                  <a:rPr lang="ja-JP" altLang="en-US">
                    <a:noFill/>
                  </a:rPr>
                  <a:t> </a:t>
                </a:r>
              </a:p>
            </p:txBody>
          </p:sp>
        </mc:Fallback>
      </mc:AlternateContent>
      <p:sp>
        <p:nvSpPr>
          <p:cNvPr id="31" name="テキスト ボックス 30"/>
          <p:cNvSpPr txBox="1"/>
          <p:nvPr/>
        </p:nvSpPr>
        <p:spPr>
          <a:xfrm>
            <a:off x="3562802" y="5372828"/>
            <a:ext cx="4033534" cy="646331"/>
          </a:xfrm>
          <a:prstGeom prst="rect">
            <a:avLst/>
          </a:prstGeom>
          <a:solidFill>
            <a:srgbClr val="0070C0"/>
          </a:solidFill>
        </p:spPr>
        <p:txBody>
          <a:bodyPr wrap="square" rtlCol="0">
            <a:spAutoFit/>
          </a:bodyPr>
          <a:lstStyle/>
          <a:p>
            <a:r>
              <a:rPr kumimoji="1" lang="ja-JP" altLang="en-US" sz="1800" dirty="0">
                <a:solidFill>
                  <a:srgbClr val="FFC000"/>
                </a:solidFill>
                <a:latin typeface="+mn-ea"/>
                <a:cs typeface="Meiryo UI" pitchFamily="50" charset="-128"/>
              </a:rPr>
              <a:t>母標準誤差</a:t>
            </a:r>
            <a:r>
              <a:rPr kumimoji="1" lang="ja-JP" altLang="en-US" sz="1800" dirty="0">
                <a:solidFill>
                  <a:schemeClr val="bg1"/>
                </a:solidFill>
                <a:latin typeface="+mn-ea"/>
                <a:cs typeface="Meiryo UI" pitchFamily="50" charset="-128"/>
              </a:rPr>
              <a:t>の代わりに標本データから計算できる</a:t>
            </a:r>
            <a:r>
              <a:rPr kumimoji="1" lang="ja-JP" altLang="en-US" sz="1800" dirty="0">
                <a:solidFill>
                  <a:srgbClr val="FFFF00"/>
                </a:solidFill>
                <a:latin typeface="+mn-ea"/>
                <a:cs typeface="Meiryo UI" pitchFamily="50" charset="-128"/>
              </a:rPr>
              <a:t>不偏標準誤差</a:t>
            </a:r>
            <a:r>
              <a:rPr kumimoji="1" lang="ja-JP" altLang="en-US" sz="1800" dirty="0">
                <a:solidFill>
                  <a:schemeClr val="bg1"/>
                </a:solidFill>
                <a:latin typeface="+mn-ea"/>
                <a:cs typeface="Meiryo UI" pitchFamily="50" charset="-128"/>
              </a:rPr>
              <a:t>を用いている</a:t>
            </a:r>
          </a:p>
        </p:txBody>
      </p:sp>
      <p:sp>
        <p:nvSpPr>
          <p:cNvPr id="16" name="テキスト ボックス 15">
            <a:extLst>
              <a:ext uri="{FF2B5EF4-FFF2-40B4-BE49-F238E27FC236}">
                <a16:creationId xmlns:a16="http://schemas.microsoft.com/office/drawing/2014/main" id="{6ACC3BB3-65AF-46E4-8B74-43A6533BD028}"/>
              </a:ext>
            </a:extLst>
          </p:cNvPr>
          <p:cNvSpPr txBox="1"/>
          <p:nvPr/>
        </p:nvSpPr>
        <p:spPr>
          <a:xfrm>
            <a:off x="897151" y="2038177"/>
            <a:ext cx="6281370" cy="400110"/>
          </a:xfrm>
          <a:prstGeom prst="rect">
            <a:avLst/>
          </a:prstGeom>
          <a:noFill/>
        </p:spPr>
        <p:txBody>
          <a:bodyPr wrap="square" rtlCol="0">
            <a:spAutoFit/>
          </a:bodyPr>
          <a:lstStyle/>
          <a:p>
            <a:r>
              <a:rPr kumimoji="1" lang="ja-JP" altLang="en-US" sz="2000" dirty="0">
                <a:solidFill>
                  <a:schemeClr val="bg1"/>
                </a:solidFill>
                <a:latin typeface="+mn-ea"/>
                <a:cs typeface="Meiryo UI" pitchFamily="50" charset="-128"/>
              </a:rPr>
              <a:t>標準正規分布（</a:t>
            </a:r>
            <a:r>
              <a:rPr kumimoji="1" lang="en-US" altLang="ja-JP" sz="2000" dirty="0">
                <a:solidFill>
                  <a:schemeClr val="bg1"/>
                </a:solidFill>
                <a:latin typeface="+mn-ea"/>
                <a:cs typeface="Meiryo UI" pitchFamily="50" charset="-128"/>
              </a:rPr>
              <a:t>z</a:t>
            </a:r>
            <a:r>
              <a:rPr kumimoji="1" lang="ja-JP" altLang="en-US" sz="2000" dirty="0">
                <a:solidFill>
                  <a:schemeClr val="bg1"/>
                </a:solidFill>
                <a:latin typeface="+mn-ea"/>
                <a:cs typeface="Meiryo UI" pitchFamily="50" charset="-128"/>
              </a:rPr>
              <a:t>分布）に従う</a:t>
            </a:r>
            <a:r>
              <a:rPr kumimoji="1" lang="en-US" altLang="ja-JP" sz="2000" dirty="0">
                <a:solidFill>
                  <a:schemeClr val="bg1"/>
                </a:solidFill>
                <a:latin typeface="+mn-ea"/>
                <a:cs typeface="Meiryo UI" pitchFamily="50" charset="-128"/>
              </a:rPr>
              <a:t>z</a:t>
            </a:r>
            <a:r>
              <a:rPr kumimoji="1" lang="ja-JP" altLang="en-US" sz="2000" dirty="0">
                <a:solidFill>
                  <a:schemeClr val="bg1"/>
                </a:solidFill>
                <a:latin typeface="+mn-ea"/>
                <a:cs typeface="Meiryo UI" pitchFamily="50" charset="-128"/>
              </a:rPr>
              <a:t>の復習：</a:t>
            </a:r>
          </a:p>
        </p:txBody>
      </p:sp>
      <p:cxnSp>
        <p:nvCxnSpPr>
          <p:cNvPr id="6" name="直線矢印コネクタ 5">
            <a:extLst>
              <a:ext uri="{FF2B5EF4-FFF2-40B4-BE49-F238E27FC236}">
                <a16:creationId xmlns:a16="http://schemas.microsoft.com/office/drawing/2014/main" id="{844E08C7-476A-4781-BF93-EA073C7F56E5}"/>
              </a:ext>
            </a:extLst>
          </p:cNvPr>
          <p:cNvCxnSpPr/>
          <p:nvPr/>
        </p:nvCxnSpPr>
        <p:spPr>
          <a:xfrm flipV="1">
            <a:off x="3995936" y="5012788"/>
            <a:ext cx="0" cy="360040"/>
          </a:xfrm>
          <a:prstGeom prst="straightConnector1">
            <a:avLst/>
          </a:prstGeom>
          <a:ln w="317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8" name="矢印: 右 7">
            <a:extLst>
              <a:ext uri="{FF2B5EF4-FFF2-40B4-BE49-F238E27FC236}">
                <a16:creationId xmlns:a16="http://schemas.microsoft.com/office/drawing/2014/main" id="{18BDB17C-247B-4E61-8D28-B2C534C161F0}"/>
              </a:ext>
            </a:extLst>
          </p:cNvPr>
          <p:cNvSpPr/>
          <p:nvPr/>
        </p:nvSpPr>
        <p:spPr>
          <a:xfrm rot="5400000">
            <a:off x="2754899" y="3770966"/>
            <a:ext cx="756233" cy="288032"/>
          </a:xfrm>
          <a:prstGeom prst="rightArrow">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D32C6147-296E-4E78-913B-E1B36AE1665D}"/>
              </a:ext>
            </a:extLst>
          </p:cNvPr>
          <p:cNvSpPr txBox="1"/>
          <p:nvPr/>
        </p:nvSpPr>
        <p:spPr>
          <a:xfrm>
            <a:off x="3812279" y="3670775"/>
            <a:ext cx="3602403" cy="369332"/>
          </a:xfrm>
          <a:prstGeom prst="rect">
            <a:avLst/>
          </a:prstGeom>
          <a:noFill/>
        </p:spPr>
        <p:txBody>
          <a:bodyPr wrap="square" rtlCol="0">
            <a:spAutoFit/>
          </a:bodyPr>
          <a:lstStyle/>
          <a:p>
            <a:r>
              <a:rPr kumimoji="1" lang="ja-JP" altLang="en-US" sz="1800" dirty="0">
                <a:solidFill>
                  <a:schemeClr val="bg1"/>
                </a:solidFill>
                <a:latin typeface="+mn-ea"/>
                <a:cs typeface="Meiryo UI" pitchFamily="50" charset="-128"/>
              </a:rPr>
              <a:t>標本データからは計算できない</a:t>
            </a:r>
          </a:p>
        </p:txBody>
      </p:sp>
      <p:cxnSp>
        <p:nvCxnSpPr>
          <p:cNvPr id="25" name="直線矢印コネクタ 24">
            <a:extLst>
              <a:ext uri="{FF2B5EF4-FFF2-40B4-BE49-F238E27FC236}">
                <a16:creationId xmlns:a16="http://schemas.microsoft.com/office/drawing/2014/main" id="{F70AE0FB-7996-4DC5-9E24-FB507E73A3B4}"/>
              </a:ext>
            </a:extLst>
          </p:cNvPr>
          <p:cNvCxnSpPr/>
          <p:nvPr/>
        </p:nvCxnSpPr>
        <p:spPr>
          <a:xfrm flipV="1">
            <a:off x="1043608" y="4865679"/>
            <a:ext cx="0" cy="360040"/>
          </a:xfrm>
          <a:prstGeom prst="straightConnector1">
            <a:avLst/>
          </a:prstGeom>
          <a:ln w="31750">
            <a:solidFill>
              <a:srgbClr val="FFFFFF"/>
            </a:solidFill>
            <a:tailEnd type="triangle"/>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81CDA44C-3DA4-48D3-81AC-50546966FA53}"/>
              </a:ext>
            </a:extLst>
          </p:cNvPr>
          <p:cNvSpPr txBox="1"/>
          <p:nvPr/>
        </p:nvSpPr>
        <p:spPr>
          <a:xfrm>
            <a:off x="825744" y="5225719"/>
            <a:ext cx="1658024" cy="784830"/>
          </a:xfrm>
          <a:prstGeom prst="rect">
            <a:avLst/>
          </a:prstGeom>
          <a:noFill/>
        </p:spPr>
        <p:txBody>
          <a:bodyPr wrap="square" rtlCol="0">
            <a:spAutoFit/>
          </a:bodyPr>
          <a:lstStyle/>
          <a:p>
            <a:pPr algn="just"/>
            <a:r>
              <a:rPr kumimoji="1" lang="ja-JP" altLang="en-US" sz="1500" dirty="0">
                <a:solidFill>
                  <a:schemeClr val="bg1"/>
                </a:solidFill>
                <a:latin typeface="+mn-ea"/>
                <a:cs typeface="Meiryo UI" pitchFamily="50" charset="-128"/>
              </a:rPr>
              <a:t>標準化に準じた変換（スチューデント化）を施している</a:t>
            </a:r>
          </a:p>
        </p:txBody>
      </p:sp>
      <p:cxnSp>
        <p:nvCxnSpPr>
          <p:cNvPr id="27" name="直線矢印コネクタ 26">
            <a:extLst>
              <a:ext uri="{FF2B5EF4-FFF2-40B4-BE49-F238E27FC236}">
                <a16:creationId xmlns:a16="http://schemas.microsoft.com/office/drawing/2014/main" id="{546D9E55-0C9B-4AD4-8CDA-82F24B4CE5E9}"/>
              </a:ext>
            </a:extLst>
          </p:cNvPr>
          <p:cNvCxnSpPr>
            <a:cxnSpLocks/>
          </p:cNvCxnSpPr>
          <p:nvPr/>
        </p:nvCxnSpPr>
        <p:spPr>
          <a:xfrm flipH="1" flipV="1">
            <a:off x="3923928" y="3453710"/>
            <a:ext cx="72008" cy="287043"/>
          </a:xfrm>
          <a:prstGeom prst="straightConnector1">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317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par>
                                <p:cTn id="23" presetID="10"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4" grpId="0"/>
      <p:bldP spid="31" grpId="0" animBg="1"/>
      <p:bldP spid="8" grpId="0" animBg="1"/>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i="1" dirty="0">
                <a:effectLst>
                  <a:outerShdw blurRad="38100" dist="38100" dir="2700000" algn="tl">
                    <a:srgbClr val="000000">
                      <a:alpha val="43137"/>
                    </a:srgbClr>
                  </a:outerShdw>
                </a:effectLst>
              </a:rPr>
              <a:t>ｔ </a:t>
            </a:r>
            <a:r>
              <a:rPr kumimoji="1" lang="ja-JP" altLang="en-US" b="1" dirty="0">
                <a:effectLst>
                  <a:outerShdw blurRad="38100" dist="38100" dir="2700000" algn="tl">
                    <a:srgbClr val="000000">
                      <a:alpha val="43137"/>
                    </a:srgbClr>
                  </a:outerShdw>
                </a:effectLst>
              </a:rPr>
              <a:t>分布の確率密度関数</a:t>
            </a:r>
          </a:p>
        </p:txBody>
      </p:sp>
      <p:sp>
        <p:nvSpPr>
          <p:cNvPr id="5" name="テキスト ボックス 4"/>
          <p:cNvSpPr txBox="1"/>
          <p:nvPr/>
        </p:nvSpPr>
        <p:spPr>
          <a:xfrm>
            <a:off x="544382" y="3801195"/>
            <a:ext cx="2108269" cy="861774"/>
          </a:xfrm>
          <a:prstGeom prst="rect">
            <a:avLst/>
          </a:prstGeom>
          <a:noFill/>
        </p:spPr>
        <p:txBody>
          <a:bodyPr wrap="none" rtlCol="0">
            <a:spAutoFit/>
          </a:bodyPr>
          <a:lstStyle/>
          <a:p>
            <a:r>
              <a:rPr kumimoji="1" lang="ja-JP" altLang="en-US" sz="2500" dirty="0" err="1">
                <a:solidFill>
                  <a:srgbClr val="FFFF00"/>
                </a:solidFill>
                <a:latin typeface="+mn-ea"/>
                <a:cs typeface="Meiryo UI" pitchFamily="50" charset="-128"/>
              </a:rPr>
              <a:t>ｔ</a:t>
            </a:r>
            <a:r>
              <a:rPr kumimoji="1" lang="ja-JP" altLang="en-US" sz="2500" dirty="0">
                <a:solidFill>
                  <a:srgbClr val="FFFF00"/>
                </a:solidFill>
                <a:latin typeface="+mn-ea"/>
                <a:cs typeface="Meiryo UI" pitchFamily="50" charset="-128"/>
              </a:rPr>
              <a:t>分布の</a:t>
            </a:r>
            <a:endParaRPr kumimoji="1" lang="en-US" altLang="ja-JP" sz="2500" dirty="0">
              <a:solidFill>
                <a:srgbClr val="FFFF00"/>
              </a:solidFill>
              <a:latin typeface="+mn-ea"/>
              <a:cs typeface="Meiryo UI" pitchFamily="50" charset="-128"/>
            </a:endParaRPr>
          </a:p>
          <a:p>
            <a:r>
              <a:rPr kumimoji="1" lang="ja-JP" altLang="en-US" sz="2500" dirty="0">
                <a:solidFill>
                  <a:srgbClr val="FFFF00"/>
                </a:solidFill>
                <a:latin typeface="+mn-ea"/>
                <a:cs typeface="Meiryo UI" pitchFamily="50" charset="-128"/>
              </a:rPr>
              <a:t>確率密度関数</a:t>
            </a:r>
          </a:p>
        </p:txBody>
      </p:sp>
      <p:sp>
        <p:nvSpPr>
          <p:cNvPr id="8" name="テキスト ボックス 7"/>
          <p:cNvSpPr txBox="1"/>
          <p:nvPr/>
        </p:nvSpPr>
        <p:spPr>
          <a:xfrm>
            <a:off x="513902" y="2184397"/>
            <a:ext cx="2271776" cy="861774"/>
          </a:xfrm>
          <a:prstGeom prst="rect">
            <a:avLst/>
          </a:prstGeom>
          <a:noFill/>
        </p:spPr>
        <p:txBody>
          <a:bodyPr wrap="none" rtlCol="0">
            <a:spAutoFit/>
          </a:bodyPr>
          <a:lstStyle/>
          <a:p>
            <a:pPr algn="ctr"/>
            <a:r>
              <a:rPr kumimoji="1" lang="ja-JP" altLang="en-US" sz="2500" dirty="0">
                <a:solidFill>
                  <a:schemeClr val="bg1"/>
                </a:solidFill>
                <a:latin typeface="+mn-ea"/>
                <a:cs typeface="Meiryo UI" pitchFamily="50" charset="-128"/>
              </a:rPr>
              <a:t>（復習）</a:t>
            </a:r>
            <a:r>
              <a:rPr kumimoji="1" lang="ja-JP" altLang="en-US" sz="2500" dirty="0" err="1">
                <a:solidFill>
                  <a:schemeClr val="bg1"/>
                </a:solidFill>
                <a:latin typeface="+mn-ea"/>
                <a:cs typeface="Meiryo UI" pitchFamily="50" charset="-128"/>
              </a:rPr>
              <a:t>ｚ</a:t>
            </a:r>
            <a:r>
              <a:rPr kumimoji="1" lang="ja-JP" altLang="en-US" sz="2500" dirty="0">
                <a:solidFill>
                  <a:schemeClr val="bg1"/>
                </a:solidFill>
                <a:latin typeface="+mn-ea"/>
                <a:cs typeface="Meiryo UI" pitchFamily="50" charset="-128"/>
              </a:rPr>
              <a:t>分布の</a:t>
            </a:r>
            <a:endParaRPr kumimoji="1" lang="en-US" altLang="ja-JP" sz="2500" dirty="0">
              <a:solidFill>
                <a:schemeClr val="bg1"/>
              </a:solidFill>
              <a:latin typeface="+mn-ea"/>
              <a:cs typeface="Meiryo UI" pitchFamily="50" charset="-128"/>
            </a:endParaRPr>
          </a:p>
          <a:p>
            <a:pPr algn="ctr"/>
            <a:r>
              <a:rPr kumimoji="1" lang="ja-JP" altLang="en-US" sz="2500" dirty="0">
                <a:solidFill>
                  <a:schemeClr val="bg1"/>
                </a:solidFill>
                <a:latin typeface="+mn-ea"/>
                <a:cs typeface="Meiryo UI" pitchFamily="50" charset="-128"/>
              </a:rPr>
              <a:t>確率密度関数</a:t>
            </a:r>
          </a:p>
        </p:txBody>
      </p:sp>
      <p:sp>
        <p:nvSpPr>
          <p:cNvPr id="11" name="テキスト ボックス 10"/>
          <p:cNvSpPr txBox="1"/>
          <p:nvPr/>
        </p:nvSpPr>
        <p:spPr>
          <a:xfrm>
            <a:off x="5595847" y="2099029"/>
            <a:ext cx="1646087" cy="400110"/>
          </a:xfrm>
          <a:prstGeom prst="rect">
            <a:avLst/>
          </a:prstGeom>
          <a:noFill/>
        </p:spPr>
        <p:txBody>
          <a:bodyPr wrap="square" rtlCol="0">
            <a:spAutoFit/>
          </a:bodyPr>
          <a:lstStyle/>
          <a:p>
            <a:r>
              <a:rPr kumimoji="1" lang="en-US" altLang="ja-JP" sz="2000" dirty="0">
                <a:solidFill>
                  <a:srgbClr val="FFC000"/>
                </a:solidFill>
                <a:latin typeface="+mj-ea"/>
                <a:ea typeface="+mj-ea"/>
                <a:cs typeface="Meiryo UI" pitchFamily="50" charset="-128"/>
              </a:rPr>
              <a:t>n</a:t>
            </a:r>
            <a:r>
              <a:rPr kumimoji="1" lang="ja-JP" altLang="en-US" sz="2000" dirty="0">
                <a:solidFill>
                  <a:srgbClr val="FFC000"/>
                </a:solidFill>
                <a:latin typeface="+mj-ea"/>
                <a:ea typeface="+mj-ea"/>
                <a:cs typeface="Meiryo UI" pitchFamily="50" charset="-128"/>
              </a:rPr>
              <a:t>は関係ない</a:t>
            </a:r>
          </a:p>
        </p:txBody>
      </p:sp>
      <p:sp>
        <p:nvSpPr>
          <p:cNvPr id="13" name="テキスト ボックス 12"/>
          <p:cNvSpPr txBox="1"/>
          <p:nvPr/>
        </p:nvSpPr>
        <p:spPr>
          <a:xfrm>
            <a:off x="4716016" y="5057268"/>
            <a:ext cx="3451586" cy="400110"/>
          </a:xfrm>
          <a:prstGeom prst="rect">
            <a:avLst/>
          </a:prstGeom>
          <a:noFill/>
        </p:spPr>
        <p:txBody>
          <a:bodyPr wrap="none" rtlCol="0">
            <a:spAutoFit/>
          </a:bodyPr>
          <a:lstStyle/>
          <a:p>
            <a:r>
              <a:rPr kumimoji="1" lang="ja-JP" altLang="en-US" sz="2000" dirty="0">
                <a:solidFill>
                  <a:schemeClr val="bg1"/>
                </a:solidFill>
                <a:latin typeface="+mn-ea"/>
                <a:cs typeface="Meiryo UI" pitchFamily="50" charset="-128"/>
              </a:rPr>
              <a:t>階乗を一般化したガンマ関数</a:t>
            </a:r>
          </a:p>
        </p:txBody>
      </p:sp>
      <p:graphicFrame>
        <p:nvGraphicFramePr>
          <p:cNvPr id="14" name="オブジェクト 13">
            <a:extLst>
              <a:ext uri="{FF2B5EF4-FFF2-40B4-BE49-F238E27FC236}">
                <a16:creationId xmlns:a16="http://schemas.microsoft.com/office/drawing/2014/main" id="{9306A27B-0E0C-46DA-B94E-84FEF9EF549B}"/>
              </a:ext>
            </a:extLst>
          </p:cNvPr>
          <p:cNvGraphicFramePr>
            <a:graphicFrameLocks noChangeAspect="1"/>
          </p:cNvGraphicFramePr>
          <p:nvPr>
            <p:extLst>
              <p:ext uri="{D42A27DB-BD31-4B8C-83A1-F6EECF244321}">
                <p14:modId xmlns:p14="http://schemas.microsoft.com/office/powerpoint/2010/main" val="2031649749"/>
              </p:ext>
            </p:extLst>
          </p:nvPr>
        </p:nvGraphicFramePr>
        <p:xfrm>
          <a:off x="3059832" y="2164781"/>
          <a:ext cx="2058167" cy="903811"/>
        </p:xfrm>
        <a:graphic>
          <a:graphicData uri="http://schemas.openxmlformats.org/presentationml/2006/ole">
            <mc:AlternateContent xmlns:mc="http://schemas.openxmlformats.org/markup-compatibility/2006">
              <mc:Choice xmlns:v="urn:schemas-microsoft-com:vml" Requires="v">
                <p:oleObj spid="_x0000_s9324" name="Equation" r:id="rId3" imgW="1066680" imgH="469800" progId="Equation.DSMT4">
                  <p:embed/>
                </p:oleObj>
              </mc:Choice>
              <mc:Fallback>
                <p:oleObj name="Equation" r:id="rId3" imgW="1066680" imgH="469800" progId="Equation.DSMT4">
                  <p:embed/>
                  <p:pic>
                    <p:nvPicPr>
                      <p:cNvPr id="39" name="オブジェクト 38">
                        <a:extLst>
                          <a:ext uri="{FF2B5EF4-FFF2-40B4-BE49-F238E27FC236}">
                            <a16:creationId xmlns:a16="http://schemas.microsoft.com/office/drawing/2014/main" id="{D1627A9E-99F5-476E-A312-721F2F6BAA0F}"/>
                          </a:ext>
                        </a:extLst>
                      </p:cNvPr>
                      <p:cNvPicPr>
                        <a:picLocks noChangeAspect="1" noChangeArrowheads="1"/>
                      </p:cNvPicPr>
                      <p:nvPr/>
                    </p:nvPicPr>
                    <p:blipFill>
                      <a:blip r:embed="rId4"/>
                      <a:srcRect/>
                      <a:stretch>
                        <a:fillRect/>
                      </a:stretch>
                    </p:blipFill>
                    <p:spPr bwMode="auto">
                      <a:xfrm>
                        <a:off x="3059832" y="2164781"/>
                        <a:ext cx="2058167" cy="903811"/>
                      </a:xfrm>
                      <a:prstGeom prst="rect">
                        <a:avLst/>
                      </a:prstGeom>
                      <a:noFill/>
                    </p:spPr>
                  </p:pic>
                </p:oleObj>
              </mc:Fallback>
            </mc:AlternateContent>
          </a:graphicData>
        </a:graphic>
      </p:graphicFrame>
      <p:graphicFrame>
        <p:nvGraphicFramePr>
          <p:cNvPr id="16" name="オブジェクト 15">
            <a:extLst>
              <a:ext uri="{FF2B5EF4-FFF2-40B4-BE49-F238E27FC236}">
                <a16:creationId xmlns:a16="http://schemas.microsoft.com/office/drawing/2014/main" id="{DA7E8FC6-172B-4853-956B-201F6FE1850F}"/>
              </a:ext>
            </a:extLst>
          </p:cNvPr>
          <p:cNvGraphicFramePr>
            <a:graphicFrameLocks noChangeAspect="1"/>
          </p:cNvGraphicFramePr>
          <p:nvPr>
            <p:extLst>
              <p:ext uri="{D42A27DB-BD31-4B8C-83A1-F6EECF244321}">
                <p14:modId xmlns:p14="http://schemas.microsoft.com/office/powerpoint/2010/main" val="96552264"/>
              </p:ext>
            </p:extLst>
          </p:nvPr>
        </p:nvGraphicFramePr>
        <p:xfrm>
          <a:off x="3008558" y="3489867"/>
          <a:ext cx="4155730" cy="1537200"/>
        </p:xfrm>
        <a:graphic>
          <a:graphicData uri="http://schemas.openxmlformats.org/presentationml/2006/ole">
            <mc:AlternateContent xmlns:mc="http://schemas.openxmlformats.org/markup-compatibility/2006">
              <mc:Choice xmlns:v="urn:schemas-microsoft-com:vml" Requires="v">
                <p:oleObj spid="_x0000_s9325" name="Equation" r:id="rId5" imgW="2260440" imgH="838080" progId="Equation.DSMT4">
                  <p:embed/>
                </p:oleObj>
              </mc:Choice>
              <mc:Fallback>
                <p:oleObj name="Equation" r:id="rId5" imgW="2260440" imgH="838080" progId="Equation.DSMT4">
                  <p:embed/>
                  <p:pic>
                    <p:nvPicPr>
                      <p:cNvPr id="14" name="オブジェクト 13">
                        <a:extLst>
                          <a:ext uri="{FF2B5EF4-FFF2-40B4-BE49-F238E27FC236}">
                            <a16:creationId xmlns:a16="http://schemas.microsoft.com/office/drawing/2014/main" id="{9306A27B-0E0C-46DA-B94E-84FEF9EF549B}"/>
                          </a:ext>
                        </a:extLst>
                      </p:cNvPr>
                      <p:cNvPicPr>
                        <a:picLocks noChangeAspect="1" noChangeArrowheads="1"/>
                      </p:cNvPicPr>
                      <p:nvPr/>
                    </p:nvPicPr>
                    <p:blipFill>
                      <a:blip r:embed="rId6"/>
                      <a:srcRect/>
                      <a:stretch>
                        <a:fillRect/>
                      </a:stretch>
                    </p:blipFill>
                    <p:spPr bwMode="auto">
                      <a:xfrm>
                        <a:off x="3008558" y="3489867"/>
                        <a:ext cx="4155730" cy="1537200"/>
                      </a:xfrm>
                      <a:prstGeom prst="rect">
                        <a:avLst/>
                      </a:prstGeom>
                      <a:noFill/>
                    </p:spPr>
                  </p:pic>
                </p:oleObj>
              </mc:Fallback>
            </mc:AlternateContent>
          </a:graphicData>
        </a:graphic>
      </p:graphicFrame>
      <p:cxnSp>
        <p:nvCxnSpPr>
          <p:cNvPr id="17" name="直線矢印コネクタ 16">
            <a:extLst>
              <a:ext uri="{FF2B5EF4-FFF2-40B4-BE49-F238E27FC236}">
                <a16:creationId xmlns:a16="http://schemas.microsoft.com/office/drawing/2014/main" id="{1A78702D-332A-45C9-94C4-6C4651A9C0EB}"/>
              </a:ext>
            </a:extLst>
          </p:cNvPr>
          <p:cNvCxnSpPr>
            <a:cxnSpLocks/>
          </p:cNvCxnSpPr>
          <p:nvPr/>
        </p:nvCxnSpPr>
        <p:spPr>
          <a:xfrm flipH="1">
            <a:off x="5133734" y="2367220"/>
            <a:ext cx="462113" cy="239510"/>
          </a:xfrm>
          <a:prstGeom prst="straightConnector1">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9632F2D4-F1CD-411B-8042-3B1B595F4A2C}"/>
              </a:ext>
            </a:extLst>
          </p:cNvPr>
          <p:cNvCxnSpPr>
            <a:cxnSpLocks/>
          </p:cNvCxnSpPr>
          <p:nvPr/>
        </p:nvCxnSpPr>
        <p:spPr>
          <a:xfrm flipH="1" flipV="1">
            <a:off x="5040518" y="4796051"/>
            <a:ext cx="93216" cy="304677"/>
          </a:xfrm>
          <a:prstGeom prst="straightConnector1">
            <a:avLst/>
          </a:prstGeom>
          <a:ln w="31750">
            <a:solidFill>
              <a:srgbClr val="FFFFFF"/>
            </a:solidFill>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D848B8F9-B7D3-4521-9022-D26DF0C88D2C}"/>
              </a:ext>
            </a:extLst>
          </p:cNvPr>
          <p:cNvSpPr txBox="1"/>
          <p:nvPr/>
        </p:nvSpPr>
        <p:spPr>
          <a:xfrm>
            <a:off x="5740095" y="2956188"/>
            <a:ext cx="2108269" cy="707886"/>
          </a:xfrm>
          <a:prstGeom prst="rect">
            <a:avLst/>
          </a:prstGeom>
          <a:noFill/>
        </p:spPr>
        <p:txBody>
          <a:bodyPr wrap="none" rtlCol="0">
            <a:spAutoFit/>
          </a:bodyPr>
          <a:lstStyle/>
          <a:p>
            <a:pPr algn="ctr"/>
            <a:r>
              <a:rPr kumimoji="1" lang="ja-JP" altLang="en-US" sz="2000" dirty="0">
                <a:solidFill>
                  <a:srgbClr val="FFFF00"/>
                </a:solidFill>
                <a:latin typeface="+mj-ea"/>
                <a:ea typeface="+mj-ea"/>
                <a:cs typeface="Meiryo UI" pitchFamily="50" charset="-128"/>
              </a:rPr>
              <a:t>自由度</a:t>
            </a:r>
            <a:r>
              <a:rPr kumimoji="1" lang="en-US" altLang="ja-JP" sz="2000" dirty="0">
                <a:solidFill>
                  <a:srgbClr val="FFFF00"/>
                </a:solidFill>
                <a:latin typeface="+mj-ea"/>
                <a:ea typeface="+mj-ea"/>
                <a:cs typeface="Meiryo UI" pitchFamily="50" charset="-128"/>
              </a:rPr>
              <a:t>n-1</a:t>
            </a:r>
            <a:r>
              <a:rPr kumimoji="1" lang="ja-JP" altLang="en-US" sz="2000" dirty="0">
                <a:solidFill>
                  <a:srgbClr val="FFFF00"/>
                </a:solidFill>
                <a:latin typeface="+mj-ea"/>
                <a:ea typeface="+mj-ea"/>
                <a:cs typeface="Meiryo UI" pitchFamily="50" charset="-128"/>
              </a:rPr>
              <a:t>が関係</a:t>
            </a:r>
            <a:endParaRPr kumimoji="1" lang="en-US" altLang="ja-JP" sz="2000" dirty="0">
              <a:solidFill>
                <a:srgbClr val="FFFF00"/>
              </a:solidFill>
              <a:latin typeface="+mj-ea"/>
              <a:ea typeface="+mj-ea"/>
              <a:cs typeface="Meiryo UI" pitchFamily="50" charset="-128"/>
            </a:endParaRPr>
          </a:p>
          <a:p>
            <a:pPr algn="ctr"/>
            <a:r>
              <a:rPr kumimoji="1" lang="ja-JP" altLang="en-US" sz="2000" dirty="0">
                <a:solidFill>
                  <a:srgbClr val="FFFF00"/>
                </a:solidFill>
                <a:latin typeface="+mj-ea"/>
                <a:ea typeface="+mj-ea"/>
                <a:cs typeface="Meiryo UI" pitchFamily="50" charset="-128"/>
              </a:rPr>
              <a:t>（自由度が母数）</a:t>
            </a:r>
          </a:p>
        </p:txBody>
      </p:sp>
      <p:cxnSp>
        <p:nvCxnSpPr>
          <p:cNvPr id="22" name="直線矢印コネクタ 21">
            <a:extLst>
              <a:ext uri="{FF2B5EF4-FFF2-40B4-BE49-F238E27FC236}">
                <a16:creationId xmlns:a16="http://schemas.microsoft.com/office/drawing/2014/main" id="{824F5101-046F-4A1B-A398-867678AABA44}"/>
              </a:ext>
            </a:extLst>
          </p:cNvPr>
          <p:cNvCxnSpPr>
            <a:cxnSpLocks/>
          </p:cNvCxnSpPr>
          <p:nvPr/>
        </p:nvCxnSpPr>
        <p:spPr>
          <a:xfrm flipH="1">
            <a:off x="5129328" y="3484552"/>
            <a:ext cx="666808" cy="234350"/>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C1EF80CE-5442-4C1A-B114-1DD99C9B4EDC}"/>
              </a:ext>
            </a:extLst>
          </p:cNvPr>
          <p:cNvSpPr txBox="1"/>
          <p:nvPr/>
        </p:nvSpPr>
        <p:spPr>
          <a:xfrm>
            <a:off x="652978" y="5540791"/>
            <a:ext cx="6727334" cy="646331"/>
          </a:xfrm>
          <a:prstGeom prst="rect">
            <a:avLst/>
          </a:prstGeom>
          <a:solidFill>
            <a:srgbClr val="00B050"/>
          </a:solidFill>
        </p:spPr>
        <p:txBody>
          <a:bodyPr wrap="square" rtlCol="0">
            <a:spAutoFit/>
          </a:bodyPr>
          <a:lstStyle/>
          <a:p>
            <a:r>
              <a:rPr kumimoji="1" lang="en-US" altLang="ja-JP" sz="1800" dirty="0">
                <a:solidFill>
                  <a:schemeClr val="bg1"/>
                </a:solidFill>
                <a:latin typeface="+mn-ea"/>
                <a:cs typeface="Meiryo UI" pitchFamily="50" charset="-128"/>
              </a:rPr>
              <a:t>t</a:t>
            </a:r>
            <a:r>
              <a:rPr kumimoji="1" lang="ja-JP" altLang="en-US" sz="1800" dirty="0">
                <a:solidFill>
                  <a:schemeClr val="bg1"/>
                </a:solidFill>
                <a:latin typeface="+mn-ea"/>
                <a:cs typeface="Meiryo UI" pitchFamily="50" charset="-128"/>
              </a:rPr>
              <a:t>分布の確率密度を求める</a:t>
            </a:r>
            <a:r>
              <a:rPr kumimoji="1" lang="en-US" altLang="ja-JP" sz="1800" dirty="0">
                <a:solidFill>
                  <a:schemeClr val="bg1"/>
                </a:solidFill>
                <a:latin typeface="+mn-ea"/>
                <a:cs typeface="Meiryo UI" pitchFamily="50" charset="-128"/>
              </a:rPr>
              <a:t>Excel</a:t>
            </a:r>
            <a:r>
              <a:rPr kumimoji="1" lang="ja-JP" altLang="en-US" sz="1800" dirty="0">
                <a:solidFill>
                  <a:schemeClr val="bg1"/>
                </a:solidFill>
                <a:latin typeface="+mn-ea"/>
                <a:cs typeface="Meiryo UI" pitchFamily="50" charset="-128"/>
              </a:rPr>
              <a:t>関数</a:t>
            </a:r>
            <a:endParaRPr kumimoji="1" lang="en-US" altLang="ja-JP" sz="1800" dirty="0">
              <a:solidFill>
                <a:schemeClr val="bg1"/>
              </a:solidFill>
              <a:latin typeface="+mn-ea"/>
              <a:cs typeface="Meiryo UI" pitchFamily="50" charset="-128"/>
            </a:endParaRPr>
          </a:p>
          <a:p>
            <a:r>
              <a:rPr kumimoji="1" lang="en-US" altLang="ja-JP" sz="1800" dirty="0">
                <a:solidFill>
                  <a:schemeClr val="bg1"/>
                </a:solidFill>
                <a:latin typeface="+mn-ea"/>
                <a:cs typeface="Meiryo UI" pitchFamily="50" charset="-128"/>
              </a:rPr>
              <a:t>=T.DIST(t</a:t>
            </a:r>
            <a:r>
              <a:rPr kumimoji="1" lang="ja-JP" altLang="en-US" sz="1800" dirty="0">
                <a:solidFill>
                  <a:schemeClr val="bg1"/>
                </a:solidFill>
                <a:latin typeface="+mn-ea"/>
                <a:cs typeface="Meiryo UI" pitchFamily="50" charset="-128"/>
              </a:rPr>
              <a:t>値，自由度</a:t>
            </a:r>
            <a:r>
              <a:rPr kumimoji="1" lang="en-US" altLang="ja-JP" sz="1800" dirty="0">
                <a:solidFill>
                  <a:schemeClr val="bg1"/>
                </a:solidFill>
                <a:latin typeface="+mn-ea"/>
                <a:cs typeface="Meiryo UI" pitchFamily="50" charset="-128"/>
              </a:rPr>
              <a:t>n-1</a:t>
            </a:r>
            <a:r>
              <a:rPr kumimoji="1" lang="ja-JP" altLang="en-US" sz="1800" dirty="0" err="1">
                <a:solidFill>
                  <a:schemeClr val="bg1"/>
                </a:solidFill>
                <a:latin typeface="+mn-ea"/>
                <a:cs typeface="Meiryo UI" pitchFamily="50" charset="-128"/>
              </a:rPr>
              <a:t>，</a:t>
            </a:r>
            <a:r>
              <a:rPr kumimoji="1" lang="ja-JP" altLang="en-US" sz="1800" dirty="0">
                <a:solidFill>
                  <a:schemeClr val="bg1"/>
                </a:solidFill>
                <a:latin typeface="+mn-ea"/>
                <a:cs typeface="Meiryo UI" pitchFamily="50" charset="-128"/>
              </a:rPr>
              <a:t>確率密度</a:t>
            </a:r>
            <a:r>
              <a:rPr kumimoji="1" lang="en-US" altLang="ja-JP" sz="1800" dirty="0">
                <a:solidFill>
                  <a:schemeClr val="bg1"/>
                </a:solidFill>
                <a:latin typeface="+mn-ea"/>
                <a:cs typeface="Meiryo UI" pitchFamily="50" charset="-128"/>
              </a:rPr>
              <a:t>FALSE/</a:t>
            </a:r>
            <a:r>
              <a:rPr kumimoji="1" lang="ja-JP" altLang="en-US" sz="1800" dirty="0">
                <a:solidFill>
                  <a:schemeClr val="bg1"/>
                </a:solidFill>
                <a:latin typeface="+mn-ea"/>
                <a:cs typeface="Meiryo UI" pitchFamily="50" charset="-128"/>
              </a:rPr>
              <a:t>下側累積分布</a:t>
            </a:r>
            <a:r>
              <a:rPr kumimoji="1" lang="en-US" altLang="ja-JP" sz="1800" dirty="0">
                <a:solidFill>
                  <a:schemeClr val="bg1"/>
                </a:solidFill>
                <a:latin typeface="+mn-ea"/>
                <a:cs typeface="Meiryo UI" pitchFamily="50" charset="-128"/>
              </a:rPr>
              <a:t>TRUE)</a:t>
            </a:r>
            <a:endParaRPr kumimoji="1" lang="ja-JP" altLang="en-US" sz="1800" dirty="0">
              <a:solidFill>
                <a:schemeClr val="bg1"/>
              </a:solidFill>
              <a:latin typeface="+mn-ea"/>
              <a:cs typeface="Meiryo UI" pitchFamily="50" charset="-128"/>
            </a:endParaRPr>
          </a:p>
        </p:txBody>
      </p:sp>
      <p:cxnSp>
        <p:nvCxnSpPr>
          <p:cNvPr id="36" name="直線矢印コネクタ 35">
            <a:extLst>
              <a:ext uri="{FF2B5EF4-FFF2-40B4-BE49-F238E27FC236}">
                <a16:creationId xmlns:a16="http://schemas.microsoft.com/office/drawing/2014/main" id="{07000DFC-7236-4057-9667-BCA20DFE92D5}"/>
              </a:ext>
            </a:extLst>
          </p:cNvPr>
          <p:cNvCxnSpPr>
            <a:cxnSpLocks/>
          </p:cNvCxnSpPr>
          <p:nvPr/>
        </p:nvCxnSpPr>
        <p:spPr>
          <a:xfrm flipH="1">
            <a:off x="5585706" y="3561183"/>
            <a:ext cx="282438" cy="782952"/>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4303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C793AE-78DC-49AB-A87B-258E60F199A9}"/>
              </a:ext>
            </a:extLst>
          </p:cNvPr>
          <p:cNvSpPr>
            <a:spLocks noGrp="1"/>
          </p:cNvSpPr>
          <p:nvPr>
            <p:ph type="title"/>
          </p:nvPr>
        </p:nvSpPr>
        <p:spPr/>
        <p:txBody>
          <a:bodyPr/>
          <a:lstStyle/>
          <a:p>
            <a:r>
              <a:rPr kumimoji="1" lang="en-US" altLang="ja-JP" sz="3000" dirty="0"/>
              <a:t>t</a:t>
            </a:r>
            <a:r>
              <a:rPr kumimoji="1" lang="ja-JP" altLang="en-US" sz="3000" dirty="0"/>
              <a:t>分布を用いた</a:t>
            </a:r>
            <a:br>
              <a:rPr kumimoji="1" lang="en-US" altLang="ja-JP" sz="3000" dirty="0"/>
            </a:br>
            <a:r>
              <a:rPr kumimoji="1" lang="ja-JP" altLang="en-US" sz="3000" dirty="0"/>
              <a:t>母平均の区間推定</a:t>
            </a:r>
          </a:p>
        </p:txBody>
      </p:sp>
      <p:sp>
        <p:nvSpPr>
          <p:cNvPr id="6" name="正方形/長方形 5">
            <a:extLst>
              <a:ext uri="{FF2B5EF4-FFF2-40B4-BE49-F238E27FC236}">
                <a16:creationId xmlns:a16="http://schemas.microsoft.com/office/drawing/2014/main" id="{BCA7FBC9-6414-4910-A2B5-9617D353F217}"/>
              </a:ext>
            </a:extLst>
          </p:cNvPr>
          <p:cNvSpPr/>
          <p:nvPr/>
        </p:nvSpPr>
        <p:spPr>
          <a:xfrm>
            <a:off x="5624112" y="1950289"/>
            <a:ext cx="2765261" cy="923330"/>
          </a:xfrm>
          <a:prstGeom prst="rect">
            <a:avLst/>
          </a:prstGeom>
          <a:noFill/>
        </p:spPr>
        <p:txBody>
          <a:bodyPr wrap="square">
            <a:spAutoFit/>
          </a:bodyPr>
          <a:lstStyle/>
          <a:p>
            <a:pPr algn="just"/>
            <a:r>
              <a:rPr lang="ja-JP" altLang="en-US" sz="18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信頼係数だけでなく</a:t>
            </a:r>
            <a:r>
              <a:rPr lang="ja-JP" altLang="en-US" sz="1800" dirty="0">
                <a:solidFill>
                  <a:srgbClr val="FFC000"/>
                </a:solidFill>
                <a:latin typeface="ＭＳ ゴシック" panose="020B0609070205080204" pitchFamily="49" charset="-128"/>
                <a:ea typeface="ＭＳ ゴシック" panose="020B0609070205080204" pitchFamily="49" charset="-128"/>
                <a:cs typeface="Times New Roman" panose="02020603050405020304" pitchFamily="18" charset="0"/>
              </a:rPr>
              <a:t>自由度によっても変化</a:t>
            </a:r>
            <a:r>
              <a:rPr lang="ja-JP" altLang="en-US" sz="18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a:t>
            </a:r>
            <a:r>
              <a:rPr lang="en-US" altLang="ja-JP" sz="18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z</a:t>
            </a:r>
            <a:r>
              <a:rPr lang="ja-JP" altLang="en-US" sz="18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分布のときよりは大きい）</a:t>
            </a:r>
          </a:p>
        </p:txBody>
      </p:sp>
      <p:cxnSp>
        <p:nvCxnSpPr>
          <p:cNvPr id="11" name="直線コネクタ 10">
            <a:extLst>
              <a:ext uri="{FF2B5EF4-FFF2-40B4-BE49-F238E27FC236}">
                <a16:creationId xmlns:a16="http://schemas.microsoft.com/office/drawing/2014/main" id="{00588552-B64F-43A6-9156-03C0F5D47A81}"/>
              </a:ext>
            </a:extLst>
          </p:cNvPr>
          <p:cNvCxnSpPr>
            <a:cxnSpLocks/>
          </p:cNvCxnSpPr>
          <p:nvPr/>
        </p:nvCxnSpPr>
        <p:spPr>
          <a:xfrm>
            <a:off x="1762043" y="3966408"/>
            <a:ext cx="5190773" cy="1296"/>
          </a:xfrm>
          <a:prstGeom prst="line">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63C1F6E3-BC20-4571-80BE-8D786D53CD43}"/>
                  </a:ext>
                </a:extLst>
              </p:cNvPr>
              <p:cNvSpPr txBox="1"/>
              <p:nvPr/>
            </p:nvSpPr>
            <p:spPr>
              <a:xfrm>
                <a:off x="6884260" y="3615090"/>
                <a:ext cx="636777" cy="5539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3000" i="1" smtClean="0">
                              <a:solidFill>
                                <a:schemeClr val="bg1"/>
                              </a:solidFill>
                              <a:latin typeface="Cambria Math" panose="02040503050406030204" pitchFamily="18" charset="0"/>
                              <a:ea typeface="ＭＳ Ｐゴシック" panose="020B0600070205080204" pitchFamily="50" charset="-128"/>
                            </a:rPr>
                          </m:ctrlPr>
                        </m:sSubPr>
                        <m:e>
                          <m:r>
                            <a:rPr kumimoji="1" lang="en-US" altLang="ja-JP" sz="3000" i="1">
                              <a:solidFill>
                                <a:schemeClr val="bg1"/>
                              </a:solidFill>
                              <a:latin typeface="Cambria Math" panose="02040503050406030204" pitchFamily="18" charset="0"/>
                              <a:ea typeface="ＭＳ Ｐゴシック" panose="020B0600070205080204" pitchFamily="50" charset="-128"/>
                            </a:rPr>
                            <m:t>𝑡</m:t>
                          </m:r>
                        </m:e>
                        <m:sub>
                          <m:acc>
                            <m:accPr>
                              <m:chr m:val="̅"/>
                              <m:ctrlPr>
                                <a:rPr kumimoji="1" lang="en-US" altLang="ja-JP" sz="3000" i="1">
                                  <a:solidFill>
                                    <a:schemeClr val="bg1"/>
                                  </a:solidFill>
                                  <a:latin typeface="Cambria Math" panose="02040503050406030204" pitchFamily="18" charset="0"/>
                                </a:rPr>
                              </m:ctrlPr>
                            </m:accPr>
                            <m:e>
                              <m:r>
                                <a:rPr kumimoji="1" lang="en-US" altLang="ja-JP" sz="3000" i="1">
                                  <a:solidFill>
                                    <a:schemeClr val="bg1"/>
                                  </a:solidFill>
                                  <a:latin typeface="Cambria Math" panose="02040503050406030204" pitchFamily="18" charset="0"/>
                                </a:rPr>
                                <m:t>𝑥</m:t>
                              </m:r>
                            </m:e>
                          </m:acc>
                        </m:sub>
                      </m:sSub>
                    </m:oMath>
                  </m:oMathPara>
                </a14:m>
                <a:endParaRPr kumimoji="1" lang="ja-JP" altLang="en-US" sz="3000" i="1"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mc:Choice>
        <mc:Fallback xmlns="">
          <p:sp>
            <p:nvSpPr>
              <p:cNvPr id="12" name="テキスト ボックス 11">
                <a:extLst>
                  <a:ext uri="{FF2B5EF4-FFF2-40B4-BE49-F238E27FC236}">
                    <a16:creationId xmlns:a16="http://schemas.microsoft.com/office/drawing/2014/main" id="{63C1F6E3-BC20-4571-80BE-8D786D53CD43}"/>
                  </a:ext>
                </a:extLst>
              </p:cNvPr>
              <p:cNvSpPr txBox="1">
                <a:spLocks noRot="1" noChangeAspect="1" noMove="1" noResize="1" noEditPoints="1" noAdjustHandles="1" noChangeArrowheads="1" noChangeShapeType="1" noTextEdit="1"/>
              </p:cNvSpPr>
              <p:nvPr/>
            </p:nvSpPr>
            <p:spPr>
              <a:xfrm>
                <a:off x="6884260" y="3615090"/>
                <a:ext cx="636777" cy="553998"/>
              </a:xfrm>
              <a:prstGeom prst="rect">
                <a:avLst/>
              </a:prstGeom>
              <a:blipFill>
                <a:blip r:embed="rId3"/>
                <a:stretch>
                  <a:fillRect/>
                </a:stretch>
              </a:blipFill>
            </p:spPr>
            <p:txBody>
              <a:bodyPr/>
              <a:lstStyle/>
              <a:p>
                <a:r>
                  <a:rPr lang="ja-JP" altLang="en-US">
                    <a:noFill/>
                  </a:rPr>
                  <a:t> </a:t>
                </a:r>
              </a:p>
            </p:txBody>
          </p:sp>
        </mc:Fallback>
      </mc:AlternateContent>
      <p:sp>
        <p:nvSpPr>
          <p:cNvPr id="18" name="正方形/長方形 17">
            <a:extLst>
              <a:ext uri="{FF2B5EF4-FFF2-40B4-BE49-F238E27FC236}">
                <a16:creationId xmlns:a16="http://schemas.microsoft.com/office/drawing/2014/main" id="{06CB6E1D-5017-475A-A4B5-40316CB3A4E7}"/>
              </a:ext>
            </a:extLst>
          </p:cNvPr>
          <p:cNvSpPr/>
          <p:nvPr/>
        </p:nvSpPr>
        <p:spPr>
          <a:xfrm>
            <a:off x="3452257" y="3447378"/>
            <a:ext cx="1731042" cy="369332"/>
          </a:xfrm>
          <a:prstGeom prst="rect">
            <a:avLst/>
          </a:prstGeom>
          <a:noFill/>
        </p:spPr>
        <p:txBody>
          <a:bodyPr wrap="square">
            <a:spAutoFit/>
          </a:bodyPr>
          <a:lstStyle/>
          <a:p>
            <a:pPr algn="just"/>
            <a:r>
              <a:rPr lang="ja-JP" altLang="en-US" sz="18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信頼係数</a:t>
            </a:r>
            <a:r>
              <a:rPr lang="en-US" altLang="ja-JP" sz="18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95</a:t>
            </a:r>
            <a:r>
              <a:rPr lang="ja-JP" altLang="en-US" sz="18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a:t>
            </a:r>
          </a:p>
        </p:txBody>
      </p:sp>
      <p:sp>
        <p:nvSpPr>
          <p:cNvPr id="21" name="矢印: 右 20">
            <a:extLst>
              <a:ext uri="{FF2B5EF4-FFF2-40B4-BE49-F238E27FC236}">
                <a16:creationId xmlns:a16="http://schemas.microsoft.com/office/drawing/2014/main" id="{A742309C-B469-4E85-B1B9-17DA9C87306E}"/>
              </a:ext>
            </a:extLst>
          </p:cNvPr>
          <p:cNvSpPr/>
          <p:nvPr/>
        </p:nvSpPr>
        <p:spPr>
          <a:xfrm>
            <a:off x="4417645" y="4151709"/>
            <a:ext cx="672324" cy="215503"/>
          </a:xfrm>
          <a:prstGeom prst="rightArrow">
            <a:avLst/>
          </a:prstGeom>
          <a:solidFill>
            <a:srgbClr val="FFC0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正方形/長方形 24">
            <a:extLst>
              <a:ext uri="{FF2B5EF4-FFF2-40B4-BE49-F238E27FC236}">
                <a16:creationId xmlns:a16="http://schemas.microsoft.com/office/drawing/2014/main" id="{99E705CA-D1F2-46B8-B1C2-1B684260A339}"/>
              </a:ext>
            </a:extLst>
          </p:cNvPr>
          <p:cNvSpPr/>
          <p:nvPr/>
        </p:nvSpPr>
        <p:spPr>
          <a:xfrm>
            <a:off x="4946224" y="4053868"/>
            <a:ext cx="1152636" cy="553998"/>
          </a:xfrm>
          <a:prstGeom prst="rect">
            <a:avLst/>
          </a:prstGeom>
          <a:noFill/>
        </p:spPr>
        <p:txBody>
          <a:bodyPr wrap="square">
            <a:spAutoFit/>
          </a:bodyPr>
          <a:lstStyle/>
          <a:p>
            <a:pPr algn="ctr"/>
            <a:r>
              <a:rPr lang="ja-JP" altLang="en-US" sz="15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信頼限界</a:t>
            </a:r>
            <a:endParaRPr lang="en-US" altLang="ja-JP" sz="15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algn="ctr"/>
            <a:r>
              <a:rPr lang="ja-JP" altLang="en-US" sz="15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（上限値）</a:t>
            </a:r>
          </a:p>
        </p:txBody>
      </p:sp>
      <p:sp>
        <p:nvSpPr>
          <p:cNvPr id="27" name="正方形/長方形 26">
            <a:extLst>
              <a:ext uri="{FF2B5EF4-FFF2-40B4-BE49-F238E27FC236}">
                <a16:creationId xmlns:a16="http://schemas.microsoft.com/office/drawing/2014/main" id="{D25A14FE-B962-4F06-A5F6-EB7731D760B8}"/>
              </a:ext>
            </a:extLst>
          </p:cNvPr>
          <p:cNvSpPr/>
          <p:nvPr/>
        </p:nvSpPr>
        <p:spPr>
          <a:xfrm>
            <a:off x="2167116" y="4055903"/>
            <a:ext cx="1152636" cy="553998"/>
          </a:xfrm>
          <a:prstGeom prst="rect">
            <a:avLst/>
          </a:prstGeom>
          <a:noFill/>
        </p:spPr>
        <p:txBody>
          <a:bodyPr wrap="square">
            <a:spAutoFit/>
          </a:bodyPr>
          <a:lstStyle/>
          <a:p>
            <a:pPr algn="ctr"/>
            <a:r>
              <a:rPr lang="ja-JP" altLang="en-US" sz="15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信頼限界</a:t>
            </a:r>
            <a:endParaRPr lang="en-US" altLang="ja-JP" sz="15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algn="ctr"/>
            <a:r>
              <a:rPr lang="ja-JP" altLang="en-US" sz="15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（下限値）</a:t>
            </a:r>
          </a:p>
        </p:txBody>
      </p:sp>
      <p:cxnSp>
        <p:nvCxnSpPr>
          <p:cNvPr id="28" name="直線コネクタ 27">
            <a:extLst>
              <a:ext uri="{FF2B5EF4-FFF2-40B4-BE49-F238E27FC236}">
                <a16:creationId xmlns:a16="http://schemas.microsoft.com/office/drawing/2014/main" id="{2588D040-DDD4-4AD8-B543-5B622C003179}"/>
              </a:ext>
            </a:extLst>
          </p:cNvPr>
          <p:cNvCxnSpPr>
            <a:cxnSpLocks/>
          </p:cNvCxnSpPr>
          <p:nvPr/>
        </p:nvCxnSpPr>
        <p:spPr>
          <a:xfrm>
            <a:off x="2714893" y="3996129"/>
            <a:ext cx="2944805" cy="241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AD0BCAF3-32E2-45CC-98E7-B6D560FCC008}"/>
              </a:ext>
            </a:extLst>
          </p:cNvPr>
          <p:cNvCxnSpPr>
            <a:cxnSpLocks/>
          </p:cNvCxnSpPr>
          <p:nvPr/>
        </p:nvCxnSpPr>
        <p:spPr>
          <a:xfrm>
            <a:off x="5659698" y="3315550"/>
            <a:ext cx="0" cy="799479"/>
          </a:xfrm>
          <a:prstGeom prst="line">
            <a:avLst/>
          </a:prstGeom>
          <a:ln w="31750">
            <a:solidFill>
              <a:srgbClr val="FFFF00"/>
            </a:solidFill>
            <a:tailEnd type="none"/>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A33E0306-C39B-4D21-A781-A84D18AE72CE}"/>
              </a:ext>
            </a:extLst>
          </p:cNvPr>
          <p:cNvCxnSpPr>
            <a:cxnSpLocks/>
          </p:cNvCxnSpPr>
          <p:nvPr/>
        </p:nvCxnSpPr>
        <p:spPr>
          <a:xfrm>
            <a:off x="2698418" y="3353397"/>
            <a:ext cx="5756" cy="780359"/>
          </a:xfrm>
          <a:prstGeom prst="line">
            <a:avLst/>
          </a:prstGeom>
          <a:ln w="31750">
            <a:solidFill>
              <a:srgbClr val="FFFF00"/>
            </a:solidFill>
            <a:tailEnd type="none"/>
          </a:ln>
        </p:spPr>
        <p:style>
          <a:lnRef idx="1">
            <a:schemeClr val="accent1"/>
          </a:lnRef>
          <a:fillRef idx="0">
            <a:schemeClr val="accent1"/>
          </a:fillRef>
          <a:effectRef idx="0">
            <a:schemeClr val="accent1"/>
          </a:effectRef>
          <a:fontRef idx="minor">
            <a:schemeClr val="tx1"/>
          </a:fontRef>
        </p:style>
      </p:cxnSp>
      <p:sp>
        <p:nvSpPr>
          <p:cNvPr id="32" name="矢印: 右 31">
            <a:extLst>
              <a:ext uri="{FF2B5EF4-FFF2-40B4-BE49-F238E27FC236}">
                <a16:creationId xmlns:a16="http://schemas.microsoft.com/office/drawing/2014/main" id="{080ECDBA-F291-40A7-AE6A-3392C09D3B21}"/>
              </a:ext>
            </a:extLst>
          </p:cNvPr>
          <p:cNvSpPr/>
          <p:nvPr/>
        </p:nvSpPr>
        <p:spPr>
          <a:xfrm rot="10800000">
            <a:off x="3235031" y="4148936"/>
            <a:ext cx="749001" cy="206645"/>
          </a:xfrm>
          <a:prstGeom prst="rightArrow">
            <a:avLst/>
          </a:prstGeom>
          <a:solidFill>
            <a:srgbClr val="FFC0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BD145C41-990E-457C-A80F-C5D87BB787CE}"/>
              </a:ext>
            </a:extLst>
          </p:cNvPr>
          <p:cNvSpPr/>
          <p:nvPr/>
        </p:nvSpPr>
        <p:spPr>
          <a:xfrm>
            <a:off x="4486639" y="5693678"/>
            <a:ext cx="3509298" cy="323165"/>
          </a:xfrm>
          <a:prstGeom prst="rect">
            <a:avLst/>
          </a:prstGeom>
          <a:noFill/>
        </p:spPr>
        <p:txBody>
          <a:bodyPr wrap="square">
            <a:spAutoFit/>
          </a:bodyPr>
          <a:lstStyle/>
          <a:p>
            <a:pPr algn="just"/>
            <a:r>
              <a:rPr lang="ja-JP" altLang="en-US" sz="15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母平均はゼロに変換されている</a:t>
            </a:r>
          </a:p>
        </p:txBody>
      </p:sp>
      <mc:AlternateContent xmlns:mc="http://schemas.openxmlformats.org/markup-compatibility/2006" xmlns:a14="http://schemas.microsoft.com/office/drawing/2010/main">
        <mc:Choice Requires="a14">
          <p:sp>
            <p:nvSpPr>
              <p:cNvPr id="41" name="テキスト ボックス 40">
                <a:extLst>
                  <a:ext uri="{FF2B5EF4-FFF2-40B4-BE49-F238E27FC236}">
                    <a16:creationId xmlns:a16="http://schemas.microsoft.com/office/drawing/2014/main" id="{198256AD-4653-452E-8899-6BAD03C9072D}"/>
                  </a:ext>
                </a:extLst>
              </p:cNvPr>
              <p:cNvSpPr txBox="1"/>
              <p:nvPr/>
            </p:nvSpPr>
            <p:spPr>
              <a:xfrm>
                <a:off x="1995183" y="2966552"/>
                <a:ext cx="1206421" cy="400110"/>
              </a:xfrm>
              <a:prstGeom prst="rect">
                <a:avLst/>
              </a:prstGeom>
              <a:noFill/>
            </p:spPr>
            <p:txBody>
              <a:bodyPr wrap="none" rtlCol="0">
                <a:spAutoFit/>
              </a:bodyPr>
              <a:lstStyle/>
              <a:p>
                <a14:m>
                  <m:oMath xmlns:m="http://schemas.openxmlformats.org/officeDocument/2006/math">
                    <m:sSub>
                      <m:sSubPr>
                        <m:ctrlPr>
                          <a:rPr kumimoji="1" lang="en-US" altLang="ja-JP" sz="2000" i="1" smtClean="0">
                            <a:solidFill>
                              <a:srgbClr val="FFFF00"/>
                            </a:solidFill>
                            <a:latin typeface="Cambria Math" panose="02040503050406030204" pitchFamily="18" charset="0"/>
                          </a:rPr>
                        </m:ctrlPr>
                      </m:sSubPr>
                      <m:e>
                        <m:r>
                          <a:rPr kumimoji="1" lang="en-US" altLang="ja-JP" sz="2000" b="0" i="1" smtClean="0">
                            <a:solidFill>
                              <a:srgbClr val="FFFF00"/>
                            </a:solidFill>
                            <a:latin typeface="Cambria Math" panose="02040503050406030204" pitchFamily="18" charset="0"/>
                          </a:rPr>
                          <m:t>𝑡</m:t>
                        </m:r>
                      </m:e>
                      <m:sub>
                        <m:acc>
                          <m:accPr>
                            <m:chr m:val="̅"/>
                            <m:ctrlPr>
                              <a:rPr kumimoji="1" lang="en-US" altLang="ja-JP" sz="2000" i="1">
                                <a:solidFill>
                                  <a:srgbClr val="FFFF00"/>
                                </a:solidFill>
                                <a:latin typeface="Cambria Math" panose="02040503050406030204" pitchFamily="18" charset="0"/>
                              </a:rPr>
                            </m:ctrlPr>
                          </m:accPr>
                          <m:e>
                            <m:r>
                              <a:rPr kumimoji="1" lang="en-US" altLang="ja-JP" sz="2000" i="1">
                                <a:solidFill>
                                  <a:srgbClr val="FFFF00"/>
                                </a:solidFill>
                                <a:latin typeface="Cambria Math" panose="02040503050406030204" pitchFamily="18" charset="0"/>
                              </a:rPr>
                              <m:t>𝑥</m:t>
                            </m:r>
                          </m:e>
                        </m:acc>
                      </m:sub>
                    </m:sSub>
                    <m:r>
                      <a:rPr kumimoji="1" lang="en-US" altLang="ja-JP" sz="2000" i="1">
                        <a:solidFill>
                          <a:srgbClr val="FFFF00"/>
                        </a:solidFill>
                        <a:latin typeface="Cambria Math" panose="02040503050406030204" pitchFamily="18" charset="0"/>
                      </a:rPr>
                      <m:t> </m:t>
                    </m:r>
                  </m:oMath>
                </a14:m>
                <a:r>
                  <a:rPr kumimoji="1" lang="ja-JP" altLang="en-US" sz="2000" dirty="0" err="1">
                    <a:solidFill>
                      <a:srgbClr val="FFFF00"/>
                    </a:solidFill>
                    <a:ea typeface="ＭＳ Ｐゴシック" panose="020B0600070205080204" pitchFamily="50" charset="-128"/>
                    <a:cs typeface="Times New Roman" panose="02020603050405020304" pitchFamily="18" charset="0"/>
                  </a:rPr>
                  <a:t>ｰ</a:t>
                </a:r>
                <a:r>
                  <a:rPr kumimoji="1" lang="en-US" altLang="ja-JP" sz="2000" dirty="0">
                    <a:solidFill>
                      <a:srgbClr val="FFFF00"/>
                    </a:solidFill>
                    <a:ea typeface="ＭＳ Ｐゴシック" panose="020B0600070205080204" pitchFamily="50" charset="-128"/>
                    <a:cs typeface="Times New Roman" panose="02020603050405020304" pitchFamily="18" charset="0"/>
                  </a:rPr>
                  <a:t>2.262</a:t>
                </a:r>
                <a:endParaRPr kumimoji="1" lang="ja-JP" altLang="en-US" sz="1800" i="1" dirty="0">
                  <a:solidFill>
                    <a:schemeClr val="bg1"/>
                  </a:solidFill>
                  <a:ea typeface="ＭＳ Ｐゴシック" panose="020B0600070205080204" pitchFamily="50" charset="-128"/>
                  <a:cs typeface="Times New Roman" panose="02020603050405020304" pitchFamily="18" charset="0"/>
                </a:endParaRPr>
              </a:p>
            </p:txBody>
          </p:sp>
        </mc:Choice>
        <mc:Fallback xmlns="">
          <p:sp>
            <p:nvSpPr>
              <p:cNvPr id="41" name="テキスト ボックス 40">
                <a:extLst>
                  <a:ext uri="{FF2B5EF4-FFF2-40B4-BE49-F238E27FC236}">
                    <a16:creationId xmlns:a16="http://schemas.microsoft.com/office/drawing/2014/main" id="{198256AD-4653-452E-8899-6BAD03C9072D}"/>
                  </a:ext>
                </a:extLst>
              </p:cNvPr>
              <p:cNvSpPr txBox="1">
                <a:spLocks noRot="1" noChangeAspect="1" noMove="1" noResize="1" noEditPoints="1" noAdjustHandles="1" noChangeArrowheads="1" noChangeShapeType="1" noTextEdit="1"/>
              </p:cNvSpPr>
              <p:nvPr/>
            </p:nvSpPr>
            <p:spPr>
              <a:xfrm>
                <a:off x="1995183" y="2966552"/>
                <a:ext cx="1206421" cy="400110"/>
              </a:xfrm>
              <a:prstGeom prst="rect">
                <a:avLst/>
              </a:prstGeom>
              <a:blipFill>
                <a:blip r:embed="rId4"/>
                <a:stretch>
                  <a:fillRect t="-12308" r="-5051" b="-29231"/>
                </a:stretch>
              </a:blipFill>
            </p:spPr>
            <p:txBody>
              <a:bodyPr/>
              <a:lstStyle/>
              <a:p>
                <a:r>
                  <a:rPr lang="ja-JP" altLang="en-US">
                    <a:noFill/>
                  </a:rPr>
                  <a:t> </a:t>
                </a:r>
              </a:p>
            </p:txBody>
          </p:sp>
        </mc:Fallback>
      </mc:AlternateContent>
      <p:cxnSp>
        <p:nvCxnSpPr>
          <p:cNvPr id="46" name="コネクタ: 曲線 45">
            <a:extLst>
              <a:ext uri="{FF2B5EF4-FFF2-40B4-BE49-F238E27FC236}">
                <a16:creationId xmlns:a16="http://schemas.microsoft.com/office/drawing/2014/main" id="{3E6E5128-F38C-4717-BFA2-A703D4C2D4A3}"/>
              </a:ext>
            </a:extLst>
          </p:cNvPr>
          <p:cNvCxnSpPr>
            <a:cxnSpLocks/>
          </p:cNvCxnSpPr>
          <p:nvPr/>
        </p:nvCxnSpPr>
        <p:spPr>
          <a:xfrm rot="5400000">
            <a:off x="5861456" y="2856719"/>
            <a:ext cx="209313" cy="192216"/>
          </a:xfrm>
          <a:prstGeom prst="curvedConnector3">
            <a:avLst>
              <a:gd name="adj1" fmla="val 50000"/>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60" name="テキスト ボックス 59">
            <a:extLst>
              <a:ext uri="{FF2B5EF4-FFF2-40B4-BE49-F238E27FC236}">
                <a16:creationId xmlns:a16="http://schemas.microsoft.com/office/drawing/2014/main" id="{92872827-0259-4547-B555-A29627AD5C38}"/>
              </a:ext>
            </a:extLst>
          </p:cNvPr>
          <p:cNvSpPr txBox="1"/>
          <p:nvPr/>
        </p:nvSpPr>
        <p:spPr>
          <a:xfrm>
            <a:off x="248289" y="5047347"/>
            <a:ext cx="2528257" cy="646331"/>
          </a:xfrm>
          <a:prstGeom prst="rect">
            <a:avLst/>
          </a:prstGeom>
          <a:noFill/>
        </p:spPr>
        <p:txBody>
          <a:bodyPr wrap="none" rtlCol="0">
            <a:spAutoFit/>
          </a:bodyPr>
          <a:lstStyle/>
          <a:p>
            <a:pPr algn="ctr"/>
            <a:r>
              <a:rPr kumimoji="1" lang="ja-JP" altLang="en-US" sz="1800" dirty="0">
                <a:solidFill>
                  <a:srgbClr val="FFFF00"/>
                </a:solidFill>
                <a:ea typeface="ＭＳ Ｐゴシック" panose="020B0600070205080204" pitchFamily="50" charset="-128"/>
                <a:cs typeface="Times New Roman" panose="02020603050405020304" pitchFamily="18" charset="0"/>
              </a:rPr>
              <a:t>母平均の信頼区間</a:t>
            </a:r>
            <a:endParaRPr kumimoji="1" lang="en-US" altLang="ja-JP" sz="1800" dirty="0">
              <a:solidFill>
                <a:srgbClr val="FFFF00"/>
              </a:solidFill>
              <a:ea typeface="ＭＳ Ｐゴシック" panose="020B0600070205080204" pitchFamily="50" charset="-128"/>
              <a:cs typeface="Times New Roman" panose="02020603050405020304" pitchFamily="18" charset="0"/>
            </a:endParaRPr>
          </a:p>
          <a:p>
            <a:pPr algn="ctr"/>
            <a:r>
              <a:rPr kumimoji="1" lang="ja-JP" altLang="en-US" sz="1800" dirty="0">
                <a:solidFill>
                  <a:schemeClr val="bg1"/>
                </a:solidFill>
                <a:ea typeface="ＭＳ Ｐゴシック" panose="020B0600070205080204" pitchFamily="50" charset="-128"/>
                <a:cs typeface="Times New Roman" panose="02020603050405020304" pitchFamily="18" charset="0"/>
              </a:rPr>
              <a:t>（母分散が未知でも</a:t>
            </a:r>
            <a:r>
              <a:rPr kumimoji="1" lang="en-US" altLang="ja-JP" sz="1800" dirty="0">
                <a:solidFill>
                  <a:schemeClr val="bg1"/>
                </a:solidFill>
                <a:ea typeface="ＭＳ Ｐゴシック" panose="020B0600070205080204" pitchFamily="50" charset="-128"/>
                <a:cs typeface="Times New Roman" panose="02020603050405020304" pitchFamily="18" charset="0"/>
              </a:rPr>
              <a:t>OK</a:t>
            </a:r>
            <a:r>
              <a:rPr kumimoji="1" lang="ja-JP" altLang="en-US" sz="1800" dirty="0">
                <a:solidFill>
                  <a:schemeClr val="bg1"/>
                </a:solidFill>
                <a:ea typeface="ＭＳ Ｐゴシック" panose="020B0600070205080204" pitchFamily="50" charset="-128"/>
                <a:cs typeface="Times New Roman" panose="02020603050405020304" pitchFamily="18" charset="0"/>
              </a:rPr>
              <a:t>）</a:t>
            </a:r>
          </a:p>
        </p:txBody>
      </p:sp>
      <p:graphicFrame>
        <p:nvGraphicFramePr>
          <p:cNvPr id="61" name="オブジェクト 60">
            <a:extLst>
              <a:ext uri="{FF2B5EF4-FFF2-40B4-BE49-F238E27FC236}">
                <a16:creationId xmlns:a16="http://schemas.microsoft.com/office/drawing/2014/main" id="{D0973E9E-05D7-4258-9547-BC9B82AF1DFD}"/>
              </a:ext>
            </a:extLst>
          </p:cNvPr>
          <p:cNvGraphicFramePr>
            <a:graphicFrameLocks noChangeAspect="1"/>
          </p:cNvGraphicFramePr>
          <p:nvPr>
            <p:extLst>
              <p:ext uri="{D42A27DB-BD31-4B8C-83A1-F6EECF244321}">
                <p14:modId xmlns:p14="http://schemas.microsoft.com/office/powerpoint/2010/main" val="2377059083"/>
              </p:ext>
            </p:extLst>
          </p:nvPr>
        </p:nvGraphicFramePr>
        <p:xfrm>
          <a:off x="2750160" y="5148773"/>
          <a:ext cx="3111500" cy="444500"/>
        </p:xfrm>
        <a:graphic>
          <a:graphicData uri="http://schemas.openxmlformats.org/presentationml/2006/ole">
            <mc:AlternateContent xmlns:mc="http://schemas.openxmlformats.org/markup-compatibility/2006">
              <mc:Choice xmlns:v="urn:schemas-microsoft-com:vml" Requires="v">
                <p:oleObj spid="_x0000_s10342" name="Equation" r:id="rId5" imgW="1600200" imgH="228600" progId="Equation.DSMT4">
                  <p:embed/>
                </p:oleObj>
              </mc:Choice>
              <mc:Fallback>
                <p:oleObj name="Equation" r:id="rId5" imgW="1600200" imgH="228600" progId="Equation.DSMT4">
                  <p:embed/>
                  <p:pic>
                    <p:nvPicPr>
                      <p:cNvPr id="61" name="オブジェクト 60">
                        <a:extLst>
                          <a:ext uri="{FF2B5EF4-FFF2-40B4-BE49-F238E27FC236}">
                            <a16:creationId xmlns:a16="http://schemas.microsoft.com/office/drawing/2014/main" id="{D0973E9E-05D7-4258-9547-BC9B82AF1DFD}"/>
                          </a:ext>
                        </a:extLst>
                      </p:cNvPr>
                      <p:cNvPicPr/>
                      <p:nvPr/>
                    </p:nvPicPr>
                    <p:blipFill>
                      <a:blip r:embed="rId6"/>
                      <a:stretch>
                        <a:fillRect/>
                      </a:stretch>
                    </p:blipFill>
                    <p:spPr>
                      <a:xfrm>
                        <a:off x="2750160" y="5148773"/>
                        <a:ext cx="3111500" cy="444500"/>
                      </a:xfrm>
                      <a:prstGeom prst="rect">
                        <a:avLst/>
                      </a:prstGeom>
                      <a:solidFill>
                        <a:srgbClr val="0070C0"/>
                      </a:solidFill>
                    </p:spPr>
                  </p:pic>
                </p:oleObj>
              </mc:Fallback>
            </mc:AlternateContent>
          </a:graphicData>
        </a:graphic>
      </p:graphicFrame>
      <mc:AlternateContent xmlns:mc="http://schemas.openxmlformats.org/markup-compatibility/2006" xmlns:a14="http://schemas.microsoft.com/office/drawing/2010/main">
        <mc:Choice Requires="a14">
          <p:sp>
            <p:nvSpPr>
              <p:cNvPr id="33" name="テキスト ボックス 32">
                <a:extLst>
                  <a:ext uri="{FF2B5EF4-FFF2-40B4-BE49-F238E27FC236}">
                    <a16:creationId xmlns:a16="http://schemas.microsoft.com/office/drawing/2014/main" id="{D386C7B1-6C2B-4953-8965-6E6E7EB32AC5}"/>
                  </a:ext>
                </a:extLst>
              </p:cNvPr>
              <p:cNvSpPr txBox="1"/>
              <p:nvPr/>
            </p:nvSpPr>
            <p:spPr>
              <a:xfrm>
                <a:off x="3915648" y="3979175"/>
                <a:ext cx="561436" cy="4770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500" i="1" smtClean="0">
                              <a:solidFill>
                                <a:schemeClr val="bg1"/>
                              </a:solidFill>
                              <a:latin typeface="Cambria Math" panose="02040503050406030204" pitchFamily="18" charset="0"/>
                              <a:ea typeface="ＭＳ Ｐゴシック" panose="020B0600070205080204" pitchFamily="50" charset="-128"/>
                            </a:rPr>
                          </m:ctrlPr>
                        </m:sSubPr>
                        <m:e>
                          <m:r>
                            <a:rPr kumimoji="1" lang="en-US" altLang="ja-JP" sz="2500" i="1">
                              <a:solidFill>
                                <a:schemeClr val="bg1"/>
                              </a:solidFill>
                              <a:latin typeface="Cambria Math" panose="02040503050406030204" pitchFamily="18" charset="0"/>
                              <a:ea typeface="ＭＳ Ｐゴシック" panose="020B0600070205080204" pitchFamily="50" charset="-128"/>
                            </a:rPr>
                            <m:t>𝑡</m:t>
                          </m:r>
                        </m:e>
                        <m:sub>
                          <m:acc>
                            <m:accPr>
                              <m:chr m:val="̅"/>
                              <m:ctrlPr>
                                <a:rPr kumimoji="1" lang="en-US" altLang="ja-JP" sz="2500" i="1">
                                  <a:solidFill>
                                    <a:schemeClr val="bg1"/>
                                  </a:solidFill>
                                  <a:latin typeface="Cambria Math" panose="02040503050406030204" pitchFamily="18" charset="0"/>
                                </a:rPr>
                              </m:ctrlPr>
                            </m:accPr>
                            <m:e>
                              <m:r>
                                <a:rPr kumimoji="1" lang="en-US" altLang="ja-JP" sz="2500" i="1">
                                  <a:solidFill>
                                    <a:schemeClr val="bg1"/>
                                  </a:solidFill>
                                  <a:latin typeface="Cambria Math" panose="02040503050406030204" pitchFamily="18" charset="0"/>
                                </a:rPr>
                                <m:t>𝑥</m:t>
                              </m:r>
                            </m:e>
                          </m:acc>
                        </m:sub>
                      </m:sSub>
                    </m:oMath>
                  </m:oMathPara>
                </a14:m>
                <a:endParaRPr kumimoji="1" lang="ja-JP" altLang="en-US" sz="2500" i="1"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mc:Choice>
        <mc:Fallback xmlns="">
          <p:sp>
            <p:nvSpPr>
              <p:cNvPr id="33" name="テキスト ボックス 32">
                <a:extLst>
                  <a:ext uri="{FF2B5EF4-FFF2-40B4-BE49-F238E27FC236}">
                    <a16:creationId xmlns:a16="http://schemas.microsoft.com/office/drawing/2014/main" id="{D386C7B1-6C2B-4953-8965-6E6E7EB32AC5}"/>
                  </a:ext>
                </a:extLst>
              </p:cNvPr>
              <p:cNvSpPr txBox="1">
                <a:spLocks noRot="1" noChangeAspect="1" noMove="1" noResize="1" noEditPoints="1" noAdjustHandles="1" noChangeArrowheads="1" noChangeShapeType="1" noTextEdit="1"/>
              </p:cNvSpPr>
              <p:nvPr/>
            </p:nvSpPr>
            <p:spPr>
              <a:xfrm>
                <a:off x="3915648" y="3979175"/>
                <a:ext cx="561436" cy="477054"/>
              </a:xfrm>
              <a:prstGeom prst="rect">
                <a:avLst/>
              </a:prstGeom>
              <a:blipFill>
                <a:blip r:embed="rId7"/>
                <a:stretch>
                  <a:fillRect/>
                </a:stretch>
              </a:blipFill>
            </p:spPr>
            <p:txBody>
              <a:bodyPr/>
              <a:lstStyle/>
              <a:p>
                <a:r>
                  <a:rPr lang="ja-JP" altLang="en-US">
                    <a:noFill/>
                  </a:rPr>
                  <a:t> </a:t>
                </a:r>
              </a:p>
            </p:txBody>
          </p:sp>
        </mc:Fallback>
      </mc:AlternateContent>
      <p:cxnSp>
        <p:nvCxnSpPr>
          <p:cNvPr id="9" name="コネクタ: 曲線 8">
            <a:extLst>
              <a:ext uri="{FF2B5EF4-FFF2-40B4-BE49-F238E27FC236}">
                <a16:creationId xmlns:a16="http://schemas.microsoft.com/office/drawing/2014/main" id="{75050F92-8882-4D8A-8DCC-D5D636A2A095}"/>
              </a:ext>
            </a:extLst>
          </p:cNvPr>
          <p:cNvCxnSpPr>
            <a:cxnSpLocks/>
          </p:cNvCxnSpPr>
          <p:nvPr/>
        </p:nvCxnSpPr>
        <p:spPr>
          <a:xfrm rot="16200000" flipV="1">
            <a:off x="4207846" y="5553296"/>
            <a:ext cx="349743" cy="229277"/>
          </a:xfrm>
          <a:prstGeom prst="curvedConnector3">
            <a:avLst>
              <a:gd name="adj1" fmla="val -3565"/>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40" name="正方形/長方形 39">
            <a:extLst>
              <a:ext uri="{FF2B5EF4-FFF2-40B4-BE49-F238E27FC236}">
                <a16:creationId xmlns:a16="http://schemas.microsoft.com/office/drawing/2014/main" id="{91D982FC-649B-46B4-93D3-E19F0BC7F1D7}"/>
              </a:ext>
            </a:extLst>
          </p:cNvPr>
          <p:cNvSpPr/>
          <p:nvPr/>
        </p:nvSpPr>
        <p:spPr>
          <a:xfrm>
            <a:off x="3356603" y="4538870"/>
            <a:ext cx="1339730" cy="323165"/>
          </a:xfrm>
          <a:prstGeom prst="rect">
            <a:avLst/>
          </a:prstGeom>
          <a:noFill/>
        </p:spPr>
        <p:txBody>
          <a:bodyPr wrap="square">
            <a:spAutoFit/>
          </a:bodyPr>
          <a:lstStyle/>
          <a:p>
            <a:pPr algn="just"/>
            <a:r>
              <a:rPr lang="en-US" altLang="ja-JP" sz="15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μ</a:t>
            </a:r>
            <a:r>
              <a:rPr lang="ja-JP" altLang="en-US" sz="15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の代わり</a:t>
            </a:r>
          </a:p>
        </p:txBody>
      </p:sp>
      <p:cxnSp>
        <p:nvCxnSpPr>
          <p:cNvPr id="42" name="コネクタ: 曲線 41">
            <a:extLst>
              <a:ext uri="{FF2B5EF4-FFF2-40B4-BE49-F238E27FC236}">
                <a16:creationId xmlns:a16="http://schemas.microsoft.com/office/drawing/2014/main" id="{7C62C344-B0A1-4F99-ABC9-46F121088DD1}"/>
              </a:ext>
            </a:extLst>
          </p:cNvPr>
          <p:cNvCxnSpPr>
            <a:cxnSpLocks/>
          </p:cNvCxnSpPr>
          <p:nvPr/>
        </p:nvCxnSpPr>
        <p:spPr>
          <a:xfrm rot="5400000" flipH="1" flipV="1">
            <a:off x="3931542" y="4385779"/>
            <a:ext cx="215270" cy="194651"/>
          </a:xfrm>
          <a:prstGeom prst="curvedConnector3">
            <a:avLst>
              <a:gd name="adj1" fmla="val 50000"/>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4" name="オブジェクト 13">
            <a:extLst>
              <a:ext uri="{FF2B5EF4-FFF2-40B4-BE49-F238E27FC236}">
                <a16:creationId xmlns:a16="http://schemas.microsoft.com/office/drawing/2014/main" id="{A3355990-268E-4442-BBF5-D0914E79EC3E}"/>
              </a:ext>
            </a:extLst>
          </p:cNvPr>
          <p:cNvGraphicFramePr>
            <a:graphicFrameLocks noChangeAspect="1"/>
          </p:cNvGraphicFramePr>
          <p:nvPr>
            <p:extLst>
              <p:ext uri="{D42A27DB-BD31-4B8C-83A1-F6EECF244321}">
                <p14:modId xmlns:p14="http://schemas.microsoft.com/office/powerpoint/2010/main" val="3045132980"/>
              </p:ext>
            </p:extLst>
          </p:nvPr>
        </p:nvGraphicFramePr>
        <p:xfrm>
          <a:off x="7394362" y="3618538"/>
          <a:ext cx="868747" cy="721274"/>
        </p:xfrm>
        <a:graphic>
          <a:graphicData uri="http://schemas.openxmlformats.org/presentationml/2006/ole">
            <mc:AlternateContent xmlns:mc="http://schemas.openxmlformats.org/markup-compatibility/2006">
              <mc:Choice xmlns:v="urn:schemas-microsoft-com:vml" Requires="v">
                <p:oleObj spid="_x0000_s10343" name="Equation" r:id="rId8" imgW="520560" imgH="431640" progId="Equation.DSMT4">
                  <p:embed/>
                </p:oleObj>
              </mc:Choice>
              <mc:Fallback>
                <p:oleObj name="Equation" r:id="rId8" imgW="520560" imgH="431640" progId="Equation.DSMT4">
                  <p:embed/>
                  <p:pic>
                    <p:nvPicPr>
                      <p:cNvPr id="14" name="オブジェクト 13">
                        <a:extLst>
                          <a:ext uri="{FF2B5EF4-FFF2-40B4-BE49-F238E27FC236}">
                            <a16:creationId xmlns:a16="http://schemas.microsoft.com/office/drawing/2014/main" id="{A3355990-268E-4442-BBF5-D0914E79EC3E}"/>
                          </a:ext>
                        </a:extLst>
                      </p:cNvPr>
                      <p:cNvPicPr/>
                      <p:nvPr/>
                    </p:nvPicPr>
                    <p:blipFill>
                      <a:blip r:embed="rId9"/>
                      <a:stretch>
                        <a:fillRect/>
                      </a:stretch>
                    </p:blipFill>
                    <p:spPr>
                      <a:xfrm>
                        <a:off x="7394362" y="3618538"/>
                        <a:ext cx="868747" cy="721274"/>
                      </a:xfrm>
                      <a:prstGeom prst="rect">
                        <a:avLst/>
                      </a:prstGeom>
                    </p:spPr>
                  </p:pic>
                </p:oleObj>
              </mc:Fallback>
            </mc:AlternateContent>
          </a:graphicData>
        </a:graphic>
      </p:graphicFrame>
      <p:sp>
        <p:nvSpPr>
          <p:cNvPr id="43" name="正方形/長方形 42">
            <a:extLst>
              <a:ext uri="{FF2B5EF4-FFF2-40B4-BE49-F238E27FC236}">
                <a16:creationId xmlns:a16="http://schemas.microsoft.com/office/drawing/2014/main" id="{F64846A9-D667-4184-AFD7-74C8981612BF}"/>
              </a:ext>
            </a:extLst>
          </p:cNvPr>
          <p:cNvSpPr/>
          <p:nvPr/>
        </p:nvSpPr>
        <p:spPr>
          <a:xfrm>
            <a:off x="6929821" y="4604194"/>
            <a:ext cx="1399127" cy="323165"/>
          </a:xfrm>
          <a:prstGeom prst="rect">
            <a:avLst/>
          </a:prstGeom>
          <a:noFill/>
        </p:spPr>
        <p:txBody>
          <a:bodyPr wrap="square">
            <a:spAutoFit/>
          </a:bodyPr>
          <a:lstStyle/>
          <a:p>
            <a:pPr algn="ctr"/>
            <a:r>
              <a:rPr lang="ja-JP" altLang="en-US" sz="15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不偏標準誤差</a:t>
            </a:r>
          </a:p>
        </p:txBody>
      </p:sp>
      <p:sp>
        <p:nvSpPr>
          <p:cNvPr id="44" name="正方形/長方形 43">
            <a:extLst>
              <a:ext uri="{FF2B5EF4-FFF2-40B4-BE49-F238E27FC236}">
                <a16:creationId xmlns:a16="http://schemas.microsoft.com/office/drawing/2014/main" id="{1C3E248B-45F7-426D-9B22-705933F8CD31}"/>
              </a:ext>
            </a:extLst>
          </p:cNvPr>
          <p:cNvSpPr/>
          <p:nvPr/>
        </p:nvSpPr>
        <p:spPr>
          <a:xfrm>
            <a:off x="7910994" y="3116091"/>
            <a:ext cx="868747" cy="323165"/>
          </a:xfrm>
          <a:prstGeom prst="rect">
            <a:avLst/>
          </a:prstGeom>
          <a:noFill/>
        </p:spPr>
        <p:txBody>
          <a:bodyPr wrap="square">
            <a:spAutoFit/>
          </a:bodyPr>
          <a:lstStyle/>
          <a:p>
            <a:pPr algn="just"/>
            <a:r>
              <a:rPr lang="ja-JP" altLang="en-US" sz="15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母平均</a:t>
            </a:r>
          </a:p>
        </p:txBody>
      </p:sp>
      <p:cxnSp>
        <p:nvCxnSpPr>
          <p:cNvPr id="47" name="コネクタ: 曲線 46">
            <a:extLst>
              <a:ext uri="{FF2B5EF4-FFF2-40B4-BE49-F238E27FC236}">
                <a16:creationId xmlns:a16="http://schemas.microsoft.com/office/drawing/2014/main" id="{A4A1058B-5A5D-4FC1-9162-F08399FEFB0B}"/>
              </a:ext>
            </a:extLst>
          </p:cNvPr>
          <p:cNvCxnSpPr>
            <a:cxnSpLocks/>
          </p:cNvCxnSpPr>
          <p:nvPr/>
        </p:nvCxnSpPr>
        <p:spPr>
          <a:xfrm rot="5400000">
            <a:off x="8055320" y="3480116"/>
            <a:ext cx="310323" cy="182663"/>
          </a:xfrm>
          <a:prstGeom prst="curvedConnector3">
            <a:avLst>
              <a:gd name="adj1" fmla="val 50000"/>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コネクタ: 曲線 48">
            <a:extLst>
              <a:ext uri="{FF2B5EF4-FFF2-40B4-BE49-F238E27FC236}">
                <a16:creationId xmlns:a16="http://schemas.microsoft.com/office/drawing/2014/main" id="{CFEAC8D4-9615-4469-92FA-EC4EC0484C01}"/>
              </a:ext>
            </a:extLst>
          </p:cNvPr>
          <p:cNvCxnSpPr>
            <a:cxnSpLocks/>
            <a:stCxn id="43" idx="0"/>
          </p:cNvCxnSpPr>
          <p:nvPr/>
        </p:nvCxnSpPr>
        <p:spPr>
          <a:xfrm rot="5400000" flipH="1" flipV="1">
            <a:off x="7555005" y="4344306"/>
            <a:ext cx="334269" cy="185508"/>
          </a:xfrm>
          <a:prstGeom prst="curvedConnector3">
            <a:avLst>
              <a:gd name="adj1" fmla="val 50000"/>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1" name="正方形/長方形 50">
            <a:extLst>
              <a:ext uri="{FF2B5EF4-FFF2-40B4-BE49-F238E27FC236}">
                <a16:creationId xmlns:a16="http://schemas.microsoft.com/office/drawing/2014/main" id="{F52A937F-5B68-4503-BF78-896F92A2C9F0}"/>
              </a:ext>
            </a:extLst>
          </p:cNvPr>
          <p:cNvSpPr/>
          <p:nvPr/>
        </p:nvSpPr>
        <p:spPr>
          <a:xfrm>
            <a:off x="4007211" y="4072280"/>
            <a:ext cx="375507" cy="369332"/>
          </a:xfrm>
          <a:prstGeom prst="rect">
            <a:avLst/>
          </a:prstGeom>
          <a:noFill/>
        </p:spPr>
        <p:txBody>
          <a:bodyPr wrap="square">
            <a:spAutoFit/>
          </a:bodyPr>
          <a:lstStyle/>
          <a:p>
            <a:pPr algn="ctr"/>
            <a:r>
              <a:rPr lang="ja-JP" altLang="en-US" sz="18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０</a:t>
            </a:r>
          </a:p>
        </p:txBody>
      </p:sp>
      <p:pic>
        <p:nvPicPr>
          <p:cNvPr id="3" name="図 2">
            <a:extLst>
              <a:ext uri="{FF2B5EF4-FFF2-40B4-BE49-F238E27FC236}">
                <a16:creationId xmlns:a16="http://schemas.microsoft.com/office/drawing/2014/main" id="{F30B47AD-0BE9-46EE-8112-C4450AA8E724}"/>
              </a:ext>
            </a:extLst>
          </p:cNvPr>
          <p:cNvPicPr>
            <a:picLocks noChangeAspect="1"/>
          </p:cNvPicPr>
          <p:nvPr/>
        </p:nvPicPr>
        <p:blipFill rotWithShape="1">
          <a:blip r:embed="rId10"/>
          <a:srcRect l="20124" r="22770"/>
          <a:stretch/>
        </p:blipFill>
        <p:spPr>
          <a:xfrm>
            <a:off x="2717349" y="1929306"/>
            <a:ext cx="2930263" cy="2042585"/>
          </a:xfrm>
          <a:prstGeom prst="rect">
            <a:avLst/>
          </a:prstGeom>
        </p:spPr>
      </p:pic>
      <p:sp>
        <p:nvSpPr>
          <p:cNvPr id="34" name="コンテンツ プレースホルダー 5">
            <a:extLst>
              <a:ext uri="{FF2B5EF4-FFF2-40B4-BE49-F238E27FC236}">
                <a16:creationId xmlns:a16="http://schemas.microsoft.com/office/drawing/2014/main" id="{78850C75-D008-4527-B5C0-2D90F5C43071}"/>
              </a:ext>
            </a:extLst>
          </p:cNvPr>
          <p:cNvSpPr txBox="1">
            <a:spLocks/>
          </p:cNvSpPr>
          <p:nvPr/>
        </p:nvSpPr>
        <p:spPr bwMode="auto">
          <a:xfrm>
            <a:off x="1769885" y="1909090"/>
            <a:ext cx="4968552" cy="1972925"/>
          </a:xfrm>
          <a:custGeom>
            <a:avLst/>
            <a:gdLst>
              <a:gd name="connsiteX0" fmla="*/ 0 w 2983832"/>
              <a:gd name="connsiteY0" fmla="*/ 1122950 h 1134236"/>
              <a:gd name="connsiteX1" fmla="*/ 588211 w 2983832"/>
              <a:gd name="connsiteY1" fmla="*/ 973224 h 1134236"/>
              <a:gd name="connsiteX2" fmla="*/ 1411705 w 2983832"/>
              <a:gd name="connsiteY2" fmla="*/ 3 h 1134236"/>
              <a:gd name="connsiteX3" fmla="*/ 2310063 w 2983832"/>
              <a:gd name="connsiteY3" fmla="*/ 962529 h 1134236"/>
              <a:gd name="connsiteX4" fmla="*/ 2983832 w 2983832"/>
              <a:gd name="connsiteY4" fmla="*/ 1122950 h 1134236"/>
              <a:gd name="connsiteX5" fmla="*/ 2983832 w 2983832"/>
              <a:gd name="connsiteY5" fmla="*/ 1122950 h 1134236"/>
              <a:gd name="connsiteX0" fmla="*/ 0 w 2983832"/>
              <a:gd name="connsiteY0" fmla="*/ 1123718 h 1125310"/>
              <a:gd name="connsiteX1" fmla="*/ 797151 w 2983832"/>
              <a:gd name="connsiteY1" fmla="*/ 806594 h 1125310"/>
              <a:gd name="connsiteX2" fmla="*/ 1411705 w 2983832"/>
              <a:gd name="connsiteY2" fmla="*/ 771 h 1125310"/>
              <a:gd name="connsiteX3" fmla="*/ 2310063 w 2983832"/>
              <a:gd name="connsiteY3" fmla="*/ 963297 h 1125310"/>
              <a:gd name="connsiteX4" fmla="*/ 2983832 w 2983832"/>
              <a:gd name="connsiteY4" fmla="*/ 1123718 h 1125310"/>
              <a:gd name="connsiteX5" fmla="*/ 2983832 w 2983832"/>
              <a:gd name="connsiteY5" fmla="*/ 1123718 h 1125310"/>
              <a:gd name="connsiteX0" fmla="*/ 0 w 2983832"/>
              <a:gd name="connsiteY0" fmla="*/ 1122948 h 1124540"/>
              <a:gd name="connsiteX1" fmla="*/ 797151 w 2983832"/>
              <a:gd name="connsiteY1" fmla="*/ 805824 h 1124540"/>
              <a:gd name="connsiteX2" fmla="*/ 1411705 w 2983832"/>
              <a:gd name="connsiteY2" fmla="*/ 1 h 1124540"/>
              <a:gd name="connsiteX3" fmla="*/ 2095766 w 2983832"/>
              <a:gd name="connsiteY3" fmla="*/ 801329 h 1124540"/>
              <a:gd name="connsiteX4" fmla="*/ 2983832 w 2983832"/>
              <a:gd name="connsiteY4" fmla="*/ 1122948 h 1124540"/>
              <a:gd name="connsiteX5" fmla="*/ 2983832 w 2983832"/>
              <a:gd name="connsiteY5" fmla="*/ 1122948 h 1124540"/>
              <a:gd name="connsiteX0" fmla="*/ 0 w 2983832"/>
              <a:gd name="connsiteY0" fmla="*/ 1122950 h 1124419"/>
              <a:gd name="connsiteX1" fmla="*/ 852065 w 2983832"/>
              <a:gd name="connsiteY1" fmla="*/ 791704 h 1124419"/>
              <a:gd name="connsiteX2" fmla="*/ 1411705 w 2983832"/>
              <a:gd name="connsiteY2" fmla="*/ 3 h 1124419"/>
              <a:gd name="connsiteX3" fmla="*/ 2095766 w 2983832"/>
              <a:gd name="connsiteY3" fmla="*/ 801331 h 1124419"/>
              <a:gd name="connsiteX4" fmla="*/ 2983832 w 2983832"/>
              <a:gd name="connsiteY4" fmla="*/ 1122950 h 1124419"/>
              <a:gd name="connsiteX5" fmla="*/ 2983832 w 2983832"/>
              <a:gd name="connsiteY5" fmla="*/ 1122950 h 1124419"/>
              <a:gd name="connsiteX0" fmla="*/ 0 w 2983832"/>
              <a:gd name="connsiteY0" fmla="*/ 1122948 h 1124417"/>
              <a:gd name="connsiteX1" fmla="*/ 852065 w 2983832"/>
              <a:gd name="connsiteY1" fmla="*/ 791702 h 1124417"/>
              <a:gd name="connsiteX2" fmla="*/ 1411705 w 2983832"/>
              <a:gd name="connsiteY2" fmla="*/ 1 h 1124417"/>
              <a:gd name="connsiteX3" fmla="*/ 1998142 w 2983832"/>
              <a:gd name="connsiteY3" fmla="*/ 794268 h 1124417"/>
              <a:gd name="connsiteX4" fmla="*/ 2983832 w 2983832"/>
              <a:gd name="connsiteY4" fmla="*/ 1122948 h 1124417"/>
              <a:gd name="connsiteX5" fmla="*/ 2983832 w 2983832"/>
              <a:gd name="connsiteY5" fmla="*/ 1122948 h 1124417"/>
              <a:gd name="connsiteX0" fmla="*/ 0 w 2983832"/>
              <a:gd name="connsiteY0" fmla="*/ 1123027 h 1124496"/>
              <a:gd name="connsiteX1" fmla="*/ 852065 w 2983832"/>
              <a:gd name="connsiteY1" fmla="*/ 791781 h 1124496"/>
              <a:gd name="connsiteX2" fmla="*/ 1411705 w 2983832"/>
              <a:gd name="connsiteY2" fmla="*/ 80 h 1124496"/>
              <a:gd name="connsiteX3" fmla="*/ 2028649 w 2983832"/>
              <a:gd name="connsiteY3" fmla="*/ 840685 h 1124496"/>
              <a:gd name="connsiteX4" fmla="*/ 2983832 w 2983832"/>
              <a:gd name="connsiteY4" fmla="*/ 1123027 h 1124496"/>
              <a:gd name="connsiteX5" fmla="*/ 2983832 w 2983832"/>
              <a:gd name="connsiteY5" fmla="*/ 1123027 h 1124496"/>
              <a:gd name="connsiteX0" fmla="*/ 0 w 2983832"/>
              <a:gd name="connsiteY0" fmla="*/ 1122954 h 1124767"/>
              <a:gd name="connsiteX1" fmla="*/ 845964 w 2983832"/>
              <a:gd name="connsiteY1" fmla="*/ 826461 h 1124767"/>
              <a:gd name="connsiteX2" fmla="*/ 1411705 w 2983832"/>
              <a:gd name="connsiteY2" fmla="*/ 7 h 1124767"/>
              <a:gd name="connsiteX3" fmla="*/ 2028649 w 2983832"/>
              <a:gd name="connsiteY3" fmla="*/ 840612 h 1124767"/>
              <a:gd name="connsiteX4" fmla="*/ 2983832 w 2983832"/>
              <a:gd name="connsiteY4" fmla="*/ 1122954 h 1124767"/>
              <a:gd name="connsiteX5" fmla="*/ 2983832 w 2983832"/>
              <a:gd name="connsiteY5" fmla="*/ 1122954 h 1124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3832" h="1124767">
                <a:moveTo>
                  <a:pt x="0" y="1122954"/>
                </a:moveTo>
                <a:cubicBezTo>
                  <a:pt x="176463" y="1141670"/>
                  <a:pt x="610680" y="1013619"/>
                  <a:pt x="845964" y="826461"/>
                </a:cubicBezTo>
                <a:cubicBezTo>
                  <a:pt x="1081248" y="639303"/>
                  <a:pt x="1214591" y="-2351"/>
                  <a:pt x="1411705" y="7"/>
                </a:cubicBezTo>
                <a:cubicBezTo>
                  <a:pt x="1608819" y="2365"/>
                  <a:pt x="1766628" y="653454"/>
                  <a:pt x="2028649" y="840612"/>
                </a:cubicBezTo>
                <a:cubicBezTo>
                  <a:pt x="2290670" y="1027770"/>
                  <a:pt x="2983832" y="1122954"/>
                  <a:pt x="2983832" y="1122954"/>
                </a:cubicBezTo>
                <a:lnTo>
                  <a:pt x="2983832" y="1122954"/>
                </a:lnTo>
              </a:path>
            </a:pathLst>
          </a:custGeom>
          <a:noFill/>
          <a:ln w="38100" cap="flat" cmpd="sng" algn="ctr">
            <a:solidFill>
              <a:schemeClr val="bg1"/>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marL="342900" indent="-342900" algn="l" rtl="0" eaLnBrk="1" fontAlgn="base" hangingPunct="1">
              <a:spcBef>
                <a:spcPct val="20000"/>
              </a:spcBef>
              <a:spcAft>
                <a:spcPct val="0"/>
              </a:spcAft>
              <a:buBlip>
                <a:blip r:embed="rId11"/>
              </a:buBlip>
              <a:defRPr kumimoji="1" sz="3200">
                <a:solidFill>
                  <a:schemeClr val="lt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lt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lt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lt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lt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lt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lt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lt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lt1"/>
                </a:solidFill>
                <a:latin typeface="+mn-lt"/>
                <a:ea typeface="+mn-ea"/>
                <a:cs typeface="+mn-cs"/>
              </a:defRPr>
            </a:lvl9pPr>
          </a:lstStyle>
          <a:p>
            <a:pPr marL="0" indent="0">
              <a:buFontTx/>
              <a:buNone/>
            </a:pPr>
            <a:endParaRPr lang="ja-JP" altLang="en-US" dirty="0"/>
          </a:p>
        </p:txBody>
      </p:sp>
      <mc:AlternateContent xmlns:mc="http://schemas.openxmlformats.org/markup-compatibility/2006" xmlns:a14="http://schemas.microsoft.com/office/drawing/2010/main">
        <mc:Choice Requires="a14">
          <p:sp>
            <p:nvSpPr>
              <p:cNvPr id="37" name="テキスト ボックス 36">
                <a:extLst>
                  <a:ext uri="{FF2B5EF4-FFF2-40B4-BE49-F238E27FC236}">
                    <a16:creationId xmlns:a16="http://schemas.microsoft.com/office/drawing/2014/main" id="{8FFABEE1-6FF1-4917-B6E0-EAE784F6F2E7}"/>
                  </a:ext>
                </a:extLst>
              </p:cNvPr>
              <p:cNvSpPr txBox="1"/>
              <p:nvPr/>
            </p:nvSpPr>
            <p:spPr>
              <a:xfrm>
                <a:off x="5183299" y="2966552"/>
                <a:ext cx="1185581" cy="400110"/>
              </a:xfrm>
              <a:prstGeom prst="rect">
                <a:avLst/>
              </a:prstGeom>
              <a:noFill/>
            </p:spPr>
            <p:txBody>
              <a:bodyPr wrap="none" rtlCol="0">
                <a:spAutoFit/>
              </a:bodyPr>
              <a:lstStyle/>
              <a:p>
                <a14:m>
                  <m:oMath xmlns:m="http://schemas.openxmlformats.org/officeDocument/2006/math">
                    <m:sSub>
                      <m:sSubPr>
                        <m:ctrlPr>
                          <a:rPr kumimoji="1" lang="en-US" altLang="ja-JP" sz="2000" i="1" smtClean="0">
                            <a:solidFill>
                              <a:srgbClr val="FFFF00"/>
                            </a:solidFill>
                            <a:latin typeface="Cambria Math" panose="02040503050406030204" pitchFamily="18" charset="0"/>
                          </a:rPr>
                        </m:ctrlPr>
                      </m:sSubPr>
                      <m:e>
                        <m:r>
                          <a:rPr kumimoji="1" lang="en-US" altLang="ja-JP" sz="2000" b="0" i="1" smtClean="0">
                            <a:solidFill>
                              <a:srgbClr val="FFFF00"/>
                            </a:solidFill>
                            <a:latin typeface="Cambria Math" panose="02040503050406030204" pitchFamily="18" charset="0"/>
                          </a:rPr>
                          <m:t>𝑡</m:t>
                        </m:r>
                      </m:e>
                      <m:sub>
                        <m:acc>
                          <m:accPr>
                            <m:chr m:val="̅"/>
                            <m:ctrlPr>
                              <a:rPr kumimoji="1" lang="en-US" altLang="ja-JP" sz="2000" i="1">
                                <a:solidFill>
                                  <a:srgbClr val="FFFF00"/>
                                </a:solidFill>
                                <a:latin typeface="Cambria Math" panose="02040503050406030204" pitchFamily="18" charset="0"/>
                              </a:rPr>
                            </m:ctrlPr>
                          </m:accPr>
                          <m:e>
                            <m:r>
                              <a:rPr kumimoji="1" lang="en-US" altLang="ja-JP" sz="2000" i="1">
                                <a:solidFill>
                                  <a:srgbClr val="FFFF00"/>
                                </a:solidFill>
                                <a:latin typeface="Cambria Math" panose="02040503050406030204" pitchFamily="18" charset="0"/>
                              </a:rPr>
                              <m:t>𝑥</m:t>
                            </m:r>
                          </m:e>
                        </m:acc>
                      </m:sub>
                    </m:sSub>
                    <m:r>
                      <a:rPr kumimoji="1" lang="en-US" altLang="ja-JP" sz="2000" i="1">
                        <a:solidFill>
                          <a:srgbClr val="FFFF00"/>
                        </a:solidFill>
                        <a:latin typeface="Cambria Math" panose="02040503050406030204" pitchFamily="18" charset="0"/>
                      </a:rPr>
                      <m:t> </m:t>
                    </m:r>
                  </m:oMath>
                </a14:m>
                <a:r>
                  <a:rPr kumimoji="1" lang="en-US" altLang="ja-JP" sz="2000" dirty="0">
                    <a:solidFill>
                      <a:srgbClr val="FFFF00"/>
                    </a:solidFill>
                    <a:ea typeface="ＭＳ Ｐゴシック" panose="020B0600070205080204" pitchFamily="50" charset="-128"/>
                    <a:cs typeface="Times New Roman" panose="02020603050405020304" pitchFamily="18" charset="0"/>
                  </a:rPr>
                  <a:t>+2.262</a:t>
                </a:r>
                <a:endParaRPr kumimoji="1" lang="ja-JP" altLang="en-US" sz="1800" i="1" dirty="0">
                  <a:solidFill>
                    <a:schemeClr val="bg1"/>
                  </a:solidFill>
                  <a:ea typeface="ＭＳ Ｐゴシック" panose="020B0600070205080204" pitchFamily="50" charset="-128"/>
                  <a:cs typeface="Times New Roman" panose="02020603050405020304" pitchFamily="18" charset="0"/>
                </a:endParaRPr>
              </a:p>
            </p:txBody>
          </p:sp>
        </mc:Choice>
        <mc:Fallback xmlns="">
          <p:sp>
            <p:nvSpPr>
              <p:cNvPr id="37" name="テキスト ボックス 36">
                <a:extLst>
                  <a:ext uri="{FF2B5EF4-FFF2-40B4-BE49-F238E27FC236}">
                    <a16:creationId xmlns:a16="http://schemas.microsoft.com/office/drawing/2014/main" id="{8FFABEE1-6FF1-4917-B6E0-EAE784F6F2E7}"/>
                  </a:ext>
                </a:extLst>
              </p:cNvPr>
              <p:cNvSpPr txBox="1">
                <a:spLocks noRot="1" noChangeAspect="1" noMove="1" noResize="1" noEditPoints="1" noAdjustHandles="1" noChangeArrowheads="1" noChangeShapeType="1" noTextEdit="1"/>
              </p:cNvSpPr>
              <p:nvPr/>
            </p:nvSpPr>
            <p:spPr>
              <a:xfrm>
                <a:off x="5183299" y="2966552"/>
                <a:ext cx="1185581" cy="400110"/>
              </a:xfrm>
              <a:prstGeom prst="rect">
                <a:avLst/>
              </a:prstGeom>
              <a:blipFill>
                <a:blip r:embed="rId12"/>
                <a:stretch>
                  <a:fillRect t="-9231" r="-5128" b="-27692"/>
                </a:stretch>
              </a:blipFill>
            </p:spPr>
            <p:txBody>
              <a:bodyPr/>
              <a:lstStyle/>
              <a:p>
                <a:r>
                  <a:rPr lang="ja-JP" altLang="en-US">
                    <a:noFill/>
                  </a:rPr>
                  <a:t> </a:t>
                </a:r>
              </a:p>
            </p:txBody>
          </p:sp>
        </mc:Fallback>
      </mc:AlternateContent>
      <p:sp>
        <p:nvSpPr>
          <p:cNvPr id="38" name="正方形/長方形 37">
            <a:extLst>
              <a:ext uri="{FF2B5EF4-FFF2-40B4-BE49-F238E27FC236}">
                <a16:creationId xmlns:a16="http://schemas.microsoft.com/office/drawing/2014/main" id="{65F05F89-6D0B-4888-A735-91591A0901A7}"/>
              </a:ext>
            </a:extLst>
          </p:cNvPr>
          <p:cNvSpPr/>
          <p:nvPr/>
        </p:nvSpPr>
        <p:spPr>
          <a:xfrm>
            <a:off x="3431662" y="3184484"/>
            <a:ext cx="1399127" cy="707886"/>
          </a:xfrm>
          <a:prstGeom prst="rect">
            <a:avLst/>
          </a:prstGeom>
          <a:noFill/>
        </p:spPr>
        <p:txBody>
          <a:bodyPr wrap="square">
            <a:spAutoFit/>
          </a:bodyPr>
          <a:lstStyle/>
          <a:p>
            <a:pPr algn="ctr"/>
            <a:r>
              <a:rPr lang="ja-JP" altLang="en-US" sz="20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信頼係数</a:t>
            </a:r>
            <a:r>
              <a:rPr lang="en-US" altLang="ja-JP" sz="20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95</a:t>
            </a:r>
            <a:r>
              <a:rPr lang="ja-JP" altLang="en-US" sz="20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a:t>
            </a:r>
          </a:p>
        </p:txBody>
      </p:sp>
      <p:cxnSp>
        <p:nvCxnSpPr>
          <p:cNvPr id="39" name="コネクタ: 曲線 38">
            <a:extLst>
              <a:ext uri="{FF2B5EF4-FFF2-40B4-BE49-F238E27FC236}">
                <a16:creationId xmlns:a16="http://schemas.microsoft.com/office/drawing/2014/main" id="{0C17AA24-7536-4A1B-9AEC-9778E8D71027}"/>
              </a:ext>
            </a:extLst>
          </p:cNvPr>
          <p:cNvCxnSpPr>
            <a:cxnSpLocks/>
          </p:cNvCxnSpPr>
          <p:nvPr/>
        </p:nvCxnSpPr>
        <p:spPr>
          <a:xfrm rot="16200000" flipH="1">
            <a:off x="3336073" y="2411712"/>
            <a:ext cx="232368" cy="231946"/>
          </a:xfrm>
          <a:prstGeom prst="curvedConnector3">
            <a:avLst>
              <a:gd name="adj1" fmla="val 50000"/>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5" name="正方形/長方形 44">
            <a:extLst>
              <a:ext uri="{FF2B5EF4-FFF2-40B4-BE49-F238E27FC236}">
                <a16:creationId xmlns:a16="http://schemas.microsoft.com/office/drawing/2014/main" id="{1697355F-42DD-4495-BA3A-5A2C6D0C9B57}"/>
              </a:ext>
            </a:extLst>
          </p:cNvPr>
          <p:cNvSpPr/>
          <p:nvPr/>
        </p:nvSpPr>
        <p:spPr>
          <a:xfrm>
            <a:off x="1403648" y="2085863"/>
            <a:ext cx="2262818" cy="353943"/>
          </a:xfrm>
          <a:prstGeom prst="rect">
            <a:avLst/>
          </a:prstGeom>
          <a:noFill/>
        </p:spPr>
        <p:txBody>
          <a:bodyPr wrap="square">
            <a:spAutoFit/>
          </a:bodyPr>
          <a:lstStyle/>
          <a:p>
            <a:pPr algn="just"/>
            <a:r>
              <a:rPr lang="ja-JP" altLang="en-US" sz="17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自由度</a:t>
            </a:r>
            <a:r>
              <a:rPr lang="en-US" altLang="ja-JP" sz="17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ν=9</a:t>
            </a:r>
            <a:r>
              <a:rPr lang="ja-JP" altLang="en-US" sz="17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の分布例</a:t>
            </a:r>
          </a:p>
        </p:txBody>
      </p:sp>
      <p:sp>
        <p:nvSpPr>
          <p:cNvPr id="4" name="正方形/長方形 3">
            <a:extLst>
              <a:ext uri="{FF2B5EF4-FFF2-40B4-BE49-F238E27FC236}">
                <a16:creationId xmlns:a16="http://schemas.microsoft.com/office/drawing/2014/main" id="{FC8B7E62-F67D-40EE-BF2E-733087040187}"/>
              </a:ext>
            </a:extLst>
          </p:cNvPr>
          <p:cNvSpPr/>
          <p:nvPr/>
        </p:nvSpPr>
        <p:spPr>
          <a:xfrm>
            <a:off x="5669297" y="3057484"/>
            <a:ext cx="630895" cy="242987"/>
          </a:xfrm>
          <a:prstGeom prst="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6535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par>
                                <p:cTn id="11" presetID="10"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childTnLst>
                                </p:cTn>
                              </p:par>
                              <p:par>
                                <p:cTn id="17" presetID="1" presetClass="exit" presetSubtype="0" fill="hold" grpId="0" nodeType="withEffect">
                                  <p:stCondLst>
                                    <p:cond delay="0"/>
                                  </p:stCondLst>
                                  <p:childTnLst>
                                    <p:set>
                                      <p:cBhvr>
                                        <p:cTn id="18" dur="1" fill="hold">
                                          <p:stCondLst>
                                            <p:cond delay="0"/>
                                          </p:stCondLst>
                                        </p:cTn>
                                        <p:tgtEl>
                                          <p:spTgt spid="51"/>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500"/>
                                        <p:tgtEl>
                                          <p:spTgt spid="3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par>
                                <p:cTn id="31" presetID="10"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par>
                                <p:cTn id="34" presetID="10" presetClass="entr" presetSubtype="0"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500"/>
                                        <p:tgtEl>
                                          <p:spTgt spid="4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500"/>
                                        <p:tgtEl>
                                          <p:spTgt spid="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fade">
                                      <p:cBhvr>
                                        <p:cTn id="55" dur="500"/>
                                        <p:tgtEl>
                                          <p:spTgt spid="60"/>
                                        </p:tgtEl>
                                      </p:cBhvr>
                                    </p:animEffect>
                                  </p:childTnLst>
                                </p:cTn>
                              </p:par>
                              <p:par>
                                <p:cTn id="56" presetID="10" presetClass="entr" presetSubtype="0" fill="hold" nodeType="withEffect">
                                  <p:stCondLst>
                                    <p:cond delay="0"/>
                                  </p:stCondLst>
                                  <p:childTnLst>
                                    <p:set>
                                      <p:cBhvr>
                                        <p:cTn id="57" dur="1" fill="hold">
                                          <p:stCondLst>
                                            <p:cond delay="0"/>
                                          </p:stCondLst>
                                        </p:cTn>
                                        <p:tgtEl>
                                          <p:spTgt spid="61"/>
                                        </p:tgtEl>
                                        <p:attrNameLst>
                                          <p:attrName>style.visibility</p:attrName>
                                        </p:attrNameLst>
                                      </p:cBhvr>
                                      <p:to>
                                        <p:strVal val="visible"/>
                                      </p:to>
                                    </p:set>
                                    <p:animEffect transition="in" filter="fade">
                                      <p:cBhvr>
                                        <p:cTn id="58" dur="500"/>
                                        <p:tgtEl>
                                          <p:spTgt spid="61"/>
                                        </p:tgtEl>
                                      </p:cBhvr>
                                    </p:animEffect>
                                  </p:childTnLst>
                                </p:cTn>
                              </p:par>
                              <p:par>
                                <p:cTn id="59" presetID="10" presetClass="entr" presetSubtype="0"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500"/>
                                        <p:tgtEl>
                                          <p:spTgt spid="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animBg="1"/>
      <p:bldP spid="25" grpId="0"/>
      <p:bldP spid="27" grpId="0"/>
      <p:bldP spid="32" grpId="0" animBg="1"/>
      <p:bldP spid="35" grpId="0"/>
      <p:bldP spid="41" grpId="0"/>
      <p:bldP spid="60" grpId="0"/>
      <p:bldP spid="33" grpId="0"/>
      <p:bldP spid="40" grpId="0"/>
      <p:bldP spid="51" grpId="0"/>
      <p:bldP spid="37" grpId="0"/>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p:txBody>
          <a:bodyPr/>
          <a:lstStyle/>
          <a:p>
            <a:r>
              <a:rPr kumimoji="1" lang="ja-JP" altLang="en-US" sz="3500" b="1" dirty="0">
                <a:effectLst>
                  <a:outerShdw blurRad="38100" dist="38100" dir="2700000" algn="tl">
                    <a:srgbClr val="000000">
                      <a:alpha val="43137"/>
                    </a:srgbClr>
                  </a:outerShdw>
                </a:effectLst>
              </a:rPr>
              <a:t>（</a:t>
            </a:r>
            <a:r>
              <a:rPr kumimoji="1" lang="en-US" altLang="ja-JP" sz="3500" b="1" dirty="0">
                <a:effectLst>
                  <a:outerShdw blurRad="38100" dist="38100" dir="2700000" algn="tl">
                    <a:srgbClr val="000000">
                      <a:alpha val="43137"/>
                    </a:srgbClr>
                  </a:outerShdw>
                </a:effectLst>
              </a:rPr>
              <a:t>t</a:t>
            </a:r>
            <a:r>
              <a:rPr kumimoji="1" lang="ja-JP" altLang="en-US" sz="3500" b="1" dirty="0">
                <a:effectLst>
                  <a:outerShdw blurRad="38100" dist="38100" dir="2700000" algn="tl">
                    <a:srgbClr val="000000">
                      <a:alpha val="43137"/>
                    </a:srgbClr>
                  </a:outerShdw>
                </a:effectLst>
              </a:rPr>
              <a:t>分布による母平均の）</a:t>
            </a:r>
            <a:br>
              <a:rPr kumimoji="1" lang="en-US" altLang="ja-JP" sz="3500" b="1" dirty="0">
                <a:effectLst>
                  <a:outerShdw blurRad="38100" dist="38100" dir="2700000" algn="tl">
                    <a:srgbClr val="000000">
                      <a:alpha val="43137"/>
                    </a:srgbClr>
                  </a:outerShdw>
                </a:effectLst>
              </a:rPr>
            </a:br>
            <a:r>
              <a:rPr kumimoji="1" lang="ja-JP" altLang="en-US" sz="3500" b="1" dirty="0">
                <a:effectLst>
                  <a:outerShdw blurRad="38100" dist="38100" dir="2700000" algn="tl">
                    <a:srgbClr val="000000">
                      <a:alpha val="43137"/>
                    </a:srgbClr>
                  </a:outerShdw>
                </a:effectLst>
              </a:rPr>
              <a:t>信頼区間の式の変形</a:t>
            </a:r>
          </a:p>
        </p:txBody>
      </p:sp>
      <mc:AlternateContent xmlns:mc="http://schemas.openxmlformats.org/markup-compatibility/2006" xmlns:a14="http://schemas.microsoft.com/office/drawing/2010/main">
        <mc:Choice Requires="a14">
          <p:sp>
            <p:nvSpPr>
              <p:cNvPr id="6" name="正方形/長方形 5"/>
              <p:cNvSpPr/>
              <p:nvPr/>
            </p:nvSpPr>
            <p:spPr>
              <a:xfrm>
                <a:off x="5464087" y="2636548"/>
                <a:ext cx="2612959" cy="430887"/>
              </a:xfrm>
              <a:prstGeom prst="rect">
                <a:avLst/>
              </a:prstGeom>
            </p:spPr>
            <p:txBody>
              <a:bodyPr wrap="none">
                <a:spAutoFit/>
              </a:bodyPr>
              <a:lstStyle/>
              <a:p>
                <a14:m>
                  <m:oMath xmlns:m="http://schemas.openxmlformats.org/officeDocument/2006/math">
                    <m:r>
                      <a:rPr lang="ja-JP" altLang="en-US" sz="2200" smtClean="0">
                        <a:solidFill>
                          <a:schemeClr val="bg1"/>
                        </a:solidFill>
                        <a:latin typeface="Cambria Math"/>
                      </a:rPr>
                      <m:t>−</m:t>
                    </m:r>
                    <m:r>
                      <a:rPr lang="en-US" altLang="ja-JP" sz="2200" b="0" i="0" smtClean="0">
                        <a:solidFill>
                          <a:schemeClr val="bg1"/>
                        </a:solidFill>
                        <a:latin typeface="Cambria Math" panose="02040503050406030204" pitchFamily="18" charset="0"/>
                      </a:rPr>
                      <m:t>2.262&lt;</m:t>
                    </m:r>
                    <m:sSub>
                      <m:sSubPr>
                        <m:ctrlPr>
                          <a:rPr lang="ja-JP" altLang="en-US" sz="2200" i="1">
                            <a:solidFill>
                              <a:schemeClr val="bg1"/>
                            </a:solidFill>
                            <a:latin typeface="Cambria Math" panose="02040503050406030204" pitchFamily="18" charset="0"/>
                          </a:rPr>
                        </m:ctrlPr>
                      </m:sSubPr>
                      <m:e>
                        <m:r>
                          <a:rPr lang="en-US" altLang="ja-JP" sz="2200" b="0" i="1" smtClean="0">
                            <a:solidFill>
                              <a:schemeClr val="bg1"/>
                            </a:solidFill>
                            <a:latin typeface="Cambria Math" panose="02040503050406030204" pitchFamily="18" charset="0"/>
                          </a:rPr>
                          <m:t>𝑡</m:t>
                        </m:r>
                      </m:e>
                      <m:sub>
                        <m:acc>
                          <m:accPr>
                            <m:chr m:val="̅"/>
                            <m:ctrlPr>
                              <a:rPr lang="ja-JP" altLang="en-US" sz="2200" i="1">
                                <a:solidFill>
                                  <a:schemeClr val="bg1"/>
                                </a:solidFill>
                                <a:latin typeface="Cambria Math" panose="02040503050406030204" pitchFamily="18" charset="0"/>
                              </a:rPr>
                            </m:ctrlPr>
                          </m:accPr>
                          <m:e>
                            <m:r>
                              <a:rPr lang="ja-JP" altLang="en-US" sz="2200" i="1">
                                <a:solidFill>
                                  <a:schemeClr val="bg1"/>
                                </a:solidFill>
                                <a:latin typeface="Cambria Math"/>
                              </a:rPr>
                              <m:t>𝑥</m:t>
                            </m:r>
                          </m:e>
                        </m:acc>
                      </m:sub>
                    </m:sSub>
                    <m:r>
                      <a:rPr lang="en-US" altLang="ja-JP" sz="2200" b="0" i="1" smtClean="0">
                        <a:solidFill>
                          <a:schemeClr val="bg1"/>
                        </a:solidFill>
                        <a:latin typeface="Cambria Math" panose="02040503050406030204" pitchFamily="18" charset="0"/>
                      </a:rPr>
                      <m:t>&lt;</m:t>
                    </m:r>
                  </m:oMath>
                </a14:m>
                <a:r>
                  <a:rPr lang="en-US" altLang="ja-JP" sz="2200" dirty="0">
                    <a:solidFill>
                      <a:schemeClr val="bg1"/>
                    </a:solidFill>
                  </a:rPr>
                  <a:t>2.262</a:t>
                </a:r>
                <a:endParaRPr lang="ja-JP" altLang="en-US" sz="2200" dirty="0">
                  <a:solidFill>
                    <a:schemeClr val="bg1"/>
                  </a:solidFill>
                </a:endParaRPr>
              </a:p>
            </p:txBody>
          </p:sp>
        </mc:Choice>
        <mc:Fallback xmlns="">
          <p:sp>
            <p:nvSpPr>
              <p:cNvPr id="6" name="正方形/長方形 5"/>
              <p:cNvSpPr>
                <a:spLocks noRot="1" noChangeAspect="1" noMove="1" noResize="1" noEditPoints="1" noAdjustHandles="1" noChangeArrowheads="1" noChangeShapeType="1" noTextEdit="1"/>
              </p:cNvSpPr>
              <p:nvPr/>
            </p:nvSpPr>
            <p:spPr>
              <a:xfrm>
                <a:off x="5464087" y="2636548"/>
                <a:ext cx="2612959" cy="430887"/>
              </a:xfrm>
              <a:prstGeom prst="rect">
                <a:avLst/>
              </a:prstGeom>
              <a:blipFill>
                <a:blip r:embed="rId2"/>
                <a:stretch>
                  <a:fillRect t="-10000" r="-2098" b="-2857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正方形/長方形 6"/>
              <p:cNvSpPr/>
              <p:nvPr/>
            </p:nvSpPr>
            <p:spPr>
              <a:xfrm>
                <a:off x="540459" y="2044932"/>
                <a:ext cx="3490507" cy="430887"/>
              </a:xfrm>
              <a:prstGeom prst="rect">
                <a:avLst/>
              </a:prstGeom>
            </p:spPr>
            <p:txBody>
              <a:bodyPr wrap="none">
                <a:spAutoFit/>
              </a:bodyPr>
              <a:lstStyle/>
              <a:p>
                <a14:m>
                  <m:oMath xmlns:m="http://schemas.openxmlformats.org/officeDocument/2006/math">
                    <m:sSub>
                      <m:sSubPr>
                        <m:ctrlPr>
                          <a:rPr lang="ja-JP" altLang="en-US" sz="2200" i="1" smtClean="0">
                            <a:solidFill>
                              <a:schemeClr val="bg1"/>
                            </a:solidFill>
                            <a:latin typeface="Cambria Math" panose="02040503050406030204" pitchFamily="18" charset="0"/>
                          </a:rPr>
                        </m:ctrlPr>
                      </m:sSubPr>
                      <m:e>
                        <m:r>
                          <a:rPr lang="en-US" altLang="ja-JP" sz="2200" b="0" i="1" smtClean="0">
                            <a:solidFill>
                              <a:schemeClr val="bg1"/>
                            </a:solidFill>
                            <a:latin typeface="Cambria Math" panose="02040503050406030204" pitchFamily="18" charset="0"/>
                          </a:rPr>
                          <m:t>𝑡</m:t>
                        </m:r>
                      </m:e>
                      <m:sub>
                        <m:acc>
                          <m:accPr>
                            <m:chr m:val="̅"/>
                            <m:ctrlPr>
                              <a:rPr lang="ja-JP" altLang="en-US" sz="2200" i="1">
                                <a:solidFill>
                                  <a:schemeClr val="bg1"/>
                                </a:solidFill>
                                <a:latin typeface="Cambria Math" panose="02040503050406030204" pitchFamily="18" charset="0"/>
                              </a:rPr>
                            </m:ctrlPr>
                          </m:accPr>
                          <m:e>
                            <m:r>
                              <a:rPr lang="ja-JP" altLang="en-US" sz="2200" i="1">
                                <a:solidFill>
                                  <a:schemeClr val="bg1"/>
                                </a:solidFill>
                                <a:latin typeface="Cambria Math"/>
                              </a:rPr>
                              <m:t>𝑥</m:t>
                            </m:r>
                          </m:e>
                        </m:acc>
                      </m:sub>
                    </m:sSub>
                    <m:r>
                      <a:rPr lang="ja-JP" altLang="en-US" sz="2200" i="0">
                        <a:solidFill>
                          <a:schemeClr val="bg1"/>
                        </a:solidFill>
                        <a:latin typeface="Cambria Math"/>
                      </a:rPr>
                      <m:t>−</m:t>
                    </m:r>
                    <m:r>
                      <a:rPr lang="en-US" altLang="ja-JP" sz="2200" b="0" i="0" smtClean="0">
                        <a:solidFill>
                          <a:schemeClr val="bg1"/>
                        </a:solidFill>
                        <a:latin typeface="Cambria Math" panose="02040503050406030204" pitchFamily="18" charset="0"/>
                      </a:rPr>
                      <m:t>2.262&lt;</m:t>
                    </m:r>
                    <m:r>
                      <a:rPr lang="ja-JP" altLang="en-US" sz="2200" i="0">
                        <a:solidFill>
                          <a:schemeClr val="bg1"/>
                        </a:solidFill>
                        <a:latin typeface="Cambria Math"/>
                      </a:rPr>
                      <m:t>0</m:t>
                    </m:r>
                    <m:r>
                      <a:rPr lang="en-US" altLang="ja-JP" sz="2200" b="0" i="0" smtClean="0">
                        <a:solidFill>
                          <a:schemeClr val="bg1"/>
                        </a:solidFill>
                        <a:latin typeface="Cambria Math" panose="02040503050406030204" pitchFamily="18" charset="0"/>
                      </a:rPr>
                      <m:t>&lt;</m:t>
                    </m:r>
                    <m:sSub>
                      <m:sSubPr>
                        <m:ctrlPr>
                          <a:rPr lang="ja-JP" altLang="en-US" sz="2200" i="1">
                            <a:solidFill>
                              <a:schemeClr val="bg1"/>
                            </a:solidFill>
                            <a:latin typeface="Cambria Math" panose="02040503050406030204" pitchFamily="18" charset="0"/>
                          </a:rPr>
                        </m:ctrlPr>
                      </m:sSubPr>
                      <m:e>
                        <m:r>
                          <a:rPr lang="en-US" altLang="ja-JP" sz="2200" b="0" i="1" smtClean="0">
                            <a:solidFill>
                              <a:schemeClr val="bg1"/>
                            </a:solidFill>
                            <a:latin typeface="Cambria Math" panose="02040503050406030204" pitchFamily="18" charset="0"/>
                          </a:rPr>
                          <m:t>𝑡</m:t>
                        </m:r>
                      </m:e>
                      <m:sub>
                        <m:acc>
                          <m:accPr>
                            <m:chr m:val="̅"/>
                            <m:ctrlPr>
                              <a:rPr lang="ja-JP" altLang="en-US" sz="2200" i="1">
                                <a:solidFill>
                                  <a:schemeClr val="bg1"/>
                                </a:solidFill>
                                <a:latin typeface="Cambria Math" panose="02040503050406030204" pitchFamily="18" charset="0"/>
                              </a:rPr>
                            </m:ctrlPr>
                          </m:accPr>
                          <m:e>
                            <m:r>
                              <a:rPr lang="ja-JP" altLang="en-US" sz="2200" i="1">
                                <a:solidFill>
                                  <a:schemeClr val="bg1"/>
                                </a:solidFill>
                                <a:latin typeface="Cambria Math"/>
                              </a:rPr>
                              <m:t>𝑥</m:t>
                            </m:r>
                          </m:e>
                        </m:acc>
                      </m:sub>
                    </m:sSub>
                    <m:r>
                      <a:rPr lang="ja-JP" altLang="en-US" sz="2200" i="0">
                        <a:solidFill>
                          <a:schemeClr val="bg1"/>
                        </a:solidFill>
                        <a:latin typeface="Cambria Math"/>
                      </a:rPr>
                      <m:t>+</m:t>
                    </m:r>
                  </m:oMath>
                </a14:m>
                <a:r>
                  <a:rPr lang="en-US" altLang="ja-JP" sz="2200" dirty="0">
                    <a:solidFill>
                      <a:schemeClr val="bg1"/>
                    </a:solidFill>
                  </a:rPr>
                  <a:t>2.262</a:t>
                </a:r>
                <a:endParaRPr lang="ja-JP" altLang="en-US" sz="2200" dirty="0">
                  <a:solidFill>
                    <a:schemeClr val="bg1"/>
                  </a:solidFill>
                </a:endParaRPr>
              </a:p>
            </p:txBody>
          </p:sp>
        </mc:Choice>
        <mc:Fallback xmlns="">
          <p:sp>
            <p:nvSpPr>
              <p:cNvPr id="7" name="正方形/長方形 6"/>
              <p:cNvSpPr>
                <a:spLocks noRot="1" noChangeAspect="1" noMove="1" noResize="1" noEditPoints="1" noAdjustHandles="1" noChangeArrowheads="1" noChangeShapeType="1" noTextEdit="1"/>
              </p:cNvSpPr>
              <p:nvPr/>
            </p:nvSpPr>
            <p:spPr>
              <a:xfrm>
                <a:off x="540459" y="2044932"/>
                <a:ext cx="3490507" cy="430887"/>
              </a:xfrm>
              <a:prstGeom prst="rect">
                <a:avLst/>
              </a:prstGeom>
              <a:blipFill>
                <a:blip r:embed="rId3"/>
                <a:stretch>
                  <a:fillRect t="-8451" r="-1573" b="-28169"/>
                </a:stretch>
              </a:blipFill>
            </p:spPr>
            <p:txBody>
              <a:bodyPr/>
              <a:lstStyle/>
              <a:p>
                <a:r>
                  <a:rPr lang="ja-JP" altLang="en-US">
                    <a:noFill/>
                  </a:rPr>
                  <a:t> </a:t>
                </a:r>
              </a:p>
            </p:txBody>
          </p:sp>
        </mc:Fallback>
      </mc:AlternateContent>
      <p:cxnSp>
        <p:nvCxnSpPr>
          <p:cNvPr id="11" name="直線矢印コネクタ 10">
            <a:extLst>
              <a:ext uri="{FF2B5EF4-FFF2-40B4-BE49-F238E27FC236}">
                <a16:creationId xmlns:a16="http://schemas.microsoft.com/office/drawing/2014/main" id="{D5FC6EC3-B7E9-4ED5-9444-6B306BDC1228}"/>
              </a:ext>
            </a:extLst>
          </p:cNvPr>
          <p:cNvCxnSpPr>
            <a:cxnSpLocks/>
          </p:cNvCxnSpPr>
          <p:nvPr/>
        </p:nvCxnSpPr>
        <p:spPr>
          <a:xfrm>
            <a:off x="4050440" y="2381337"/>
            <a:ext cx="1385656" cy="345009"/>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56760284-2892-4742-8668-60E0B62CAF36}"/>
              </a:ext>
            </a:extLst>
          </p:cNvPr>
          <p:cNvSpPr txBox="1"/>
          <p:nvPr/>
        </p:nvSpPr>
        <p:spPr>
          <a:xfrm>
            <a:off x="4482327" y="2086836"/>
            <a:ext cx="2523448" cy="400110"/>
          </a:xfrm>
          <a:prstGeom prst="rect">
            <a:avLst/>
          </a:prstGeom>
          <a:noFill/>
        </p:spPr>
        <p:txBody>
          <a:bodyPr wrap="none" rtlCol="0">
            <a:spAutoFit/>
          </a:bodyPr>
          <a:lstStyle/>
          <a:p>
            <a:r>
              <a:rPr kumimoji="1" lang="en-US" altLang="ja-JP" sz="2000" dirty="0">
                <a:solidFill>
                  <a:srgbClr val="FFFF00"/>
                </a:solidFill>
                <a:latin typeface="+mn-ea"/>
                <a:cs typeface="Meiryo UI" pitchFamily="50" charset="-128"/>
              </a:rPr>
              <a:t>t</a:t>
            </a:r>
            <a:r>
              <a:rPr kumimoji="1" lang="ja-JP" altLang="en-US" sz="2000" dirty="0">
                <a:solidFill>
                  <a:srgbClr val="FFFF00"/>
                </a:solidFill>
                <a:latin typeface="+mn-ea"/>
                <a:cs typeface="Meiryo UI" pitchFamily="50" charset="-128"/>
              </a:rPr>
              <a:t>の連立不等式にする</a:t>
            </a:r>
          </a:p>
        </p:txBody>
      </p:sp>
      <p:cxnSp>
        <p:nvCxnSpPr>
          <p:cNvPr id="21" name="直線矢印コネクタ 20">
            <a:extLst>
              <a:ext uri="{FF2B5EF4-FFF2-40B4-BE49-F238E27FC236}">
                <a16:creationId xmlns:a16="http://schemas.microsoft.com/office/drawing/2014/main" id="{8929A042-AD86-45D0-84D2-C4C6A48E22B9}"/>
              </a:ext>
            </a:extLst>
          </p:cNvPr>
          <p:cNvCxnSpPr>
            <a:cxnSpLocks/>
          </p:cNvCxnSpPr>
          <p:nvPr/>
        </p:nvCxnSpPr>
        <p:spPr>
          <a:xfrm flipH="1">
            <a:off x="4211961" y="2925762"/>
            <a:ext cx="1152127" cy="554389"/>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8328F9C7-5753-4C35-8104-7D06C35426BA}"/>
              </a:ext>
            </a:extLst>
          </p:cNvPr>
          <p:cNvSpPr txBox="1"/>
          <p:nvPr/>
        </p:nvSpPr>
        <p:spPr>
          <a:xfrm>
            <a:off x="3168903" y="2843417"/>
            <a:ext cx="1731564" cy="400110"/>
          </a:xfrm>
          <a:prstGeom prst="rect">
            <a:avLst/>
          </a:prstGeom>
          <a:noFill/>
        </p:spPr>
        <p:txBody>
          <a:bodyPr wrap="none" rtlCol="0">
            <a:spAutoFit/>
          </a:bodyPr>
          <a:lstStyle/>
          <a:p>
            <a:r>
              <a:rPr kumimoji="1" lang="en-US" altLang="ja-JP" sz="2000" dirty="0">
                <a:solidFill>
                  <a:srgbClr val="FFFF00"/>
                </a:solidFill>
                <a:latin typeface="+mn-ea"/>
                <a:cs typeface="Meiryo UI" pitchFamily="50" charset="-128"/>
              </a:rPr>
              <a:t>t</a:t>
            </a:r>
            <a:r>
              <a:rPr kumimoji="1" lang="ja-JP" altLang="en-US" sz="2000" dirty="0">
                <a:solidFill>
                  <a:srgbClr val="FFFF00"/>
                </a:solidFill>
                <a:latin typeface="+mn-ea"/>
                <a:cs typeface="Meiryo UI" pitchFamily="50" charset="-128"/>
              </a:rPr>
              <a:t>式を展開する</a:t>
            </a:r>
          </a:p>
        </p:txBody>
      </p:sp>
      <p:cxnSp>
        <p:nvCxnSpPr>
          <p:cNvPr id="23" name="直線矢印コネクタ 22">
            <a:extLst>
              <a:ext uri="{FF2B5EF4-FFF2-40B4-BE49-F238E27FC236}">
                <a16:creationId xmlns:a16="http://schemas.microsoft.com/office/drawing/2014/main" id="{2F192743-ADE5-4B52-BC31-7B3714DBF322}"/>
              </a:ext>
            </a:extLst>
          </p:cNvPr>
          <p:cNvCxnSpPr>
            <a:cxnSpLocks/>
          </p:cNvCxnSpPr>
          <p:nvPr/>
        </p:nvCxnSpPr>
        <p:spPr>
          <a:xfrm>
            <a:off x="3694849" y="3750341"/>
            <a:ext cx="680946" cy="547267"/>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13D176A8-CF2E-4B71-A883-8ABD366B90EB}"/>
              </a:ext>
            </a:extLst>
          </p:cNvPr>
          <p:cNvSpPr txBox="1"/>
          <p:nvPr/>
        </p:nvSpPr>
        <p:spPr>
          <a:xfrm>
            <a:off x="3954058" y="3625435"/>
            <a:ext cx="4046301" cy="400110"/>
          </a:xfrm>
          <a:prstGeom prst="rect">
            <a:avLst/>
          </a:prstGeom>
          <a:noFill/>
        </p:spPr>
        <p:txBody>
          <a:bodyPr wrap="none" rtlCol="0">
            <a:spAutoFit/>
          </a:bodyPr>
          <a:lstStyle/>
          <a:p>
            <a:r>
              <a:rPr kumimoji="1" lang="ja-JP" altLang="en-US" sz="2000" dirty="0">
                <a:solidFill>
                  <a:srgbClr val="FFFF00"/>
                </a:solidFill>
                <a:latin typeface="+mn-ea"/>
                <a:cs typeface="Meiryo UI" pitchFamily="50" charset="-128"/>
              </a:rPr>
              <a:t>母平均</a:t>
            </a:r>
            <a:r>
              <a:rPr kumimoji="1" lang="en-US" altLang="ja-JP" sz="2000" dirty="0">
                <a:solidFill>
                  <a:srgbClr val="FFFF00"/>
                </a:solidFill>
                <a:latin typeface="+mn-ea"/>
                <a:cs typeface="Meiryo UI" pitchFamily="50" charset="-128"/>
              </a:rPr>
              <a:t>μ</a:t>
            </a:r>
            <a:r>
              <a:rPr kumimoji="1" lang="ja-JP" altLang="en-US" sz="2000" dirty="0">
                <a:solidFill>
                  <a:srgbClr val="FFFF00"/>
                </a:solidFill>
                <a:latin typeface="+mn-ea"/>
                <a:cs typeface="Meiryo UI" pitchFamily="50" charset="-128"/>
              </a:rPr>
              <a:t>の連立不等式にすると</a:t>
            </a:r>
            <a:r>
              <a:rPr kumimoji="1" lang="en-US" altLang="ja-JP" sz="2000" dirty="0">
                <a:solidFill>
                  <a:srgbClr val="FFFF00"/>
                </a:solidFill>
                <a:latin typeface="+mn-ea"/>
                <a:cs typeface="Meiryo UI" pitchFamily="50" charset="-128"/>
              </a:rPr>
              <a:t>…</a:t>
            </a:r>
            <a:endParaRPr kumimoji="1" lang="ja-JP" altLang="en-US" sz="2000" dirty="0">
              <a:solidFill>
                <a:srgbClr val="FFFF00"/>
              </a:solidFill>
              <a:latin typeface="+mn-ea"/>
              <a:cs typeface="Meiryo UI" pitchFamily="50" charset="-128"/>
            </a:endParaRPr>
          </a:p>
        </p:txBody>
      </p:sp>
      <mc:AlternateContent xmlns:mc="http://schemas.openxmlformats.org/markup-compatibility/2006" xmlns:a14="http://schemas.microsoft.com/office/drawing/2010/main">
        <mc:Choice Requires="a14">
          <p:sp>
            <p:nvSpPr>
              <p:cNvPr id="18" name="正方形/長方形 17">
                <a:extLst>
                  <a:ext uri="{FF2B5EF4-FFF2-40B4-BE49-F238E27FC236}">
                    <a16:creationId xmlns:a16="http://schemas.microsoft.com/office/drawing/2014/main" id="{45BA72BE-E937-47A4-BAB1-C37C217A6C9E}"/>
                  </a:ext>
                </a:extLst>
              </p:cNvPr>
              <p:cNvSpPr/>
              <p:nvPr/>
            </p:nvSpPr>
            <p:spPr>
              <a:xfrm>
                <a:off x="420369" y="3194291"/>
                <a:ext cx="3616631" cy="10270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ja-JP" altLang="en-US" sz="2200" smtClean="0">
                          <a:solidFill>
                            <a:schemeClr val="bg1"/>
                          </a:solidFill>
                          <a:latin typeface="Cambria Math"/>
                        </a:rPr>
                        <m:t>−2.262≦</m:t>
                      </m:r>
                      <m:f>
                        <m:fPr>
                          <m:ctrlPr>
                            <a:rPr lang="ja-JP" altLang="en-US" sz="2200" i="1">
                              <a:solidFill>
                                <a:schemeClr val="bg1"/>
                              </a:solidFill>
                              <a:latin typeface="Cambria Math" panose="02040503050406030204" pitchFamily="18" charset="0"/>
                            </a:rPr>
                          </m:ctrlPr>
                        </m:fPr>
                        <m:num>
                          <m:acc>
                            <m:accPr>
                              <m:chr m:val="̅"/>
                              <m:ctrlPr>
                                <a:rPr lang="ja-JP" altLang="en-US" sz="2200" i="1">
                                  <a:solidFill>
                                    <a:schemeClr val="bg1"/>
                                  </a:solidFill>
                                  <a:latin typeface="Cambria Math" panose="02040503050406030204" pitchFamily="18" charset="0"/>
                                </a:rPr>
                              </m:ctrlPr>
                            </m:accPr>
                            <m:e>
                              <m:r>
                                <a:rPr lang="ja-JP" altLang="en-US" sz="2200" i="1">
                                  <a:solidFill>
                                    <a:schemeClr val="bg1"/>
                                  </a:solidFill>
                                  <a:latin typeface="Cambria Math"/>
                                </a:rPr>
                                <m:t>𝑥</m:t>
                              </m:r>
                            </m:e>
                          </m:acc>
                          <m:r>
                            <a:rPr lang="ja-JP" altLang="en-US" sz="2200">
                              <a:solidFill>
                                <a:schemeClr val="bg1"/>
                              </a:solidFill>
                              <a:latin typeface="Cambria Math"/>
                            </a:rPr>
                            <m:t>−</m:t>
                          </m:r>
                          <m:r>
                            <a:rPr lang="ja-JP" altLang="en-US" sz="2200" i="1">
                              <a:solidFill>
                                <a:schemeClr val="bg1"/>
                              </a:solidFill>
                              <a:latin typeface="Cambria Math"/>
                            </a:rPr>
                            <m:t>𝜇</m:t>
                          </m:r>
                        </m:num>
                        <m:den>
                          <m:f>
                            <m:fPr>
                              <m:ctrlPr>
                                <a:rPr lang="ja-JP" altLang="en-US" sz="2200" i="1">
                                  <a:solidFill>
                                    <a:schemeClr val="bg1"/>
                                  </a:solidFill>
                                  <a:latin typeface="Cambria Math" panose="02040503050406030204" pitchFamily="18" charset="0"/>
                                </a:rPr>
                              </m:ctrlPr>
                            </m:fPr>
                            <m:num>
                              <m:r>
                                <a:rPr lang="ja-JP" altLang="en-US" sz="2200" i="1">
                                  <a:solidFill>
                                    <a:schemeClr val="bg1"/>
                                  </a:solidFill>
                                  <a:latin typeface="Cambria Math"/>
                                </a:rPr>
                                <m:t>𝑠</m:t>
                              </m:r>
                            </m:num>
                            <m:den>
                              <m:rad>
                                <m:radPr>
                                  <m:degHide m:val="on"/>
                                  <m:ctrlPr>
                                    <a:rPr lang="ja-JP" altLang="en-US" sz="2200" i="1">
                                      <a:solidFill>
                                        <a:schemeClr val="bg1"/>
                                      </a:solidFill>
                                      <a:latin typeface="Cambria Math" panose="02040503050406030204" pitchFamily="18" charset="0"/>
                                    </a:rPr>
                                  </m:ctrlPr>
                                </m:radPr>
                                <m:deg/>
                                <m:e>
                                  <m:r>
                                    <a:rPr lang="ja-JP" altLang="en-US" sz="2200" i="1">
                                      <a:solidFill>
                                        <a:schemeClr val="bg1"/>
                                      </a:solidFill>
                                      <a:latin typeface="Cambria Math"/>
                                    </a:rPr>
                                    <m:t>𝑛</m:t>
                                  </m:r>
                                  <m:r>
                                    <a:rPr lang="ja-JP" altLang="en-US" sz="2200">
                                      <a:solidFill>
                                        <a:schemeClr val="bg1"/>
                                      </a:solidFill>
                                      <a:latin typeface="Cambria Math"/>
                                    </a:rPr>
                                    <m:t>−1</m:t>
                                  </m:r>
                                </m:e>
                              </m:rad>
                            </m:den>
                          </m:f>
                        </m:den>
                      </m:f>
                      <m:r>
                        <a:rPr lang="ja-JP" altLang="en-US" sz="2200">
                          <a:solidFill>
                            <a:schemeClr val="bg1"/>
                          </a:solidFill>
                          <a:latin typeface="Cambria Math"/>
                        </a:rPr>
                        <m:t>≦</m:t>
                      </m:r>
                      <m:r>
                        <a:rPr lang="ja-JP" altLang="en-US" sz="2200">
                          <a:solidFill>
                            <a:schemeClr val="bg1"/>
                          </a:solidFill>
                          <a:latin typeface="Cambria Math"/>
                        </a:rPr>
                        <m:t>　</m:t>
                      </m:r>
                      <m:r>
                        <a:rPr lang="ja-JP" altLang="en-US" sz="2200">
                          <a:solidFill>
                            <a:schemeClr val="bg1"/>
                          </a:solidFill>
                          <a:latin typeface="Cambria Math"/>
                        </a:rPr>
                        <m:t>2.262</m:t>
                      </m:r>
                    </m:oMath>
                  </m:oMathPara>
                </a14:m>
                <a:endParaRPr lang="ja-JP" altLang="en-US" sz="2200" dirty="0">
                  <a:solidFill>
                    <a:schemeClr val="bg1"/>
                  </a:solidFill>
                </a:endParaRPr>
              </a:p>
            </p:txBody>
          </p:sp>
        </mc:Choice>
        <mc:Fallback xmlns="">
          <p:sp>
            <p:nvSpPr>
              <p:cNvPr id="18" name="正方形/長方形 17">
                <a:extLst>
                  <a:ext uri="{FF2B5EF4-FFF2-40B4-BE49-F238E27FC236}">
                    <a16:creationId xmlns:a16="http://schemas.microsoft.com/office/drawing/2014/main" id="{45BA72BE-E937-47A4-BAB1-C37C217A6C9E}"/>
                  </a:ext>
                </a:extLst>
              </p:cNvPr>
              <p:cNvSpPr>
                <a:spLocks noRot="1" noChangeAspect="1" noMove="1" noResize="1" noEditPoints="1" noAdjustHandles="1" noChangeArrowheads="1" noChangeShapeType="1" noTextEdit="1"/>
              </p:cNvSpPr>
              <p:nvPr/>
            </p:nvSpPr>
            <p:spPr>
              <a:xfrm>
                <a:off x="420369" y="3194291"/>
                <a:ext cx="3616631" cy="1027076"/>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正方形/長方形 23">
                <a:extLst>
                  <a:ext uri="{FF2B5EF4-FFF2-40B4-BE49-F238E27FC236}">
                    <a16:creationId xmlns:a16="http://schemas.microsoft.com/office/drawing/2014/main" id="{14F9FDE5-7438-4D3C-B249-9C66B51FD0A0}"/>
                  </a:ext>
                </a:extLst>
              </p:cNvPr>
              <p:cNvSpPr/>
              <p:nvPr/>
            </p:nvSpPr>
            <p:spPr>
              <a:xfrm>
                <a:off x="2843808" y="4283641"/>
                <a:ext cx="6053027" cy="73539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ja-JP" altLang="en-US" sz="2200" i="1" smtClean="0">
                              <a:solidFill>
                                <a:schemeClr val="bg1"/>
                              </a:solidFill>
                              <a:latin typeface="Cambria Math" panose="02040503050406030204" pitchFamily="18" charset="0"/>
                            </a:rPr>
                          </m:ctrlPr>
                        </m:accPr>
                        <m:e>
                          <m:r>
                            <a:rPr lang="ja-JP" altLang="en-US" sz="2200" i="1">
                              <a:solidFill>
                                <a:schemeClr val="bg1"/>
                              </a:solidFill>
                              <a:latin typeface="Cambria Math"/>
                            </a:rPr>
                            <m:t>𝑥</m:t>
                          </m:r>
                        </m:e>
                      </m:acc>
                      <m:r>
                        <a:rPr lang="ja-JP" altLang="en-US" sz="2200" i="0">
                          <a:solidFill>
                            <a:schemeClr val="bg1"/>
                          </a:solidFill>
                          <a:latin typeface="Cambria Math"/>
                        </a:rPr>
                        <m:t>−2.</m:t>
                      </m:r>
                      <m:r>
                        <a:rPr lang="ja-JP" altLang="en-US" sz="2200" i="0" smtClean="0">
                          <a:solidFill>
                            <a:schemeClr val="bg1"/>
                          </a:solidFill>
                          <a:latin typeface="Cambria Math"/>
                        </a:rPr>
                        <m:t>262</m:t>
                      </m:r>
                      <m:f>
                        <m:fPr>
                          <m:ctrlPr>
                            <a:rPr lang="ja-JP" altLang="en-US" sz="2200" i="1">
                              <a:solidFill>
                                <a:schemeClr val="bg1"/>
                              </a:solidFill>
                              <a:latin typeface="Cambria Math" panose="02040503050406030204" pitchFamily="18" charset="0"/>
                            </a:rPr>
                          </m:ctrlPr>
                        </m:fPr>
                        <m:num>
                          <m:r>
                            <a:rPr lang="ja-JP" altLang="en-US" sz="2200" i="1">
                              <a:solidFill>
                                <a:schemeClr val="bg1"/>
                              </a:solidFill>
                              <a:latin typeface="Cambria Math"/>
                            </a:rPr>
                            <m:t>𝑠</m:t>
                          </m:r>
                        </m:num>
                        <m:den>
                          <m:rad>
                            <m:radPr>
                              <m:degHide m:val="on"/>
                              <m:ctrlPr>
                                <a:rPr lang="ja-JP" altLang="en-US" sz="2200" i="1">
                                  <a:solidFill>
                                    <a:schemeClr val="bg1"/>
                                  </a:solidFill>
                                  <a:latin typeface="Cambria Math" panose="02040503050406030204" pitchFamily="18" charset="0"/>
                                </a:rPr>
                              </m:ctrlPr>
                            </m:radPr>
                            <m:deg/>
                            <m:e>
                              <m:r>
                                <a:rPr lang="ja-JP" altLang="en-US" sz="2200" i="1">
                                  <a:solidFill>
                                    <a:schemeClr val="bg1"/>
                                  </a:solidFill>
                                  <a:latin typeface="Cambria Math"/>
                                </a:rPr>
                                <m:t>𝑛</m:t>
                              </m:r>
                              <m:r>
                                <a:rPr lang="ja-JP" altLang="en-US" sz="2200" i="0">
                                  <a:solidFill>
                                    <a:schemeClr val="bg1"/>
                                  </a:solidFill>
                                  <a:latin typeface="Cambria Math"/>
                                </a:rPr>
                                <m:t>−1</m:t>
                              </m:r>
                            </m:e>
                          </m:rad>
                        </m:den>
                      </m:f>
                      <m:r>
                        <a:rPr lang="ja-JP" altLang="en-US" sz="2200" i="0">
                          <a:solidFill>
                            <a:schemeClr val="bg1"/>
                          </a:solidFill>
                          <a:latin typeface="Cambria Math"/>
                        </a:rPr>
                        <m:t>≦</m:t>
                      </m:r>
                      <m:r>
                        <a:rPr lang="ja-JP" altLang="en-US" sz="2200" i="1">
                          <a:solidFill>
                            <a:schemeClr val="bg1"/>
                          </a:solidFill>
                          <a:latin typeface="Cambria Math"/>
                        </a:rPr>
                        <m:t>𝜇</m:t>
                      </m:r>
                      <m:r>
                        <a:rPr lang="ja-JP" altLang="en-US" sz="2200" i="0">
                          <a:solidFill>
                            <a:schemeClr val="bg1"/>
                          </a:solidFill>
                          <a:latin typeface="Cambria Math"/>
                        </a:rPr>
                        <m:t>≦</m:t>
                      </m:r>
                      <m:acc>
                        <m:accPr>
                          <m:chr m:val="̅"/>
                          <m:ctrlPr>
                            <a:rPr lang="ja-JP" altLang="en-US" sz="2200" i="1">
                              <a:solidFill>
                                <a:schemeClr val="bg1"/>
                              </a:solidFill>
                              <a:latin typeface="Cambria Math" panose="02040503050406030204" pitchFamily="18" charset="0"/>
                            </a:rPr>
                          </m:ctrlPr>
                        </m:accPr>
                        <m:e>
                          <m:r>
                            <a:rPr lang="ja-JP" altLang="en-US" sz="2200" i="1">
                              <a:solidFill>
                                <a:schemeClr val="bg1"/>
                              </a:solidFill>
                              <a:latin typeface="Cambria Math"/>
                            </a:rPr>
                            <m:t>𝑥</m:t>
                          </m:r>
                        </m:e>
                      </m:acc>
                      <m:r>
                        <a:rPr lang="ja-JP" altLang="en-US" sz="2200" i="0">
                          <a:solidFill>
                            <a:schemeClr val="bg1"/>
                          </a:solidFill>
                          <a:latin typeface="Cambria Math"/>
                        </a:rPr>
                        <m:t>+2.262</m:t>
                      </m:r>
                      <m:f>
                        <m:fPr>
                          <m:ctrlPr>
                            <a:rPr lang="ja-JP" altLang="en-US" sz="2200" i="1">
                              <a:solidFill>
                                <a:schemeClr val="bg1"/>
                              </a:solidFill>
                              <a:latin typeface="Cambria Math" panose="02040503050406030204" pitchFamily="18" charset="0"/>
                            </a:rPr>
                          </m:ctrlPr>
                        </m:fPr>
                        <m:num>
                          <m:r>
                            <a:rPr lang="ja-JP" altLang="en-US" sz="2200" i="1">
                              <a:solidFill>
                                <a:schemeClr val="bg1"/>
                              </a:solidFill>
                              <a:latin typeface="Cambria Math"/>
                            </a:rPr>
                            <m:t>𝑠</m:t>
                          </m:r>
                        </m:num>
                        <m:den>
                          <m:rad>
                            <m:radPr>
                              <m:degHide m:val="on"/>
                              <m:ctrlPr>
                                <a:rPr lang="ja-JP" altLang="en-US" sz="2200" i="1">
                                  <a:solidFill>
                                    <a:schemeClr val="bg1"/>
                                  </a:solidFill>
                                  <a:latin typeface="Cambria Math" panose="02040503050406030204" pitchFamily="18" charset="0"/>
                                </a:rPr>
                              </m:ctrlPr>
                            </m:radPr>
                            <m:deg/>
                            <m:e>
                              <m:r>
                                <a:rPr lang="ja-JP" altLang="en-US" sz="2200" i="1">
                                  <a:solidFill>
                                    <a:schemeClr val="bg1"/>
                                  </a:solidFill>
                                  <a:latin typeface="Cambria Math"/>
                                </a:rPr>
                                <m:t>𝑛</m:t>
                              </m:r>
                              <m:r>
                                <a:rPr lang="ja-JP" altLang="en-US" sz="2200" i="0">
                                  <a:solidFill>
                                    <a:schemeClr val="bg1"/>
                                  </a:solidFill>
                                  <a:latin typeface="Cambria Math"/>
                                </a:rPr>
                                <m:t>−1</m:t>
                              </m:r>
                            </m:e>
                          </m:rad>
                        </m:den>
                      </m:f>
                    </m:oMath>
                  </m:oMathPara>
                </a14:m>
                <a:endParaRPr lang="ja-JP" altLang="en-US" sz="2200" dirty="0">
                  <a:solidFill>
                    <a:schemeClr val="bg1"/>
                  </a:solidFill>
                </a:endParaRPr>
              </a:p>
            </p:txBody>
          </p:sp>
        </mc:Choice>
        <mc:Fallback xmlns="">
          <p:sp>
            <p:nvSpPr>
              <p:cNvPr id="24" name="正方形/長方形 23">
                <a:extLst>
                  <a:ext uri="{FF2B5EF4-FFF2-40B4-BE49-F238E27FC236}">
                    <a16:creationId xmlns:a16="http://schemas.microsoft.com/office/drawing/2014/main" id="{14F9FDE5-7438-4D3C-B249-9C66B51FD0A0}"/>
                  </a:ext>
                </a:extLst>
              </p:cNvPr>
              <p:cNvSpPr>
                <a:spLocks noRot="1" noChangeAspect="1" noMove="1" noResize="1" noEditPoints="1" noAdjustHandles="1" noChangeArrowheads="1" noChangeShapeType="1" noTextEdit="1"/>
              </p:cNvSpPr>
              <p:nvPr/>
            </p:nvSpPr>
            <p:spPr>
              <a:xfrm>
                <a:off x="2843808" y="4283641"/>
                <a:ext cx="6053027" cy="735394"/>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正方形/長方形 25">
                <a:extLst>
                  <a:ext uri="{FF2B5EF4-FFF2-40B4-BE49-F238E27FC236}">
                    <a16:creationId xmlns:a16="http://schemas.microsoft.com/office/drawing/2014/main" id="{3E160959-BC17-4470-8E71-665FF3820D0B}"/>
                  </a:ext>
                </a:extLst>
              </p:cNvPr>
              <p:cNvSpPr/>
              <p:nvPr/>
            </p:nvSpPr>
            <p:spPr>
              <a:xfrm>
                <a:off x="3345990" y="5378000"/>
                <a:ext cx="5262436" cy="853054"/>
              </a:xfrm>
              <a:prstGeom prst="rect">
                <a:avLst/>
              </a:prstGeom>
              <a:solidFill>
                <a:srgbClr val="0070C0"/>
              </a:solid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ja-JP" altLang="en-US" sz="2200" i="1" smtClean="0">
                              <a:solidFill>
                                <a:schemeClr val="bg1"/>
                              </a:solidFill>
                              <a:latin typeface="Cambria Math" panose="02040503050406030204" pitchFamily="18" charset="0"/>
                            </a:rPr>
                          </m:ctrlPr>
                        </m:dPr>
                        <m:e>
                          <m:acc>
                            <m:accPr>
                              <m:chr m:val="̅"/>
                              <m:ctrlPr>
                                <a:rPr lang="ja-JP" altLang="en-US" sz="2200" i="1">
                                  <a:solidFill>
                                    <a:schemeClr val="bg1"/>
                                  </a:solidFill>
                                  <a:latin typeface="Cambria Math" panose="02040503050406030204" pitchFamily="18" charset="0"/>
                                </a:rPr>
                              </m:ctrlPr>
                            </m:accPr>
                            <m:e>
                              <m:r>
                                <a:rPr lang="ja-JP" altLang="en-US" sz="2200" i="1">
                                  <a:solidFill>
                                    <a:schemeClr val="bg1"/>
                                  </a:solidFill>
                                  <a:latin typeface="Cambria Math"/>
                                </a:rPr>
                                <m:t>𝑥</m:t>
                              </m:r>
                            </m:e>
                          </m:acc>
                          <m:r>
                            <a:rPr lang="ja-JP" altLang="en-US" sz="2200" i="0">
                              <a:solidFill>
                                <a:schemeClr val="bg1"/>
                              </a:solidFill>
                              <a:latin typeface="Cambria Math"/>
                            </a:rPr>
                            <m:t>−2.262</m:t>
                          </m:r>
                          <m:f>
                            <m:fPr>
                              <m:ctrlPr>
                                <a:rPr lang="ja-JP" altLang="en-US" sz="2200" i="1">
                                  <a:solidFill>
                                    <a:schemeClr val="bg1"/>
                                  </a:solidFill>
                                  <a:latin typeface="Cambria Math" panose="02040503050406030204" pitchFamily="18" charset="0"/>
                                </a:rPr>
                              </m:ctrlPr>
                            </m:fPr>
                            <m:num>
                              <m:r>
                                <a:rPr lang="ja-JP" altLang="en-US" sz="2200" i="1">
                                  <a:solidFill>
                                    <a:schemeClr val="bg1"/>
                                  </a:solidFill>
                                  <a:latin typeface="Cambria Math"/>
                                </a:rPr>
                                <m:t>𝑠</m:t>
                              </m:r>
                            </m:num>
                            <m:den>
                              <m:rad>
                                <m:radPr>
                                  <m:degHide m:val="on"/>
                                  <m:ctrlPr>
                                    <a:rPr lang="ja-JP" altLang="en-US" sz="2200" i="1">
                                      <a:solidFill>
                                        <a:schemeClr val="bg1"/>
                                      </a:solidFill>
                                      <a:latin typeface="Cambria Math" panose="02040503050406030204" pitchFamily="18" charset="0"/>
                                    </a:rPr>
                                  </m:ctrlPr>
                                </m:radPr>
                                <m:deg/>
                                <m:e>
                                  <m:r>
                                    <a:rPr lang="ja-JP" altLang="en-US" sz="2200" i="1">
                                      <a:solidFill>
                                        <a:schemeClr val="bg1"/>
                                      </a:solidFill>
                                      <a:latin typeface="Cambria Math"/>
                                    </a:rPr>
                                    <m:t>𝑛</m:t>
                                  </m:r>
                                  <m:r>
                                    <a:rPr lang="ja-JP" altLang="en-US" sz="2200" i="0">
                                      <a:solidFill>
                                        <a:schemeClr val="bg1"/>
                                      </a:solidFill>
                                      <a:latin typeface="Cambria Math"/>
                                    </a:rPr>
                                    <m:t>−1</m:t>
                                  </m:r>
                                </m:e>
                              </m:rad>
                            </m:den>
                          </m:f>
                          <m:r>
                            <a:rPr lang="ja-JP" altLang="en-US" sz="2200" i="0">
                              <a:solidFill>
                                <a:schemeClr val="bg1"/>
                              </a:solidFill>
                              <a:latin typeface="Cambria Math"/>
                            </a:rPr>
                            <m:t>，</m:t>
                          </m:r>
                          <m:acc>
                            <m:accPr>
                              <m:chr m:val="̅"/>
                              <m:ctrlPr>
                                <a:rPr lang="ja-JP" altLang="en-US" sz="2200" i="1">
                                  <a:solidFill>
                                    <a:schemeClr val="bg1"/>
                                  </a:solidFill>
                                  <a:latin typeface="Cambria Math" panose="02040503050406030204" pitchFamily="18" charset="0"/>
                                </a:rPr>
                              </m:ctrlPr>
                            </m:accPr>
                            <m:e>
                              <m:r>
                                <a:rPr lang="ja-JP" altLang="en-US" sz="2200" i="1">
                                  <a:solidFill>
                                    <a:schemeClr val="bg1"/>
                                  </a:solidFill>
                                  <a:latin typeface="Cambria Math"/>
                                </a:rPr>
                                <m:t>𝑥</m:t>
                              </m:r>
                            </m:e>
                          </m:acc>
                          <m:r>
                            <a:rPr lang="ja-JP" altLang="en-US" sz="2200" i="0">
                              <a:solidFill>
                                <a:schemeClr val="bg1"/>
                              </a:solidFill>
                              <a:latin typeface="Cambria Math"/>
                            </a:rPr>
                            <m:t>+2.262</m:t>
                          </m:r>
                          <m:f>
                            <m:fPr>
                              <m:ctrlPr>
                                <a:rPr lang="ja-JP" altLang="en-US" sz="2200" i="1">
                                  <a:solidFill>
                                    <a:schemeClr val="bg1"/>
                                  </a:solidFill>
                                  <a:latin typeface="Cambria Math" panose="02040503050406030204" pitchFamily="18" charset="0"/>
                                </a:rPr>
                              </m:ctrlPr>
                            </m:fPr>
                            <m:num>
                              <m:r>
                                <a:rPr lang="ja-JP" altLang="en-US" sz="2200" i="1">
                                  <a:solidFill>
                                    <a:schemeClr val="bg1"/>
                                  </a:solidFill>
                                  <a:latin typeface="Cambria Math"/>
                                </a:rPr>
                                <m:t>𝑠</m:t>
                              </m:r>
                            </m:num>
                            <m:den>
                              <m:rad>
                                <m:radPr>
                                  <m:degHide m:val="on"/>
                                  <m:ctrlPr>
                                    <a:rPr lang="ja-JP" altLang="en-US" sz="2200" i="1">
                                      <a:solidFill>
                                        <a:schemeClr val="bg1"/>
                                      </a:solidFill>
                                      <a:latin typeface="Cambria Math" panose="02040503050406030204" pitchFamily="18" charset="0"/>
                                    </a:rPr>
                                  </m:ctrlPr>
                                </m:radPr>
                                <m:deg/>
                                <m:e>
                                  <m:r>
                                    <a:rPr lang="ja-JP" altLang="en-US" sz="2200" i="1">
                                      <a:solidFill>
                                        <a:schemeClr val="bg1"/>
                                      </a:solidFill>
                                      <a:latin typeface="Cambria Math"/>
                                    </a:rPr>
                                    <m:t>𝑛</m:t>
                                  </m:r>
                                  <m:r>
                                    <a:rPr lang="ja-JP" altLang="en-US" sz="2200" i="0">
                                      <a:solidFill>
                                        <a:schemeClr val="bg1"/>
                                      </a:solidFill>
                                      <a:latin typeface="Cambria Math"/>
                                    </a:rPr>
                                    <m:t>−1</m:t>
                                  </m:r>
                                </m:e>
                              </m:rad>
                            </m:den>
                          </m:f>
                        </m:e>
                      </m:d>
                    </m:oMath>
                  </m:oMathPara>
                </a14:m>
                <a:endParaRPr lang="ja-JP" altLang="en-US" sz="2200" dirty="0"/>
              </a:p>
            </p:txBody>
          </p:sp>
        </mc:Choice>
        <mc:Fallback xmlns="">
          <p:sp>
            <p:nvSpPr>
              <p:cNvPr id="26" name="正方形/長方形 25">
                <a:extLst>
                  <a:ext uri="{FF2B5EF4-FFF2-40B4-BE49-F238E27FC236}">
                    <a16:creationId xmlns:a16="http://schemas.microsoft.com/office/drawing/2014/main" id="{3E160959-BC17-4470-8E71-665FF3820D0B}"/>
                  </a:ext>
                </a:extLst>
              </p:cNvPr>
              <p:cNvSpPr>
                <a:spLocks noRot="1" noChangeAspect="1" noMove="1" noResize="1" noEditPoints="1" noAdjustHandles="1" noChangeArrowheads="1" noChangeShapeType="1" noTextEdit="1"/>
              </p:cNvSpPr>
              <p:nvPr/>
            </p:nvSpPr>
            <p:spPr>
              <a:xfrm>
                <a:off x="3345990" y="5378000"/>
                <a:ext cx="5262436" cy="853054"/>
              </a:xfrm>
              <a:prstGeom prst="rect">
                <a:avLst/>
              </a:prstGeom>
              <a:blipFill>
                <a:blip r:embed="rId6"/>
                <a:stretch>
                  <a:fillRect/>
                </a:stretch>
              </a:blipFill>
            </p:spPr>
            <p:txBody>
              <a:bodyPr/>
              <a:lstStyle/>
              <a:p>
                <a:r>
                  <a:rPr lang="ja-JP" altLang="en-US">
                    <a:noFill/>
                  </a:rPr>
                  <a:t> </a:t>
                </a:r>
              </a:p>
            </p:txBody>
          </p:sp>
        </mc:Fallback>
      </mc:AlternateContent>
      <p:sp>
        <p:nvSpPr>
          <p:cNvPr id="14" name="テキスト ボックス 13">
            <a:extLst>
              <a:ext uri="{FF2B5EF4-FFF2-40B4-BE49-F238E27FC236}">
                <a16:creationId xmlns:a16="http://schemas.microsoft.com/office/drawing/2014/main" id="{09541DB8-C7FC-46F8-8C1B-B53549774B88}"/>
              </a:ext>
            </a:extLst>
          </p:cNvPr>
          <p:cNvSpPr txBox="1"/>
          <p:nvPr/>
        </p:nvSpPr>
        <p:spPr>
          <a:xfrm>
            <a:off x="611560" y="5215391"/>
            <a:ext cx="2664296" cy="1015663"/>
          </a:xfrm>
          <a:prstGeom prst="rect">
            <a:avLst/>
          </a:prstGeom>
          <a:noFill/>
        </p:spPr>
        <p:txBody>
          <a:bodyPr wrap="square" rtlCol="0">
            <a:spAutoFit/>
          </a:bodyPr>
          <a:lstStyle/>
          <a:p>
            <a:r>
              <a:rPr kumimoji="1" lang="ja-JP" altLang="en-US" sz="2000" dirty="0">
                <a:solidFill>
                  <a:schemeClr val="bg1"/>
                </a:solidFill>
                <a:latin typeface="ＭＳ Ｐゴシック" panose="020B0600070205080204" pitchFamily="50" charset="-128"/>
                <a:cs typeface="Meiryo UI" pitchFamily="50" charset="-128"/>
              </a:rPr>
              <a:t>標本サイズが</a:t>
            </a:r>
            <a:r>
              <a:rPr kumimoji="1" lang="en-US" altLang="ja-JP" sz="2000" dirty="0">
                <a:solidFill>
                  <a:schemeClr val="bg1"/>
                </a:solidFill>
                <a:latin typeface="ＭＳ Ｐゴシック" panose="020B0600070205080204" pitchFamily="50" charset="-128"/>
                <a:cs typeface="Meiryo UI" pitchFamily="50" charset="-128"/>
              </a:rPr>
              <a:t>10</a:t>
            </a:r>
            <a:r>
              <a:rPr kumimoji="1" lang="ja-JP" altLang="en-US" sz="2000" dirty="0">
                <a:solidFill>
                  <a:schemeClr val="bg1"/>
                </a:solidFill>
                <a:latin typeface="ＭＳ Ｐゴシック" panose="020B0600070205080204" pitchFamily="50" charset="-128"/>
                <a:cs typeface="Meiryo UI" pitchFamily="50" charset="-128"/>
              </a:rPr>
              <a:t>のとき，母平均</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に対する信頼係数</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95</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％の信頼区間→</a:t>
            </a:r>
          </a:p>
        </p:txBody>
      </p:sp>
    </p:spTree>
    <p:extLst>
      <p:ext uri="{BB962C8B-B14F-4D97-AF65-F5344CB8AC3E}">
        <p14:creationId xmlns:p14="http://schemas.microsoft.com/office/powerpoint/2010/main" val="2343964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i="1"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50" charset="-128"/>
              </a:rPr>
              <a:t>ｔ </a:t>
            </a:r>
            <a:r>
              <a:rPr kumimoji="1" lang="ja-JP" altLang="en-US" b="1"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50" charset="-128"/>
              </a:rPr>
              <a:t>分布表</a:t>
            </a:r>
            <a:r>
              <a:rPr lang="ja-JP" altLang="en-US" b="1"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50" charset="-128"/>
              </a:rPr>
              <a:t>の読み方（付録</a:t>
            </a:r>
            <a:r>
              <a:rPr lang="en-US" altLang="ja-JP" b="1"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50" charset="-128"/>
              </a:rPr>
              <a:t>Ⅱ</a:t>
            </a:r>
            <a:r>
              <a:rPr lang="ja-JP" altLang="en-US" b="1"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50" charset="-128"/>
              </a:rPr>
              <a:t>）</a:t>
            </a:r>
            <a:endParaRPr kumimoji="1" lang="ja-JP" altLang="en-US" sz="3000" dirty="0">
              <a:latin typeface="ＭＳ Ｐゴシック" pitchFamily="50" charset="-128"/>
              <a:ea typeface="ＭＳ Ｐゴシック" pitchFamily="50" charset="-128"/>
              <a:cs typeface="Meiryo UI" pitchFamily="50" charset="-128"/>
            </a:endParaRPr>
          </a:p>
        </p:txBody>
      </p:sp>
      <p:graphicFrame>
        <p:nvGraphicFramePr>
          <p:cNvPr id="11" name="コンテンツ プレースホルダー 10"/>
          <p:cNvGraphicFramePr>
            <a:graphicFrameLocks noGrp="1"/>
          </p:cNvGraphicFramePr>
          <p:nvPr>
            <p:ph idx="1"/>
            <p:extLst>
              <p:ext uri="{D42A27DB-BD31-4B8C-83A1-F6EECF244321}">
                <p14:modId xmlns:p14="http://schemas.microsoft.com/office/powerpoint/2010/main" val="2147269333"/>
              </p:ext>
            </p:extLst>
          </p:nvPr>
        </p:nvGraphicFramePr>
        <p:xfrm>
          <a:off x="1421921" y="2497677"/>
          <a:ext cx="5616624" cy="2560320"/>
        </p:xfrm>
        <a:graphic>
          <a:graphicData uri="http://schemas.openxmlformats.org/drawingml/2006/table">
            <a:tbl>
              <a:tblPr firstRow="1" bandRow="1">
                <a:tableStyleId>{5C22544A-7EE6-4342-B048-85BDC9FD1C3A}</a:tableStyleId>
              </a:tblPr>
              <a:tblGrid>
                <a:gridCol w="792088">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792088">
                  <a:extLst>
                    <a:ext uri="{9D8B030D-6E8A-4147-A177-3AD203B41FA5}">
                      <a16:colId xmlns:a16="http://schemas.microsoft.com/office/drawing/2014/main" val="20005"/>
                    </a:ext>
                  </a:extLst>
                </a:gridCol>
                <a:gridCol w="864096">
                  <a:extLst>
                    <a:ext uri="{9D8B030D-6E8A-4147-A177-3AD203B41FA5}">
                      <a16:colId xmlns:a16="http://schemas.microsoft.com/office/drawing/2014/main" val="20006"/>
                    </a:ext>
                  </a:extLst>
                </a:gridCol>
              </a:tblGrid>
              <a:tr h="333225">
                <a:tc>
                  <a:txBody>
                    <a:bodyPr/>
                    <a:lstStyle/>
                    <a:p>
                      <a:pPr algn="ctr"/>
                      <a:endParaRPr kumimoji="1" lang="ja-JP" altLang="en-US" b="1" dirty="0">
                        <a:latin typeface="ＭＳ Ｐゴシック" pitchFamily="50" charset="-128"/>
                        <a:ea typeface="ＭＳ Ｐゴシック" pitchFamily="50" charset="-128"/>
                      </a:endParaRPr>
                    </a:p>
                  </a:txBody>
                  <a:tcPr/>
                </a:tc>
                <a:tc>
                  <a:txBody>
                    <a:bodyPr/>
                    <a:lstStyle/>
                    <a:p>
                      <a:pPr algn="ctr"/>
                      <a:r>
                        <a:rPr kumimoji="1" lang="en-US" altLang="ja-JP" dirty="0">
                          <a:solidFill>
                            <a:srgbClr val="FFC000"/>
                          </a:solidFill>
                          <a:latin typeface="ＭＳ Ｐゴシック" pitchFamily="50" charset="-128"/>
                          <a:ea typeface="ＭＳ Ｐゴシック" pitchFamily="50" charset="-128"/>
                        </a:rPr>
                        <a:t>0.10</a:t>
                      </a:r>
                      <a:endParaRPr kumimoji="1" lang="ja-JP" altLang="en-US" dirty="0">
                        <a:solidFill>
                          <a:srgbClr val="FFC000"/>
                        </a:solidFill>
                        <a:latin typeface="ＭＳ Ｐゴシック" pitchFamily="50" charset="-128"/>
                        <a:ea typeface="ＭＳ Ｐゴシック" pitchFamily="50" charset="-128"/>
                      </a:endParaRPr>
                    </a:p>
                  </a:txBody>
                  <a:tcPr/>
                </a:tc>
                <a:tc>
                  <a:txBody>
                    <a:bodyPr/>
                    <a:lstStyle/>
                    <a:p>
                      <a:pPr algn="ctr"/>
                      <a:r>
                        <a:rPr kumimoji="1" lang="en-US" altLang="ja-JP" dirty="0">
                          <a:solidFill>
                            <a:srgbClr val="FFC000"/>
                          </a:solidFill>
                          <a:latin typeface="ＭＳ Ｐゴシック" pitchFamily="50" charset="-128"/>
                          <a:ea typeface="ＭＳ Ｐゴシック" pitchFamily="50" charset="-128"/>
                        </a:rPr>
                        <a:t>0.05</a:t>
                      </a:r>
                      <a:endParaRPr kumimoji="1" lang="ja-JP" altLang="en-US" dirty="0">
                        <a:solidFill>
                          <a:srgbClr val="FFC000"/>
                        </a:solidFill>
                        <a:latin typeface="ＭＳ Ｐゴシック" pitchFamily="50" charset="-128"/>
                        <a:ea typeface="ＭＳ Ｐゴシック" pitchFamily="50" charset="-128"/>
                      </a:endParaRPr>
                    </a:p>
                  </a:txBody>
                  <a:tcPr/>
                </a:tc>
                <a:tc>
                  <a:txBody>
                    <a:bodyPr/>
                    <a:lstStyle/>
                    <a:p>
                      <a:pPr algn="ctr"/>
                      <a:r>
                        <a:rPr kumimoji="1" lang="en-US" altLang="ja-JP" dirty="0">
                          <a:solidFill>
                            <a:srgbClr val="FFC000"/>
                          </a:solidFill>
                          <a:latin typeface="ＭＳ Ｐゴシック" pitchFamily="50" charset="-128"/>
                          <a:ea typeface="ＭＳ Ｐゴシック" pitchFamily="50" charset="-128"/>
                        </a:rPr>
                        <a:t>0.025</a:t>
                      </a:r>
                      <a:endParaRPr kumimoji="1" lang="ja-JP" altLang="en-US" dirty="0">
                        <a:solidFill>
                          <a:srgbClr val="FFC000"/>
                        </a:solidFill>
                        <a:latin typeface="ＭＳ Ｐゴシック" pitchFamily="50" charset="-128"/>
                        <a:ea typeface="ＭＳ Ｐゴシック" pitchFamily="50" charset="-128"/>
                      </a:endParaRPr>
                    </a:p>
                  </a:txBody>
                  <a:tcPr/>
                </a:tc>
                <a:tc>
                  <a:txBody>
                    <a:bodyPr/>
                    <a:lstStyle/>
                    <a:p>
                      <a:pPr algn="ctr"/>
                      <a:r>
                        <a:rPr kumimoji="1" lang="en-US" altLang="ja-JP" dirty="0">
                          <a:solidFill>
                            <a:srgbClr val="FFC000"/>
                          </a:solidFill>
                          <a:latin typeface="ＭＳ Ｐゴシック" pitchFamily="50" charset="-128"/>
                          <a:ea typeface="ＭＳ Ｐゴシック" pitchFamily="50" charset="-128"/>
                        </a:rPr>
                        <a:t>0.01</a:t>
                      </a:r>
                      <a:endParaRPr kumimoji="1" lang="ja-JP" altLang="en-US" dirty="0">
                        <a:solidFill>
                          <a:srgbClr val="FFC000"/>
                        </a:solidFill>
                        <a:latin typeface="ＭＳ Ｐゴシック" pitchFamily="50" charset="-128"/>
                        <a:ea typeface="ＭＳ Ｐゴシック" pitchFamily="50" charset="-128"/>
                      </a:endParaRPr>
                    </a:p>
                  </a:txBody>
                  <a:tcPr/>
                </a:tc>
                <a:tc>
                  <a:txBody>
                    <a:bodyPr/>
                    <a:lstStyle/>
                    <a:p>
                      <a:pPr algn="ctr"/>
                      <a:r>
                        <a:rPr kumimoji="1" lang="en-US" altLang="ja-JP" dirty="0">
                          <a:solidFill>
                            <a:srgbClr val="FFC000"/>
                          </a:solidFill>
                          <a:latin typeface="ＭＳ Ｐゴシック" pitchFamily="50" charset="-128"/>
                          <a:ea typeface="ＭＳ Ｐゴシック" pitchFamily="50" charset="-128"/>
                        </a:rPr>
                        <a:t>0.005</a:t>
                      </a:r>
                      <a:endParaRPr kumimoji="1" lang="ja-JP" altLang="en-US" dirty="0">
                        <a:solidFill>
                          <a:srgbClr val="FFC000"/>
                        </a:solidFill>
                        <a:latin typeface="ＭＳ Ｐゴシック" pitchFamily="50" charset="-128"/>
                        <a:ea typeface="ＭＳ Ｐゴシック" pitchFamily="50" charset="-128"/>
                      </a:endParaRPr>
                    </a:p>
                  </a:txBody>
                  <a:tcPr/>
                </a:tc>
                <a:tc>
                  <a:txBody>
                    <a:bodyPr/>
                    <a:lstStyle/>
                    <a:p>
                      <a:pPr algn="ctr"/>
                      <a:r>
                        <a:rPr kumimoji="1" lang="en-US" altLang="ja-JP" dirty="0">
                          <a:solidFill>
                            <a:srgbClr val="FFC000"/>
                          </a:solidFill>
                          <a:latin typeface="ＭＳ Ｐゴシック" pitchFamily="50" charset="-128"/>
                          <a:ea typeface="ＭＳ Ｐゴシック" pitchFamily="50" charset="-128"/>
                        </a:rPr>
                        <a:t>0.001</a:t>
                      </a:r>
                      <a:endParaRPr kumimoji="1" lang="ja-JP" altLang="en-US" dirty="0">
                        <a:solidFill>
                          <a:srgbClr val="FFC000"/>
                        </a:solidFill>
                        <a:latin typeface="ＭＳ Ｐゴシック" pitchFamily="50" charset="-128"/>
                        <a:ea typeface="ＭＳ Ｐゴシック" pitchFamily="50" charset="-128"/>
                      </a:endParaRPr>
                    </a:p>
                  </a:txBody>
                  <a:tcPr/>
                </a:tc>
                <a:extLst>
                  <a:ext uri="{0D108BD9-81ED-4DB2-BD59-A6C34878D82A}">
                    <a16:rowId xmlns:a16="http://schemas.microsoft.com/office/drawing/2014/main" val="10000"/>
                  </a:ext>
                </a:extLst>
              </a:tr>
              <a:tr h="333225">
                <a:tc>
                  <a:txBody>
                    <a:bodyPr/>
                    <a:lstStyle/>
                    <a:p>
                      <a:pPr algn="ctr"/>
                      <a:r>
                        <a:rPr lang="en-US" altLang="ja-JP" dirty="0">
                          <a:solidFill>
                            <a:srgbClr val="FFFF00"/>
                          </a:solidFill>
                          <a:latin typeface="ＭＳ Ｐゴシック" pitchFamily="50" charset="-128"/>
                          <a:ea typeface="ＭＳ Ｐゴシック" pitchFamily="50" charset="-128"/>
                        </a:rPr>
                        <a:t>1</a:t>
                      </a:r>
                      <a:endParaRPr lang="ja-JP" altLang="en-US" dirty="0">
                        <a:solidFill>
                          <a:srgbClr val="FFFF00"/>
                        </a:solidFill>
                        <a:latin typeface="ＭＳ Ｐゴシック" pitchFamily="50" charset="-128"/>
                        <a:ea typeface="ＭＳ Ｐゴシック" pitchFamily="50" charset="-128"/>
                      </a:endParaRPr>
                    </a:p>
                  </a:txBody>
                  <a:tcPr>
                    <a:solidFill>
                      <a:schemeClr val="accent1"/>
                    </a:solidFill>
                  </a:tcPr>
                </a:tc>
                <a:tc>
                  <a:txBody>
                    <a:bodyPr/>
                    <a:lstStyle/>
                    <a:p>
                      <a:pPr algn="ctr"/>
                      <a:r>
                        <a:rPr kumimoji="1" lang="en-US" altLang="ja-JP" sz="1600" dirty="0">
                          <a:latin typeface="ＭＳ Ｐゴシック" pitchFamily="50" charset="-128"/>
                          <a:ea typeface="ＭＳ Ｐゴシック" pitchFamily="50" charset="-128"/>
                        </a:rPr>
                        <a:t>3.078</a:t>
                      </a:r>
                    </a:p>
                  </a:txBody>
                  <a:tcPr/>
                </a:tc>
                <a:tc>
                  <a:txBody>
                    <a:bodyPr/>
                    <a:lstStyle/>
                    <a:p>
                      <a:pPr algn="ctr"/>
                      <a:r>
                        <a:rPr kumimoji="1" lang="en-US" altLang="ja-JP" sz="1600" dirty="0">
                          <a:latin typeface="ＭＳ Ｐゴシック" pitchFamily="50" charset="-128"/>
                          <a:ea typeface="ＭＳ Ｐゴシック" pitchFamily="50" charset="-128"/>
                        </a:rPr>
                        <a:t>6.314</a:t>
                      </a:r>
                    </a:p>
                  </a:txBody>
                  <a:tcPr/>
                </a:tc>
                <a:tc>
                  <a:txBody>
                    <a:bodyPr/>
                    <a:lstStyle/>
                    <a:p>
                      <a:pPr algn="ctr"/>
                      <a:r>
                        <a:rPr kumimoji="1" lang="en-US" altLang="ja-JP" sz="1600" dirty="0">
                          <a:latin typeface="ＭＳ Ｐゴシック" pitchFamily="50" charset="-128"/>
                          <a:ea typeface="ＭＳ Ｐゴシック" pitchFamily="50" charset="-128"/>
                        </a:rPr>
                        <a:t>12.706</a:t>
                      </a:r>
                      <a:endParaRPr kumimoji="1" lang="ja-JP" altLang="en-US" sz="1600" dirty="0">
                        <a:latin typeface="ＭＳ Ｐゴシック" pitchFamily="50" charset="-128"/>
                        <a:ea typeface="ＭＳ Ｐゴシック" pitchFamily="50" charset="-128"/>
                      </a:endParaRPr>
                    </a:p>
                  </a:txBody>
                  <a:tcPr/>
                </a:tc>
                <a:tc>
                  <a:txBody>
                    <a:bodyPr/>
                    <a:lstStyle/>
                    <a:p>
                      <a:pPr algn="ctr"/>
                      <a:r>
                        <a:rPr kumimoji="1" lang="en-US" altLang="ja-JP" sz="1600" dirty="0">
                          <a:latin typeface="ＭＳ Ｐゴシック" pitchFamily="50" charset="-128"/>
                          <a:ea typeface="ＭＳ Ｐゴシック" pitchFamily="50" charset="-128"/>
                        </a:rPr>
                        <a:t>31.821</a:t>
                      </a:r>
                      <a:endParaRPr kumimoji="1" lang="ja-JP" altLang="en-US" sz="1600" dirty="0">
                        <a:latin typeface="ＭＳ Ｐゴシック" pitchFamily="50" charset="-128"/>
                        <a:ea typeface="ＭＳ Ｐゴシック" pitchFamily="50" charset="-128"/>
                      </a:endParaRPr>
                    </a:p>
                  </a:txBody>
                  <a:tcPr/>
                </a:tc>
                <a:tc>
                  <a:txBody>
                    <a:bodyPr/>
                    <a:lstStyle/>
                    <a:p>
                      <a:pPr algn="ctr"/>
                      <a:r>
                        <a:rPr kumimoji="1" lang="en-US" altLang="ja-JP" sz="1600" dirty="0">
                          <a:latin typeface="ＭＳ Ｐゴシック" pitchFamily="50" charset="-128"/>
                          <a:ea typeface="ＭＳ Ｐゴシック" pitchFamily="50" charset="-128"/>
                        </a:rPr>
                        <a:t>63.657</a:t>
                      </a:r>
                      <a:endParaRPr kumimoji="1" lang="ja-JP" altLang="en-US" sz="1600" dirty="0">
                        <a:latin typeface="ＭＳ Ｐゴシック" pitchFamily="50" charset="-128"/>
                        <a:ea typeface="ＭＳ Ｐゴシック" pitchFamily="50" charset="-128"/>
                      </a:endParaRPr>
                    </a:p>
                  </a:txBody>
                  <a:tcPr/>
                </a:tc>
                <a:tc>
                  <a:txBody>
                    <a:bodyPr/>
                    <a:lstStyle/>
                    <a:p>
                      <a:pPr algn="ctr"/>
                      <a:r>
                        <a:rPr kumimoji="1" lang="en-US" altLang="ja-JP" sz="1600" dirty="0">
                          <a:latin typeface="ＭＳ Ｐゴシック" pitchFamily="50" charset="-128"/>
                          <a:ea typeface="ＭＳ Ｐゴシック" pitchFamily="50" charset="-128"/>
                        </a:rPr>
                        <a:t>318.309</a:t>
                      </a:r>
                      <a:endParaRPr kumimoji="1" lang="ja-JP" altLang="en-US" sz="1600" dirty="0">
                        <a:latin typeface="ＭＳ Ｐゴシック" pitchFamily="50" charset="-128"/>
                        <a:ea typeface="ＭＳ Ｐゴシック" pitchFamily="50" charset="-128"/>
                      </a:endParaRPr>
                    </a:p>
                  </a:txBody>
                  <a:tcPr/>
                </a:tc>
                <a:extLst>
                  <a:ext uri="{0D108BD9-81ED-4DB2-BD59-A6C34878D82A}">
                    <a16:rowId xmlns:a16="http://schemas.microsoft.com/office/drawing/2014/main" val="10001"/>
                  </a:ext>
                </a:extLst>
              </a:tr>
              <a:tr h="333225">
                <a:tc>
                  <a:txBody>
                    <a:bodyPr/>
                    <a:lstStyle/>
                    <a:p>
                      <a:pPr algn="ctr"/>
                      <a:r>
                        <a:rPr kumimoji="1" lang="en-US" altLang="ja-JP" dirty="0">
                          <a:solidFill>
                            <a:srgbClr val="FFFF00"/>
                          </a:solidFill>
                          <a:latin typeface="ＭＳ Ｐゴシック" pitchFamily="50" charset="-128"/>
                          <a:ea typeface="ＭＳ Ｐゴシック" pitchFamily="50" charset="-128"/>
                        </a:rPr>
                        <a:t>2</a:t>
                      </a:r>
                      <a:endParaRPr kumimoji="1" lang="ja-JP" altLang="en-US" dirty="0">
                        <a:solidFill>
                          <a:srgbClr val="FFFF00"/>
                        </a:solidFill>
                        <a:latin typeface="ＭＳ Ｐゴシック" pitchFamily="50" charset="-128"/>
                        <a:ea typeface="ＭＳ Ｐゴシック" pitchFamily="50" charset="-128"/>
                      </a:endParaRPr>
                    </a:p>
                  </a:txBody>
                  <a:tcPr>
                    <a:solidFill>
                      <a:schemeClr val="accent1"/>
                    </a:solidFill>
                  </a:tcPr>
                </a:tc>
                <a:tc>
                  <a:txBody>
                    <a:bodyPr/>
                    <a:lstStyle/>
                    <a:p>
                      <a:pPr algn="ctr"/>
                      <a:r>
                        <a:rPr kumimoji="1" lang="en-US" altLang="ja-JP" sz="1600" dirty="0">
                          <a:latin typeface="ＭＳ Ｐゴシック" pitchFamily="50" charset="-128"/>
                          <a:ea typeface="ＭＳ Ｐゴシック" pitchFamily="50" charset="-128"/>
                        </a:rPr>
                        <a:t>1.886</a:t>
                      </a:r>
                      <a:endParaRPr kumimoji="1" lang="ja-JP" altLang="en-US" sz="1600" dirty="0">
                        <a:latin typeface="ＭＳ Ｐゴシック" pitchFamily="50" charset="-128"/>
                        <a:ea typeface="ＭＳ Ｐゴシック" pitchFamily="50" charset="-128"/>
                      </a:endParaRPr>
                    </a:p>
                  </a:txBody>
                  <a:tcPr/>
                </a:tc>
                <a:tc>
                  <a:txBody>
                    <a:bodyPr/>
                    <a:lstStyle/>
                    <a:p>
                      <a:pPr algn="ctr"/>
                      <a:r>
                        <a:rPr kumimoji="1" lang="en-US" altLang="ja-JP" sz="1600" dirty="0">
                          <a:latin typeface="ＭＳ Ｐゴシック" pitchFamily="50" charset="-128"/>
                          <a:ea typeface="ＭＳ Ｐゴシック" pitchFamily="50" charset="-128"/>
                        </a:rPr>
                        <a:t>2.920</a:t>
                      </a:r>
                      <a:endParaRPr kumimoji="1" lang="ja-JP" altLang="en-US" sz="1600" dirty="0">
                        <a:latin typeface="ＭＳ Ｐゴシック" pitchFamily="50" charset="-128"/>
                        <a:ea typeface="ＭＳ Ｐゴシック" pitchFamily="50" charset="-128"/>
                      </a:endParaRPr>
                    </a:p>
                  </a:txBody>
                  <a:tcPr/>
                </a:tc>
                <a:tc>
                  <a:txBody>
                    <a:bodyPr/>
                    <a:lstStyle/>
                    <a:p>
                      <a:pPr algn="ctr"/>
                      <a:r>
                        <a:rPr kumimoji="1" lang="en-US" altLang="ja-JP" sz="1600" dirty="0">
                          <a:latin typeface="ＭＳ Ｐゴシック" pitchFamily="50" charset="-128"/>
                          <a:ea typeface="ＭＳ Ｐゴシック" pitchFamily="50" charset="-128"/>
                        </a:rPr>
                        <a:t>4.303</a:t>
                      </a:r>
                      <a:endParaRPr kumimoji="1" lang="ja-JP" altLang="en-US" sz="1600" dirty="0">
                        <a:latin typeface="ＭＳ Ｐゴシック" pitchFamily="50" charset="-128"/>
                        <a:ea typeface="ＭＳ Ｐゴシック" pitchFamily="50" charset="-128"/>
                      </a:endParaRPr>
                    </a:p>
                  </a:txBody>
                  <a:tcPr/>
                </a:tc>
                <a:tc>
                  <a:txBody>
                    <a:bodyPr/>
                    <a:lstStyle/>
                    <a:p>
                      <a:pPr algn="ctr"/>
                      <a:r>
                        <a:rPr kumimoji="1" lang="en-US" altLang="ja-JP" sz="1600" dirty="0">
                          <a:latin typeface="ＭＳ Ｐゴシック" pitchFamily="50" charset="-128"/>
                          <a:ea typeface="ＭＳ Ｐゴシック" pitchFamily="50" charset="-128"/>
                        </a:rPr>
                        <a:t>6.965</a:t>
                      </a:r>
                      <a:endParaRPr kumimoji="1" lang="ja-JP" altLang="en-US" sz="1600" dirty="0">
                        <a:latin typeface="ＭＳ Ｐゴシック" pitchFamily="50" charset="-128"/>
                        <a:ea typeface="ＭＳ Ｐゴシック" pitchFamily="50" charset="-128"/>
                      </a:endParaRPr>
                    </a:p>
                  </a:txBody>
                  <a:tcPr/>
                </a:tc>
                <a:tc>
                  <a:txBody>
                    <a:bodyPr/>
                    <a:lstStyle/>
                    <a:p>
                      <a:pPr algn="ctr"/>
                      <a:r>
                        <a:rPr kumimoji="1" lang="en-US" altLang="ja-JP" sz="1600" dirty="0">
                          <a:latin typeface="ＭＳ Ｐゴシック" pitchFamily="50" charset="-128"/>
                          <a:ea typeface="ＭＳ Ｐゴシック" pitchFamily="50" charset="-128"/>
                        </a:rPr>
                        <a:t>9.925</a:t>
                      </a:r>
                      <a:endParaRPr kumimoji="1" lang="ja-JP" altLang="en-US" sz="1600" dirty="0">
                        <a:latin typeface="ＭＳ Ｐゴシック" pitchFamily="50" charset="-128"/>
                        <a:ea typeface="ＭＳ Ｐゴシック" pitchFamily="50" charset="-128"/>
                      </a:endParaRPr>
                    </a:p>
                  </a:txBody>
                  <a:tcPr/>
                </a:tc>
                <a:tc>
                  <a:txBody>
                    <a:bodyPr/>
                    <a:lstStyle/>
                    <a:p>
                      <a:pPr algn="ctr"/>
                      <a:r>
                        <a:rPr kumimoji="1" lang="en-US" altLang="ja-JP" sz="1600" dirty="0">
                          <a:latin typeface="ＭＳ Ｐゴシック" pitchFamily="50" charset="-128"/>
                          <a:ea typeface="ＭＳ Ｐゴシック" pitchFamily="50" charset="-128"/>
                        </a:rPr>
                        <a:t>22.327</a:t>
                      </a:r>
                      <a:endParaRPr kumimoji="1" lang="ja-JP" altLang="en-US" sz="1600" dirty="0">
                        <a:latin typeface="ＭＳ Ｐゴシック" pitchFamily="50" charset="-128"/>
                        <a:ea typeface="ＭＳ Ｐゴシック" pitchFamily="50" charset="-128"/>
                      </a:endParaRPr>
                    </a:p>
                  </a:txBody>
                  <a:tcPr/>
                </a:tc>
                <a:extLst>
                  <a:ext uri="{0D108BD9-81ED-4DB2-BD59-A6C34878D82A}">
                    <a16:rowId xmlns:a16="http://schemas.microsoft.com/office/drawing/2014/main" val="10002"/>
                  </a:ext>
                </a:extLst>
              </a:tr>
              <a:tr h="333225">
                <a:tc>
                  <a:txBody>
                    <a:bodyPr/>
                    <a:lstStyle/>
                    <a:p>
                      <a:pPr algn="ctr"/>
                      <a:r>
                        <a:rPr kumimoji="1" lang="en-US" altLang="ja-JP" dirty="0">
                          <a:solidFill>
                            <a:srgbClr val="FFFF00"/>
                          </a:solidFill>
                          <a:latin typeface="ＭＳ Ｐゴシック" pitchFamily="50" charset="-128"/>
                          <a:ea typeface="ＭＳ Ｐゴシック" pitchFamily="50" charset="-128"/>
                        </a:rPr>
                        <a:t>3</a:t>
                      </a:r>
                      <a:endParaRPr kumimoji="1" lang="ja-JP" altLang="en-US" dirty="0">
                        <a:solidFill>
                          <a:srgbClr val="FFFF00"/>
                        </a:solidFill>
                        <a:latin typeface="ＭＳ Ｐゴシック" pitchFamily="50" charset="-128"/>
                        <a:ea typeface="ＭＳ Ｐゴシック" pitchFamily="50" charset="-128"/>
                      </a:endParaRPr>
                    </a:p>
                  </a:txBody>
                  <a:tcPr>
                    <a:solidFill>
                      <a:schemeClr val="accent1"/>
                    </a:solidFill>
                  </a:tcPr>
                </a:tc>
                <a:tc>
                  <a:txBody>
                    <a:bodyPr/>
                    <a:lstStyle/>
                    <a:p>
                      <a:pPr algn="ctr"/>
                      <a:r>
                        <a:rPr kumimoji="1" lang="en-US" altLang="ja-JP" sz="1600" dirty="0">
                          <a:latin typeface="ＭＳ Ｐゴシック" pitchFamily="50" charset="-128"/>
                          <a:ea typeface="ＭＳ Ｐゴシック" pitchFamily="50" charset="-128"/>
                        </a:rPr>
                        <a:t>1.638</a:t>
                      </a:r>
                      <a:endParaRPr kumimoji="1" lang="ja-JP" altLang="en-US" sz="1600" dirty="0">
                        <a:latin typeface="ＭＳ Ｐゴシック" pitchFamily="50" charset="-128"/>
                        <a:ea typeface="ＭＳ Ｐゴシック" pitchFamily="50" charset="-128"/>
                      </a:endParaRPr>
                    </a:p>
                  </a:txBody>
                  <a:tcPr/>
                </a:tc>
                <a:tc>
                  <a:txBody>
                    <a:bodyPr/>
                    <a:lstStyle/>
                    <a:p>
                      <a:pPr algn="ctr"/>
                      <a:r>
                        <a:rPr kumimoji="1" lang="en-US" altLang="ja-JP" sz="1600" dirty="0">
                          <a:latin typeface="ＭＳ Ｐゴシック" pitchFamily="50" charset="-128"/>
                          <a:ea typeface="ＭＳ Ｐゴシック" pitchFamily="50" charset="-128"/>
                        </a:rPr>
                        <a:t>2.353</a:t>
                      </a:r>
                      <a:endParaRPr kumimoji="1" lang="ja-JP" altLang="en-US" sz="1600" dirty="0">
                        <a:latin typeface="ＭＳ Ｐゴシック" pitchFamily="50" charset="-128"/>
                        <a:ea typeface="ＭＳ Ｐゴシック" pitchFamily="50" charset="-128"/>
                      </a:endParaRPr>
                    </a:p>
                  </a:txBody>
                  <a:tcPr/>
                </a:tc>
                <a:tc>
                  <a:txBody>
                    <a:bodyPr/>
                    <a:lstStyle/>
                    <a:p>
                      <a:pPr algn="ctr"/>
                      <a:r>
                        <a:rPr kumimoji="1" lang="en-US" altLang="ja-JP" sz="1600" dirty="0">
                          <a:latin typeface="ＭＳ Ｐゴシック" pitchFamily="50" charset="-128"/>
                          <a:ea typeface="ＭＳ Ｐゴシック" pitchFamily="50" charset="-128"/>
                        </a:rPr>
                        <a:t>3.182</a:t>
                      </a:r>
                      <a:endParaRPr kumimoji="1" lang="ja-JP" altLang="en-US" sz="1600" dirty="0">
                        <a:latin typeface="ＭＳ Ｐゴシック" pitchFamily="50" charset="-128"/>
                        <a:ea typeface="ＭＳ Ｐゴシック" pitchFamily="50" charset="-128"/>
                      </a:endParaRPr>
                    </a:p>
                  </a:txBody>
                  <a:tcPr/>
                </a:tc>
                <a:tc>
                  <a:txBody>
                    <a:bodyPr/>
                    <a:lstStyle/>
                    <a:p>
                      <a:pPr algn="ctr"/>
                      <a:endParaRPr kumimoji="1" lang="ja-JP" altLang="en-US" sz="1600" dirty="0">
                        <a:latin typeface="ＭＳ Ｐゴシック" pitchFamily="50" charset="-128"/>
                        <a:ea typeface="ＭＳ Ｐゴシック" pitchFamily="50" charset="-128"/>
                      </a:endParaRPr>
                    </a:p>
                  </a:txBody>
                  <a:tcPr>
                    <a:solidFill>
                      <a:schemeClr val="bg1"/>
                    </a:solidFill>
                  </a:tcPr>
                </a:tc>
                <a:tc>
                  <a:txBody>
                    <a:bodyPr/>
                    <a:lstStyle/>
                    <a:p>
                      <a:pPr algn="ctr"/>
                      <a:endParaRPr kumimoji="1" lang="ja-JP" altLang="en-US" sz="1600" dirty="0">
                        <a:latin typeface="ＭＳ Ｐゴシック" pitchFamily="50" charset="-128"/>
                        <a:ea typeface="ＭＳ Ｐゴシック" pitchFamily="50" charset="-128"/>
                      </a:endParaRPr>
                    </a:p>
                  </a:txBody>
                  <a:tcPr>
                    <a:solidFill>
                      <a:schemeClr val="bg1"/>
                    </a:solidFill>
                  </a:tcPr>
                </a:tc>
                <a:tc>
                  <a:txBody>
                    <a:bodyPr/>
                    <a:lstStyle/>
                    <a:p>
                      <a:pPr algn="ctr"/>
                      <a:endParaRPr kumimoji="1" lang="ja-JP" altLang="en-US" sz="1600" dirty="0">
                        <a:latin typeface="ＭＳ Ｐゴシック" pitchFamily="50" charset="-128"/>
                        <a:ea typeface="ＭＳ Ｐゴシック" pitchFamily="50" charset="-128"/>
                      </a:endParaRPr>
                    </a:p>
                  </a:txBody>
                  <a:tcPr>
                    <a:solidFill>
                      <a:schemeClr val="bg1"/>
                    </a:solidFill>
                  </a:tcPr>
                </a:tc>
                <a:extLst>
                  <a:ext uri="{0D108BD9-81ED-4DB2-BD59-A6C34878D82A}">
                    <a16:rowId xmlns:a16="http://schemas.microsoft.com/office/drawing/2014/main" val="10003"/>
                  </a:ext>
                </a:extLst>
              </a:tr>
              <a:tr h="333225">
                <a:tc>
                  <a:txBody>
                    <a:bodyPr/>
                    <a:lstStyle/>
                    <a:p>
                      <a:pPr algn="ctr"/>
                      <a:r>
                        <a:rPr kumimoji="1" lang="en-US" altLang="ja-JP" dirty="0">
                          <a:solidFill>
                            <a:srgbClr val="FFFF00"/>
                          </a:solidFill>
                          <a:latin typeface="ＭＳ Ｐゴシック" pitchFamily="50" charset="-128"/>
                          <a:ea typeface="ＭＳ Ｐゴシック" pitchFamily="50" charset="-128"/>
                        </a:rPr>
                        <a:t>4</a:t>
                      </a:r>
                    </a:p>
                  </a:txBody>
                  <a:tcPr>
                    <a:solidFill>
                      <a:schemeClr val="accent1"/>
                    </a:solidFill>
                  </a:tcPr>
                </a:tc>
                <a:tc>
                  <a:txBody>
                    <a:bodyPr/>
                    <a:lstStyle/>
                    <a:p>
                      <a:pPr algn="ctr"/>
                      <a:r>
                        <a:rPr kumimoji="1" lang="en-US" altLang="ja-JP" sz="1600" dirty="0">
                          <a:latin typeface="ＭＳ Ｐゴシック" pitchFamily="50" charset="-128"/>
                          <a:ea typeface="ＭＳ Ｐゴシック" pitchFamily="50" charset="-128"/>
                        </a:rPr>
                        <a:t>1.533</a:t>
                      </a:r>
                      <a:endParaRPr kumimoji="1" lang="ja-JP" altLang="en-US" sz="1600" dirty="0">
                        <a:latin typeface="ＭＳ Ｐゴシック" pitchFamily="50" charset="-128"/>
                        <a:ea typeface="ＭＳ Ｐゴシック" pitchFamily="50" charset="-128"/>
                      </a:endParaRPr>
                    </a:p>
                  </a:txBody>
                  <a:tcPr/>
                </a:tc>
                <a:tc>
                  <a:txBody>
                    <a:bodyPr/>
                    <a:lstStyle/>
                    <a:p>
                      <a:pPr algn="ctr"/>
                      <a:r>
                        <a:rPr kumimoji="1" lang="en-US" altLang="ja-JP" sz="1600" dirty="0">
                          <a:latin typeface="ＭＳ Ｐゴシック" pitchFamily="50" charset="-128"/>
                          <a:ea typeface="ＭＳ Ｐゴシック" pitchFamily="50" charset="-128"/>
                        </a:rPr>
                        <a:t>2.132</a:t>
                      </a:r>
                      <a:endParaRPr kumimoji="1" lang="ja-JP" altLang="en-US" sz="1600" dirty="0">
                        <a:latin typeface="ＭＳ Ｐゴシック" pitchFamily="50" charset="-128"/>
                        <a:ea typeface="ＭＳ Ｐゴシック" pitchFamily="50" charset="-128"/>
                      </a:endParaRPr>
                    </a:p>
                  </a:txBody>
                  <a:tcPr/>
                </a:tc>
                <a:tc>
                  <a:txBody>
                    <a:bodyPr/>
                    <a:lstStyle/>
                    <a:p>
                      <a:pPr algn="ctr"/>
                      <a:r>
                        <a:rPr kumimoji="1" lang="en-US" altLang="ja-JP" sz="1600" dirty="0">
                          <a:latin typeface="ＭＳ Ｐゴシック" pitchFamily="50" charset="-128"/>
                          <a:ea typeface="ＭＳ Ｐゴシック" pitchFamily="50" charset="-128"/>
                        </a:rPr>
                        <a:t>2.776</a:t>
                      </a:r>
                      <a:endParaRPr kumimoji="1" lang="ja-JP" altLang="en-US" sz="1600" dirty="0">
                        <a:latin typeface="ＭＳ Ｐゴシック" pitchFamily="50" charset="-128"/>
                        <a:ea typeface="ＭＳ Ｐゴシック" pitchFamily="50" charset="-128"/>
                      </a:endParaRPr>
                    </a:p>
                  </a:txBody>
                  <a:tcPr>
                    <a:solidFill>
                      <a:srgbClr val="FFC000"/>
                    </a:solidFill>
                  </a:tcPr>
                </a:tc>
                <a:tc>
                  <a:txBody>
                    <a:bodyPr/>
                    <a:lstStyle/>
                    <a:p>
                      <a:pPr algn="ctr"/>
                      <a:endParaRPr kumimoji="1" lang="ja-JP" altLang="en-US" sz="1600" dirty="0">
                        <a:latin typeface="ＭＳ Ｐゴシック" pitchFamily="50" charset="-128"/>
                        <a:ea typeface="ＭＳ Ｐゴシック" pitchFamily="50" charset="-128"/>
                      </a:endParaRPr>
                    </a:p>
                  </a:txBody>
                  <a:tcPr>
                    <a:solidFill>
                      <a:schemeClr val="bg1"/>
                    </a:solidFill>
                  </a:tcPr>
                </a:tc>
                <a:tc>
                  <a:txBody>
                    <a:bodyPr/>
                    <a:lstStyle/>
                    <a:p>
                      <a:pPr algn="ctr"/>
                      <a:endParaRPr kumimoji="1" lang="ja-JP" altLang="en-US" sz="1600" dirty="0">
                        <a:latin typeface="ＭＳ Ｐゴシック" pitchFamily="50" charset="-128"/>
                        <a:ea typeface="ＭＳ Ｐゴシック" pitchFamily="50" charset="-128"/>
                      </a:endParaRPr>
                    </a:p>
                  </a:txBody>
                  <a:tcPr>
                    <a:solidFill>
                      <a:schemeClr val="bg1"/>
                    </a:solidFill>
                  </a:tcPr>
                </a:tc>
                <a:tc>
                  <a:txBody>
                    <a:bodyPr/>
                    <a:lstStyle/>
                    <a:p>
                      <a:pPr algn="ctr"/>
                      <a:endParaRPr kumimoji="1" lang="ja-JP" altLang="en-US" sz="1600" dirty="0">
                        <a:latin typeface="ＭＳ Ｐゴシック" pitchFamily="50" charset="-128"/>
                        <a:ea typeface="ＭＳ Ｐゴシック" pitchFamily="50" charset="-128"/>
                      </a:endParaRPr>
                    </a:p>
                  </a:txBody>
                  <a:tcPr>
                    <a:solidFill>
                      <a:schemeClr val="bg1"/>
                    </a:solidFill>
                  </a:tcPr>
                </a:tc>
                <a:extLst>
                  <a:ext uri="{0D108BD9-81ED-4DB2-BD59-A6C34878D82A}">
                    <a16:rowId xmlns:a16="http://schemas.microsoft.com/office/drawing/2014/main" val="10004"/>
                  </a:ext>
                </a:extLst>
              </a:tr>
              <a:tr h="333225">
                <a:tc>
                  <a:txBody>
                    <a:bodyPr/>
                    <a:lstStyle/>
                    <a:p>
                      <a:pPr algn="ctr"/>
                      <a:r>
                        <a:rPr kumimoji="1" lang="en-US" altLang="ja-JP" dirty="0">
                          <a:solidFill>
                            <a:srgbClr val="FFFF00"/>
                          </a:solidFill>
                          <a:latin typeface="ＭＳ Ｐゴシック" pitchFamily="50" charset="-128"/>
                          <a:ea typeface="ＭＳ Ｐゴシック" pitchFamily="50" charset="-128"/>
                        </a:rPr>
                        <a:t>5</a:t>
                      </a:r>
                      <a:endParaRPr kumimoji="1" lang="ja-JP" altLang="en-US" dirty="0">
                        <a:solidFill>
                          <a:srgbClr val="FFFF00"/>
                        </a:solidFill>
                        <a:latin typeface="ＭＳ Ｐゴシック" pitchFamily="50" charset="-128"/>
                        <a:ea typeface="ＭＳ Ｐゴシック" pitchFamily="50" charset="-128"/>
                      </a:endParaRPr>
                    </a:p>
                  </a:txBody>
                  <a:tcPr>
                    <a:solidFill>
                      <a:schemeClr val="accent1"/>
                    </a:solidFill>
                  </a:tcPr>
                </a:tc>
                <a:tc>
                  <a:txBody>
                    <a:bodyPr/>
                    <a:lstStyle/>
                    <a:p>
                      <a:pPr algn="ctr"/>
                      <a:r>
                        <a:rPr kumimoji="1" lang="en-US" altLang="ja-JP" sz="1600" dirty="0">
                          <a:latin typeface="ＭＳ Ｐゴシック" pitchFamily="50" charset="-128"/>
                          <a:ea typeface="ＭＳ Ｐゴシック" pitchFamily="50" charset="-128"/>
                        </a:rPr>
                        <a:t>1.476</a:t>
                      </a:r>
                      <a:endParaRPr kumimoji="1" lang="ja-JP" altLang="en-US" sz="1600" dirty="0">
                        <a:latin typeface="ＭＳ Ｐゴシック" pitchFamily="50" charset="-128"/>
                        <a:ea typeface="ＭＳ Ｐゴシック" pitchFamily="50" charset="-128"/>
                      </a:endParaRPr>
                    </a:p>
                  </a:txBody>
                  <a:tcPr/>
                </a:tc>
                <a:tc>
                  <a:txBody>
                    <a:bodyPr/>
                    <a:lstStyle/>
                    <a:p>
                      <a:pPr algn="ctr"/>
                      <a:r>
                        <a:rPr kumimoji="1" lang="en-US" altLang="ja-JP" sz="1600" dirty="0">
                          <a:latin typeface="ＭＳ Ｐゴシック" pitchFamily="50" charset="-128"/>
                          <a:ea typeface="ＭＳ Ｐゴシック" pitchFamily="50" charset="-128"/>
                        </a:rPr>
                        <a:t>2.015</a:t>
                      </a:r>
                      <a:endParaRPr kumimoji="1" lang="ja-JP" altLang="en-US" sz="1600" dirty="0">
                        <a:latin typeface="ＭＳ Ｐゴシック" pitchFamily="50" charset="-128"/>
                        <a:ea typeface="ＭＳ Ｐゴシック" pitchFamily="50" charset="-128"/>
                      </a:endParaRPr>
                    </a:p>
                  </a:txBody>
                  <a:tcPr>
                    <a:solidFill>
                      <a:schemeClr val="accent5">
                        <a:lumMod val="40000"/>
                        <a:lumOff val="60000"/>
                      </a:schemeClr>
                    </a:solidFill>
                  </a:tcPr>
                </a:tc>
                <a:tc>
                  <a:txBody>
                    <a:bodyPr/>
                    <a:lstStyle/>
                    <a:p>
                      <a:pPr algn="ctr"/>
                      <a:r>
                        <a:rPr kumimoji="1" lang="en-US" altLang="ja-JP" sz="1600" dirty="0">
                          <a:latin typeface="ＭＳ Ｐゴシック" pitchFamily="50" charset="-128"/>
                          <a:ea typeface="ＭＳ Ｐゴシック" pitchFamily="50" charset="-128"/>
                        </a:rPr>
                        <a:t>2.571</a:t>
                      </a:r>
                      <a:endParaRPr kumimoji="1" lang="ja-JP" altLang="en-US" sz="1600" dirty="0">
                        <a:latin typeface="ＭＳ Ｐゴシック" pitchFamily="50" charset="-128"/>
                        <a:ea typeface="ＭＳ Ｐゴシック" pitchFamily="50" charset="-128"/>
                      </a:endParaRPr>
                    </a:p>
                  </a:txBody>
                  <a:tcPr/>
                </a:tc>
                <a:tc>
                  <a:txBody>
                    <a:bodyPr/>
                    <a:lstStyle/>
                    <a:p>
                      <a:pPr algn="ctr"/>
                      <a:endParaRPr kumimoji="1" lang="ja-JP" altLang="en-US" sz="1600" dirty="0">
                        <a:latin typeface="ＭＳ Ｐゴシック" pitchFamily="50" charset="-128"/>
                        <a:ea typeface="ＭＳ Ｐゴシック" pitchFamily="50" charset="-128"/>
                      </a:endParaRPr>
                    </a:p>
                  </a:txBody>
                  <a:tcPr>
                    <a:solidFill>
                      <a:schemeClr val="bg1"/>
                    </a:solidFill>
                  </a:tcPr>
                </a:tc>
                <a:tc>
                  <a:txBody>
                    <a:bodyPr/>
                    <a:lstStyle/>
                    <a:p>
                      <a:pPr algn="ctr"/>
                      <a:endParaRPr kumimoji="1" lang="ja-JP" altLang="en-US" sz="1600" dirty="0">
                        <a:latin typeface="ＭＳ Ｐゴシック" pitchFamily="50" charset="-128"/>
                        <a:ea typeface="ＭＳ Ｐゴシック" pitchFamily="50" charset="-128"/>
                      </a:endParaRPr>
                    </a:p>
                  </a:txBody>
                  <a:tcPr>
                    <a:solidFill>
                      <a:schemeClr val="bg1"/>
                    </a:solidFill>
                  </a:tcPr>
                </a:tc>
                <a:tc>
                  <a:txBody>
                    <a:bodyPr/>
                    <a:lstStyle/>
                    <a:p>
                      <a:pPr algn="ctr"/>
                      <a:endParaRPr kumimoji="1" lang="ja-JP" altLang="en-US" sz="1600" dirty="0">
                        <a:latin typeface="ＭＳ Ｐゴシック" pitchFamily="50" charset="-128"/>
                        <a:ea typeface="ＭＳ Ｐゴシック" pitchFamily="50" charset="-128"/>
                      </a:endParaRPr>
                    </a:p>
                  </a:txBody>
                  <a:tcPr>
                    <a:solidFill>
                      <a:schemeClr val="bg1"/>
                    </a:solidFill>
                  </a:tcPr>
                </a:tc>
                <a:extLst>
                  <a:ext uri="{0D108BD9-81ED-4DB2-BD59-A6C34878D82A}">
                    <a16:rowId xmlns:a16="http://schemas.microsoft.com/office/drawing/2014/main" val="10005"/>
                  </a:ext>
                </a:extLst>
              </a:tr>
              <a:tr h="333225">
                <a:tc>
                  <a:txBody>
                    <a:bodyPr/>
                    <a:lstStyle/>
                    <a:p>
                      <a:pPr algn="ctr"/>
                      <a:r>
                        <a:rPr kumimoji="1" lang="en-US" altLang="ja-JP" dirty="0">
                          <a:solidFill>
                            <a:srgbClr val="FFFF00"/>
                          </a:solidFill>
                          <a:latin typeface="ＭＳ Ｐゴシック" pitchFamily="50" charset="-128"/>
                          <a:ea typeface="ＭＳ Ｐゴシック" pitchFamily="50" charset="-128"/>
                        </a:rPr>
                        <a:t>6</a:t>
                      </a:r>
                      <a:endParaRPr kumimoji="1" lang="ja-JP" altLang="en-US" dirty="0">
                        <a:solidFill>
                          <a:srgbClr val="FFFF00"/>
                        </a:solidFill>
                        <a:latin typeface="ＭＳ Ｐゴシック" pitchFamily="50" charset="-128"/>
                        <a:ea typeface="ＭＳ Ｐゴシック" pitchFamily="50" charset="-128"/>
                      </a:endParaRPr>
                    </a:p>
                  </a:txBody>
                  <a:tcPr>
                    <a:solidFill>
                      <a:schemeClr val="accent1"/>
                    </a:solidFill>
                  </a:tcPr>
                </a:tc>
                <a:tc>
                  <a:txBody>
                    <a:bodyPr/>
                    <a:lstStyle/>
                    <a:p>
                      <a:pPr algn="ctr"/>
                      <a:r>
                        <a:rPr kumimoji="1" lang="en-US" altLang="ja-JP" sz="1600" dirty="0">
                          <a:latin typeface="ＭＳ Ｐゴシック" pitchFamily="50" charset="-128"/>
                          <a:ea typeface="ＭＳ Ｐゴシック" pitchFamily="50" charset="-128"/>
                        </a:rPr>
                        <a:t>1.440</a:t>
                      </a:r>
                      <a:endParaRPr kumimoji="1" lang="ja-JP" altLang="en-US" sz="1600" dirty="0">
                        <a:latin typeface="ＭＳ Ｐゴシック" pitchFamily="50" charset="-128"/>
                        <a:ea typeface="ＭＳ Ｐゴシック" pitchFamily="50" charset="-128"/>
                      </a:endParaRPr>
                    </a:p>
                  </a:txBody>
                  <a:tcPr/>
                </a:tc>
                <a:tc>
                  <a:txBody>
                    <a:bodyPr/>
                    <a:lstStyle/>
                    <a:p>
                      <a:pPr algn="ctr"/>
                      <a:r>
                        <a:rPr kumimoji="1" lang="en-US" altLang="ja-JP" sz="1600" dirty="0">
                          <a:latin typeface="ＭＳ Ｐゴシック" pitchFamily="50" charset="-128"/>
                          <a:ea typeface="ＭＳ Ｐゴシック" pitchFamily="50" charset="-128"/>
                        </a:rPr>
                        <a:t>1.943</a:t>
                      </a:r>
                      <a:endParaRPr kumimoji="1" lang="ja-JP" altLang="en-US" sz="1600" dirty="0">
                        <a:latin typeface="ＭＳ Ｐゴシック" pitchFamily="50" charset="-128"/>
                        <a:ea typeface="ＭＳ Ｐゴシック" pitchFamily="50" charset="-128"/>
                      </a:endParaRPr>
                    </a:p>
                  </a:txBody>
                  <a:tcPr/>
                </a:tc>
                <a:tc>
                  <a:txBody>
                    <a:bodyPr/>
                    <a:lstStyle/>
                    <a:p>
                      <a:pPr algn="ctr"/>
                      <a:r>
                        <a:rPr kumimoji="1" lang="en-US" altLang="ja-JP" sz="1600" dirty="0">
                          <a:latin typeface="ＭＳ Ｐゴシック" pitchFamily="50" charset="-128"/>
                          <a:ea typeface="ＭＳ Ｐゴシック" pitchFamily="50" charset="-128"/>
                        </a:rPr>
                        <a:t>2.447</a:t>
                      </a:r>
                      <a:endParaRPr kumimoji="1" lang="ja-JP" altLang="en-US" sz="1600" dirty="0">
                        <a:latin typeface="ＭＳ Ｐゴシック" pitchFamily="50" charset="-128"/>
                        <a:ea typeface="ＭＳ Ｐゴシック" pitchFamily="50" charset="-128"/>
                      </a:endParaRPr>
                    </a:p>
                  </a:txBody>
                  <a:tcPr/>
                </a:tc>
                <a:tc>
                  <a:txBody>
                    <a:bodyPr/>
                    <a:lstStyle/>
                    <a:p>
                      <a:pPr algn="ctr"/>
                      <a:endParaRPr kumimoji="1" lang="ja-JP" altLang="en-US" sz="1600" dirty="0">
                        <a:latin typeface="ＭＳ Ｐゴシック" pitchFamily="50" charset="-128"/>
                        <a:ea typeface="ＭＳ Ｐゴシック" pitchFamily="50" charset="-128"/>
                      </a:endParaRPr>
                    </a:p>
                  </a:txBody>
                  <a:tcPr>
                    <a:solidFill>
                      <a:schemeClr val="bg1"/>
                    </a:solidFill>
                  </a:tcPr>
                </a:tc>
                <a:tc>
                  <a:txBody>
                    <a:bodyPr/>
                    <a:lstStyle/>
                    <a:p>
                      <a:pPr algn="ctr"/>
                      <a:endParaRPr kumimoji="1" lang="ja-JP" altLang="en-US" sz="1600" dirty="0">
                        <a:latin typeface="ＭＳ Ｐゴシック" pitchFamily="50" charset="-128"/>
                        <a:ea typeface="ＭＳ Ｐゴシック" pitchFamily="50" charset="-128"/>
                      </a:endParaRPr>
                    </a:p>
                  </a:txBody>
                  <a:tcPr>
                    <a:solidFill>
                      <a:schemeClr val="bg1"/>
                    </a:solidFill>
                  </a:tcPr>
                </a:tc>
                <a:tc>
                  <a:txBody>
                    <a:bodyPr/>
                    <a:lstStyle/>
                    <a:p>
                      <a:pPr algn="ctr"/>
                      <a:endParaRPr kumimoji="1" lang="ja-JP" altLang="en-US" sz="1600" dirty="0">
                        <a:latin typeface="ＭＳ Ｐゴシック" pitchFamily="50" charset="-128"/>
                        <a:ea typeface="ＭＳ Ｐゴシック" pitchFamily="50" charset="-128"/>
                      </a:endParaRPr>
                    </a:p>
                  </a:txBody>
                  <a:tcPr>
                    <a:solidFill>
                      <a:schemeClr val="bg1"/>
                    </a:solidFill>
                  </a:tcPr>
                </a:tc>
                <a:extLst>
                  <a:ext uri="{0D108BD9-81ED-4DB2-BD59-A6C34878D82A}">
                    <a16:rowId xmlns:a16="http://schemas.microsoft.com/office/drawing/2014/main" val="10006"/>
                  </a:ext>
                </a:extLst>
              </a:tr>
            </a:tbl>
          </a:graphicData>
        </a:graphic>
      </p:graphicFrame>
      <p:sp>
        <p:nvSpPr>
          <p:cNvPr id="19" name="テキスト ボックス 18"/>
          <p:cNvSpPr txBox="1"/>
          <p:nvPr/>
        </p:nvSpPr>
        <p:spPr>
          <a:xfrm>
            <a:off x="264710" y="3577797"/>
            <a:ext cx="1296144" cy="707886"/>
          </a:xfrm>
          <a:prstGeom prst="rect">
            <a:avLst/>
          </a:prstGeom>
          <a:noFill/>
        </p:spPr>
        <p:txBody>
          <a:bodyPr wrap="square" rtlCol="0">
            <a:spAutoFit/>
          </a:bodyPr>
          <a:lstStyle/>
          <a:p>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自由度</a:t>
            </a:r>
            <a:r>
              <a:rPr kumimoji="1" lang="en-US" altLang="ja-JP"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ν=n-1</a:t>
            </a:r>
          </a:p>
        </p:txBody>
      </p:sp>
      <p:sp>
        <p:nvSpPr>
          <p:cNvPr id="33" name="テキスト ボックス 32"/>
          <p:cNvSpPr txBox="1"/>
          <p:nvPr/>
        </p:nvSpPr>
        <p:spPr>
          <a:xfrm>
            <a:off x="3995936" y="1852248"/>
            <a:ext cx="1366080" cy="400110"/>
          </a:xfrm>
          <a:prstGeom prst="rect">
            <a:avLst/>
          </a:prstGeom>
          <a:noFill/>
        </p:spPr>
        <p:txBody>
          <a:bodyPr wrap="none" rtlCol="0">
            <a:spAutoFit/>
          </a:bodyPr>
          <a:lstStyle/>
          <a:p>
            <a:r>
              <a:rPr kumimoji="1" lang="ja-JP" altLang="en-US" sz="2000" dirty="0">
                <a:solidFill>
                  <a:srgbClr val="FFC000"/>
                </a:solidFill>
                <a:latin typeface="+mj-ea"/>
                <a:ea typeface="+mj-ea"/>
                <a:cs typeface="Meiryo UI" pitchFamily="50" charset="-128"/>
              </a:rPr>
              <a:t>上側確率</a:t>
            </a:r>
            <a:r>
              <a:rPr kumimoji="1" lang="en-US" altLang="ja-JP" sz="2000" dirty="0">
                <a:solidFill>
                  <a:srgbClr val="FFC000"/>
                </a:solidFill>
                <a:latin typeface="+mj-ea"/>
                <a:ea typeface="+mj-ea"/>
                <a:cs typeface="Meiryo UI" pitchFamily="50" charset="-128"/>
              </a:rPr>
              <a:t>p</a:t>
            </a:r>
          </a:p>
        </p:txBody>
      </p:sp>
      <p:sp>
        <p:nvSpPr>
          <p:cNvPr id="6" name="テキスト ボックス 5"/>
          <p:cNvSpPr txBox="1"/>
          <p:nvPr/>
        </p:nvSpPr>
        <p:spPr>
          <a:xfrm>
            <a:off x="2345944" y="3177687"/>
            <a:ext cx="4596130" cy="400110"/>
          </a:xfrm>
          <a:prstGeom prst="rect">
            <a:avLst/>
          </a:prstGeom>
          <a:solidFill>
            <a:srgbClr val="0070C0"/>
          </a:solidFill>
        </p:spPr>
        <p:txBody>
          <a:bodyPr wrap="none" rtlCol="0">
            <a:spAutoFit/>
          </a:bodyPr>
          <a:lstStyle/>
          <a:p>
            <a:r>
              <a:rPr kumimoji="1" lang="ja-JP" altLang="en-US" sz="2000" dirty="0">
                <a:solidFill>
                  <a:schemeClr val="bg1"/>
                </a:solidFill>
                <a:latin typeface="+mn-ea"/>
                <a:cs typeface="Meiryo UI" pitchFamily="50" charset="-128"/>
              </a:rPr>
              <a:t>表中の値が</a:t>
            </a:r>
            <a:r>
              <a:rPr kumimoji="1" lang="en-US" altLang="ja-JP" sz="2000" dirty="0">
                <a:solidFill>
                  <a:schemeClr val="bg1"/>
                </a:solidFill>
                <a:latin typeface="+mn-ea"/>
                <a:cs typeface="Meiryo UI" pitchFamily="50" charset="-128"/>
              </a:rPr>
              <a:t>t</a:t>
            </a:r>
            <a:r>
              <a:rPr kumimoji="1" lang="ja-JP" altLang="en-US" sz="2000" dirty="0">
                <a:solidFill>
                  <a:schemeClr val="bg1"/>
                </a:solidFill>
                <a:latin typeface="+mn-ea"/>
                <a:cs typeface="Meiryo UI" pitchFamily="50" charset="-128"/>
              </a:rPr>
              <a:t>値（</a:t>
            </a:r>
            <a:r>
              <a:rPr kumimoji="1" lang="en-US" altLang="ja-JP" sz="2000" dirty="0">
                <a:solidFill>
                  <a:schemeClr val="bg1"/>
                </a:solidFill>
                <a:latin typeface="+mn-ea"/>
                <a:cs typeface="Meiryo UI" pitchFamily="50" charset="-128"/>
              </a:rPr>
              <a:t>z</a:t>
            </a:r>
            <a:r>
              <a:rPr kumimoji="1" lang="ja-JP" altLang="en-US" sz="2000" dirty="0">
                <a:solidFill>
                  <a:schemeClr val="bg1"/>
                </a:solidFill>
                <a:latin typeface="+mn-ea"/>
                <a:cs typeface="Meiryo UI" pitchFamily="50" charset="-128"/>
              </a:rPr>
              <a:t>分布表では上側確率</a:t>
            </a:r>
            <a:r>
              <a:rPr kumimoji="1" lang="en-US" altLang="ja-JP" sz="2000" dirty="0">
                <a:solidFill>
                  <a:schemeClr val="bg1"/>
                </a:solidFill>
                <a:latin typeface="+mn-ea"/>
                <a:cs typeface="Meiryo UI" pitchFamily="50" charset="-128"/>
              </a:rPr>
              <a:t>p</a:t>
            </a:r>
            <a:r>
              <a:rPr kumimoji="1" lang="ja-JP" altLang="en-US" sz="2000" dirty="0">
                <a:solidFill>
                  <a:schemeClr val="bg1"/>
                </a:solidFill>
                <a:latin typeface="+mn-ea"/>
                <a:cs typeface="Meiryo UI" pitchFamily="50" charset="-128"/>
              </a:rPr>
              <a:t>）</a:t>
            </a:r>
          </a:p>
        </p:txBody>
      </p:sp>
      <p:sp>
        <p:nvSpPr>
          <p:cNvPr id="4" name="左中かっこ 3">
            <a:extLst>
              <a:ext uri="{FF2B5EF4-FFF2-40B4-BE49-F238E27FC236}">
                <a16:creationId xmlns:a16="http://schemas.microsoft.com/office/drawing/2014/main" id="{67A0FC21-55AE-4D17-ACA6-9C3559975D1C}"/>
              </a:ext>
            </a:extLst>
          </p:cNvPr>
          <p:cNvSpPr/>
          <p:nvPr/>
        </p:nvSpPr>
        <p:spPr>
          <a:xfrm>
            <a:off x="1173338" y="2852935"/>
            <a:ext cx="213295" cy="2204355"/>
          </a:xfrm>
          <a:prstGeom prst="leftBrace">
            <a:avLst>
              <a:gd name="adj1" fmla="val 61801"/>
              <a:gd name="adj2" fmla="val 50000"/>
            </a:avLst>
          </a:prstGeom>
          <a:ln w="31750">
            <a:solidFill>
              <a:srgbClr val="FFFF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7" name="左中かっこ 26">
            <a:extLst>
              <a:ext uri="{FF2B5EF4-FFF2-40B4-BE49-F238E27FC236}">
                <a16:creationId xmlns:a16="http://schemas.microsoft.com/office/drawing/2014/main" id="{BC8192EB-9CBE-4598-9C5A-2AC2E4334071}"/>
              </a:ext>
            </a:extLst>
          </p:cNvPr>
          <p:cNvSpPr/>
          <p:nvPr/>
        </p:nvSpPr>
        <p:spPr>
          <a:xfrm rot="5400000">
            <a:off x="4540002" y="-52864"/>
            <a:ext cx="208014" cy="4752530"/>
          </a:xfrm>
          <a:prstGeom prst="leftBrace">
            <a:avLst>
              <a:gd name="adj1" fmla="val 61801"/>
              <a:gd name="adj2" fmla="val 50000"/>
            </a:avLst>
          </a:prstGeom>
          <a:ln w="31750">
            <a:solidFill>
              <a:srgbClr val="FFC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8" name="フリーフォーム 6">
            <a:extLst>
              <a:ext uri="{FF2B5EF4-FFF2-40B4-BE49-F238E27FC236}">
                <a16:creationId xmlns:a16="http://schemas.microsoft.com/office/drawing/2014/main" id="{4689DE82-B6F3-4837-A92A-EDCA8CB1DC5E}"/>
              </a:ext>
            </a:extLst>
          </p:cNvPr>
          <p:cNvSpPr/>
          <p:nvPr/>
        </p:nvSpPr>
        <p:spPr>
          <a:xfrm>
            <a:off x="4486942" y="3641878"/>
            <a:ext cx="2623609" cy="1246889"/>
          </a:xfrm>
          <a:custGeom>
            <a:avLst/>
            <a:gdLst>
              <a:gd name="connsiteX0" fmla="*/ 0 w 2983832"/>
              <a:gd name="connsiteY0" fmla="*/ 1122950 h 1134236"/>
              <a:gd name="connsiteX1" fmla="*/ 588211 w 2983832"/>
              <a:gd name="connsiteY1" fmla="*/ 973224 h 1134236"/>
              <a:gd name="connsiteX2" fmla="*/ 1411705 w 2983832"/>
              <a:gd name="connsiteY2" fmla="*/ 3 h 1134236"/>
              <a:gd name="connsiteX3" fmla="*/ 2310063 w 2983832"/>
              <a:gd name="connsiteY3" fmla="*/ 962529 h 1134236"/>
              <a:gd name="connsiteX4" fmla="*/ 2983832 w 2983832"/>
              <a:gd name="connsiteY4" fmla="*/ 1122950 h 1134236"/>
              <a:gd name="connsiteX5" fmla="*/ 2983832 w 2983832"/>
              <a:gd name="connsiteY5" fmla="*/ 1122950 h 113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3832" h="1134236">
                <a:moveTo>
                  <a:pt x="0" y="1122950"/>
                </a:moveTo>
                <a:cubicBezTo>
                  <a:pt x="176463" y="1141666"/>
                  <a:pt x="352927" y="1160382"/>
                  <a:pt x="588211" y="973224"/>
                </a:cubicBezTo>
                <a:cubicBezTo>
                  <a:pt x="823495" y="786066"/>
                  <a:pt x="1124730" y="1785"/>
                  <a:pt x="1411705" y="3"/>
                </a:cubicBezTo>
                <a:cubicBezTo>
                  <a:pt x="1698680" y="-1779"/>
                  <a:pt x="2048042" y="775371"/>
                  <a:pt x="2310063" y="962529"/>
                </a:cubicBezTo>
                <a:cubicBezTo>
                  <a:pt x="2572084" y="1149687"/>
                  <a:pt x="2983832" y="1122950"/>
                  <a:pt x="2983832" y="1122950"/>
                </a:cubicBezTo>
                <a:lnTo>
                  <a:pt x="2983832" y="1122950"/>
                </a:lnTo>
              </a:path>
            </a:pathLst>
          </a:cu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pic>
        <p:nvPicPr>
          <p:cNvPr id="30" name="図 29">
            <a:extLst>
              <a:ext uri="{FF2B5EF4-FFF2-40B4-BE49-F238E27FC236}">
                <a16:creationId xmlns:a16="http://schemas.microsoft.com/office/drawing/2014/main" id="{A6AC73ED-C1FC-4EFD-9447-B3707A0FBE38}"/>
              </a:ext>
            </a:extLst>
          </p:cNvPr>
          <p:cNvPicPr>
            <a:picLocks noChangeAspect="1"/>
          </p:cNvPicPr>
          <p:nvPr/>
        </p:nvPicPr>
        <p:blipFill rotWithShape="1">
          <a:blip r:embed="rId2"/>
          <a:srcRect l="67347" r="1"/>
          <a:stretch/>
        </p:blipFill>
        <p:spPr>
          <a:xfrm>
            <a:off x="6530016" y="4532766"/>
            <a:ext cx="473241" cy="351763"/>
          </a:xfrm>
          <a:prstGeom prst="rect">
            <a:avLst/>
          </a:prstGeom>
        </p:spPr>
      </p:pic>
      <p:sp>
        <p:nvSpPr>
          <p:cNvPr id="31" name="テキスト ボックス 30">
            <a:extLst>
              <a:ext uri="{FF2B5EF4-FFF2-40B4-BE49-F238E27FC236}">
                <a16:creationId xmlns:a16="http://schemas.microsoft.com/office/drawing/2014/main" id="{B63D4B74-828D-43FF-8851-5038661E34EB}"/>
              </a:ext>
            </a:extLst>
          </p:cNvPr>
          <p:cNvSpPr txBox="1"/>
          <p:nvPr/>
        </p:nvSpPr>
        <p:spPr>
          <a:xfrm>
            <a:off x="5281337" y="4804789"/>
            <a:ext cx="1538954" cy="323165"/>
          </a:xfrm>
          <a:prstGeom prst="rect">
            <a:avLst/>
          </a:prstGeom>
          <a:noFill/>
        </p:spPr>
        <p:txBody>
          <a:bodyPr wrap="square" rtlCol="0">
            <a:spAutoFit/>
          </a:bodyPr>
          <a:lstStyle/>
          <a:p>
            <a:pPr algn="just"/>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20</a:t>
            </a:r>
            <a:r>
              <a:rPr kumimoji="1" lang="ja-JP" altLang="en-US" sz="1500" dirty="0">
                <a:latin typeface="ＭＳ Ｐゴシック" panose="020B0600070205080204" pitchFamily="50" charset="-128"/>
                <a:ea typeface="ＭＳ Ｐゴシック" panose="020B0600070205080204" pitchFamily="50" charset="-128"/>
                <a:cs typeface="Meiryo UI" pitchFamily="50" charset="-128"/>
              </a:rPr>
              <a:t>　</a:t>
            </a:r>
            <a:r>
              <a:rPr kumimoji="1" lang="en-US" altLang="ja-JP" sz="1500" dirty="0">
                <a:latin typeface="ＭＳ Ｐゴシック" panose="020B0600070205080204" pitchFamily="50" charset="-128"/>
                <a:ea typeface="ＭＳ Ｐゴシック" panose="020B0600070205080204" pitchFamily="50" charset="-128"/>
                <a:cs typeface="Meiryo UI" pitchFamily="50" charset="-128"/>
              </a:rPr>
              <a:t>0</a:t>
            </a:r>
            <a:r>
              <a:rPr kumimoji="1" lang="ja-JP" altLang="en-US" sz="1500" dirty="0">
                <a:latin typeface="ＭＳ Ｐゴシック" panose="020B0600070205080204" pitchFamily="50" charset="-128"/>
                <a:ea typeface="ＭＳ Ｐゴシック" panose="020B0600070205080204" pitchFamily="50" charset="-128"/>
                <a:cs typeface="Meiryo UI" pitchFamily="50" charset="-128"/>
              </a:rPr>
              <a:t>　　　　</a:t>
            </a:r>
            <a:r>
              <a:rPr kumimoji="1" lang="en-US" altLang="ja-JP" sz="1500" dirty="0">
                <a:latin typeface="ＭＳ Ｐゴシック" panose="020B0600070205080204" pitchFamily="50" charset="-128"/>
                <a:ea typeface="ＭＳ Ｐゴシック" panose="020B0600070205080204" pitchFamily="50" charset="-128"/>
                <a:cs typeface="Meiryo UI" pitchFamily="50" charset="-128"/>
              </a:rPr>
              <a:t>2.776</a:t>
            </a:r>
            <a:endParaRPr kumimoji="1" lang="ja-JP" altLang="en-US" sz="1500" dirty="0">
              <a:latin typeface="ＭＳ Ｐゴシック" panose="020B0600070205080204" pitchFamily="50" charset="-128"/>
              <a:ea typeface="ＭＳ Ｐゴシック" panose="020B0600070205080204" pitchFamily="50" charset="-128"/>
              <a:cs typeface="Meiryo UI" pitchFamily="50" charset="-128"/>
            </a:endParaRPr>
          </a:p>
        </p:txBody>
      </p:sp>
      <p:sp>
        <p:nvSpPr>
          <p:cNvPr id="35" name="テキスト ボックス 34">
            <a:extLst>
              <a:ext uri="{FF2B5EF4-FFF2-40B4-BE49-F238E27FC236}">
                <a16:creationId xmlns:a16="http://schemas.microsoft.com/office/drawing/2014/main" id="{C3E3A505-A1E0-41C1-8920-95D2DC068D1A}"/>
              </a:ext>
            </a:extLst>
          </p:cNvPr>
          <p:cNvSpPr txBox="1"/>
          <p:nvPr/>
        </p:nvSpPr>
        <p:spPr>
          <a:xfrm>
            <a:off x="6788963" y="4657181"/>
            <a:ext cx="254358" cy="400110"/>
          </a:xfrm>
          <a:prstGeom prst="rect">
            <a:avLst/>
          </a:prstGeom>
          <a:noFill/>
        </p:spPr>
        <p:txBody>
          <a:bodyPr wrap="square" rtlCol="0">
            <a:spAutoFit/>
          </a:bodyPr>
          <a:lstStyle/>
          <a:p>
            <a:pPr algn="just"/>
            <a:r>
              <a:rPr kumimoji="1" lang="en-US" altLang="ja-JP" sz="2000" dirty="0">
                <a:latin typeface="ＭＳ Ｐゴシック" panose="020B0600070205080204" pitchFamily="50" charset="-128"/>
                <a:ea typeface="ＭＳ Ｐゴシック" panose="020B0600070205080204" pitchFamily="50" charset="-128"/>
                <a:cs typeface="Meiryo UI" pitchFamily="50" charset="-128"/>
              </a:rPr>
              <a:t>t</a:t>
            </a:r>
            <a:endParaRPr kumimoji="1" lang="ja-JP" altLang="en-US" sz="2000" dirty="0">
              <a:latin typeface="ＭＳ Ｐゴシック" panose="020B0600070205080204" pitchFamily="50" charset="-128"/>
              <a:ea typeface="ＭＳ Ｐゴシック" panose="020B0600070205080204" pitchFamily="50" charset="-128"/>
              <a:cs typeface="Meiryo UI" pitchFamily="50" charset="-128"/>
            </a:endParaRPr>
          </a:p>
        </p:txBody>
      </p:sp>
      <p:sp>
        <p:nvSpPr>
          <p:cNvPr id="37" name="テキスト ボックス 36">
            <a:extLst>
              <a:ext uri="{FF2B5EF4-FFF2-40B4-BE49-F238E27FC236}">
                <a16:creationId xmlns:a16="http://schemas.microsoft.com/office/drawing/2014/main" id="{3B49892D-A691-4F8E-A472-AB9C12CB2F03}"/>
              </a:ext>
            </a:extLst>
          </p:cNvPr>
          <p:cNvSpPr txBox="1"/>
          <p:nvPr/>
        </p:nvSpPr>
        <p:spPr>
          <a:xfrm>
            <a:off x="5712048" y="4157359"/>
            <a:ext cx="1615495" cy="323165"/>
          </a:xfrm>
          <a:prstGeom prst="rect">
            <a:avLst/>
          </a:prstGeom>
          <a:noFill/>
        </p:spPr>
        <p:txBody>
          <a:bodyPr wrap="square" rtlCol="0">
            <a:spAutoFit/>
          </a:bodyPr>
          <a:lstStyle/>
          <a:p>
            <a:pPr algn="just"/>
            <a:r>
              <a:rPr kumimoji="1" lang="ja-JP" altLang="en-US" sz="1500" dirty="0">
                <a:solidFill>
                  <a:srgbClr val="FFC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rPr>
              <a:t>上側確率</a:t>
            </a:r>
            <a:r>
              <a:rPr kumimoji="1" lang="en-US" altLang="ja-JP" sz="1500" dirty="0">
                <a:solidFill>
                  <a:srgbClr val="FFC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rPr>
              <a:t>2.5</a:t>
            </a:r>
            <a:r>
              <a:rPr kumimoji="1" lang="ja-JP" altLang="en-US" sz="1500" dirty="0">
                <a:solidFill>
                  <a:srgbClr val="FFC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rPr>
              <a:t>％</a:t>
            </a:r>
          </a:p>
        </p:txBody>
      </p:sp>
      <p:cxnSp>
        <p:nvCxnSpPr>
          <p:cNvPr id="38" name="直線矢印コネクタ 37">
            <a:extLst>
              <a:ext uri="{FF2B5EF4-FFF2-40B4-BE49-F238E27FC236}">
                <a16:creationId xmlns:a16="http://schemas.microsoft.com/office/drawing/2014/main" id="{320477C9-7936-49A0-998C-7B67E48B0114}"/>
              </a:ext>
            </a:extLst>
          </p:cNvPr>
          <p:cNvCxnSpPr>
            <a:cxnSpLocks/>
          </p:cNvCxnSpPr>
          <p:nvPr/>
        </p:nvCxnSpPr>
        <p:spPr>
          <a:xfrm flipH="1">
            <a:off x="6586080" y="4470319"/>
            <a:ext cx="144016" cy="288032"/>
          </a:xfrm>
          <a:prstGeom prst="straightConnector1">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8265EFBB-E9AB-4A29-95CE-8CEAB7E71A6D}"/>
              </a:ext>
            </a:extLst>
          </p:cNvPr>
          <p:cNvCxnSpPr>
            <a:cxnSpLocks/>
          </p:cNvCxnSpPr>
          <p:nvPr/>
        </p:nvCxnSpPr>
        <p:spPr>
          <a:xfrm flipV="1">
            <a:off x="5738481" y="3641878"/>
            <a:ext cx="0" cy="1246889"/>
          </a:xfrm>
          <a:prstGeom prst="line">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id="{F6EDE8A0-E228-4D7B-BAA8-8816894B32A2}"/>
              </a:ext>
            </a:extLst>
          </p:cNvPr>
          <p:cNvSpPr txBox="1"/>
          <p:nvPr/>
        </p:nvSpPr>
        <p:spPr>
          <a:xfrm>
            <a:off x="6012519" y="3861466"/>
            <a:ext cx="1014554" cy="323165"/>
          </a:xfrm>
          <a:prstGeom prst="rect">
            <a:avLst/>
          </a:prstGeom>
          <a:noFill/>
        </p:spPr>
        <p:txBody>
          <a:bodyPr wrap="square" rtlCol="0">
            <a:spAutoFit/>
          </a:bodyPr>
          <a:lstStyle/>
          <a:p>
            <a:pPr algn="just"/>
            <a:r>
              <a:rPr kumimoji="1" lang="ja-JP" altLang="en-US" sz="1500" dirty="0">
                <a:latin typeface="ＭＳ Ｐゴシック" panose="020B0600070205080204" pitchFamily="50" charset="-128"/>
                <a:ea typeface="ＭＳ Ｐゴシック" panose="020B0600070205080204" pitchFamily="50" charset="-128"/>
                <a:cs typeface="Meiryo UI" pitchFamily="50" charset="-128"/>
              </a:rPr>
              <a:t>自由度</a:t>
            </a:r>
            <a:r>
              <a:rPr kumimoji="1" lang="en-US" altLang="ja-JP" sz="1500" dirty="0">
                <a:latin typeface="ＭＳ Ｐゴシック" panose="020B0600070205080204" pitchFamily="50" charset="-128"/>
                <a:ea typeface="ＭＳ Ｐゴシック" panose="020B0600070205080204" pitchFamily="50" charset="-128"/>
                <a:cs typeface="Meiryo UI" pitchFamily="50" charset="-128"/>
              </a:rPr>
              <a:t>4</a:t>
            </a:r>
            <a:endParaRPr kumimoji="1" lang="ja-JP" altLang="en-US" sz="1500" dirty="0">
              <a:latin typeface="ＭＳ Ｐゴシック" panose="020B0600070205080204" pitchFamily="50" charset="-128"/>
              <a:ea typeface="ＭＳ Ｐゴシック" panose="020B0600070205080204" pitchFamily="50" charset="-128"/>
              <a:cs typeface="Meiryo UI" pitchFamily="50" charset="-128"/>
            </a:endParaRPr>
          </a:p>
        </p:txBody>
      </p:sp>
      <p:sp>
        <p:nvSpPr>
          <p:cNvPr id="43" name="テキスト ボックス 42">
            <a:extLst>
              <a:ext uri="{FF2B5EF4-FFF2-40B4-BE49-F238E27FC236}">
                <a16:creationId xmlns:a16="http://schemas.microsoft.com/office/drawing/2014/main" id="{2F1BD2A9-0A52-4E89-8A06-E873B7492ED9}"/>
              </a:ext>
            </a:extLst>
          </p:cNvPr>
          <p:cNvSpPr txBox="1"/>
          <p:nvPr/>
        </p:nvSpPr>
        <p:spPr>
          <a:xfrm>
            <a:off x="7094229" y="2796281"/>
            <a:ext cx="1641192" cy="1815882"/>
          </a:xfrm>
          <a:prstGeom prst="rect">
            <a:avLst/>
          </a:prstGeom>
          <a:noFill/>
        </p:spPr>
        <p:txBody>
          <a:bodyPr wrap="square" rtlCol="0">
            <a:spAutoFit/>
          </a:bodyPr>
          <a:lstStyle/>
          <a:p>
            <a:pPr algn="just"/>
            <a:r>
              <a:rPr kumimoji="1" lang="ja-JP" altLang="en-US" sz="1600" dirty="0">
                <a:solidFill>
                  <a:schemeClr val="bg1"/>
                </a:solidFill>
                <a:latin typeface="+mj-ea"/>
                <a:ea typeface="+mj-ea"/>
                <a:cs typeface="Meiryo UI" pitchFamily="50" charset="-128"/>
              </a:rPr>
              <a:t>自由度ごとに分布表を作成するのは大変なので，よく使う上側確率と</a:t>
            </a:r>
            <a:r>
              <a:rPr kumimoji="1" lang="en-US" altLang="ja-JP" sz="1600" dirty="0">
                <a:solidFill>
                  <a:schemeClr val="bg1"/>
                </a:solidFill>
                <a:latin typeface="+mj-ea"/>
                <a:ea typeface="+mj-ea"/>
                <a:cs typeface="Meiryo UI" pitchFamily="50" charset="-128"/>
              </a:rPr>
              <a:t>t</a:t>
            </a:r>
            <a:r>
              <a:rPr kumimoji="1" lang="ja-JP" altLang="en-US" sz="1600" dirty="0">
                <a:solidFill>
                  <a:schemeClr val="bg1"/>
                </a:solidFill>
                <a:latin typeface="+mj-ea"/>
                <a:ea typeface="+mj-ea"/>
                <a:cs typeface="Meiryo UI" pitchFamily="50" charset="-128"/>
              </a:rPr>
              <a:t>の値だけの対応で</a:t>
            </a:r>
            <a:r>
              <a:rPr kumimoji="1" lang="en-US" altLang="ja-JP" sz="1600" dirty="0">
                <a:solidFill>
                  <a:schemeClr val="bg1"/>
                </a:solidFill>
                <a:latin typeface="+mj-ea"/>
                <a:ea typeface="+mj-ea"/>
                <a:cs typeface="Meiryo UI" pitchFamily="50" charset="-128"/>
              </a:rPr>
              <a:t>1</a:t>
            </a:r>
            <a:r>
              <a:rPr kumimoji="1" lang="ja-JP" altLang="en-US" sz="1600" dirty="0" err="1">
                <a:solidFill>
                  <a:schemeClr val="bg1"/>
                </a:solidFill>
                <a:latin typeface="+mj-ea"/>
                <a:ea typeface="+mj-ea"/>
                <a:cs typeface="Meiryo UI" pitchFamily="50" charset="-128"/>
              </a:rPr>
              <a:t>つの</a:t>
            </a:r>
            <a:r>
              <a:rPr kumimoji="1" lang="ja-JP" altLang="en-US" sz="1600" dirty="0">
                <a:solidFill>
                  <a:schemeClr val="bg1"/>
                </a:solidFill>
                <a:latin typeface="+mj-ea"/>
                <a:ea typeface="+mj-ea"/>
                <a:cs typeface="Meiryo UI" pitchFamily="50" charset="-128"/>
              </a:rPr>
              <a:t>表にまとめている</a:t>
            </a:r>
            <a:endParaRPr kumimoji="1" lang="en-US" altLang="ja-JP" sz="1600" dirty="0">
              <a:solidFill>
                <a:schemeClr val="bg1"/>
              </a:solidFill>
              <a:latin typeface="+mj-ea"/>
              <a:ea typeface="+mj-ea"/>
              <a:cs typeface="Meiryo UI" pitchFamily="50" charset="-128"/>
            </a:endParaRPr>
          </a:p>
        </p:txBody>
      </p:sp>
      <p:sp>
        <p:nvSpPr>
          <p:cNvPr id="46" name="テキスト ボックス 45">
            <a:extLst>
              <a:ext uri="{FF2B5EF4-FFF2-40B4-BE49-F238E27FC236}">
                <a16:creationId xmlns:a16="http://schemas.microsoft.com/office/drawing/2014/main" id="{873A691E-FC62-4B1A-8B25-FDFC78DFABE2}"/>
              </a:ext>
            </a:extLst>
          </p:cNvPr>
          <p:cNvSpPr txBox="1"/>
          <p:nvPr/>
        </p:nvSpPr>
        <p:spPr>
          <a:xfrm>
            <a:off x="611560" y="5662955"/>
            <a:ext cx="3725416" cy="369332"/>
          </a:xfrm>
          <a:prstGeom prst="rect">
            <a:avLst/>
          </a:prstGeom>
          <a:solidFill>
            <a:srgbClr val="00B050"/>
          </a:solidFill>
        </p:spPr>
        <p:txBody>
          <a:bodyPr wrap="square" rtlCol="0">
            <a:spAutoFit/>
          </a:bodyPr>
          <a:lstStyle/>
          <a:p>
            <a:r>
              <a:rPr kumimoji="1" lang="en-US" altLang="ja-JP" sz="1800" dirty="0">
                <a:solidFill>
                  <a:schemeClr val="bg1"/>
                </a:solidFill>
                <a:latin typeface="+mn-ea"/>
                <a:cs typeface="Meiryo UI" pitchFamily="50" charset="-128"/>
              </a:rPr>
              <a:t>Excel</a:t>
            </a:r>
            <a:r>
              <a:rPr kumimoji="1" lang="ja-JP" altLang="en-US" sz="1800" dirty="0">
                <a:solidFill>
                  <a:schemeClr val="bg1"/>
                </a:solidFill>
                <a:latin typeface="+mn-ea"/>
                <a:cs typeface="Meiryo UI" pitchFamily="50" charset="-128"/>
              </a:rPr>
              <a:t>関数</a:t>
            </a:r>
            <a:r>
              <a:rPr kumimoji="1" lang="en-US" altLang="ja-JP" sz="1800" dirty="0">
                <a:solidFill>
                  <a:schemeClr val="bg1"/>
                </a:solidFill>
                <a:latin typeface="+mn-ea"/>
                <a:cs typeface="Meiryo UI" pitchFamily="50" charset="-128"/>
              </a:rPr>
              <a:t>=T.INV(</a:t>
            </a:r>
            <a:r>
              <a:rPr kumimoji="1" lang="ja-JP" altLang="en-US" sz="1800" dirty="0">
                <a:solidFill>
                  <a:schemeClr val="bg1"/>
                </a:solidFill>
                <a:latin typeface="+mn-ea"/>
                <a:cs typeface="Meiryo UI" pitchFamily="50" charset="-128"/>
              </a:rPr>
              <a:t>下側確率，自由度</a:t>
            </a:r>
            <a:r>
              <a:rPr kumimoji="1" lang="en-US" altLang="ja-JP" sz="1800" dirty="0">
                <a:solidFill>
                  <a:schemeClr val="bg1"/>
                </a:solidFill>
                <a:latin typeface="+mn-ea"/>
                <a:cs typeface="Meiryo UI" pitchFamily="50" charset="-128"/>
              </a:rPr>
              <a:t>)</a:t>
            </a:r>
            <a:endParaRPr kumimoji="1" lang="ja-JP" altLang="en-US" sz="1800" dirty="0">
              <a:solidFill>
                <a:schemeClr val="bg1"/>
              </a:solidFill>
              <a:latin typeface="+mn-ea"/>
              <a:cs typeface="Meiryo UI" pitchFamily="50" charset="-128"/>
            </a:endParaRPr>
          </a:p>
        </p:txBody>
      </p:sp>
      <p:sp>
        <p:nvSpPr>
          <p:cNvPr id="48" name="テキスト ボックス 47">
            <a:extLst>
              <a:ext uri="{FF2B5EF4-FFF2-40B4-BE49-F238E27FC236}">
                <a16:creationId xmlns:a16="http://schemas.microsoft.com/office/drawing/2014/main" id="{F7FCFCAA-FB0D-462D-B500-5897864498C2}"/>
              </a:ext>
            </a:extLst>
          </p:cNvPr>
          <p:cNvSpPr txBox="1"/>
          <p:nvPr/>
        </p:nvSpPr>
        <p:spPr>
          <a:xfrm>
            <a:off x="529769" y="5218483"/>
            <a:ext cx="7914346" cy="353943"/>
          </a:xfrm>
          <a:prstGeom prst="rect">
            <a:avLst/>
          </a:prstGeom>
          <a:noFill/>
        </p:spPr>
        <p:txBody>
          <a:bodyPr wrap="none" rtlCol="0">
            <a:spAutoFit/>
          </a:bodyPr>
          <a:lstStyle/>
          <a:p>
            <a:r>
              <a:rPr kumimoji="1" lang="ja-JP" altLang="en-US" sz="1700" dirty="0">
                <a:solidFill>
                  <a:schemeClr val="bg1"/>
                </a:solidFill>
                <a:latin typeface="+mj-ea"/>
                <a:ea typeface="+mj-ea"/>
                <a:cs typeface="Meiryo UI" pitchFamily="50" charset="-128"/>
              </a:rPr>
              <a:t>パソコンがあるならば，例えば下記の</a:t>
            </a:r>
            <a:r>
              <a:rPr kumimoji="1" lang="en-US" altLang="ja-JP" sz="1700" dirty="0">
                <a:solidFill>
                  <a:schemeClr val="bg1"/>
                </a:solidFill>
                <a:latin typeface="+mj-ea"/>
                <a:ea typeface="+mj-ea"/>
                <a:cs typeface="Meiryo UI" pitchFamily="50" charset="-128"/>
              </a:rPr>
              <a:t>Excel</a:t>
            </a:r>
            <a:r>
              <a:rPr kumimoji="1" lang="ja-JP" altLang="en-US" sz="1700" dirty="0">
                <a:solidFill>
                  <a:schemeClr val="bg1"/>
                </a:solidFill>
                <a:latin typeface="+mj-ea"/>
                <a:ea typeface="+mj-ea"/>
                <a:cs typeface="Meiryo UI" pitchFamily="50" charset="-128"/>
              </a:rPr>
              <a:t>関数で下側確率に対応する</a:t>
            </a:r>
            <a:r>
              <a:rPr kumimoji="1" lang="en-US" altLang="ja-JP" sz="1700" dirty="0">
                <a:solidFill>
                  <a:schemeClr val="bg1"/>
                </a:solidFill>
                <a:latin typeface="+mj-ea"/>
                <a:ea typeface="+mj-ea"/>
                <a:cs typeface="Meiryo UI" pitchFamily="50" charset="-128"/>
              </a:rPr>
              <a:t>t</a:t>
            </a:r>
            <a:r>
              <a:rPr kumimoji="1" lang="ja-JP" altLang="en-US" sz="1700" dirty="0">
                <a:solidFill>
                  <a:schemeClr val="bg1"/>
                </a:solidFill>
                <a:latin typeface="+mj-ea"/>
                <a:ea typeface="+mj-ea"/>
                <a:cs typeface="Meiryo UI" pitchFamily="50" charset="-128"/>
              </a:rPr>
              <a:t>値が得られる</a:t>
            </a:r>
            <a:endParaRPr kumimoji="1" lang="en-US" altLang="ja-JP" sz="1700" dirty="0">
              <a:solidFill>
                <a:schemeClr val="bg1"/>
              </a:solidFill>
              <a:latin typeface="+mj-ea"/>
              <a:ea typeface="+mj-ea"/>
              <a:cs typeface="Meiryo UI" pitchFamily="50" charset="-128"/>
            </a:endParaRPr>
          </a:p>
        </p:txBody>
      </p:sp>
      <p:sp>
        <p:nvSpPr>
          <p:cNvPr id="49" name="テキスト ボックス 48">
            <a:extLst>
              <a:ext uri="{FF2B5EF4-FFF2-40B4-BE49-F238E27FC236}">
                <a16:creationId xmlns:a16="http://schemas.microsoft.com/office/drawing/2014/main" id="{40EAFFEF-FCB1-451D-8AF1-DA9C1D5DA450}"/>
              </a:ext>
            </a:extLst>
          </p:cNvPr>
          <p:cNvSpPr txBox="1"/>
          <p:nvPr/>
        </p:nvSpPr>
        <p:spPr>
          <a:xfrm>
            <a:off x="4487512" y="5662955"/>
            <a:ext cx="4116935" cy="369332"/>
          </a:xfrm>
          <a:prstGeom prst="rect">
            <a:avLst/>
          </a:prstGeom>
          <a:noFill/>
        </p:spPr>
        <p:txBody>
          <a:bodyPr wrap="square" rtlCol="0">
            <a:spAutoFit/>
          </a:bodyPr>
          <a:lstStyle/>
          <a:p>
            <a:r>
              <a:rPr kumimoji="1" lang="ja-JP" altLang="en-US" sz="1800" dirty="0">
                <a:solidFill>
                  <a:schemeClr val="bg1"/>
                </a:solidFill>
                <a:latin typeface="+mn-ea"/>
                <a:cs typeface="Meiryo UI" pitchFamily="50" charset="-128"/>
              </a:rPr>
              <a:t>先ほどの例：</a:t>
            </a:r>
            <a:r>
              <a:rPr kumimoji="1" lang="en-US" altLang="ja-JP" sz="1800" dirty="0">
                <a:solidFill>
                  <a:schemeClr val="bg1"/>
                </a:solidFill>
                <a:latin typeface="+mn-ea"/>
                <a:cs typeface="Meiryo UI" pitchFamily="50" charset="-128"/>
              </a:rPr>
              <a:t>=T.INV(0.025</a:t>
            </a:r>
            <a:r>
              <a:rPr kumimoji="1" lang="ja-JP" altLang="en-US" sz="1800" dirty="0" err="1">
                <a:solidFill>
                  <a:schemeClr val="bg1"/>
                </a:solidFill>
                <a:latin typeface="+mn-ea"/>
                <a:cs typeface="Meiryo UI" pitchFamily="50" charset="-128"/>
              </a:rPr>
              <a:t>，</a:t>
            </a:r>
            <a:r>
              <a:rPr kumimoji="1" lang="en-US" altLang="ja-JP" sz="1800" dirty="0">
                <a:solidFill>
                  <a:schemeClr val="bg1"/>
                </a:solidFill>
                <a:latin typeface="+mn-ea"/>
                <a:cs typeface="Meiryo UI" pitchFamily="50" charset="-128"/>
              </a:rPr>
              <a:t>9)</a:t>
            </a:r>
            <a:r>
              <a:rPr kumimoji="1" lang="ja-JP" altLang="en-US" sz="1800" dirty="0">
                <a:solidFill>
                  <a:schemeClr val="bg1"/>
                </a:solidFill>
                <a:latin typeface="+mn-ea"/>
                <a:cs typeface="Meiryo UI" pitchFamily="50" charset="-128"/>
              </a:rPr>
              <a:t>→“</a:t>
            </a:r>
            <a:r>
              <a:rPr kumimoji="1" lang="en-US" altLang="ja-JP" sz="1800" dirty="0">
                <a:solidFill>
                  <a:schemeClr val="bg1"/>
                </a:solidFill>
                <a:latin typeface="+mn-ea"/>
                <a:cs typeface="Meiryo UI" pitchFamily="50" charset="-128"/>
              </a:rPr>
              <a:t>-2.262</a:t>
            </a:r>
            <a:r>
              <a:rPr kumimoji="1" lang="ja-JP" altLang="en-US" sz="1800" dirty="0">
                <a:solidFill>
                  <a:schemeClr val="bg1"/>
                </a:solidFill>
                <a:latin typeface="+mn-ea"/>
                <a:cs typeface="Meiryo UI" pitchFamily="50" charset="-128"/>
              </a:rPr>
              <a:t>”</a:t>
            </a:r>
          </a:p>
        </p:txBody>
      </p:sp>
    </p:spTree>
    <p:extLst>
      <p:ext uri="{BB962C8B-B14F-4D97-AF65-F5344CB8AC3E}">
        <p14:creationId xmlns:p14="http://schemas.microsoft.com/office/powerpoint/2010/main" val="1229167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500"/>
                                        <p:tgtEl>
                                          <p:spTgt spid="4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500"/>
                                        <p:tgtEl>
                                          <p:spTgt spid="4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3" grpId="0"/>
      <p:bldP spid="6" grpId="0" animBg="1"/>
      <p:bldP spid="4" grpId="0" animBg="1"/>
      <p:bldP spid="27" grpId="0" animBg="1"/>
      <p:bldP spid="43" grpId="0"/>
      <p:bldP spid="46" grpId="0" animBg="1"/>
      <p:bldP spid="48" grpId="0"/>
      <p:bldP spid="4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912BA9-9FFA-4E1A-B4A0-F8CE54E63A71}"/>
              </a:ext>
            </a:extLst>
          </p:cNvPr>
          <p:cNvSpPr>
            <a:spLocks noGrp="1"/>
          </p:cNvSpPr>
          <p:nvPr>
            <p:ph type="title"/>
          </p:nvPr>
        </p:nvSpPr>
        <p:spPr/>
        <p:txBody>
          <a:bodyPr/>
          <a:lstStyle/>
          <a:p>
            <a:r>
              <a:rPr kumimoji="1" lang="ja-JP" altLang="en-US" dirty="0"/>
              <a:t>例　題</a:t>
            </a:r>
          </a:p>
        </p:txBody>
      </p:sp>
      <p:sp>
        <p:nvSpPr>
          <p:cNvPr id="3" name="コンテンツ プレースホルダー 2">
            <a:extLst>
              <a:ext uri="{FF2B5EF4-FFF2-40B4-BE49-F238E27FC236}">
                <a16:creationId xmlns:a16="http://schemas.microsoft.com/office/drawing/2014/main" id="{C3191D35-0819-4952-84A4-85DA51972389}"/>
              </a:ext>
            </a:extLst>
          </p:cNvPr>
          <p:cNvSpPr>
            <a:spLocks noGrp="1"/>
          </p:cNvSpPr>
          <p:nvPr>
            <p:ph idx="1"/>
          </p:nvPr>
        </p:nvSpPr>
        <p:spPr>
          <a:xfrm>
            <a:off x="611560" y="1988840"/>
            <a:ext cx="8012762" cy="3384376"/>
          </a:xfrm>
        </p:spPr>
        <p:txBody>
          <a:bodyPr/>
          <a:lstStyle/>
          <a:p>
            <a:pPr marL="0" indent="0">
              <a:buNone/>
            </a:pPr>
            <a:r>
              <a:rPr kumimoji="1" lang="ja-JP" altLang="en-US" sz="2300" dirty="0"/>
              <a:t>ある酪農家が搾乳中のホルスタインのなかから</a:t>
            </a:r>
            <a:r>
              <a:rPr kumimoji="1" lang="en-US" altLang="ja-JP" sz="2300" dirty="0"/>
              <a:t>5</a:t>
            </a:r>
            <a:r>
              <a:rPr kumimoji="1" lang="ja-JP" altLang="en-US" sz="2300" dirty="0"/>
              <a:t>頭を抽出して乳量を調べたら，平均</a:t>
            </a:r>
            <a:r>
              <a:rPr kumimoji="1" lang="en-US" altLang="ja-JP" sz="2300" dirty="0"/>
              <a:t>22.1</a:t>
            </a:r>
            <a:r>
              <a:rPr kumimoji="1" lang="ja-JP" altLang="en-US" sz="2300" dirty="0"/>
              <a:t>リットル</a:t>
            </a:r>
            <a:r>
              <a:rPr kumimoji="1" lang="en-US" altLang="ja-JP" sz="2300" dirty="0"/>
              <a:t>/</a:t>
            </a:r>
            <a:r>
              <a:rPr kumimoji="1" lang="ja-JP" altLang="en-US" sz="2300" dirty="0"/>
              <a:t>日だった。この農家が搾乳している全てのホルスタインの平均乳量を信頼係数</a:t>
            </a:r>
            <a:r>
              <a:rPr kumimoji="1" lang="en-US" altLang="ja-JP" sz="2300" dirty="0"/>
              <a:t>95</a:t>
            </a:r>
            <a:r>
              <a:rPr kumimoji="1" lang="ja-JP" altLang="en-US" sz="2300" dirty="0"/>
              <a:t>％で推定</a:t>
            </a:r>
            <a:r>
              <a:rPr lang="ja-JP" altLang="en-US" sz="2300" dirty="0"/>
              <a:t>しなさい。ただし，標本標準偏差は</a:t>
            </a:r>
            <a:r>
              <a:rPr lang="en-US" altLang="ja-JP" sz="2300" dirty="0"/>
              <a:t>6.5</a:t>
            </a:r>
            <a:r>
              <a:rPr lang="ja-JP" altLang="en-US" sz="2300" dirty="0"/>
              <a:t>リットル</a:t>
            </a:r>
            <a:r>
              <a:rPr lang="en-US" altLang="ja-JP" sz="2300" dirty="0"/>
              <a:t>/</a:t>
            </a:r>
            <a:r>
              <a:rPr lang="ja-JP" altLang="en-US" sz="2300" dirty="0"/>
              <a:t>日であるとする。</a:t>
            </a:r>
            <a:endParaRPr lang="en-US" altLang="ja-JP" sz="2300" dirty="0"/>
          </a:p>
          <a:p>
            <a:endParaRPr lang="ja-JP" altLang="en-US" sz="1000" dirty="0"/>
          </a:p>
          <a:p>
            <a:pPr marL="0" indent="0">
              <a:buNone/>
            </a:pPr>
            <a:r>
              <a:rPr lang="ja-JP" altLang="en-US" sz="2000" dirty="0"/>
              <a:t>解：</a:t>
            </a:r>
            <a:r>
              <a:rPr lang="ja-JP" altLang="en-US" sz="2000" dirty="0">
                <a:solidFill>
                  <a:srgbClr val="FFFF00"/>
                </a:solidFill>
              </a:rPr>
              <a:t>母分散が未知で小標本なので，</a:t>
            </a:r>
            <a:r>
              <a:rPr lang="en-US" altLang="ja-JP" sz="2000" dirty="0">
                <a:solidFill>
                  <a:srgbClr val="FFFF00"/>
                </a:solidFill>
              </a:rPr>
              <a:t>t</a:t>
            </a:r>
            <a:r>
              <a:rPr lang="ja-JP" altLang="en-US" sz="2000" dirty="0">
                <a:solidFill>
                  <a:srgbClr val="FFFF00"/>
                </a:solidFill>
              </a:rPr>
              <a:t>分布で推定</a:t>
            </a:r>
            <a:r>
              <a:rPr lang="ja-JP" altLang="en-US" sz="2000" dirty="0"/>
              <a:t>する。標本標準偏差は既知なので，後は信頼係数</a:t>
            </a:r>
            <a:r>
              <a:rPr lang="en-US" altLang="ja-JP" sz="2000" dirty="0"/>
              <a:t>95</a:t>
            </a:r>
            <a:r>
              <a:rPr lang="ja-JP" altLang="en-US" sz="2000" dirty="0"/>
              <a:t>％の信頼限界のための</a:t>
            </a:r>
            <a:r>
              <a:rPr lang="ja-JP" altLang="en-US" sz="2000" dirty="0" err="1"/>
              <a:t>ｔ</a:t>
            </a:r>
            <a:r>
              <a:rPr lang="ja-JP" altLang="en-US" sz="2000" dirty="0"/>
              <a:t>値を分布表か</a:t>
            </a:r>
            <a:r>
              <a:rPr lang="en-US" altLang="ja-JP" sz="2000" dirty="0"/>
              <a:t>Excel</a:t>
            </a:r>
            <a:r>
              <a:rPr lang="ja-JP" altLang="en-US" sz="2000" dirty="0"/>
              <a:t>関数などで得ればよい。なお，自由度</a:t>
            </a:r>
            <a:r>
              <a:rPr lang="en-US" altLang="ja-JP" sz="2000" dirty="0"/>
              <a:t>ν</a:t>
            </a:r>
            <a:r>
              <a:rPr lang="ja-JP" altLang="en-US" sz="2000" dirty="0"/>
              <a:t>は</a:t>
            </a:r>
            <a:r>
              <a:rPr lang="en-US" altLang="ja-JP" sz="2000" dirty="0"/>
              <a:t>n-1</a:t>
            </a:r>
            <a:r>
              <a:rPr lang="ja-JP" altLang="en-US" sz="2000" dirty="0"/>
              <a:t>なので，</a:t>
            </a:r>
            <a:r>
              <a:rPr lang="en-US" altLang="ja-JP" sz="2000" dirty="0"/>
              <a:t>5-1=4</a:t>
            </a:r>
            <a:r>
              <a:rPr lang="ja-JP" altLang="en-US" sz="2000" dirty="0"/>
              <a:t>となる。すると，</a:t>
            </a:r>
            <a:r>
              <a:rPr lang="en-US" altLang="ja-JP" sz="2000" dirty="0"/>
              <a:t>t=2.776</a:t>
            </a:r>
            <a:r>
              <a:rPr lang="ja-JP" altLang="en-US" sz="2000" dirty="0"/>
              <a:t>なので，下記式から，ホルスタインの</a:t>
            </a:r>
            <a:r>
              <a:rPr lang="en-US" altLang="ja-JP" sz="2000" dirty="0"/>
              <a:t>1</a:t>
            </a:r>
            <a:r>
              <a:rPr lang="ja-JP" altLang="en-US" sz="2000" dirty="0"/>
              <a:t>日当たりの平均乳量に対する信頼係数</a:t>
            </a:r>
            <a:r>
              <a:rPr lang="en-US" altLang="ja-JP" sz="2000" dirty="0"/>
              <a:t>95</a:t>
            </a:r>
            <a:r>
              <a:rPr lang="ja-JP" altLang="en-US" sz="2000" dirty="0"/>
              <a:t>％の信頼区間は（</a:t>
            </a:r>
            <a:r>
              <a:rPr lang="en-US" altLang="ja-JP" sz="2000" dirty="0"/>
              <a:t>13.1</a:t>
            </a:r>
            <a:r>
              <a:rPr lang="ja-JP" altLang="en-US" sz="2000" dirty="0"/>
              <a:t>リットル</a:t>
            </a:r>
            <a:r>
              <a:rPr lang="en-US" altLang="ja-JP" sz="2000" dirty="0"/>
              <a:t>,31.1</a:t>
            </a:r>
            <a:r>
              <a:rPr lang="ja-JP" altLang="en-US" sz="2000" dirty="0"/>
              <a:t>リットル）となる。</a:t>
            </a:r>
            <a:endParaRPr kumimoji="1" lang="ja-JP" altLang="en-US" sz="2000" dirty="0"/>
          </a:p>
        </p:txBody>
      </p:sp>
      <p:pic>
        <p:nvPicPr>
          <p:cNvPr id="9" name="図 8">
            <a:extLst>
              <a:ext uri="{FF2B5EF4-FFF2-40B4-BE49-F238E27FC236}">
                <a16:creationId xmlns:a16="http://schemas.microsoft.com/office/drawing/2014/main" id="{291174BE-10B0-429D-8D81-723AE70DBB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8184" y="548681"/>
            <a:ext cx="2207910" cy="1584176"/>
          </a:xfrm>
          <a:prstGeom prst="rect">
            <a:avLst/>
          </a:prstGeom>
        </p:spPr>
      </p:pic>
      <p:graphicFrame>
        <p:nvGraphicFramePr>
          <p:cNvPr id="11" name="オブジェクト 10">
            <a:extLst>
              <a:ext uri="{FF2B5EF4-FFF2-40B4-BE49-F238E27FC236}">
                <a16:creationId xmlns:a16="http://schemas.microsoft.com/office/drawing/2014/main" id="{BAE9568A-A5DA-4936-A467-4A2B8E6C8655}"/>
              </a:ext>
            </a:extLst>
          </p:cNvPr>
          <p:cNvGraphicFramePr>
            <a:graphicFrameLocks noChangeAspect="1"/>
          </p:cNvGraphicFramePr>
          <p:nvPr>
            <p:extLst>
              <p:ext uri="{D42A27DB-BD31-4B8C-83A1-F6EECF244321}">
                <p14:modId xmlns:p14="http://schemas.microsoft.com/office/powerpoint/2010/main" val="2998920508"/>
              </p:ext>
            </p:extLst>
          </p:nvPr>
        </p:nvGraphicFramePr>
        <p:xfrm>
          <a:off x="492820" y="5445224"/>
          <a:ext cx="8158360" cy="628039"/>
        </p:xfrm>
        <a:graphic>
          <a:graphicData uri="http://schemas.openxmlformats.org/presentationml/2006/ole">
            <mc:AlternateContent xmlns:mc="http://schemas.openxmlformats.org/markup-compatibility/2006">
              <mc:Choice xmlns:v="urn:schemas-microsoft-com:vml" Requires="v">
                <p:oleObj spid="_x0000_s11321" name="Equation" r:id="rId5" imgW="5448240" imgH="419040" progId="Equation.DSMT4">
                  <p:embed/>
                </p:oleObj>
              </mc:Choice>
              <mc:Fallback>
                <p:oleObj name="Equation" r:id="rId5" imgW="5448240" imgH="419040" progId="Equation.DSMT4">
                  <p:embed/>
                  <p:pic>
                    <p:nvPicPr>
                      <p:cNvPr id="0" name=""/>
                      <p:cNvPicPr/>
                      <p:nvPr/>
                    </p:nvPicPr>
                    <p:blipFill>
                      <a:blip r:embed="rId6"/>
                      <a:stretch>
                        <a:fillRect/>
                      </a:stretch>
                    </p:blipFill>
                    <p:spPr>
                      <a:xfrm>
                        <a:off x="492820" y="5445224"/>
                        <a:ext cx="8158360" cy="628039"/>
                      </a:xfrm>
                      <a:prstGeom prst="rect">
                        <a:avLst/>
                      </a:prstGeom>
                    </p:spPr>
                  </p:pic>
                </p:oleObj>
              </mc:Fallback>
            </mc:AlternateContent>
          </a:graphicData>
        </a:graphic>
      </p:graphicFrame>
    </p:spTree>
    <p:extLst>
      <p:ext uri="{BB962C8B-B14F-4D97-AF65-F5344CB8AC3E}">
        <p14:creationId xmlns:p14="http://schemas.microsoft.com/office/powerpoint/2010/main" val="1977562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691630-714C-4FC7-8931-239A2A1701E4}"/>
              </a:ext>
            </a:extLst>
          </p:cNvPr>
          <p:cNvSpPr>
            <a:spLocks noGrp="1"/>
          </p:cNvSpPr>
          <p:nvPr>
            <p:ph type="title"/>
          </p:nvPr>
        </p:nvSpPr>
        <p:spPr/>
        <p:txBody>
          <a:bodyPr/>
          <a:lstStyle/>
          <a:p>
            <a:r>
              <a:rPr kumimoji="1" lang="en-US" altLang="ja-JP" sz="3500" dirty="0"/>
              <a:t>Excel</a:t>
            </a:r>
            <a:r>
              <a:rPr kumimoji="1" lang="ja-JP" altLang="en-US" sz="3500" dirty="0"/>
              <a:t>分析ツールによる</a:t>
            </a:r>
            <a:br>
              <a:rPr kumimoji="1" lang="en-US" altLang="ja-JP" sz="3500" dirty="0"/>
            </a:br>
            <a:r>
              <a:rPr kumimoji="1" lang="ja-JP" altLang="en-US" sz="3500" dirty="0"/>
              <a:t>母平均の区間推定</a:t>
            </a:r>
          </a:p>
        </p:txBody>
      </p:sp>
      <p:pic>
        <p:nvPicPr>
          <p:cNvPr id="4" name="図 3">
            <a:extLst>
              <a:ext uri="{FF2B5EF4-FFF2-40B4-BE49-F238E27FC236}">
                <a16:creationId xmlns:a16="http://schemas.microsoft.com/office/drawing/2014/main" id="{1531A604-2DFB-4614-A082-EDEB1EB0BBDB}"/>
              </a:ext>
            </a:extLst>
          </p:cNvPr>
          <p:cNvPicPr>
            <a:picLocks noChangeAspect="1"/>
          </p:cNvPicPr>
          <p:nvPr/>
        </p:nvPicPr>
        <p:blipFill rotWithShape="1">
          <a:blip r:embed="rId2"/>
          <a:srcRect b="73512"/>
          <a:stretch/>
        </p:blipFill>
        <p:spPr>
          <a:xfrm>
            <a:off x="5298549" y="4625317"/>
            <a:ext cx="3378711" cy="743977"/>
          </a:xfrm>
          <a:prstGeom prst="rect">
            <a:avLst/>
          </a:prstGeom>
          <a:solidFill>
            <a:schemeClr val="bg1"/>
          </a:solidFill>
        </p:spPr>
      </p:pic>
      <p:pic>
        <p:nvPicPr>
          <p:cNvPr id="6" name="図 5">
            <a:extLst>
              <a:ext uri="{FF2B5EF4-FFF2-40B4-BE49-F238E27FC236}">
                <a16:creationId xmlns:a16="http://schemas.microsoft.com/office/drawing/2014/main" id="{F0BEF937-FC37-4B9D-9085-FDCF9AC5CA6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8063" b="77765"/>
          <a:stretch/>
        </p:blipFill>
        <p:spPr>
          <a:xfrm>
            <a:off x="5727045" y="2422339"/>
            <a:ext cx="2504839" cy="718048"/>
          </a:xfrm>
          <a:prstGeom prst="rect">
            <a:avLst/>
          </a:prstGeom>
        </p:spPr>
      </p:pic>
      <p:pic>
        <p:nvPicPr>
          <p:cNvPr id="8" name="図 7">
            <a:extLst>
              <a:ext uri="{FF2B5EF4-FFF2-40B4-BE49-F238E27FC236}">
                <a16:creationId xmlns:a16="http://schemas.microsoft.com/office/drawing/2014/main" id="{4A42B6C7-EEF2-458B-BD6D-0058CA6DD1F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5225" b="27400"/>
          <a:stretch/>
        </p:blipFill>
        <p:spPr>
          <a:xfrm>
            <a:off x="3347864" y="2420888"/>
            <a:ext cx="1893856" cy="1415684"/>
          </a:xfrm>
          <a:prstGeom prst="rect">
            <a:avLst/>
          </a:prstGeom>
        </p:spPr>
      </p:pic>
      <p:graphicFrame>
        <p:nvGraphicFramePr>
          <p:cNvPr id="9" name="コンテンツ プレースホルダー 3">
            <a:extLst>
              <a:ext uri="{FF2B5EF4-FFF2-40B4-BE49-F238E27FC236}">
                <a16:creationId xmlns:a16="http://schemas.microsoft.com/office/drawing/2014/main" id="{D2FFF8FE-DD33-4549-82D0-8C73CBB4A8A7}"/>
              </a:ext>
            </a:extLst>
          </p:cNvPr>
          <p:cNvGraphicFramePr>
            <a:graphicFrameLocks noGrp="1"/>
          </p:cNvGraphicFramePr>
          <p:nvPr>
            <p:ph idx="1"/>
            <p:extLst>
              <p:ext uri="{D42A27DB-BD31-4B8C-83A1-F6EECF244321}">
                <p14:modId xmlns:p14="http://schemas.microsoft.com/office/powerpoint/2010/main" val="2045750423"/>
              </p:ext>
            </p:extLst>
          </p:nvPr>
        </p:nvGraphicFramePr>
        <p:xfrm>
          <a:off x="611560" y="2231548"/>
          <a:ext cx="2276478" cy="3886200"/>
        </p:xfrm>
        <a:graphic>
          <a:graphicData uri="http://schemas.openxmlformats.org/drawingml/2006/table">
            <a:tbl>
              <a:tblPr firstRow="1" firstCol="1" bandRow="1">
                <a:tableStyleId>{5C22544A-7EE6-4342-B048-85BDC9FD1C3A}</a:tableStyleId>
              </a:tblPr>
              <a:tblGrid>
                <a:gridCol w="835026">
                  <a:extLst>
                    <a:ext uri="{9D8B030D-6E8A-4147-A177-3AD203B41FA5}">
                      <a16:colId xmlns:a16="http://schemas.microsoft.com/office/drawing/2014/main" val="1058420742"/>
                    </a:ext>
                  </a:extLst>
                </a:gridCol>
                <a:gridCol w="720726">
                  <a:extLst>
                    <a:ext uri="{9D8B030D-6E8A-4147-A177-3AD203B41FA5}">
                      <a16:colId xmlns:a16="http://schemas.microsoft.com/office/drawing/2014/main" val="3849106667"/>
                    </a:ext>
                  </a:extLst>
                </a:gridCol>
                <a:gridCol w="720726">
                  <a:extLst>
                    <a:ext uri="{9D8B030D-6E8A-4147-A177-3AD203B41FA5}">
                      <a16:colId xmlns:a16="http://schemas.microsoft.com/office/drawing/2014/main" val="749375879"/>
                    </a:ext>
                  </a:extLst>
                </a:gridCol>
              </a:tblGrid>
              <a:tr h="497655">
                <a:tc>
                  <a:txBody>
                    <a:bodyPr/>
                    <a:lstStyle/>
                    <a:p>
                      <a:pPr algn="ctr" fontAlgn="ctr"/>
                      <a:r>
                        <a:rPr lang="ja-JP" altLang="en-US" sz="1400" b="0" i="0" u="none" strike="noStrike" dirty="0">
                          <a:solidFill>
                            <a:schemeClr val="bg1"/>
                          </a:solidFill>
                          <a:effectLst/>
                          <a:latin typeface="ＭＳ Ｐゴシック" panose="020B0600070205080204" pitchFamily="50" charset="-128"/>
                          <a:ea typeface="ＭＳ Ｐゴシック" panose="020B0600070205080204" pitchFamily="50" charset="-128"/>
                        </a:rPr>
                        <a:t>ポット番号</a:t>
                      </a:r>
                    </a:p>
                  </a:txBody>
                  <a:tcPr marL="4763" marR="4763" marT="4763" marB="0" anchor="ctr"/>
                </a:tc>
                <a:tc>
                  <a:txBody>
                    <a:bodyPr/>
                    <a:lstStyle/>
                    <a:p>
                      <a:pPr algn="ctr" fontAlgn="ctr"/>
                      <a:r>
                        <a:rPr lang="ja-JP" altLang="en-US" sz="1400" b="0" i="0" u="none" strike="noStrike" dirty="0">
                          <a:solidFill>
                            <a:schemeClr val="bg1"/>
                          </a:solidFill>
                          <a:effectLst/>
                          <a:latin typeface="ＭＳ Ｐゴシック" panose="020B0600070205080204" pitchFamily="50" charset="-128"/>
                          <a:ea typeface="ＭＳ Ｐゴシック" panose="020B0600070205080204" pitchFamily="50" charset="-128"/>
                        </a:rPr>
                        <a:t>栽培法</a:t>
                      </a:r>
                      <a:r>
                        <a:rPr lang="en-US" sz="1400" b="0" i="0" u="none" strike="noStrike" dirty="0">
                          <a:solidFill>
                            <a:schemeClr val="bg1"/>
                          </a:solidFill>
                          <a:effectLst/>
                          <a:latin typeface="ＭＳ Ｐゴシック" panose="020B0600070205080204" pitchFamily="50" charset="-128"/>
                          <a:ea typeface="ＭＳ Ｐゴシック" panose="020B0600070205080204" pitchFamily="50" charset="-128"/>
                        </a:rPr>
                        <a:t>A</a:t>
                      </a:r>
                    </a:p>
                    <a:p>
                      <a:pPr algn="ctr" fontAlgn="ctr"/>
                      <a:r>
                        <a:rPr lang="ja-JP" altLang="en-US" sz="1400" b="0" i="0" u="none" strike="noStrike" dirty="0">
                          <a:solidFill>
                            <a:schemeClr val="bg1"/>
                          </a:solidFill>
                          <a:effectLst/>
                          <a:latin typeface="ＭＳ Ｐゴシック" panose="020B0600070205080204" pitchFamily="50" charset="-128"/>
                          <a:ea typeface="ＭＳ Ｐゴシック" panose="020B0600070205080204" pitchFamily="50" charset="-128"/>
                        </a:rPr>
                        <a:t>（昼）</a:t>
                      </a:r>
                      <a:endParaRPr lang="en-US" sz="140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4763" marR="4763" marT="4763" marB="0" anchor="ctr"/>
                </a:tc>
                <a:tc>
                  <a:txBody>
                    <a:bodyPr/>
                    <a:lstStyle/>
                    <a:p>
                      <a:pPr algn="ctr" fontAlgn="ctr"/>
                      <a:r>
                        <a:rPr lang="ja-JP" altLang="en-US" sz="1400" b="0" i="0" u="none" strike="noStrike" dirty="0">
                          <a:solidFill>
                            <a:schemeClr val="bg1"/>
                          </a:solidFill>
                          <a:effectLst/>
                          <a:latin typeface="ＭＳ Ｐゴシック" panose="020B0600070205080204" pitchFamily="50" charset="-128"/>
                          <a:ea typeface="ＭＳ Ｐゴシック" panose="020B0600070205080204" pitchFamily="50" charset="-128"/>
                        </a:rPr>
                        <a:t>栽培法</a:t>
                      </a:r>
                      <a:r>
                        <a:rPr lang="en-US" sz="1400" b="0" i="0" u="none" strike="noStrike" dirty="0">
                          <a:solidFill>
                            <a:schemeClr val="bg1"/>
                          </a:solidFill>
                          <a:effectLst/>
                          <a:latin typeface="ＭＳ Ｐゴシック" panose="020B0600070205080204" pitchFamily="50" charset="-128"/>
                          <a:ea typeface="ＭＳ Ｐゴシック" panose="020B0600070205080204" pitchFamily="50" charset="-128"/>
                        </a:rPr>
                        <a:t>B</a:t>
                      </a:r>
                    </a:p>
                    <a:p>
                      <a:pPr algn="ctr" fontAlgn="ctr"/>
                      <a:r>
                        <a:rPr lang="ja-JP" altLang="en-US" sz="1400" b="0" i="0" u="none" strike="noStrike" dirty="0">
                          <a:solidFill>
                            <a:schemeClr val="bg1"/>
                          </a:solidFill>
                          <a:effectLst/>
                          <a:latin typeface="ＭＳ Ｐゴシック" panose="020B0600070205080204" pitchFamily="50" charset="-128"/>
                          <a:ea typeface="ＭＳ Ｐゴシック" panose="020B0600070205080204" pitchFamily="50" charset="-128"/>
                        </a:rPr>
                        <a:t>（夜）</a:t>
                      </a:r>
                      <a:endParaRPr lang="en-US" sz="140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4763" marR="4763" marT="4763" marB="0" anchor="ctr"/>
                </a:tc>
                <a:extLst>
                  <a:ext uri="{0D108BD9-81ED-4DB2-BD59-A6C34878D82A}">
                    <a16:rowId xmlns:a16="http://schemas.microsoft.com/office/drawing/2014/main" val="879894958"/>
                  </a:ext>
                </a:extLst>
              </a:tr>
              <a:tr h="225903">
                <a:tc>
                  <a:txBody>
                    <a:bodyPr/>
                    <a:lstStyle/>
                    <a:p>
                      <a:pPr algn="ctr" fontAlgn="ctr"/>
                      <a:r>
                        <a:rPr lang="en-US" altLang="ja-JP" sz="1400" b="0" i="0" u="none" strike="noStrike" dirty="0">
                          <a:solidFill>
                            <a:schemeClr val="bg1"/>
                          </a:solidFill>
                          <a:effectLst/>
                          <a:latin typeface="ＭＳ Ｐゴシック" panose="020B0600070205080204" pitchFamily="50" charset="-128"/>
                          <a:ea typeface="ＭＳ Ｐゴシック" panose="020B0600070205080204" pitchFamily="50" charset="-128"/>
                        </a:rPr>
                        <a:t>1</a:t>
                      </a:r>
                    </a:p>
                  </a:txBody>
                  <a:tcPr marL="4763" marR="4763" marT="4763" marB="0" anchor="ct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3,063 </a:t>
                      </a:r>
                    </a:p>
                  </a:txBody>
                  <a:tcPr marL="4763" marR="4763" marT="4763" marB="0" anchor="ct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3,157 </a:t>
                      </a:r>
                    </a:p>
                  </a:txBody>
                  <a:tcPr marL="4763" marR="4763" marT="4763" marB="0" anchor="ctr"/>
                </a:tc>
                <a:extLst>
                  <a:ext uri="{0D108BD9-81ED-4DB2-BD59-A6C34878D82A}">
                    <a16:rowId xmlns:a16="http://schemas.microsoft.com/office/drawing/2014/main" val="2793219855"/>
                  </a:ext>
                </a:extLst>
              </a:tr>
              <a:tr h="225903">
                <a:tc>
                  <a:txBody>
                    <a:bodyPr/>
                    <a:lstStyle/>
                    <a:p>
                      <a:pPr algn="ctr" fontAlgn="ctr"/>
                      <a:r>
                        <a:rPr lang="en-US" altLang="ja-JP" sz="1400" b="0" i="0" u="none" strike="noStrike" dirty="0">
                          <a:solidFill>
                            <a:schemeClr val="bg1"/>
                          </a:solidFill>
                          <a:effectLst/>
                          <a:latin typeface="ＭＳ Ｐゴシック" panose="020B0600070205080204" pitchFamily="50" charset="-128"/>
                          <a:ea typeface="ＭＳ Ｐゴシック" panose="020B0600070205080204" pitchFamily="50" charset="-128"/>
                        </a:rPr>
                        <a:t>2</a:t>
                      </a:r>
                    </a:p>
                  </a:txBody>
                  <a:tcPr marL="4763" marR="4763" marT="4763" marB="0" anchor="ct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2,275 </a:t>
                      </a:r>
                    </a:p>
                  </a:txBody>
                  <a:tcPr marL="4763" marR="4763" marT="4763" marB="0" anchor="ct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2,707 </a:t>
                      </a:r>
                    </a:p>
                  </a:txBody>
                  <a:tcPr marL="4763" marR="4763" marT="4763" marB="0" anchor="ctr"/>
                </a:tc>
                <a:extLst>
                  <a:ext uri="{0D108BD9-81ED-4DB2-BD59-A6C34878D82A}">
                    <a16:rowId xmlns:a16="http://schemas.microsoft.com/office/drawing/2014/main" val="2808645354"/>
                  </a:ext>
                </a:extLst>
              </a:tr>
              <a:tr h="225903">
                <a:tc>
                  <a:txBody>
                    <a:bodyPr/>
                    <a:lstStyle/>
                    <a:p>
                      <a:pPr algn="ctr" fontAlgn="ctr"/>
                      <a:r>
                        <a:rPr lang="en-US" altLang="ja-JP" sz="1400" b="0" i="0" u="none" strike="noStrike" dirty="0">
                          <a:solidFill>
                            <a:schemeClr val="bg1"/>
                          </a:solidFill>
                          <a:effectLst/>
                          <a:latin typeface="ＭＳ Ｐゴシック" panose="020B0600070205080204" pitchFamily="50" charset="-128"/>
                          <a:ea typeface="ＭＳ Ｐゴシック" panose="020B0600070205080204" pitchFamily="50" charset="-128"/>
                        </a:rPr>
                        <a:t>3</a:t>
                      </a:r>
                    </a:p>
                  </a:txBody>
                  <a:tcPr marL="4763" marR="4763" marT="4763" marB="0" anchor="ct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2,089 </a:t>
                      </a:r>
                    </a:p>
                  </a:txBody>
                  <a:tcPr marL="4763" marR="4763" marT="4763" marB="0" anchor="ct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3,270 </a:t>
                      </a:r>
                    </a:p>
                  </a:txBody>
                  <a:tcPr marL="4763" marR="4763" marT="4763" marB="0" anchor="ctr"/>
                </a:tc>
                <a:extLst>
                  <a:ext uri="{0D108BD9-81ED-4DB2-BD59-A6C34878D82A}">
                    <a16:rowId xmlns:a16="http://schemas.microsoft.com/office/drawing/2014/main" val="2293399460"/>
                  </a:ext>
                </a:extLst>
              </a:tr>
              <a:tr h="225903">
                <a:tc>
                  <a:txBody>
                    <a:bodyPr/>
                    <a:lstStyle/>
                    <a:p>
                      <a:pPr algn="ctr" fontAlgn="ctr"/>
                      <a:r>
                        <a:rPr lang="en-US" altLang="ja-JP" sz="1400" b="0" i="0" u="none" strike="noStrike">
                          <a:solidFill>
                            <a:schemeClr val="bg1"/>
                          </a:solidFill>
                          <a:effectLst/>
                          <a:latin typeface="ＭＳ Ｐゴシック" panose="020B0600070205080204" pitchFamily="50" charset="-128"/>
                          <a:ea typeface="ＭＳ Ｐゴシック" panose="020B0600070205080204" pitchFamily="50" charset="-128"/>
                        </a:rPr>
                        <a:t>4</a:t>
                      </a:r>
                    </a:p>
                  </a:txBody>
                  <a:tcPr marL="4763" marR="4763" marT="4763" marB="0" anchor="ct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2,855 </a:t>
                      </a:r>
                    </a:p>
                  </a:txBody>
                  <a:tcPr marL="4763" marR="4763" marT="4763" marB="0" anchor="ct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3,181 </a:t>
                      </a:r>
                    </a:p>
                  </a:txBody>
                  <a:tcPr marL="4763" marR="4763" marT="4763" marB="0" anchor="ctr"/>
                </a:tc>
                <a:extLst>
                  <a:ext uri="{0D108BD9-81ED-4DB2-BD59-A6C34878D82A}">
                    <a16:rowId xmlns:a16="http://schemas.microsoft.com/office/drawing/2014/main" val="4275858653"/>
                  </a:ext>
                </a:extLst>
              </a:tr>
              <a:tr h="225903">
                <a:tc>
                  <a:txBody>
                    <a:bodyPr/>
                    <a:lstStyle/>
                    <a:p>
                      <a:pPr algn="ctr" fontAlgn="ctr"/>
                      <a:r>
                        <a:rPr lang="en-US" altLang="ja-JP" sz="1400" b="0" i="0" u="none" strike="noStrike" dirty="0">
                          <a:solidFill>
                            <a:schemeClr val="bg1"/>
                          </a:solidFill>
                          <a:effectLst/>
                          <a:latin typeface="ＭＳ Ｐゴシック" panose="020B0600070205080204" pitchFamily="50" charset="-128"/>
                          <a:ea typeface="ＭＳ Ｐゴシック" panose="020B0600070205080204" pitchFamily="50" charset="-128"/>
                        </a:rPr>
                        <a:t>5</a:t>
                      </a:r>
                    </a:p>
                  </a:txBody>
                  <a:tcPr marL="4763" marR="4763" marT="4763" marB="0" anchor="ct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2,836 </a:t>
                      </a:r>
                    </a:p>
                  </a:txBody>
                  <a:tcPr marL="4763" marR="4763" marT="4763" marB="0" anchor="ct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3,633 </a:t>
                      </a:r>
                    </a:p>
                  </a:txBody>
                  <a:tcPr marL="4763" marR="4763" marT="4763" marB="0" anchor="ctr"/>
                </a:tc>
                <a:extLst>
                  <a:ext uri="{0D108BD9-81ED-4DB2-BD59-A6C34878D82A}">
                    <a16:rowId xmlns:a16="http://schemas.microsoft.com/office/drawing/2014/main" val="3969709473"/>
                  </a:ext>
                </a:extLst>
              </a:tr>
              <a:tr h="225903">
                <a:tc>
                  <a:txBody>
                    <a:bodyPr/>
                    <a:lstStyle/>
                    <a:p>
                      <a:pPr algn="ctr" fontAlgn="ctr"/>
                      <a:r>
                        <a:rPr lang="en-US" altLang="ja-JP" sz="1400" b="0" i="0" u="none" strike="noStrike" dirty="0">
                          <a:solidFill>
                            <a:schemeClr val="bg1"/>
                          </a:solidFill>
                          <a:effectLst/>
                          <a:latin typeface="ＭＳ Ｐゴシック" panose="020B0600070205080204" pitchFamily="50" charset="-128"/>
                          <a:ea typeface="ＭＳ Ｐゴシック" panose="020B0600070205080204" pitchFamily="50" charset="-128"/>
                        </a:rPr>
                        <a:t>6</a:t>
                      </a:r>
                    </a:p>
                  </a:txBody>
                  <a:tcPr marL="4763" marR="4763" marT="4763" marB="0" anchor="ct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3,219 </a:t>
                      </a:r>
                    </a:p>
                  </a:txBody>
                  <a:tcPr marL="4763" marR="4763" marT="4763" marB="0" anchor="ct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3,404 </a:t>
                      </a:r>
                    </a:p>
                  </a:txBody>
                  <a:tcPr marL="4763" marR="4763" marT="4763" marB="0" anchor="ctr"/>
                </a:tc>
                <a:extLst>
                  <a:ext uri="{0D108BD9-81ED-4DB2-BD59-A6C34878D82A}">
                    <a16:rowId xmlns:a16="http://schemas.microsoft.com/office/drawing/2014/main" val="753054337"/>
                  </a:ext>
                </a:extLst>
              </a:tr>
              <a:tr h="225903">
                <a:tc>
                  <a:txBody>
                    <a:bodyPr/>
                    <a:lstStyle/>
                    <a:p>
                      <a:pPr algn="ctr" fontAlgn="ctr"/>
                      <a:r>
                        <a:rPr lang="en-US" altLang="ja-JP" sz="1400" b="0" i="0" u="none" strike="noStrike" dirty="0">
                          <a:solidFill>
                            <a:schemeClr val="bg1"/>
                          </a:solidFill>
                          <a:effectLst/>
                          <a:latin typeface="ＭＳ Ｐゴシック" panose="020B0600070205080204" pitchFamily="50" charset="-128"/>
                          <a:ea typeface="ＭＳ Ｐゴシック" panose="020B0600070205080204" pitchFamily="50" charset="-128"/>
                        </a:rPr>
                        <a:t>7</a:t>
                      </a:r>
                    </a:p>
                  </a:txBody>
                  <a:tcPr marL="4763" marR="4763" marT="4763" marB="0" anchor="ct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2,817 </a:t>
                      </a:r>
                    </a:p>
                  </a:txBody>
                  <a:tcPr marL="4763" marR="4763" marT="4763" marB="0" anchor="ct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2,219 </a:t>
                      </a:r>
                    </a:p>
                  </a:txBody>
                  <a:tcPr marL="4763" marR="4763" marT="4763" marB="0" anchor="ctr"/>
                </a:tc>
                <a:extLst>
                  <a:ext uri="{0D108BD9-81ED-4DB2-BD59-A6C34878D82A}">
                    <a16:rowId xmlns:a16="http://schemas.microsoft.com/office/drawing/2014/main" val="3447055860"/>
                  </a:ext>
                </a:extLst>
              </a:tr>
              <a:tr h="225903">
                <a:tc>
                  <a:txBody>
                    <a:bodyPr/>
                    <a:lstStyle/>
                    <a:p>
                      <a:pPr algn="ctr" fontAlgn="ctr"/>
                      <a:r>
                        <a:rPr lang="en-US" altLang="ja-JP" sz="1400" b="0" i="0" u="none" strike="noStrike" dirty="0">
                          <a:solidFill>
                            <a:schemeClr val="bg1"/>
                          </a:solidFill>
                          <a:effectLst/>
                          <a:latin typeface="ＭＳ Ｐゴシック" panose="020B0600070205080204" pitchFamily="50" charset="-128"/>
                          <a:ea typeface="ＭＳ Ｐゴシック" panose="020B0600070205080204" pitchFamily="50" charset="-128"/>
                        </a:rPr>
                        <a:t>8</a:t>
                      </a:r>
                    </a:p>
                  </a:txBody>
                  <a:tcPr marL="4763" marR="4763" marT="4763" marB="0" anchor="ct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2,136 </a:t>
                      </a:r>
                    </a:p>
                  </a:txBody>
                  <a:tcPr marL="4763" marR="4763" marT="4763" marB="0" anchor="ct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2,730 </a:t>
                      </a:r>
                    </a:p>
                  </a:txBody>
                  <a:tcPr marL="4763" marR="4763" marT="4763" marB="0" anchor="ctr"/>
                </a:tc>
                <a:extLst>
                  <a:ext uri="{0D108BD9-81ED-4DB2-BD59-A6C34878D82A}">
                    <a16:rowId xmlns:a16="http://schemas.microsoft.com/office/drawing/2014/main" val="620871111"/>
                  </a:ext>
                </a:extLst>
              </a:tr>
              <a:tr h="225903">
                <a:tc>
                  <a:txBody>
                    <a:bodyPr/>
                    <a:lstStyle/>
                    <a:p>
                      <a:pPr algn="ctr" fontAlgn="ctr"/>
                      <a:r>
                        <a:rPr lang="en-US" altLang="ja-JP" sz="1400" b="0" i="0" u="none" strike="noStrike" dirty="0">
                          <a:solidFill>
                            <a:schemeClr val="bg1"/>
                          </a:solidFill>
                          <a:effectLst/>
                          <a:latin typeface="ＭＳ Ｐゴシック" panose="020B0600070205080204" pitchFamily="50" charset="-128"/>
                          <a:ea typeface="ＭＳ Ｐゴシック" panose="020B0600070205080204" pitchFamily="50" charset="-128"/>
                        </a:rPr>
                        <a:t>9</a:t>
                      </a:r>
                    </a:p>
                  </a:txBody>
                  <a:tcPr marL="4763" marR="4763" marT="4763" marB="0" anchor="ct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2,540 </a:t>
                      </a:r>
                    </a:p>
                  </a:txBody>
                  <a:tcPr marL="4763" marR="4763" marT="4763" marB="0" anchor="ct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3,408 </a:t>
                      </a:r>
                    </a:p>
                  </a:txBody>
                  <a:tcPr marL="4763" marR="4763" marT="4763" marB="0" anchor="ctr"/>
                </a:tc>
                <a:extLst>
                  <a:ext uri="{0D108BD9-81ED-4DB2-BD59-A6C34878D82A}">
                    <a16:rowId xmlns:a16="http://schemas.microsoft.com/office/drawing/2014/main" val="643439169"/>
                  </a:ext>
                </a:extLst>
              </a:tr>
              <a:tr h="225903">
                <a:tc>
                  <a:txBody>
                    <a:bodyPr/>
                    <a:lstStyle/>
                    <a:p>
                      <a:pPr algn="ctr" fontAlgn="ctr"/>
                      <a:r>
                        <a:rPr lang="en-US" altLang="ja-JP" sz="1400" b="0" i="0" u="none" strike="noStrike" dirty="0">
                          <a:solidFill>
                            <a:schemeClr val="bg1"/>
                          </a:solidFill>
                          <a:effectLst/>
                          <a:latin typeface="ＭＳ Ｐゴシック" panose="020B0600070205080204" pitchFamily="50" charset="-128"/>
                          <a:ea typeface="ＭＳ Ｐゴシック" panose="020B0600070205080204" pitchFamily="50" charset="-128"/>
                        </a:rPr>
                        <a:t>10</a:t>
                      </a:r>
                    </a:p>
                  </a:txBody>
                  <a:tcPr marL="4763" marR="4763" marT="4763" marB="0" anchor="ct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2,263 </a:t>
                      </a:r>
                    </a:p>
                  </a:txBody>
                  <a:tcPr marL="4763" marR="4763" marT="4763" marB="0" anchor="ct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3,203 </a:t>
                      </a:r>
                    </a:p>
                  </a:txBody>
                  <a:tcPr marL="4763" marR="4763" marT="4763" marB="0" anchor="ctr"/>
                </a:tc>
                <a:extLst>
                  <a:ext uri="{0D108BD9-81ED-4DB2-BD59-A6C34878D82A}">
                    <a16:rowId xmlns:a16="http://schemas.microsoft.com/office/drawing/2014/main" val="3224550920"/>
                  </a:ext>
                </a:extLst>
              </a:tr>
              <a:tr h="225903">
                <a:tc>
                  <a:txBody>
                    <a:bodyPr/>
                    <a:lstStyle/>
                    <a:p>
                      <a:pPr algn="ctr" fontAlgn="ctr"/>
                      <a:r>
                        <a:rPr lang="en-US" altLang="ja-JP" sz="1400" b="0" i="0" u="none" strike="noStrike" dirty="0">
                          <a:solidFill>
                            <a:schemeClr val="bg1"/>
                          </a:solidFill>
                          <a:effectLst/>
                          <a:latin typeface="ＭＳ Ｐゴシック" panose="020B0600070205080204" pitchFamily="50" charset="-128"/>
                          <a:ea typeface="ＭＳ Ｐゴシック" panose="020B0600070205080204" pitchFamily="50" charset="-128"/>
                        </a:rPr>
                        <a:t>11</a:t>
                      </a:r>
                    </a:p>
                  </a:txBody>
                  <a:tcPr marL="4763" marR="4763" marT="4763" marB="0" anchor="ct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2,140 </a:t>
                      </a:r>
                    </a:p>
                  </a:txBody>
                  <a:tcPr marL="4763" marR="4763" marT="4763" marB="0" anchor="ct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2,938 </a:t>
                      </a:r>
                    </a:p>
                  </a:txBody>
                  <a:tcPr marL="4763" marR="4763" marT="4763" marB="0" anchor="ctr"/>
                </a:tc>
                <a:extLst>
                  <a:ext uri="{0D108BD9-81ED-4DB2-BD59-A6C34878D82A}">
                    <a16:rowId xmlns:a16="http://schemas.microsoft.com/office/drawing/2014/main" val="346957103"/>
                  </a:ext>
                </a:extLst>
              </a:tr>
              <a:tr h="225903">
                <a:tc>
                  <a:txBody>
                    <a:bodyPr/>
                    <a:lstStyle/>
                    <a:p>
                      <a:pPr algn="ctr" fontAlgn="ctr"/>
                      <a:r>
                        <a:rPr lang="en-US" altLang="ja-JP" sz="1400" b="0" i="0" u="none" strike="noStrike" dirty="0">
                          <a:solidFill>
                            <a:schemeClr val="bg1"/>
                          </a:solidFill>
                          <a:effectLst/>
                          <a:latin typeface="ＭＳ Ｐゴシック" panose="020B0600070205080204" pitchFamily="50" charset="-128"/>
                          <a:ea typeface="ＭＳ Ｐゴシック" panose="020B0600070205080204" pitchFamily="50" charset="-128"/>
                        </a:rPr>
                        <a:t>12</a:t>
                      </a:r>
                    </a:p>
                  </a:txBody>
                  <a:tcPr marL="4763" marR="4763" marT="4763" marB="0" anchor="ct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1,757 </a:t>
                      </a:r>
                    </a:p>
                  </a:txBody>
                  <a:tcPr marL="4763" marR="4763" marT="4763" marB="0" anchor="ct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3,286 </a:t>
                      </a:r>
                    </a:p>
                  </a:txBody>
                  <a:tcPr marL="4763" marR="4763" marT="4763" marB="0" anchor="ctr"/>
                </a:tc>
                <a:extLst>
                  <a:ext uri="{0D108BD9-81ED-4DB2-BD59-A6C34878D82A}">
                    <a16:rowId xmlns:a16="http://schemas.microsoft.com/office/drawing/2014/main" val="268861091"/>
                  </a:ext>
                </a:extLst>
              </a:tr>
              <a:tr h="225903">
                <a:tc>
                  <a:txBody>
                    <a:bodyPr/>
                    <a:lstStyle/>
                    <a:p>
                      <a:pPr algn="ctr" fontAlgn="ctr"/>
                      <a:r>
                        <a:rPr lang="en-US" altLang="ja-JP" sz="1400" b="0" i="0" u="none" strike="noStrike" dirty="0">
                          <a:solidFill>
                            <a:schemeClr val="bg1"/>
                          </a:solidFill>
                          <a:effectLst/>
                          <a:latin typeface="ＭＳ Ｐゴシック" panose="020B0600070205080204" pitchFamily="50" charset="-128"/>
                          <a:ea typeface="ＭＳ Ｐゴシック" panose="020B0600070205080204" pitchFamily="50" charset="-128"/>
                        </a:rPr>
                        <a:t>13</a:t>
                      </a:r>
                    </a:p>
                  </a:txBody>
                  <a:tcPr marL="4763" marR="4763" marT="4763" marB="0" anchor="ct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2,499 </a:t>
                      </a:r>
                    </a:p>
                  </a:txBody>
                  <a:tcPr marL="4763" marR="4763" marT="4763" marB="0" anchor="ct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2,920 </a:t>
                      </a:r>
                    </a:p>
                  </a:txBody>
                  <a:tcPr marL="4763" marR="4763" marT="4763" marB="0" anchor="ctr"/>
                </a:tc>
                <a:extLst>
                  <a:ext uri="{0D108BD9-81ED-4DB2-BD59-A6C34878D82A}">
                    <a16:rowId xmlns:a16="http://schemas.microsoft.com/office/drawing/2014/main" val="1746694216"/>
                  </a:ext>
                </a:extLst>
              </a:tr>
              <a:tr h="225903">
                <a:tc>
                  <a:txBody>
                    <a:bodyPr/>
                    <a:lstStyle/>
                    <a:p>
                      <a:pPr algn="ctr" fontAlgn="ctr"/>
                      <a:r>
                        <a:rPr lang="en-US" altLang="ja-JP" sz="1400" b="0" i="0" u="none" strike="noStrike" dirty="0">
                          <a:solidFill>
                            <a:schemeClr val="bg1"/>
                          </a:solidFill>
                          <a:effectLst/>
                          <a:latin typeface="ＭＳ Ｐゴシック" panose="020B0600070205080204" pitchFamily="50" charset="-128"/>
                          <a:ea typeface="ＭＳ Ｐゴシック" panose="020B0600070205080204" pitchFamily="50" charset="-128"/>
                        </a:rPr>
                        <a:t>14</a:t>
                      </a:r>
                    </a:p>
                  </a:txBody>
                  <a:tcPr marL="4763" marR="4763" marT="4763" marB="0" anchor="ct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2,093 </a:t>
                      </a:r>
                    </a:p>
                  </a:txBody>
                  <a:tcPr marL="4763" marR="4763" marT="4763" marB="0" anchor="ct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3,332 </a:t>
                      </a:r>
                    </a:p>
                  </a:txBody>
                  <a:tcPr marL="4763" marR="4763" marT="4763" marB="0" anchor="ctr"/>
                </a:tc>
                <a:extLst>
                  <a:ext uri="{0D108BD9-81ED-4DB2-BD59-A6C34878D82A}">
                    <a16:rowId xmlns:a16="http://schemas.microsoft.com/office/drawing/2014/main" val="1355510792"/>
                  </a:ext>
                </a:extLst>
              </a:tr>
              <a:tr h="225903">
                <a:tc>
                  <a:txBody>
                    <a:bodyPr/>
                    <a:lstStyle/>
                    <a:p>
                      <a:pPr algn="ctr" fontAlgn="ctr"/>
                      <a:r>
                        <a:rPr lang="en-US" altLang="ja-JP" sz="1400" b="0" i="0" u="none" strike="noStrike" dirty="0">
                          <a:solidFill>
                            <a:schemeClr val="bg1"/>
                          </a:solidFill>
                          <a:effectLst/>
                          <a:latin typeface="ＭＳ Ｐゴシック" panose="020B0600070205080204" pitchFamily="50" charset="-128"/>
                          <a:ea typeface="ＭＳ Ｐゴシック" panose="020B0600070205080204" pitchFamily="50" charset="-128"/>
                        </a:rPr>
                        <a:t>15</a:t>
                      </a:r>
                    </a:p>
                  </a:txBody>
                  <a:tcPr marL="4763" marR="4763" marT="4763" marB="0" anchor="ct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2,073 </a:t>
                      </a:r>
                    </a:p>
                  </a:txBody>
                  <a:tcPr marL="4763" marR="4763" marT="4763" marB="0" anchor="ct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3,478 </a:t>
                      </a:r>
                    </a:p>
                  </a:txBody>
                  <a:tcPr marL="4763" marR="4763" marT="4763" marB="0" anchor="ctr"/>
                </a:tc>
                <a:extLst>
                  <a:ext uri="{0D108BD9-81ED-4DB2-BD59-A6C34878D82A}">
                    <a16:rowId xmlns:a16="http://schemas.microsoft.com/office/drawing/2014/main" val="3982689475"/>
                  </a:ext>
                </a:extLst>
              </a:tr>
            </a:tbl>
          </a:graphicData>
        </a:graphic>
      </p:graphicFrame>
      <p:sp>
        <p:nvSpPr>
          <p:cNvPr id="10" name="テキスト ボックス 9">
            <a:extLst>
              <a:ext uri="{FF2B5EF4-FFF2-40B4-BE49-F238E27FC236}">
                <a16:creationId xmlns:a16="http://schemas.microsoft.com/office/drawing/2014/main" id="{C6DD9444-A663-4449-9D6C-C636F195A576}"/>
              </a:ext>
            </a:extLst>
          </p:cNvPr>
          <p:cNvSpPr txBox="1"/>
          <p:nvPr/>
        </p:nvSpPr>
        <p:spPr>
          <a:xfrm>
            <a:off x="395536" y="1843196"/>
            <a:ext cx="2674130" cy="369332"/>
          </a:xfrm>
          <a:prstGeom prst="rect">
            <a:avLst/>
          </a:prstGeom>
          <a:noFill/>
        </p:spPr>
        <p:txBody>
          <a:bodyPr wrap="none" rtlCol="0">
            <a:spAutoFit/>
          </a:bodyPr>
          <a:lstStyle/>
          <a:p>
            <a:pPr algn="l"/>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表</a:t>
            </a:r>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1.2</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　キュウリの収量（</a:t>
            </a:r>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g</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1" name="矢印: 右 10">
            <a:extLst>
              <a:ext uri="{FF2B5EF4-FFF2-40B4-BE49-F238E27FC236}">
                <a16:creationId xmlns:a16="http://schemas.microsoft.com/office/drawing/2014/main" id="{09FB1A86-9795-414F-AF8E-268B64611B5F}"/>
              </a:ext>
            </a:extLst>
          </p:cNvPr>
          <p:cNvSpPr/>
          <p:nvPr/>
        </p:nvSpPr>
        <p:spPr>
          <a:xfrm>
            <a:off x="5264020" y="3415167"/>
            <a:ext cx="432048" cy="288032"/>
          </a:xfrm>
          <a:prstGeom prst="rightArrow">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a:extLst>
              <a:ext uri="{FF2B5EF4-FFF2-40B4-BE49-F238E27FC236}">
                <a16:creationId xmlns:a16="http://schemas.microsoft.com/office/drawing/2014/main" id="{B1A9ADCA-FB74-46B8-AD7A-F93D63CC5C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4015" r="28063" b="8255"/>
          <a:stretch/>
        </p:blipFill>
        <p:spPr>
          <a:xfrm>
            <a:off x="5726157" y="3217507"/>
            <a:ext cx="2504840" cy="895496"/>
          </a:xfrm>
          <a:prstGeom prst="rect">
            <a:avLst/>
          </a:prstGeom>
        </p:spPr>
      </p:pic>
      <p:sp>
        <p:nvSpPr>
          <p:cNvPr id="13" name="矢印: 右 12">
            <a:extLst>
              <a:ext uri="{FF2B5EF4-FFF2-40B4-BE49-F238E27FC236}">
                <a16:creationId xmlns:a16="http://schemas.microsoft.com/office/drawing/2014/main" id="{27405E8C-550A-4736-BBA5-F6165D6CB6D3}"/>
              </a:ext>
            </a:extLst>
          </p:cNvPr>
          <p:cNvSpPr/>
          <p:nvPr/>
        </p:nvSpPr>
        <p:spPr>
          <a:xfrm>
            <a:off x="2938538" y="3413102"/>
            <a:ext cx="432048" cy="288032"/>
          </a:xfrm>
          <a:prstGeom prst="rightArrow">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矢印: 右 13">
            <a:extLst>
              <a:ext uri="{FF2B5EF4-FFF2-40B4-BE49-F238E27FC236}">
                <a16:creationId xmlns:a16="http://schemas.microsoft.com/office/drawing/2014/main" id="{D3BE6B8C-C12E-4B5F-BBCD-F74AB84F117B}"/>
              </a:ext>
            </a:extLst>
          </p:cNvPr>
          <p:cNvSpPr/>
          <p:nvPr/>
        </p:nvSpPr>
        <p:spPr>
          <a:xfrm rot="5400000">
            <a:off x="6805173" y="4247810"/>
            <a:ext cx="346807" cy="288032"/>
          </a:xfrm>
          <a:prstGeom prst="rightArrow">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a:extLst>
              <a:ext uri="{FF2B5EF4-FFF2-40B4-BE49-F238E27FC236}">
                <a16:creationId xmlns:a16="http://schemas.microsoft.com/office/drawing/2014/main" id="{4F6188EF-6CBE-40D2-8A66-F6E878A28EC3}"/>
              </a:ext>
            </a:extLst>
          </p:cNvPr>
          <p:cNvPicPr>
            <a:picLocks noChangeAspect="1"/>
          </p:cNvPicPr>
          <p:nvPr/>
        </p:nvPicPr>
        <p:blipFill rotWithShape="1">
          <a:blip r:embed="rId2"/>
          <a:srcRect t="86667"/>
          <a:stretch/>
        </p:blipFill>
        <p:spPr>
          <a:xfrm>
            <a:off x="5298549" y="5445592"/>
            <a:ext cx="3378711" cy="374502"/>
          </a:xfrm>
          <a:prstGeom prst="rect">
            <a:avLst/>
          </a:prstGeom>
          <a:solidFill>
            <a:schemeClr val="bg1"/>
          </a:solidFill>
        </p:spPr>
      </p:pic>
      <p:sp>
        <p:nvSpPr>
          <p:cNvPr id="16" name="正方形/長方形 15">
            <a:extLst>
              <a:ext uri="{FF2B5EF4-FFF2-40B4-BE49-F238E27FC236}">
                <a16:creationId xmlns:a16="http://schemas.microsoft.com/office/drawing/2014/main" id="{9C0C66F9-7825-431F-9CE2-BCDEB9FFCBA7}"/>
              </a:ext>
            </a:extLst>
          </p:cNvPr>
          <p:cNvSpPr/>
          <p:nvPr/>
        </p:nvSpPr>
        <p:spPr>
          <a:xfrm>
            <a:off x="3549957" y="3557118"/>
            <a:ext cx="755435" cy="144016"/>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8639ADE0-B351-46E3-BD9B-7BF97002A146}"/>
              </a:ext>
            </a:extLst>
          </p:cNvPr>
          <p:cNvSpPr/>
          <p:nvPr/>
        </p:nvSpPr>
        <p:spPr>
          <a:xfrm>
            <a:off x="5844918" y="3469524"/>
            <a:ext cx="2169535" cy="159601"/>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56E48B25-8E51-46A8-A910-065FA0858BF6}"/>
              </a:ext>
            </a:extLst>
          </p:cNvPr>
          <p:cNvSpPr/>
          <p:nvPr/>
        </p:nvSpPr>
        <p:spPr>
          <a:xfrm>
            <a:off x="5264020" y="5632843"/>
            <a:ext cx="1670313" cy="187251"/>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379945FC-B085-4480-9D29-7F6F0445294F}"/>
              </a:ext>
            </a:extLst>
          </p:cNvPr>
          <p:cNvSpPr/>
          <p:nvPr/>
        </p:nvSpPr>
        <p:spPr>
          <a:xfrm>
            <a:off x="7023031" y="5632843"/>
            <a:ext cx="1670313" cy="187251"/>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D4C5D3F4-D86F-4001-9366-C73304307499}"/>
              </a:ext>
            </a:extLst>
          </p:cNvPr>
          <p:cNvSpPr txBox="1"/>
          <p:nvPr/>
        </p:nvSpPr>
        <p:spPr>
          <a:xfrm>
            <a:off x="3182456" y="2118869"/>
            <a:ext cx="2252540" cy="323165"/>
          </a:xfrm>
          <a:prstGeom prst="rect">
            <a:avLst/>
          </a:prstGeom>
          <a:noFill/>
        </p:spPr>
        <p:txBody>
          <a:bodyPr wrap="non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［基本統計量］の中にある</a:t>
            </a:r>
          </a:p>
        </p:txBody>
      </p:sp>
      <p:sp>
        <p:nvSpPr>
          <p:cNvPr id="21" name="テキスト ボックス 20">
            <a:extLst>
              <a:ext uri="{FF2B5EF4-FFF2-40B4-BE49-F238E27FC236}">
                <a16:creationId xmlns:a16="http://schemas.microsoft.com/office/drawing/2014/main" id="{63359D24-B09D-4B36-81F3-17ABCC3657E3}"/>
              </a:ext>
            </a:extLst>
          </p:cNvPr>
          <p:cNvSpPr txBox="1"/>
          <p:nvPr/>
        </p:nvSpPr>
        <p:spPr>
          <a:xfrm>
            <a:off x="5726157" y="1925451"/>
            <a:ext cx="3159839" cy="553998"/>
          </a:xfrm>
          <a:prstGeom prst="rect">
            <a:avLst/>
          </a:prstGeom>
          <a:noFill/>
        </p:spPr>
        <p:txBody>
          <a:bodyPr wrap="non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［平均の信頼度の出力］に☑を入れ，</a:t>
            </a:r>
            <a:endPar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右欄に信頼係数を入力（</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95%</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が標準）</a:t>
            </a:r>
          </a:p>
        </p:txBody>
      </p:sp>
      <p:sp>
        <p:nvSpPr>
          <p:cNvPr id="22" name="テキスト ボックス 21">
            <a:extLst>
              <a:ext uri="{FF2B5EF4-FFF2-40B4-BE49-F238E27FC236}">
                <a16:creationId xmlns:a16="http://schemas.microsoft.com/office/drawing/2014/main" id="{C8B97102-BD1A-48D8-BAD3-5F8559845298}"/>
              </a:ext>
            </a:extLst>
          </p:cNvPr>
          <p:cNvSpPr txBox="1"/>
          <p:nvPr/>
        </p:nvSpPr>
        <p:spPr>
          <a:xfrm>
            <a:off x="4634511" y="5897215"/>
            <a:ext cx="4251485" cy="323165"/>
          </a:xfrm>
          <a:prstGeom prst="rect">
            <a:avLst/>
          </a:prstGeom>
          <a:noFill/>
        </p:spPr>
        <p:txBody>
          <a:bodyPr wrap="non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自由度</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14</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で信頼係数</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95</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％に対応した誤差の大きさ</a:t>
            </a:r>
          </a:p>
        </p:txBody>
      </p:sp>
      <p:sp>
        <p:nvSpPr>
          <p:cNvPr id="23" name="テキスト ボックス 22">
            <a:extLst>
              <a:ext uri="{FF2B5EF4-FFF2-40B4-BE49-F238E27FC236}">
                <a16:creationId xmlns:a16="http://schemas.microsoft.com/office/drawing/2014/main" id="{510B7724-3661-418B-8702-C2B65A2BC331}"/>
              </a:ext>
            </a:extLst>
          </p:cNvPr>
          <p:cNvSpPr txBox="1"/>
          <p:nvPr/>
        </p:nvSpPr>
        <p:spPr>
          <a:xfrm>
            <a:off x="3060105" y="5453502"/>
            <a:ext cx="1729961" cy="323165"/>
          </a:xfrm>
          <a:prstGeom prst="rect">
            <a:avLst/>
          </a:prstGeom>
          <a:noFill/>
        </p:spPr>
        <p:txBody>
          <a:bodyPr wrap="none" rtlCol="0">
            <a:spAutoFit/>
          </a:bodyPr>
          <a:lstStyle/>
          <a:p>
            <a:pPr algn="l"/>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15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2443.67</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15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237.05</a:t>
            </a:r>
            <a:endParaRPr kumimoji="1" lang="ja-JP" altLang="en-US" sz="1500" dirty="0">
              <a:solidFill>
                <a:srgbClr val="FF0000"/>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24" name="矢印: 右 23">
            <a:extLst>
              <a:ext uri="{FF2B5EF4-FFF2-40B4-BE49-F238E27FC236}">
                <a16:creationId xmlns:a16="http://schemas.microsoft.com/office/drawing/2014/main" id="{DD712778-13E8-4B16-942C-F8B28E5C1702}"/>
              </a:ext>
            </a:extLst>
          </p:cNvPr>
          <p:cNvSpPr/>
          <p:nvPr/>
        </p:nvSpPr>
        <p:spPr>
          <a:xfrm rot="10800000">
            <a:off x="4787623" y="5591414"/>
            <a:ext cx="432048" cy="288032"/>
          </a:xfrm>
          <a:prstGeom prst="rightArrow">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6383D2DE-2E9F-4A42-8586-AD016FFC036C}"/>
              </a:ext>
            </a:extLst>
          </p:cNvPr>
          <p:cNvSpPr txBox="1"/>
          <p:nvPr/>
        </p:nvSpPr>
        <p:spPr>
          <a:xfrm>
            <a:off x="3079169" y="5700086"/>
            <a:ext cx="1729961" cy="323165"/>
          </a:xfrm>
          <a:prstGeom prst="rect">
            <a:avLst/>
          </a:prstGeom>
          <a:noFill/>
        </p:spPr>
        <p:txBody>
          <a:bodyPr wrap="none" rtlCol="0">
            <a:spAutoFit/>
          </a:bodyPr>
          <a:lstStyle/>
          <a:p>
            <a:pPr algn="l"/>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B</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15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3124.40</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15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202.35</a:t>
            </a:r>
            <a:endParaRPr kumimoji="1" lang="ja-JP" altLang="en-US" sz="1500" dirty="0">
              <a:solidFill>
                <a:srgbClr val="FF0000"/>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28" name="正方形/長方形 27">
            <a:extLst>
              <a:ext uri="{FF2B5EF4-FFF2-40B4-BE49-F238E27FC236}">
                <a16:creationId xmlns:a16="http://schemas.microsoft.com/office/drawing/2014/main" id="{961D1087-DA82-478D-82C8-2286E5D8AFA2}"/>
              </a:ext>
            </a:extLst>
          </p:cNvPr>
          <p:cNvSpPr/>
          <p:nvPr/>
        </p:nvSpPr>
        <p:spPr>
          <a:xfrm>
            <a:off x="1422896" y="2243751"/>
            <a:ext cx="1471293" cy="3873997"/>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FAF92CDA-B5CF-46FA-AA7D-A36223A93A93}"/>
              </a:ext>
            </a:extLst>
          </p:cNvPr>
          <p:cNvSpPr/>
          <p:nvPr/>
        </p:nvSpPr>
        <p:spPr>
          <a:xfrm>
            <a:off x="7164288" y="2881550"/>
            <a:ext cx="1043072" cy="187410"/>
          </a:xfrm>
          <a:prstGeom prst="rect">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6EFDE3CC-5DAF-4389-8097-56DFF99D41EF}"/>
              </a:ext>
            </a:extLst>
          </p:cNvPr>
          <p:cNvSpPr/>
          <p:nvPr/>
        </p:nvSpPr>
        <p:spPr>
          <a:xfrm>
            <a:off x="5271646" y="4992510"/>
            <a:ext cx="1670313" cy="187251"/>
          </a:xfrm>
          <a:prstGeom prst="rect">
            <a:avLst/>
          </a:prstGeom>
          <a:noFill/>
          <a:ln w="317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CBB180CB-C966-4424-8BDF-E37BBB0073A2}"/>
              </a:ext>
            </a:extLst>
          </p:cNvPr>
          <p:cNvSpPr/>
          <p:nvPr/>
        </p:nvSpPr>
        <p:spPr>
          <a:xfrm>
            <a:off x="7004782" y="4983918"/>
            <a:ext cx="1670313" cy="187251"/>
          </a:xfrm>
          <a:prstGeom prst="rect">
            <a:avLst/>
          </a:prstGeom>
          <a:noFill/>
          <a:ln w="317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37608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par>
                                <p:cTn id="25" presetID="10"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P spid="18" grpId="0" animBg="1"/>
      <p:bldP spid="19" grpId="0" animBg="1"/>
      <p:bldP spid="22" grpId="0"/>
      <p:bldP spid="23" grpId="0"/>
      <p:bldP spid="24" grpId="0" animBg="1"/>
      <p:bldP spid="25" grpId="0"/>
      <p:bldP spid="28" grpId="0" animBg="1"/>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674649"/>
            <a:ext cx="7702624" cy="1143000"/>
          </a:xfrm>
        </p:spPr>
        <p:txBody>
          <a:bodyPr/>
          <a:lstStyle/>
          <a:p>
            <a:r>
              <a:rPr kumimoji="1" lang="en-US" altLang="ja-JP" b="1" dirty="0">
                <a:effectLst>
                  <a:outerShdw blurRad="38100" dist="38100" dir="2700000" algn="tl">
                    <a:srgbClr val="000000">
                      <a:alpha val="43137"/>
                    </a:srgbClr>
                  </a:outerShdw>
                </a:effectLst>
                <a:latin typeface="+mn-ea"/>
                <a:ea typeface="+mn-ea"/>
              </a:rPr>
              <a:t>4.5 </a:t>
            </a:r>
            <a:r>
              <a:rPr kumimoji="1" lang="ja-JP" altLang="en-US" b="1" dirty="0">
                <a:effectLst>
                  <a:outerShdw blurRad="38100" dist="38100" dir="2700000" algn="tl">
                    <a:srgbClr val="000000">
                      <a:alpha val="43137"/>
                    </a:srgbClr>
                  </a:outerShdw>
                </a:effectLst>
                <a:latin typeface="+mn-ea"/>
                <a:ea typeface="+mn-ea"/>
              </a:rPr>
              <a:t>母比率の区間推定</a:t>
            </a:r>
          </a:p>
        </p:txBody>
      </p:sp>
      <p:sp>
        <p:nvSpPr>
          <p:cNvPr id="3" name="コンテンツ プレースホルダー 2"/>
          <p:cNvSpPr>
            <a:spLocks noGrp="1"/>
          </p:cNvSpPr>
          <p:nvPr>
            <p:ph idx="1"/>
          </p:nvPr>
        </p:nvSpPr>
        <p:spPr>
          <a:xfrm>
            <a:off x="685800" y="2057400"/>
            <a:ext cx="7772400" cy="868929"/>
          </a:xfrm>
        </p:spPr>
        <p:txBody>
          <a:bodyPr/>
          <a:lstStyle/>
          <a:p>
            <a:pPr marL="0" indent="0">
              <a:buNone/>
            </a:pPr>
            <a:r>
              <a:rPr lang="ja-JP" altLang="en-US" sz="2500" dirty="0"/>
              <a:t>比率とは，ある性質について，集団を構成する要素が，それを持つか持たないかのどちらかのとき，その性質を持つ要素の割合のこと</a:t>
            </a:r>
            <a:r>
              <a:rPr lang="en-US" altLang="ja-JP" sz="2500" baseline="30000" dirty="0">
                <a:solidFill>
                  <a:srgbClr val="FF0000"/>
                </a:solidFill>
              </a:rPr>
              <a:t>※</a:t>
            </a:r>
          </a:p>
        </p:txBody>
      </p:sp>
      <p:pic>
        <p:nvPicPr>
          <p:cNvPr id="7" name="図 6">
            <a:extLst>
              <a:ext uri="{FF2B5EF4-FFF2-40B4-BE49-F238E27FC236}">
                <a16:creationId xmlns:a16="http://schemas.microsoft.com/office/drawing/2014/main" id="{638DA0CF-4FDF-45B4-9E26-CFAC8EEB55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5044" y="3221159"/>
            <a:ext cx="2081808" cy="1379198"/>
          </a:xfrm>
          <a:prstGeom prst="rect">
            <a:avLst/>
          </a:prstGeom>
        </p:spPr>
      </p:pic>
      <p:graphicFrame>
        <p:nvGraphicFramePr>
          <p:cNvPr id="8" name="オブジェクト 7">
            <a:extLst>
              <a:ext uri="{FF2B5EF4-FFF2-40B4-BE49-F238E27FC236}">
                <a16:creationId xmlns:a16="http://schemas.microsoft.com/office/drawing/2014/main" id="{32E04571-F2B2-4E4E-AE91-731B5A779807}"/>
              </a:ext>
            </a:extLst>
          </p:cNvPr>
          <p:cNvGraphicFramePr>
            <a:graphicFrameLocks noChangeAspect="1"/>
          </p:cNvGraphicFramePr>
          <p:nvPr>
            <p:extLst>
              <p:ext uri="{D42A27DB-BD31-4B8C-83A1-F6EECF244321}">
                <p14:modId xmlns:p14="http://schemas.microsoft.com/office/powerpoint/2010/main" val="901847753"/>
              </p:ext>
            </p:extLst>
          </p:nvPr>
        </p:nvGraphicFramePr>
        <p:xfrm>
          <a:off x="1564409" y="3645202"/>
          <a:ext cx="4017962" cy="869950"/>
        </p:xfrm>
        <a:graphic>
          <a:graphicData uri="http://schemas.openxmlformats.org/presentationml/2006/ole">
            <mc:AlternateContent xmlns:mc="http://schemas.openxmlformats.org/markup-compatibility/2006">
              <mc:Choice xmlns:v="urn:schemas-microsoft-com:vml" Requires="v">
                <p:oleObj spid="_x0000_s12341" name="Equation" r:id="rId5" imgW="1879560" imgH="406080" progId="Equation.DSMT4">
                  <p:embed/>
                </p:oleObj>
              </mc:Choice>
              <mc:Fallback>
                <p:oleObj name="Equation" r:id="rId5" imgW="1879560" imgH="406080" progId="Equation.DSMT4">
                  <p:embed/>
                  <p:pic>
                    <p:nvPicPr>
                      <p:cNvPr id="0" name=""/>
                      <p:cNvPicPr/>
                      <p:nvPr/>
                    </p:nvPicPr>
                    <p:blipFill>
                      <a:blip r:embed="rId6"/>
                      <a:stretch>
                        <a:fillRect/>
                      </a:stretch>
                    </p:blipFill>
                    <p:spPr>
                      <a:xfrm>
                        <a:off x="1564409" y="3645202"/>
                        <a:ext cx="4017962" cy="869950"/>
                      </a:xfrm>
                      <a:prstGeom prst="rect">
                        <a:avLst/>
                      </a:prstGeom>
                    </p:spPr>
                  </p:pic>
                </p:oleObj>
              </mc:Fallback>
            </mc:AlternateContent>
          </a:graphicData>
        </a:graphic>
      </p:graphicFrame>
      <p:sp>
        <p:nvSpPr>
          <p:cNvPr id="9" name="テキスト ボックス 8">
            <a:extLst>
              <a:ext uri="{FF2B5EF4-FFF2-40B4-BE49-F238E27FC236}">
                <a16:creationId xmlns:a16="http://schemas.microsoft.com/office/drawing/2014/main" id="{CB3B4B13-6785-4454-B5C5-15227DDD1508}"/>
              </a:ext>
            </a:extLst>
          </p:cNvPr>
          <p:cNvSpPr txBox="1"/>
          <p:nvPr/>
        </p:nvSpPr>
        <p:spPr>
          <a:xfrm>
            <a:off x="720386" y="3809985"/>
            <a:ext cx="825867" cy="477054"/>
          </a:xfrm>
          <a:prstGeom prst="rect">
            <a:avLst/>
          </a:prstGeom>
          <a:noFill/>
        </p:spPr>
        <p:txBody>
          <a:bodyPr wrap="none" rtlCol="0">
            <a:spAutoFit/>
          </a:bodyPr>
          <a:lstStyle/>
          <a:p>
            <a:pPr algn="l"/>
            <a:r>
              <a:rPr kumimoji="1" lang="ja-JP" altLang="en-US" sz="2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比率</a:t>
            </a:r>
          </a:p>
        </p:txBody>
      </p:sp>
      <p:sp>
        <p:nvSpPr>
          <p:cNvPr id="11" name="コンテンツ プレースホルダー 2">
            <a:extLst>
              <a:ext uri="{FF2B5EF4-FFF2-40B4-BE49-F238E27FC236}">
                <a16:creationId xmlns:a16="http://schemas.microsoft.com/office/drawing/2014/main" id="{568EAC73-69EA-42A5-8731-8519C81CF8D0}"/>
              </a:ext>
            </a:extLst>
          </p:cNvPr>
          <p:cNvSpPr txBox="1">
            <a:spLocks/>
          </p:cNvSpPr>
          <p:nvPr/>
        </p:nvSpPr>
        <p:spPr bwMode="auto">
          <a:xfrm>
            <a:off x="493395" y="5157192"/>
            <a:ext cx="7991547" cy="86892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just" rtl="0" eaLnBrk="1" fontAlgn="base" hangingPunct="1">
              <a:spcBef>
                <a:spcPct val="20000"/>
              </a:spcBef>
              <a:spcAft>
                <a:spcPct val="0"/>
              </a:spcAft>
              <a:buBlip>
                <a:blip r:embed="rId7"/>
              </a:buBlip>
              <a:defRPr kumimoji="1" sz="3000">
                <a:solidFill>
                  <a:schemeClr val="bg1"/>
                </a:solidFill>
                <a:latin typeface="+mj-ea"/>
                <a:ea typeface="+mj-ea"/>
                <a:cs typeface="+mn-cs"/>
              </a:defRPr>
            </a:lvl1pPr>
            <a:lvl2pPr marL="742950" indent="-285750" algn="l" rtl="0" eaLnBrk="1" fontAlgn="base" hangingPunct="1">
              <a:spcBef>
                <a:spcPct val="20000"/>
              </a:spcBef>
              <a:spcAft>
                <a:spcPct val="0"/>
              </a:spcAft>
              <a:buChar char="–"/>
              <a:defRPr kumimoji="1" sz="2800">
                <a:solidFill>
                  <a:schemeClr val="bg1"/>
                </a:solidFill>
                <a:latin typeface="+mj-ea"/>
                <a:ea typeface="+mj-ea"/>
              </a:defRPr>
            </a:lvl2pPr>
            <a:lvl3pPr marL="1143000" indent="-228600" algn="l" rtl="0" eaLnBrk="1" fontAlgn="base" hangingPunct="1">
              <a:spcBef>
                <a:spcPct val="20000"/>
              </a:spcBef>
              <a:spcAft>
                <a:spcPct val="0"/>
              </a:spcAft>
              <a:buChar char="•"/>
              <a:defRPr kumimoji="1" sz="2400">
                <a:solidFill>
                  <a:schemeClr val="bg1"/>
                </a:solidFill>
                <a:latin typeface="+mj-ea"/>
                <a:ea typeface="+mj-ea"/>
              </a:defRPr>
            </a:lvl3pPr>
            <a:lvl4pPr marL="1600200" indent="-228600" algn="l" rtl="0" eaLnBrk="1" fontAlgn="base" hangingPunct="1">
              <a:spcBef>
                <a:spcPct val="20000"/>
              </a:spcBef>
              <a:spcAft>
                <a:spcPct val="0"/>
              </a:spcAft>
              <a:buChar char="–"/>
              <a:defRPr kumimoji="1" sz="2000">
                <a:solidFill>
                  <a:schemeClr val="bg1"/>
                </a:solidFill>
                <a:latin typeface="+mj-ea"/>
                <a:ea typeface="+mj-ea"/>
              </a:defRPr>
            </a:lvl4pPr>
            <a:lvl5pPr marL="2057400" indent="-228600" algn="l" rtl="0" eaLnBrk="1" fontAlgn="base" hangingPunct="1">
              <a:spcBef>
                <a:spcPct val="20000"/>
              </a:spcBef>
              <a:spcAft>
                <a:spcPct val="0"/>
              </a:spcAft>
              <a:buChar char="»"/>
              <a:defRPr kumimoji="1" sz="2000">
                <a:solidFill>
                  <a:schemeClr val="bg1"/>
                </a:solidFill>
                <a:latin typeface="+mj-ea"/>
                <a:ea typeface="+mj-ea"/>
              </a:defRPr>
            </a:lvl5pPr>
            <a:lvl6pPr marL="2514600" indent="-228600" algn="l" rtl="0" eaLnBrk="1" fontAlgn="base" hangingPunct="1">
              <a:spcBef>
                <a:spcPct val="20000"/>
              </a:spcBef>
              <a:spcAft>
                <a:spcPct val="0"/>
              </a:spcAft>
              <a:buChar char="»"/>
              <a:defRPr kumimoji="1" sz="2000">
                <a:solidFill>
                  <a:schemeClr val="bg1"/>
                </a:solidFill>
                <a:latin typeface="+mn-lt"/>
              </a:defRPr>
            </a:lvl6pPr>
            <a:lvl7pPr marL="2971800" indent="-228600" algn="l" rtl="0" eaLnBrk="1" fontAlgn="base" hangingPunct="1">
              <a:spcBef>
                <a:spcPct val="20000"/>
              </a:spcBef>
              <a:spcAft>
                <a:spcPct val="0"/>
              </a:spcAft>
              <a:buChar char="»"/>
              <a:defRPr kumimoji="1" sz="2000">
                <a:solidFill>
                  <a:schemeClr val="bg1"/>
                </a:solidFill>
                <a:latin typeface="+mn-lt"/>
              </a:defRPr>
            </a:lvl7pPr>
            <a:lvl8pPr marL="3429000" indent="-228600" algn="l" rtl="0" eaLnBrk="1" fontAlgn="base" hangingPunct="1">
              <a:spcBef>
                <a:spcPct val="20000"/>
              </a:spcBef>
              <a:spcAft>
                <a:spcPct val="0"/>
              </a:spcAft>
              <a:buChar char="»"/>
              <a:defRPr kumimoji="1" sz="2000">
                <a:solidFill>
                  <a:schemeClr val="bg1"/>
                </a:solidFill>
                <a:latin typeface="+mn-lt"/>
              </a:defRPr>
            </a:lvl8pPr>
            <a:lvl9pPr marL="3886200" indent="-228600" algn="l" rtl="0" eaLnBrk="1" fontAlgn="base" hangingPunct="1">
              <a:spcBef>
                <a:spcPct val="20000"/>
              </a:spcBef>
              <a:spcAft>
                <a:spcPct val="0"/>
              </a:spcAft>
              <a:buChar char="»"/>
              <a:defRPr kumimoji="1" sz="2000">
                <a:solidFill>
                  <a:schemeClr val="bg1"/>
                </a:solidFill>
                <a:latin typeface="+mn-lt"/>
              </a:defRPr>
            </a:lvl9pPr>
          </a:lstStyle>
          <a:p>
            <a:pPr marL="360000" indent="-457200">
              <a:buFontTx/>
              <a:buNone/>
            </a:pPr>
            <a:r>
              <a:rPr lang="en-US" altLang="ja-JP" sz="2000" kern="0" dirty="0">
                <a:solidFill>
                  <a:srgbClr val="FF0000"/>
                </a:solidFill>
              </a:rPr>
              <a:t>※</a:t>
            </a:r>
            <a:r>
              <a:rPr lang="ja-JP" altLang="en-US" sz="2000" kern="0" dirty="0"/>
              <a:t>注：確率と似ているが，確率は事象の</a:t>
            </a:r>
            <a:r>
              <a:rPr lang="ja-JP" altLang="en-US" sz="2000" kern="0" dirty="0">
                <a:solidFill>
                  <a:srgbClr val="FFFF00"/>
                </a:solidFill>
              </a:rPr>
              <a:t>起こりやすさ</a:t>
            </a:r>
            <a:r>
              <a:rPr lang="ja-JP" altLang="en-US" sz="2000" kern="0" dirty="0"/>
              <a:t>（偶然性の程度）を数値化したもので，比率よりも狭い意味。記号も同じ</a:t>
            </a:r>
            <a:r>
              <a:rPr lang="en-US" altLang="ja-JP" sz="2000" kern="0" dirty="0"/>
              <a:t>p</a:t>
            </a:r>
            <a:r>
              <a:rPr lang="ja-JP" altLang="en-US" sz="2000" kern="0" dirty="0"/>
              <a:t>だが，確率は</a:t>
            </a:r>
            <a:r>
              <a:rPr lang="en-US" altLang="ja-JP" sz="2000" kern="0" dirty="0"/>
              <a:t>probability</a:t>
            </a:r>
            <a:r>
              <a:rPr lang="ja-JP" altLang="en-US" sz="2000" kern="0" dirty="0" err="1"/>
              <a:t>，</a:t>
            </a:r>
            <a:r>
              <a:rPr lang="ja-JP" altLang="en-US" sz="2000" kern="0" dirty="0"/>
              <a:t>比率は</a:t>
            </a:r>
            <a:r>
              <a:rPr lang="en-US" altLang="ja-JP" sz="2000" kern="0" dirty="0"/>
              <a:t>proportion</a:t>
            </a:r>
            <a:r>
              <a:rPr lang="ja-JP" altLang="en-US" sz="2000" kern="0" dirty="0"/>
              <a:t>の頭文字からきている。</a:t>
            </a:r>
            <a:endParaRPr lang="en-US" altLang="ja-JP" sz="2000" kern="0" dirty="0"/>
          </a:p>
        </p:txBody>
      </p:sp>
      <mc:AlternateContent xmlns:mc="http://schemas.openxmlformats.org/markup-compatibility/2006" xmlns:a14="http://schemas.microsoft.com/office/drawing/2010/main">
        <mc:Choice Requires="a14">
          <p:sp>
            <p:nvSpPr>
              <p:cNvPr id="15" name="コンテンツ プレースホルダー 2">
                <a:extLst>
                  <a:ext uri="{FF2B5EF4-FFF2-40B4-BE49-F238E27FC236}">
                    <a16:creationId xmlns:a16="http://schemas.microsoft.com/office/drawing/2014/main" id="{2C75326D-18CD-4BF6-937E-653E6D8A4912}"/>
                  </a:ext>
                </a:extLst>
              </p:cNvPr>
              <p:cNvSpPr txBox="1">
                <a:spLocks/>
              </p:cNvSpPr>
              <p:nvPr/>
            </p:nvSpPr>
            <p:spPr bwMode="auto">
              <a:xfrm>
                <a:off x="5856255" y="4412500"/>
                <a:ext cx="2920780" cy="5974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just" rtl="0" eaLnBrk="1" fontAlgn="base" hangingPunct="1">
                  <a:spcBef>
                    <a:spcPct val="20000"/>
                  </a:spcBef>
                  <a:spcAft>
                    <a:spcPct val="0"/>
                  </a:spcAft>
                  <a:buBlip>
                    <a:blip r:embed="rId7"/>
                  </a:buBlip>
                  <a:defRPr kumimoji="1" sz="3000">
                    <a:solidFill>
                      <a:schemeClr val="bg1"/>
                    </a:solidFill>
                    <a:latin typeface="+mj-ea"/>
                    <a:ea typeface="+mj-ea"/>
                    <a:cs typeface="+mn-cs"/>
                  </a:defRPr>
                </a:lvl1pPr>
                <a:lvl2pPr marL="742950" indent="-285750" algn="l" rtl="0" eaLnBrk="1" fontAlgn="base" hangingPunct="1">
                  <a:spcBef>
                    <a:spcPct val="20000"/>
                  </a:spcBef>
                  <a:spcAft>
                    <a:spcPct val="0"/>
                  </a:spcAft>
                  <a:buChar char="–"/>
                  <a:defRPr kumimoji="1" sz="2800">
                    <a:solidFill>
                      <a:schemeClr val="bg1"/>
                    </a:solidFill>
                    <a:latin typeface="+mj-ea"/>
                    <a:ea typeface="+mj-ea"/>
                  </a:defRPr>
                </a:lvl2pPr>
                <a:lvl3pPr marL="1143000" indent="-228600" algn="l" rtl="0" eaLnBrk="1" fontAlgn="base" hangingPunct="1">
                  <a:spcBef>
                    <a:spcPct val="20000"/>
                  </a:spcBef>
                  <a:spcAft>
                    <a:spcPct val="0"/>
                  </a:spcAft>
                  <a:buChar char="•"/>
                  <a:defRPr kumimoji="1" sz="2400">
                    <a:solidFill>
                      <a:schemeClr val="bg1"/>
                    </a:solidFill>
                    <a:latin typeface="+mj-ea"/>
                    <a:ea typeface="+mj-ea"/>
                  </a:defRPr>
                </a:lvl3pPr>
                <a:lvl4pPr marL="1600200" indent="-228600" algn="l" rtl="0" eaLnBrk="1" fontAlgn="base" hangingPunct="1">
                  <a:spcBef>
                    <a:spcPct val="20000"/>
                  </a:spcBef>
                  <a:spcAft>
                    <a:spcPct val="0"/>
                  </a:spcAft>
                  <a:buChar char="–"/>
                  <a:defRPr kumimoji="1" sz="2000">
                    <a:solidFill>
                      <a:schemeClr val="bg1"/>
                    </a:solidFill>
                    <a:latin typeface="+mj-ea"/>
                    <a:ea typeface="+mj-ea"/>
                  </a:defRPr>
                </a:lvl4pPr>
                <a:lvl5pPr marL="2057400" indent="-228600" algn="l" rtl="0" eaLnBrk="1" fontAlgn="base" hangingPunct="1">
                  <a:spcBef>
                    <a:spcPct val="20000"/>
                  </a:spcBef>
                  <a:spcAft>
                    <a:spcPct val="0"/>
                  </a:spcAft>
                  <a:buChar char="»"/>
                  <a:defRPr kumimoji="1" sz="2000">
                    <a:solidFill>
                      <a:schemeClr val="bg1"/>
                    </a:solidFill>
                    <a:latin typeface="+mj-ea"/>
                    <a:ea typeface="+mj-ea"/>
                  </a:defRPr>
                </a:lvl5pPr>
                <a:lvl6pPr marL="2514600" indent="-228600" algn="l" rtl="0" eaLnBrk="1" fontAlgn="base" hangingPunct="1">
                  <a:spcBef>
                    <a:spcPct val="20000"/>
                  </a:spcBef>
                  <a:spcAft>
                    <a:spcPct val="0"/>
                  </a:spcAft>
                  <a:buChar char="»"/>
                  <a:defRPr kumimoji="1" sz="2000">
                    <a:solidFill>
                      <a:schemeClr val="bg1"/>
                    </a:solidFill>
                    <a:latin typeface="+mn-lt"/>
                  </a:defRPr>
                </a:lvl6pPr>
                <a:lvl7pPr marL="2971800" indent="-228600" algn="l" rtl="0" eaLnBrk="1" fontAlgn="base" hangingPunct="1">
                  <a:spcBef>
                    <a:spcPct val="20000"/>
                  </a:spcBef>
                  <a:spcAft>
                    <a:spcPct val="0"/>
                  </a:spcAft>
                  <a:buChar char="»"/>
                  <a:defRPr kumimoji="1" sz="2000">
                    <a:solidFill>
                      <a:schemeClr val="bg1"/>
                    </a:solidFill>
                    <a:latin typeface="+mn-lt"/>
                  </a:defRPr>
                </a:lvl7pPr>
                <a:lvl8pPr marL="3429000" indent="-228600" algn="l" rtl="0" eaLnBrk="1" fontAlgn="base" hangingPunct="1">
                  <a:spcBef>
                    <a:spcPct val="20000"/>
                  </a:spcBef>
                  <a:spcAft>
                    <a:spcPct val="0"/>
                  </a:spcAft>
                  <a:buChar char="»"/>
                  <a:defRPr kumimoji="1" sz="2000">
                    <a:solidFill>
                      <a:schemeClr val="bg1"/>
                    </a:solidFill>
                    <a:latin typeface="+mn-lt"/>
                  </a:defRPr>
                </a:lvl8pPr>
                <a:lvl9pPr marL="3886200" indent="-228600" algn="l" rtl="0" eaLnBrk="1" fontAlgn="base" hangingPunct="1">
                  <a:spcBef>
                    <a:spcPct val="20000"/>
                  </a:spcBef>
                  <a:spcAft>
                    <a:spcPct val="0"/>
                  </a:spcAft>
                  <a:buChar char="»"/>
                  <a:defRPr kumimoji="1" sz="2000">
                    <a:solidFill>
                      <a:schemeClr val="bg1"/>
                    </a:solidFill>
                    <a:latin typeface="+mn-lt"/>
                  </a:defRPr>
                </a:lvl9pPr>
              </a:lstStyle>
              <a:p>
                <a:pPr marL="0" indent="0">
                  <a:buFontTx/>
                  <a:buNone/>
                </a:pPr>
                <a:r>
                  <a:rPr lang="ja-JP" altLang="en-US" sz="2000" kern="0" dirty="0"/>
                  <a:t>例：視聴率</a:t>
                </a:r>
                <a:r>
                  <a:rPr lang="en-US" altLang="ja-JP" sz="2000" kern="0" dirty="0"/>
                  <a:t>=</a:t>
                </a:r>
                <a14:m>
                  <m:oMath xmlns:m="http://schemas.openxmlformats.org/officeDocument/2006/math">
                    <m:f>
                      <m:fPr>
                        <m:ctrlPr>
                          <a:rPr lang="en-US" altLang="ja-JP" sz="1500" i="1" kern="0" smtClean="0">
                            <a:latin typeface="Cambria Math" panose="02040503050406030204" pitchFamily="18" charset="0"/>
                          </a:rPr>
                        </m:ctrlPr>
                      </m:fPr>
                      <m:num>
                        <m:r>
                          <a:rPr lang="ja-JP" altLang="en-US" sz="1500" i="1" kern="0">
                            <a:latin typeface="Cambria Math" panose="02040503050406030204" pitchFamily="18" charset="0"/>
                          </a:rPr>
                          <m:t>視聴</m:t>
                        </m:r>
                        <m:r>
                          <a:rPr lang="ja-JP" altLang="en-US" sz="1500" i="1" kern="0" smtClean="0">
                            <a:latin typeface="Cambria Math" panose="02040503050406030204" pitchFamily="18" charset="0"/>
                          </a:rPr>
                          <m:t>世帯数</m:t>
                        </m:r>
                      </m:num>
                      <m:den>
                        <m:r>
                          <a:rPr lang="ja-JP" altLang="en-US" sz="1500" i="1" kern="0">
                            <a:latin typeface="Cambria Math" panose="02040503050406030204" pitchFamily="18" charset="0"/>
                          </a:rPr>
                          <m:t>テレビ</m:t>
                        </m:r>
                        <m:r>
                          <a:rPr lang="ja-JP" altLang="en-US" sz="1500" i="1" kern="0" smtClean="0">
                            <a:latin typeface="Cambria Math" panose="02040503050406030204" pitchFamily="18" charset="0"/>
                          </a:rPr>
                          <m:t>所有世帯</m:t>
                        </m:r>
                        <m:r>
                          <a:rPr lang="ja-JP" altLang="en-US" sz="1500" i="1" kern="0">
                            <a:latin typeface="Cambria Math" panose="02040503050406030204" pitchFamily="18" charset="0"/>
                          </a:rPr>
                          <m:t>数</m:t>
                        </m:r>
                      </m:den>
                    </m:f>
                  </m:oMath>
                </a14:m>
                <a:endParaRPr lang="en-US" altLang="ja-JP" sz="1500" kern="0" dirty="0"/>
              </a:p>
            </p:txBody>
          </p:sp>
        </mc:Choice>
        <mc:Fallback xmlns="">
          <p:sp>
            <p:nvSpPr>
              <p:cNvPr id="15" name="コンテンツ プレースホルダー 2">
                <a:extLst>
                  <a:ext uri="{FF2B5EF4-FFF2-40B4-BE49-F238E27FC236}">
                    <a16:creationId xmlns:a16="http://schemas.microsoft.com/office/drawing/2014/main" id="{2C75326D-18CD-4BF6-937E-653E6D8A4912}"/>
                  </a:ext>
                </a:extLst>
              </p:cNvPr>
              <p:cNvSpPr txBox="1">
                <a:spLocks noRot="1" noChangeAspect="1" noMove="1" noResize="1" noEditPoints="1" noAdjustHandles="1" noChangeArrowheads="1" noChangeShapeType="1" noTextEdit="1"/>
              </p:cNvSpPr>
              <p:nvPr/>
            </p:nvSpPr>
            <p:spPr bwMode="auto">
              <a:xfrm>
                <a:off x="5856255" y="4412500"/>
                <a:ext cx="2920780" cy="597440"/>
              </a:xfrm>
              <a:prstGeom prst="rect">
                <a:avLst/>
              </a:prstGeom>
              <a:blipFill>
                <a:blip r:embed="rId8"/>
                <a:stretch>
                  <a:fillRect l="-2296" t="-1020"/>
                </a:stretch>
              </a:blipFill>
              <a:ln w="9525">
                <a:noFill/>
                <a:miter lim="800000"/>
                <a:headEnd/>
                <a:tailEnd/>
              </a:ln>
              <a:effectLst/>
            </p:spPr>
            <p:txBody>
              <a:bodyPr/>
              <a:lstStyle/>
              <a:p>
                <a:r>
                  <a:rPr lang="ja-JP" altLang="en-US">
                    <a:noFill/>
                  </a:rPr>
                  <a:t> </a:t>
                </a:r>
              </a:p>
            </p:txBody>
          </p:sp>
        </mc:Fallback>
      </mc:AlternateContent>
    </p:spTree>
    <p:extLst>
      <p:ext uri="{BB962C8B-B14F-4D97-AF65-F5344CB8AC3E}">
        <p14:creationId xmlns:p14="http://schemas.microsoft.com/office/powerpoint/2010/main" val="37834824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674649"/>
            <a:ext cx="7702624" cy="1143000"/>
          </a:xfrm>
        </p:spPr>
        <p:txBody>
          <a:bodyPr/>
          <a:lstStyle/>
          <a:p>
            <a:pPr algn="l"/>
            <a:r>
              <a:rPr kumimoji="1" lang="ja-JP" altLang="en-US" sz="2500" b="1" dirty="0">
                <a:effectLst>
                  <a:outerShdw blurRad="38100" dist="38100" dir="2700000" algn="tl">
                    <a:srgbClr val="000000">
                      <a:alpha val="43137"/>
                    </a:srgbClr>
                  </a:outerShdw>
                </a:effectLst>
                <a:latin typeface="+mn-ea"/>
                <a:ea typeface="+mn-ea"/>
              </a:rPr>
              <a:t>事例として選挙速報の当確予想を考える</a:t>
            </a:r>
            <a:br>
              <a:rPr kumimoji="1" lang="en-US" altLang="ja-JP" sz="2500" b="1" dirty="0">
                <a:effectLst>
                  <a:outerShdw blurRad="38100" dist="38100" dir="2700000" algn="tl">
                    <a:srgbClr val="000000">
                      <a:alpha val="43137"/>
                    </a:srgbClr>
                  </a:outerShdw>
                </a:effectLst>
                <a:latin typeface="+mn-ea"/>
                <a:ea typeface="+mn-ea"/>
              </a:rPr>
            </a:br>
            <a:r>
              <a:rPr kumimoji="1" lang="ja-JP" altLang="en-US" b="1" dirty="0">
                <a:effectLst>
                  <a:outerShdw blurRad="38100" dist="38100" dir="2700000" algn="tl">
                    <a:srgbClr val="000000">
                      <a:alpha val="43137"/>
                    </a:srgbClr>
                  </a:outerShdw>
                </a:effectLst>
                <a:latin typeface="+mn-ea"/>
                <a:ea typeface="+mn-ea"/>
              </a:rPr>
              <a:t>　　　</a:t>
            </a:r>
            <a:r>
              <a:rPr kumimoji="1" lang="ja-JP" altLang="en-US" sz="3800" b="1" dirty="0">
                <a:effectLst>
                  <a:outerShdw blurRad="38100" dist="38100" dir="2700000" algn="tl">
                    <a:srgbClr val="000000">
                      <a:alpha val="43137"/>
                    </a:srgbClr>
                  </a:outerShdw>
                </a:effectLst>
                <a:latin typeface="+mn-ea"/>
                <a:ea typeface="+mn-ea"/>
              </a:rPr>
              <a:t>選挙速報の「当確」とは？</a:t>
            </a:r>
          </a:p>
        </p:txBody>
      </p:sp>
      <p:sp>
        <p:nvSpPr>
          <p:cNvPr id="3" name="コンテンツ プレースホルダー 2"/>
          <p:cNvSpPr>
            <a:spLocks noGrp="1"/>
          </p:cNvSpPr>
          <p:nvPr>
            <p:ph idx="1"/>
          </p:nvPr>
        </p:nvSpPr>
        <p:spPr>
          <a:xfrm>
            <a:off x="576672" y="2054632"/>
            <a:ext cx="8099784" cy="868929"/>
          </a:xfrm>
        </p:spPr>
        <p:txBody>
          <a:bodyPr/>
          <a:lstStyle/>
          <a:p>
            <a:pPr marL="0" indent="0">
              <a:buNone/>
            </a:pPr>
            <a:r>
              <a:rPr lang="ja-JP" altLang="en-US" sz="2600" dirty="0">
                <a:solidFill>
                  <a:srgbClr val="FFFF00"/>
                </a:solidFill>
              </a:rPr>
              <a:t>当</a:t>
            </a:r>
            <a:r>
              <a:rPr lang="ja-JP" altLang="en-US" sz="2600" dirty="0"/>
              <a:t>選</a:t>
            </a:r>
            <a:r>
              <a:rPr lang="ja-JP" altLang="en-US" sz="2600" dirty="0">
                <a:solidFill>
                  <a:srgbClr val="FFFF00"/>
                </a:solidFill>
              </a:rPr>
              <a:t>確</a:t>
            </a:r>
            <a:r>
              <a:rPr lang="ja-JP" altLang="en-US" sz="2600" dirty="0"/>
              <a:t>実の略で，当選者が</a:t>
            </a:r>
            <a:r>
              <a:rPr lang="en-US" altLang="ja-JP" sz="2600" dirty="0"/>
              <a:t>1</a:t>
            </a:r>
            <a:r>
              <a:rPr lang="ja-JP" altLang="en-US" sz="2600" dirty="0"/>
              <a:t>名の選挙では，真の得票率（母比率）が</a:t>
            </a:r>
            <a:r>
              <a:rPr lang="en-US" altLang="ja-JP" sz="2600" dirty="0"/>
              <a:t>0.5</a:t>
            </a:r>
            <a:r>
              <a:rPr lang="ja-JP" altLang="en-US" sz="2600" dirty="0"/>
              <a:t>を超えると推定された候補者に出される</a:t>
            </a:r>
            <a:endParaRPr lang="en-US" altLang="ja-JP" sz="2600" dirty="0"/>
          </a:p>
        </p:txBody>
      </p:sp>
      <p:graphicFrame>
        <p:nvGraphicFramePr>
          <p:cNvPr id="8" name="オブジェクト 7">
            <a:extLst>
              <a:ext uri="{FF2B5EF4-FFF2-40B4-BE49-F238E27FC236}">
                <a16:creationId xmlns:a16="http://schemas.microsoft.com/office/drawing/2014/main" id="{32E04571-F2B2-4E4E-AE91-731B5A779807}"/>
              </a:ext>
            </a:extLst>
          </p:cNvPr>
          <p:cNvGraphicFramePr>
            <a:graphicFrameLocks noChangeAspect="1"/>
          </p:cNvGraphicFramePr>
          <p:nvPr>
            <p:extLst>
              <p:ext uri="{D42A27DB-BD31-4B8C-83A1-F6EECF244321}">
                <p14:modId xmlns:p14="http://schemas.microsoft.com/office/powerpoint/2010/main" val="3965907066"/>
              </p:ext>
            </p:extLst>
          </p:nvPr>
        </p:nvGraphicFramePr>
        <p:xfrm>
          <a:off x="3901584" y="3160544"/>
          <a:ext cx="3475038" cy="869950"/>
        </p:xfrm>
        <a:graphic>
          <a:graphicData uri="http://schemas.openxmlformats.org/presentationml/2006/ole">
            <mc:AlternateContent xmlns:mc="http://schemas.openxmlformats.org/markup-compatibility/2006">
              <mc:Choice xmlns:v="urn:schemas-microsoft-com:vml" Requires="v">
                <p:oleObj spid="_x0000_s13363" name="Equation" r:id="rId4" imgW="1625400" imgH="406080" progId="Equation.DSMT4">
                  <p:embed/>
                </p:oleObj>
              </mc:Choice>
              <mc:Fallback>
                <p:oleObj name="Equation" r:id="rId4" imgW="1625400" imgH="406080" progId="Equation.DSMT4">
                  <p:embed/>
                  <p:pic>
                    <p:nvPicPr>
                      <p:cNvPr id="8" name="オブジェクト 7">
                        <a:extLst>
                          <a:ext uri="{FF2B5EF4-FFF2-40B4-BE49-F238E27FC236}">
                            <a16:creationId xmlns:a16="http://schemas.microsoft.com/office/drawing/2014/main" id="{32E04571-F2B2-4E4E-AE91-731B5A779807}"/>
                          </a:ext>
                        </a:extLst>
                      </p:cNvPr>
                      <p:cNvPicPr/>
                      <p:nvPr/>
                    </p:nvPicPr>
                    <p:blipFill>
                      <a:blip r:embed="rId5"/>
                      <a:stretch>
                        <a:fillRect/>
                      </a:stretch>
                    </p:blipFill>
                    <p:spPr>
                      <a:xfrm>
                        <a:off x="3901584" y="3160544"/>
                        <a:ext cx="3475038" cy="869950"/>
                      </a:xfrm>
                      <a:prstGeom prst="rect">
                        <a:avLst/>
                      </a:prstGeom>
                    </p:spPr>
                  </p:pic>
                </p:oleObj>
              </mc:Fallback>
            </mc:AlternateContent>
          </a:graphicData>
        </a:graphic>
      </p:graphicFrame>
      <p:sp>
        <p:nvSpPr>
          <p:cNvPr id="9" name="テキスト ボックス 8">
            <a:extLst>
              <a:ext uri="{FF2B5EF4-FFF2-40B4-BE49-F238E27FC236}">
                <a16:creationId xmlns:a16="http://schemas.microsoft.com/office/drawing/2014/main" id="{CB3B4B13-6785-4454-B5C5-15227DDD1508}"/>
              </a:ext>
            </a:extLst>
          </p:cNvPr>
          <p:cNvSpPr txBox="1"/>
          <p:nvPr/>
        </p:nvSpPr>
        <p:spPr>
          <a:xfrm>
            <a:off x="467544" y="3324795"/>
            <a:ext cx="3328155" cy="477054"/>
          </a:xfrm>
          <a:prstGeom prst="rect">
            <a:avLst/>
          </a:prstGeom>
          <a:noFill/>
        </p:spPr>
        <p:txBody>
          <a:bodyPr wrap="none" rtlCol="0">
            <a:spAutoFit/>
          </a:bodyPr>
          <a:lstStyle/>
          <a:p>
            <a:pPr algn="l"/>
            <a:r>
              <a:rPr kumimoji="1" lang="ja-JP" altLang="en-US" sz="2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（ある候補者の）得票率</a:t>
            </a:r>
          </a:p>
        </p:txBody>
      </p:sp>
      <p:pic>
        <p:nvPicPr>
          <p:cNvPr id="6" name="図 5">
            <a:extLst>
              <a:ext uri="{FF2B5EF4-FFF2-40B4-BE49-F238E27FC236}">
                <a16:creationId xmlns:a16="http://schemas.microsoft.com/office/drawing/2014/main" id="{42F45043-944D-49E7-9209-1D54C7EFC90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9050" y="4348960"/>
            <a:ext cx="1339626" cy="1269210"/>
          </a:xfrm>
          <a:prstGeom prst="rect">
            <a:avLst/>
          </a:prstGeom>
        </p:spPr>
      </p:pic>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627ACF9C-D1F8-44C5-A1AB-8FE37FE57FA4}"/>
                  </a:ext>
                </a:extLst>
              </p:cNvPr>
              <p:cNvSpPr txBox="1"/>
              <p:nvPr/>
            </p:nvSpPr>
            <p:spPr>
              <a:xfrm>
                <a:off x="829050" y="5783241"/>
                <a:ext cx="3151760" cy="400110"/>
              </a:xfrm>
              <a:prstGeom prst="rect">
                <a:avLst/>
              </a:prstGeom>
              <a:noFill/>
            </p:spPr>
            <p:txBody>
              <a:bodyPr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標本比率（標本の得票率</a:t>
                </a:r>
                <a14:m>
                  <m:oMath xmlns:m="http://schemas.openxmlformats.org/officeDocument/2006/math">
                    <m:r>
                      <a:rPr kumimoji="1" lang="ja-JP" altLang="en-US" sz="2000" i="1">
                        <a:solidFill>
                          <a:schemeClr val="bg1"/>
                        </a:solidFill>
                        <a:latin typeface="Cambria Math" panose="02040503050406030204" pitchFamily="18" charset="0"/>
                        <a:ea typeface="ＭＳ Ｐゴシック" panose="020B0600070205080204" pitchFamily="50" charset="-128"/>
                      </a:rPr>
                      <m:t>）</m:t>
                    </m:r>
                    <m:acc>
                      <m:accPr>
                        <m:chr m:val="̂"/>
                        <m:ctrlPr>
                          <a:rPr kumimoji="1" lang="ja-JP" altLang="en-US" sz="2000" i="1" smtClean="0">
                            <a:solidFill>
                              <a:schemeClr val="bg1"/>
                            </a:solidFill>
                            <a:latin typeface="Cambria Math" panose="02040503050406030204" pitchFamily="18" charset="0"/>
                            <a:ea typeface="ＭＳ Ｐゴシック" panose="020B0600070205080204" pitchFamily="50" charset="-128"/>
                          </a:rPr>
                        </m:ctrlPr>
                      </m:accPr>
                      <m:e>
                        <m:r>
                          <a:rPr kumimoji="1" lang="en-US" altLang="ja-JP" sz="2000" b="0" i="1" smtClean="0">
                            <a:solidFill>
                              <a:schemeClr val="bg1"/>
                            </a:solidFill>
                            <a:latin typeface="Cambria Math" panose="02040503050406030204" pitchFamily="18" charset="0"/>
                            <a:ea typeface="ＭＳ Ｐゴシック" panose="020B0600070205080204" pitchFamily="50" charset="-128"/>
                          </a:rPr>
                          <m:t>𝑝</m:t>
                        </m:r>
                      </m:e>
                    </m:acc>
                  </m:oMath>
                </a14:m>
                <a:endPar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mc:Choice>
        <mc:Fallback xmlns="">
          <p:sp>
            <p:nvSpPr>
              <p:cNvPr id="10" name="テキスト ボックス 9">
                <a:extLst>
                  <a:ext uri="{FF2B5EF4-FFF2-40B4-BE49-F238E27FC236}">
                    <a16:creationId xmlns:a16="http://schemas.microsoft.com/office/drawing/2014/main" id="{627ACF9C-D1F8-44C5-A1AB-8FE37FE57FA4}"/>
                  </a:ext>
                </a:extLst>
              </p:cNvPr>
              <p:cNvSpPr txBox="1">
                <a:spLocks noRot="1" noChangeAspect="1" noMove="1" noResize="1" noEditPoints="1" noAdjustHandles="1" noChangeArrowheads="1" noChangeShapeType="1" noTextEdit="1"/>
              </p:cNvSpPr>
              <p:nvPr/>
            </p:nvSpPr>
            <p:spPr>
              <a:xfrm>
                <a:off x="829050" y="5783241"/>
                <a:ext cx="3151760" cy="400110"/>
              </a:xfrm>
              <a:prstGeom prst="rect">
                <a:avLst/>
              </a:prstGeom>
              <a:blipFill>
                <a:blip r:embed="rId7"/>
                <a:stretch>
                  <a:fillRect l="-2128" t="-12308" r="-8511" b="-24615"/>
                </a:stretch>
              </a:blipFill>
            </p:spPr>
            <p:txBody>
              <a:bodyPr/>
              <a:lstStyle/>
              <a:p>
                <a:r>
                  <a:rPr lang="ja-JP" altLang="en-US">
                    <a:noFill/>
                  </a:rPr>
                  <a:t> </a:t>
                </a:r>
              </a:p>
            </p:txBody>
          </p:sp>
        </mc:Fallback>
      </mc:AlternateContent>
      <p:pic>
        <p:nvPicPr>
          <p:cNvPr id="12" name="図 11">
            <a:extLst>
              <a:ext uri="{FF2B5EF4-FFF2-40B4-BE49-F238E27FC236}">
                <a16:creationId xmlns:a16="http://schemas.microsoft.com/office/drawing/2014/main" id="{E315005F-0E55-4830-990A-7E7B7070056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67882" y="4435352"/>
            <a:ext cx="1269504" cy="1255335"/>
          </a:xfrm>
          <a:prstGeom prst="rect">
            <a:avLst/>
          </a:prstGeom>
        </p:spPr>
      </p:pic>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696DFFDB-AF49-4F23-82C7-7CB8425740B9}"/>
                  </a:ext>
                </a:extLst>
              </p:cNvPr>
              <p:cNvSpPr txBox="1"/>
              <p:nvPr/>
            </p:nvSpPr>
            <p:spPr>
              <a:xfrm>
                <a:off x="5600856" y="5783241"/>
                <a:ext cx="2621230" cy="400110"/>
              </a:xfrm>
              <a:prstGeom prst="rect">
                <a:avLst/>
              </a:prstGeom>
              <a:noFill/>
            </p:spPr>
            <p:txBody>
              <a:bodyPr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母比率（</a:t>
                </a:r>
                <a14:m>
                  <m:oMath xmlns:m="http://schemas.openxmlformats.org/officeDocument/2006/math">
                    <m:r>
                      <a:rPr kumimoji="1" lang="ja-JP" altLang="en-US" sz="2000" i="1" smtClean="0">
                        <a:solidFill>
                          <a:schemeClr val="bg1"/>
                        </a:solidFill>
                        <a:latin typeface="Cambria Math" panose="02040503050406030204" pitchFamily="18" charset="0"/>
                        <a:ea typeface="ＭＳ Ｐゴシック" panose="020B0600070205080204" pitchFamily="50" charset="-128"/>
                      </a:rPr>
                      <m:t>真の</m:t>
                    </m:r>
                    <m:r>
                      <a:rPr kumimoji="1" lang="ja-JP" altLang="en-US" sz="2000" i="1">
                        <a:solidFill>
                          <a:schemeClr val="bg1"/>
                        </a:solidFill>
                        <a:latin typeface="Cambria Math" panose="02040503050406030204" pitchFamily="18" charset="0"/>
                        <a:ea typeface="ＭＳ Ｐゴシック" panose="020B0600070205080204" pitchFamily="50" charset="-128"/>
                      </a:rPr>
                      <m:t>得票率）</m:t>
                    </m:r>
                  </m:oMath>
                </a14:m>
                <a:r>
                  <a:rPr kumimoji="1" lang="en-US" altLang="ja-JP" sz="2000" i="1" dirty="0">
                    <a:solidFill>
                      <a:schemeClr val="bg1"/>
                    </a:solidFill>
                    <a:ea typeface="ＭＳ Ｐゴシック" panose="020B0600070205080204" pitchFamily="50" charset="-128"/>
                    <a:cs typeface="Times New Roman" panose="02020603050405020304" pitchFamily="18" charset="0"/>
                  </a:rPr>
                  <a:t>p</a:t>
                </a:r>
                <a:endParaRPr kumimoji="1" lang="ja-JP" altLang="en-US" sz="2000" i="1" dirty="0">
                  <a:solidFill>
                    <a:schemeClr val="bg1"/>
                  </a:solidFill>
                  <a:ea typeface="ＭＳ Ｐゴシック" panose="020B0600070205080204" pitchFamily="50" charset="-128"/>
                  <a:cs typeface="Times New Roman" panose="02020603050405020304" pitchFamily="18" charset="0"/>
                </a:endParaRPr>
              </a:p>
            </p:txBody>
          </p:sp>
        </mc:Choice>
        <mc:Fallback xmlns="">
          <p:sp>
            <p:nvSpPr>
              <p:cNvPr id="13" name="テキスト ボックス 12">
                <a:extLst>
                  <a:ext uri="{FF2B5EF4-FFF2-40B4-BE49-F238E27FC236}">
                    <a16:creationId xmlns:a16="http://schemas.microsoft.com/office/drawing/2014/main" id="{696DFFDB-AF49-4F23-82C7-7CB8425740B9}"/>
                  </a:ext>
                </a:extLst>
              </p:cNvPr>
              <p:cNvSpPr txBox="1">
                <a:spLocks noRot="1" noChangeAspect="1" noMove="1" noResize="1" noEditPoints="1" noAdjustHandles="1" noChangeArrowheads="1" noChangeShapeType="1" noTextEdit="1"/>
              </p:cNvSpPr>
              <p:nvPr/>
            </p:nvSpPr>
            <p:spPr>
              <a:xfrm>
                <a:off x="5600856" y="5783241"/>
                <a:ext cx="2621230" cy="400110"/>
              </a:xfrm>
              <a:prstGeom prst="rect">
                <a:avLst/>
              </a:prstGeom>
              <a:blipFill>
                <a:blip r:embed="rId9"/>
                <a:stretch>
                  <a:fillRect l="-2558" t="-12308" r="-1628" b="-29231"/>
                </a:stretch>
              </a:blipFill>
            </p:spPr>
            <p:txBody>
              <a:bodyPr/>
              <a:lstStyle/>
              <a:p>
                <a:r>
                  <a:rPr lang="ja-JP" altLang="en-US">
                    <a:noFill/>
                  </a:rPr>
                  <a:t> </a:t>
                </a:r>
              </a:p>
            </p:txBody>
          </p:sp>
        </mc:Fallback>
      </mc:AlternateContent>
      <p:sp>
        <p:nvSpPr>
          <p:cNvPr id="14" name="矢印: 右 13">
            <a:extLst>
              <a:ext uri="{FF2B5EF4-FFF2-40B4-BE49-F238E27FC236}">
                <a16:creationId xmlns:a16="http://schemas.microsoft.com/office/drawing/2014/main" id="{88CD59D0-6679-4D68-AF80-D8D6ABB52880}"/>
              </a:ext>
            </a:extLst>
          </p:cNvPr>
          <p:cNvSpPr/>
          <p:nvPr/>
        </p:nvSpPr>
        <p:spPr>
          <a:xfrm>
            <a:off x="4075296" y="4784288"/>
            <a:ext cx="1551913" cy="398553"/>
          </a:xfrm>
          <a:prstGeom prst="rightArrow">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D0D806DD-2834-4E27-8F3C-2CDF03D25C3B}"/>
              </a:ext>
            </a:extLst>
          </p:cNvPr>
          <p:cNvSpPr txBox="1"/>
          <p:nvPr/>
        </p:nvSpPr>
        <p:spPr>
          <a:xfrm>
            <a:off x="4502440" y="5123697"/>
            <a:ext cx="697627" cy="400110"/>
          </a:xfrm>
          <a:prstGeom prst="rect">
            <a:avLst/>
          </a:prstGeom>
          <a:noFill/>
        </p:spPr>
        <p:txBody>
          <a:bodyPr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推定</a:t>
            </a:r>
          </a:p>
        </p:txBody>
      </p:sp>
      <p:sp>
        <p:nvSpPr>
          <p:cNvPr id="16" name="正方形/長方形 15">
            <a:extLst>
              <a:ext uri="{FF2B5EF4-FFF2-40B4-BE49-F238E27FC236}">
                <a16:creationId xmlns:a16="http://schemas.microsoft.com/office/drawing/2014/main" id="{B1D004AB-BFFC-47F2-BC50-02E30DBE9C55}"/>
              </a:ext>
            </a:extLst>
          </p:cNvPr>
          <p:cNvSpPr/>
          <p:nvPr/>
        </p:nvSpPr>
        <p:spPr>
          <a:xfrm>
            <a:off x="2404895" y="4077072"/>
            <a:ext cx="1210588" cy="400110"/>
          </a:xfrm>
          <a:prstGeom prst="rect">
            <a:avLst/>
          </a:prstGeom>
        </p:spPr>
        <p:txBody>
          <a:bodyPr wrap="none">
            <a:spAutoFit/>
          </a:bodyPr>
          <a:lstStyle/>
          <a:p>
            <a:r>
              <a:rPr kumimoji="1" lang="ja-JP" altLang="en-US" sz="2000" dirty="0">
                <a:solidFill>
                  <a:schemeClr val="bg1"/>
                </a:solidFill>
                <a:latin typeface="ＭＳ Ｐゴシック" panose="020B0600070205080204" pitchFamily="50" charset="-128"/>
                <a:cs typeface="Meiryo UI" pitchFamily="50" charset="-128"/>
              </a:rPr>
              <a:t>出口調査</a:t>
            </a:r>
            <a:endParaRPr lang="ja-JP" altLang="en-US" sz="2000" dirty="0"/>
          </a:p>
        </p:txBody>
      </p:sp>
      <p:pic>
        <p:nvPicPr>
          <p:cNvPr id="18" name="図 17">
            <a:extLst>
              <a:ext uri="{FF2B5EF4-FFF2-40B4-BE49-F238E27FC236}">
                <a16:creationId xmlns:a16="http://schemas.microsoft.com/office/drawing/2014/main" id="{8C7A980C-CFA3-4424-AA0C-6AEBB1FFA19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00614" y="4435351"/>
            <a:ext cx="1184690" cy="1318153"/>
          </a:xfrm>
          <a:prstGeom prst="rect">
            <a:avLst/>
          </a:prstGeom>
        </p:spPr>
      </p:pic>
    </p:spTree>
    <p:extLst>
      <p:ext uri="{BB962C8B-B14F-4D97-AF65-F5344CB8AC3E}">
        <p14:creationId xmlns:p14="http://schemas.microsoft.com/office/powerpoint/2010/main" val="292043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animBg="1"/>
      <p:bldP spid="15" grpId="0"/>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920F25-EB1A-49BD-8468-3BE230BF06E2}"/>
              </a:ext>
            </a:extLst>
          </p:cNvPr>
          <p:cNvSpPr>
            <a:spLocks noGrp="1"/>
          </p:cNvSpPr>
          <p:nvPr>
            <p:ph type="title"/>
          </p:nvPr>
        </p:nvSpPr>
        <p:spPr/>
        <p:txBody>
          <a:bodyPr/>
          <a:lstStyle/>
          <a:p>
            <a:r>
              <a:rPr kumimoji="1" lang="ja-JP" altLang="en-US" dirty="0"/>
              <a:t>標本比率も正規分布に従う</a:t>
            </a:r>
          </a:p>
        </p:txBody>
      </p:sp>
      <p:sp>
        <p:nvSpPr>
          <p:cNvPr id="3" name="コンテンツ プレースホルダー 2">
            <a:extLst>
              <a:ext uri="{FF2B5EF4-FFF2-40B4-BE49-F238E27FC236}">
                <a16:creationId xmlns:a16="http://schemas.microsoft.com/office/drawing/2014/main" id="{EE726692-B09C-4882-B043-810BD414AE93}"/>
              </a:ext>
            </a:extLst>
          </p:cNvPr>
          <p:cNvSpPr>
            <a:spLocks noGrp="1"/>
          </p:cNvSpPr>
          <p:nvPr>
            <p:ph idx="1"/>
          </p:nvPr>
        </p:nvSpPr>
        <p:spPr>
          <a:xfrm>
            <a:off x="685800" y="1988840"/>
            <a:ext cx="7772400" cy="4114800"/>
          </a:xfrm>
        </p:spPr>
        <p:txBody>
          <a:bodyPr/>
          <a:lstStyle/>
          <a:p>
            <a:r>
              <a:rPr kumimoji="1" lang="ja-JP" altLang="en-US" sz="2400" dirty="0"/>
              <a:t>投票行動は</a:t>
            </a:r>
            <a:r>
              <a:rPr kumimoji="1" lang="ja-JP" altLang="en-US" sz="2400" dirty="0">
                <a:solidFill>
                  <a:srgbClr val="FFFF00"/>
                </a:solidFill>
              </a:rPr>
              <a:t>ベルヌーイ試行</a:t>
            </a:r>
            <a:r>
              <a:rPr kumimoji="1" lang="ja-JP" altLang="en-US" sz="2400" dirty="0"/>
              <a:t>：「投票する</a:t>
            </a:r>
            <a:r>
              <a:rPr kumimoji="1" lang="en-US" altLang="ja-JP" sz="2400" dirty="0"/>
              <a:t>/</a:t>
            </a:r>
            <a:r>
              <a:rPr kumimoji="1" lang="ja-JP" altLang="en-US" sz="2400" dirty="0"/>
              <a:t>しない」のいずれかで，誰かの投票行動が他の投票行動に影響を与えず，その候補者に票を入れる確率は誰でも一定</a:t>
            </a:r>
            <a:endParaRPr kumimoji="1" lang="en-US" altLang="ja-JP" sz="2400" dirty="0"/>
          </a:p>
          <a:p>
            <a:pPr marL="0" indent="0">
              <a:buNone/>
            </a:pPr>
            <a:r>
              <a:rPr kumimoji="1" lang="ja-JP" altLang="en-US" sz="2400" dirty="0"/>
              <a:t>　→標本比率は二項分布</a:t>
            </a:r>
            <a:r>
              <a:rPr kumimoji="1" lang="en-US" altLang="ja-JP" sz="2400" dirty="0"/>
              <a:t>B(np, np(1-p))</a:t>
            </a:r>
            <a:r>
              <a:rPr kumimoji="1" lang="ja-JP" altLang="en-US" sz="2400" dirty="0"/>
              <a:t>に従う</a:t>
            </a:r>
            <a:endParaRPr kumimoji="1" lang="en-US" altLang="ja-JP" sz="2400" dirty="0"/>
          </a:p>
          <a:p>
            <a:pPr marL="0" indent="0">
              <a:buNone/>
            </a:pPr>
            <a:r>
              <a:rPr kumimoji="1" lang="ja-JP" altLang="en-US" sz="2400" dirty="0"/>
              <a:t>　→大標本ならば</a:t>
            </a:r>
            <a:r>
              <a:rPr kumimoji="1" lang="ja-JP" altLang="en-US" sz="2400" dirty="0">
                <a:solidFill>
                  <a:srgbClr val="FFFF00"/>
                </a:solidFill>
              </a:rPr>
              <a:t>正規分布</a:t>
            </a:r>
            <a:r>
              <a:rPr kumimoji="1" lang="ja-JP" altLang="en-US" sz="2400" dirty="0"/>
              <a:t>と考えて良い</a:t>
            </a:r>
            <a:r>
              <a:rPr kumimoji="1" lang="en-US" altLang="ja-JP" sz="2400" dirty="0"/>
              <a:t>(</a:t>
            </a:r>
            <a:r>
              <a:rPr kumimoji="1" lang="ja-JP" altLang="en-US" sz="2400" dirty="0"/>
              <a:t>中心極限定理）</a:t>
            </a:r>
            <a:endParaRPr kumimoji="1" lang="en-US" altLang="ja-JP" sz="2400" baseline="30000" dirty="0">
              <a:solidFill>
                <a:srgbClr val="FF0000"/>
              </a:solidFill>
            </a:endParaRPr>
          </a:p>
          <a:p>
            <a:pPr marL="360000" indent="-457200">
              <a:buNone/>
            </a:pPr>
            <a:r>
              <a:rPr kumimoji="1" lang="ja-JP" altLang="en-US" sz="2400" dirty="0"/>
              <a:t>　　ただし，確率変数は比率（試行の成功回数</a:t>
            </a:r>
            <a:r>
              <a:rPr kumimoji="1" lang="en-US" altLang="ja-JP" sz="2400" dirty="0"/>
              <a:t>x</a:t>
            </a:r>
            <a:r>
              <a:rPr kumimoji="1" lang="ja-JP" altLang="en-US" sz="2400" dirty="0"/>
              <a:t>のままではなく，それを試行回数</a:t>
            </a:r>
            <a:r>
              <a:rPr kumimoji="1" lang="en-US" altLang="ja-JP" sz="2400" dirty="0"/>
              <a:t>n</a:t>
            </a:r>
            <a:r>
              <a:rPr kumimoji="1" lang="ja-JP" altLang="en-US" sz="2400" dirty="0"/>
              <a:t>で割った“</a:t>
            </a:r>
            <a:r>
              <a:rPr kumimoji="1" lang="en-US" altLang="ja-JP" sz="2400" dirty="0"/>
              <a:t>x/n</a:t>
            </a:r>
            <a:r>
              <a:rPr kumimoji="1" lang="ja-JP" altLang="en-US" sz="2400" dirty="0"/>
              <a:t>”</a:t>
            </a:r>
            <a:r>
              <a:rPr kumimoji="1" lang="en-US" altLang="ja-JP" sz="2400" dirty="0"/>
              <a:t>)</a:t>
            </a:r>
            <a:r>
              <a:rPr kumimoji="1" lang="ja-JP" altLang="en-US" sz="2400" dirty="0"/>
              <a:t>であるため，</a:t>
            </a:r>
            <a:r>
              <a:rPr kumimoji="1" lang="ja-JP" altLang="en-US" sz="2400" dirty="0">
                <a:solidFill>
                  <a:srgbClr val="FFC000"/>
                </a:solidFill>
              </a:rPr>
              <a:t>標本比率の母数</a:t>
            </a:r>
            <a:r>
              <a:rPr kumimoji="1" lang="ja-JP" altLang="en-US" sz="2400" dirty="0"/>
              <a:t>は，次のようになる</a:t>
            </a:r>
            <a:endParaRPr kumimoji="1" lang="en-US" altLang="ja-JP" sz="2400" dirty="0"/>
          </a:p>
          <a:p>
            <a:pPr marL="180000" indent="-457200">
              <a:buNone/>
            </a:pPr>
            <a:r>
              <a:rPr kumimoji="1" lang="ja-JP" altLang="en-US" sz="2400" dirty="0"/>
              <a:t>　　</a:t>
            </a:r>
            <a:r>
              <a:rPr kumimoji="1" lang="ja-JP" altLang="en-US" sz="2400" dirty="0">
                <a:solidFill>
                  <a:srgbClr val="FFC000"/>
                </a:solidFill>
              </a:rPr>
              <a:t>平均</a:t>
            </a:r>
            <a:r>
              <a:rPr kumimoji="1" lang="ja-JP" altLang="en-US" sz="2400" dirty="0"/>
              <a:t>：</a:t>
            </a:r>
            <a:r>
              <a:rPr kumimoji="1" lang="en-US" altLang="ja-JP" sz="2400" dirty="0"/>
              <a:t>np/n</a:t>
            </a:r>
            <a:r>
              <a:rPr kumimoji="1" lang="ja-JP" altLang="en-US" sz="2400" dirty="0"/>
              <a:t>で“</a:t>
            </a:r>
            <a:r>
              <a:rPr kumimoji="1" lang="en-US" altLang="ja-JP" sz="2400" dirty="0">
                <a:solidFill>
                  <a:srgbClr val="FFC000"/>
                </a:solidFill>
              </a:rPr>
              <a:t>p</a:t>
            </a:r>
            <a:r>
              <a:rPr kumimoji="1" lang="ja-JP" altLang="en-US" sz="2400" dirty="0"/>
              <a:t>”</a:t>
            </a:r>
            <a:r>
              <a:rPr kumimoji="1" lang="en-US" altLang="ja-JP" sz="2400" dirty="0"/>
              <a:t> </a:t>
            </a:r>
            <a:r>
              <a:rPr kumimoji="1" lang="ja-JP" altLang="en-US" sz="2400" dirty="0" err="1"/>
              <a:t>，</a:t>
            </a:r>
            <a:r>
              <a:rPr kumimoji="1" lang="ja-JP" altLang="en-US" sz="2400" dirty="0"/>
              <a:t>　</a:t>
            </a:r>
            <a:r>
              <a:rPr kumimoji="1" lang="ja-JP" altLang="en-US" sz="2400" dirty="0">
                <a:solidFill>
                  <a:srgbClr val="FFC000"/>
                </a:solidFill>
              </a:rPr>
              <a:t>誤差分散</a:t>
            </a:r>
            <a:r>
              <a:rPr kumimoji="1" lang="ja-JP" altLang="en-US" sz="2400" dirty="0"/>
              <a:t>：</a:t>
            </a:r>
            <a:r>
              <a:rPr kumimoji="1" lang="en-US" altLang="ja-JP" sz="2400" dirty="0"/>
              <a:t>np(1-p</a:t>
            </a:r>
            <a:r>
              <a:rPr kumimoji="1" lang="ja-JP" altLang="en-US" sz="2400" dirty="0"/>
              <a:t>）</a:t>
            </a:r>
            <a:r>
              <a:rPr kumimoji="1" lang="en-US" altLang="ja-JP" sz="2400" dirty="0"/>
              <a:t>/n</a:t>
            </a:r>
            <a:r>
              <a:rPr kumimoji="1" lang="en-US" altLang="ja-JP" sz="2400" baseline="30000" dirty="0"/>
              <a:t>2</a:t>
            </a:r>
            <a:r>
              <a:rPr kumimoji="1" lang="ja-JP" altLang="en-US" sz="2400" dirty="0"/>
              <a:t>で“</a:t>
            </a:r>
            <a:r>
              <a:rPr lang="en-US" altLang="ja-JP" sz="2400" dirty="0">
                <a:solidFill>
                  <a:srgbClr val="FFC000"/>
                </a:solidFill>
              </a:rPr>
              <a:t>p(1-p</a:t>
            </a:r>
            <a:r>
              <a:rPr lang="ja-JP" altLang="en-US" sz="2400" dirty="0">
                <a:solidFill>
                  <a:srgbClr val="FFC000"/>
                </a:solidFill>
              </a:rPr>
              <a:t>）</a:t>
            </a:r>
            <a:r>
              <a:rPr lang="en-US" altLang="ja-JP" sz="2400" dirty="0">
                <a:solidFill>
                  <a:srgbClr val="FFC000"/>
                </a:solidFill>
              </a:rPr>
              <a:t>/n</a:t>
            </a:r>
            <a:r>
              <a:rPr kumimoji="1" lang="ja-JP" altLang="en-US" sz="2400" dirty="0"/>
              <a:t>”</a:t>
            </a:r>
            <a:r>
              <a:rPr kumimoji="1" lang="en-US" altLang="ja-JP" sz="2400" dirty="0"/>
              <a:t>  </a:t>
            </a:r>
            <a:endParaRPr kumimoji="1" lang="ja-JP" altLang="en-US" sz="2400" dirty="0"/>
          </a:p>
        </p:txBody>
      </p:sp>
      <p:sp>
        <p:nvSpPr>
          <p:cNvPr id="4" name="テキスト ボックス 3">
            <a:extLst>
              <a:ext uri="{FF2B5EF4-FFF2-40B4-BE49-F238E27FC236}">
                <a16:creationId xmlns:a16="http://schemas.microsoft.com/office/drawing/2014/main" id="{6BB33E8F-6EE1-405F-A76D-6113C1C6B026}"/>
              </a:ext>
            </a:extLst>
          </p:cNvPr>
          <p:cNvSpPr txBox="1"/>
          <p:nvPr/>
        </p:nvSpPr>
        <p:spPr>
          <a:xfrm>
            <a:off x="1043608" y="5805264"/>
            <a:ext cx="1980029" cy="400110"/>
          </a:xfrm>
          <a:prstGeom prst="rect">
            <a:avLst/>
          </a:prstGeom>
          <a:noFill/>
        </p:spPr>
        <p:txBody>
          <a:bodyPr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期待値（</a:t>
            </a:r>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母比率</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p>
        </p:txBody>
      </p:sp>
      <p:cxnSp>
        <p:nvCxnSpPr>
          <p:cNvPr id="6" name="直線矢印コネクタ 5">
            <a:extLst>
              <a:ext uri="{FF2B5EF4-FFF2-40B4-BE49-F238E27FC236}">
                <a16:creationId xmlns:a16="http://schemas.microsoft.com/office/drawing/2014/main" id="{A22B25CC-7535-46A8-8FA8-80F61465E49B}"/>
              </a:ext>
            </a:extLst>
          </p:cNvPr>
          <p:cNvCxnSpPr/>
          <p:nvPr/>
        </p:nvCxnSpPr>
        <p:spPr>
          <a:xfrm flipV="1">
            <a:off x="1475656" y="5589240"/>
            <a:ext cx="0" cy="288032"/>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3809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98FDC9-15E3-4283-A5CE-4F64FAA3D507}"/>
              </a:ext>
            </a:extLst>
          </p:cNvPr>
          <p:cNvSpPr>
            <a:spLocks noGrp="1"/>
          </p:cNvSpPr>
          <p:nvPr>
            <p:ph type="title"/>
          </p:nvPr>
        </p:nvSpPr>
        <p:spPr>
          <a:xfrm>
            <a:off x="651023" y="620688"/>
            <a:ext cx="8020715" cy="1143000"/>
          </a:xfrm>
        </p:spPr>
        <p:txBody>
          <a:bodyPr/>
          <a:lstStyle/>
          <a:p>
            <a:pPr algn="l"/>
            <a:r>
              <a:rPr kumimoji="1" lang="ja-JP" altLang="en-US" sz="2500" dirty="0"/>
              <a:t>区間推定に入る前に</a:t>
            </a:r>
            <a:r>
              <a:rPr kumimoji="1" lang="en-US" altLang="ja-JP" sz="2500" dirty="0"/>
              <a:t>…</a:t>
            </a:r>
            <a:br>
              <a:rPr kumimoji="1" lang="en-US" altLang="ja-JP" sz="2500" dirty="0"/>
            </a:br>
            <a:r>
              <a:rPr kumimoji="1" lang="ja-JP" altLang="en-US" sz="2500" dirty="0"/>
              <a:t>　　</a:t>
            </a:r>
            <a:r>
              <a:rPr kumimoji="1" lang="en-US" altLang="ja-JP" sz="3500" dirty="0"/>
              <a:t>4.1</a:t>
            </a:r>
            <a:r>
              <a:rPr kumimoji="1" lang="ja-JP" altLang="en-US" sz="3500" dirty="0"/>
              <a:t>　標本平均に関する</a:t>
            </a:r>
            <a:r>
              <a:rPr kumimoji="1" lang="en-US" altLang="ja-JP" sz="3500" dirty="0"/>
              <a:t>2</a:t>
            </a:r>
            <a:r>
              <a:rPr kumimoji="1" lang="ja-JP" altLang="en-US" sz="3500" dirty="0" err="1"/>
              <a:t>つの</a:t>
            </a:r>
            <a:r>
              <a:rPr kumimoji="1" lang="ja-JP" altLang="en-US" sz="3500" dirty="0"/>
              <a:t>定理</a:t>
            </a:r>
          </a:p>
        </p:txBody>
      </p:sp>
      <p:sp>
        <p:nvSpPr>
          <p:cNvPr id="3" name="コンテンツ プレースホルダー 2">
            <a:extLst>
              <a:ext uri="{FF2B5EF4-FFF2-40B4-BE49-F238E27FC236}">
                <a16:creationId xmlns:a16="http://schemas.microsoft.com/office/drawing/2014/main" id="{9B4BEE94-C33A-49CA-8C97-CE02AA55CA5F}"/>
              </a:ext>
            </a:extLst>
          </p:cNvPr>
          <p:cNvSpPr>
            <a:spLocks noGrp="1"/>
          </p:cNvSpPr>
          <p:nvPr>
            <p:ph idx="1"/>
          </p:nvPr>
        </p:nvSpPr>
        <p:spPr>
          <a:xfrm>
            <a:off x="685800" y="1916832"/>
            <a:ext cx="6406480" cy="4114800"/>
          </a:xfrm>
        </p:spPr>
        <p:txBody>
          <a:bodyPr/>
          <a:lstStyle/>
          <a:p>
            <a:r>
              <a:rPr kumimoji="1" lang="ja-JP" altLang="en-US" sz="2800" dirty="0"/>
              <a:t>標本平均は標本サイズが大きくなるに伴い，次のような振る舞いをする</a:t>
            </a:r>
            <a:endParaRPr kumimoji="1" lang="en-US" altLang="ja-JP" sz="2800" dirty="0"/>
          </a:p>
          <a:p>
            <a:pPr marL="252000" indent="-457200">
              <a:buNone/>
            </a:pPr>
            <a:r>
              <a:rPr kumimoji="1" lang="ja-JP" altLang="en-US" sz="2800" dirty="0"/>
              <a:t>①真の値である母平均に近づく（</a:t>
            </a:r>
            <a:r>
              <a:rPr kumimoji="1" lang="ja-JP" altLang="en-US" sz="2800" dirty="0">
                <a:solidFill>
                  <a:srgbClr val="FFFF00"/>
                </a:solidFill>
              </a:rPr>
              <a:t>大数の法則</a:t>
            </a:r>
            <a:r>
              <a:rPr kumimoji="1" lang="ja-JP" altLang="en-US" sz="2800" dirty="0"/>
              <a:t>）→標本サイズが大きな実験ほど推定精度が向上する（前章の復習）</a:t>
            </a:r>
            <a:endParaRPr kumimoji="1" lang="en-US" altLang="ja-JP" sz="2800" dirty="0"/>
          </a:p>
          <a:p>
            <a:pPr marL="252000" indent="-457200">
              <a:buNone/>
            </a:pPr>
            <a:r>
              <a:rPr kumimoji="1" lang="ja-JP" altLang="en-US" sz="2800" dirty="0"/>
              <a:t>②</a:t>
            </a:r>
            <a:r>
              <a:rPr lang="ja-JP" altLang="en-US" sz="2800" dirty="0"/>
              <a:t>母集団の分布に関係なく，標本平均は正規分布に近づく</a:t>
            </a:r>
            <a:r>
              <a:rPr kumimoji="1" lang="ja-JP" altLang="en-US" sz="2800" dirty="0"/>
              <a:t>（</a:t>
            </a:r>
            <a:r>
              <a:rPr kumimoji="1" lang="ja-JP" altLang="en-US" sz="2800" dirty="0">
                <a:solidFill>
                  <a:srgbClr val="FFFF00"/>
                </a:solidFill>
              </a:rPr>
              <a:t>中心極限定理</a:t>
            </a:r>
            <a:r>
              <a:rPr kumimoji="1" lang="ja-JP" altLang="en-US" sz="2800" dirty="0"/>
              <a:t>）</a:t>
            </a:r>
            <a:endParaRPr kumimoji="1" lang="en-US" altLang="ja-JP" sz="2800" dirty="0"/>
          </a:p>
          <a:p>
            <a:pPr marL="252000" indent="-457200">
              <a:buNone/>
            </a:pPr>
            <a:r>
              <a:rPr kumimoji="1" lang="ja-JP" altLang="en-US" sz="2800" dirty="0"/>
              <a:t>　→各種推定で正規分布が多く使われるので便利</a:t>
            </a:r>
            <a:endParaRPr kumimoji="1" lang="en-US" altLang="ja-JP" sz="2800" dirty="0"/>
          </a:p>
        </p:txBody>
      </p:sp>
      <p:sp>
        <p:nvSpPr>
          <p:cNvPr id="4" name="右中かっこ 3">
            <a:extLst>
              <a:ext uri="{FF2B5EF4-FFF2-40B4-BE49-F238E27FC236}">
                <a16:creationId xmlns:a16="http://schemas.microsoft.com/office/drawing/2014/main" id="{C9C165B0-788C-46D8-B67B-C7389918FB16}"/>
              </a:ext>
            </a:extLst>
          </p:cNvPr>
          <p:cNvSpPr/>
          <p:nvPr/>
        </p:nvSpPr>
        <p:spPr>
          <a:xfrm>
            <a:off x="7236296" y="3031606"/>
            <a:ext cx="360040" cy="2989548"/>
          </a:xfrm>
          <a:prstGeom prst="rightBrace">
            <a:avLst>
              <a:gd name="adj1" fmla="val 45760"/>
              <a:gd name="adj2" fmla="val 50000"/>
            </a:avLst>
          </a:prstGeom>
          <a:ln w="31750">
            <a:solidFill>
              <a:srgbClr val="FFFF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34D0160F-BD69-4CFB-93F9-66E503710E18}"/>
              </a:ext>
            </a:extLst>
          </p:cNvPr>
          <p:cNvSpPr txBox="1"/>
          <p:nvPr/>
        </p:nvSpPr>
        <p:spPr>
          <a:xfrm>
            <a:off x="7740352" y="2930774"/>
            <a:ext cx="800219" cy="3312368"/>
          </a:xfrm>
          <a:prstGeom prst="rect">
            <a:avLst/>
          </a:prstGeom>
          <a:noFill/>
        </p:spPr>
        <p:txBody>
          <a:bodyPr vert="eaVert" wrap="squar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この</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20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rPr>
              <a:t>つの</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法則を土台として母数の信頼区間を推定する</a:t>
            </a:r>
          </a:p>
        </p:txBody>
      </p:sp>
    </p:spTree>
    <p:extLst>
      <p:ext uri="{BB962C8B-B14F-4D97-AF65-F5344CB8AC3E}">
        <p14:creationId xmlns:p14="http://schemas.microsoft.com/office/powerpoint/2010/main" val="154915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8F0D899-ACFA-4B5E-8587-CE5995FD1C6D}"/>
              </a:ext>
            </a:extLst>
          </p:cNvPr>
          <p:cNvPicPr>
            <a:picLocks noChangeAspect="1"/>
          </p:cNvPicPr>
          <p:nvPr/>
        </p:nvPicPr>
        <p:blipFill rotWithShape="1">
          <a:blip r:embed="rId4"/>
          <a:srcRect l="21267" r="24207"/>
          <a:stretch/>
        </p:blipFill>
        <p:spPr>
          <a:xfrm>
            <a:off x="3109001" y="2797819"/>
            <a:ext cx="2434388" cy="1549119"/>
          </a:xfrm>
          <a:prstGeom prst="rect">
            <a:avLst/>
          </a:prstGeom>
        </p:spPr>
      </p:pic>
      <p:sp>
        <p:nvSpPr>
          <p:cNvPr id="5" name="コンテンツ プレースホルダー 3">
            <a:extLst>
              <a:ext uri="{FF2B5EF4-FFF2-40B4-BE49-F238E27FC236}">
                <a16:creationId xmlns:a16="http://schemas.microsoft.com/office/drawing/2014/main" id="{E340C475-9CE1-4A4D-9C35-D8C12D526568}"/>
              </a:ext>
            </a:extLst>
          </p:cNvPr>
          <p:cNvSpPr txBox="1">
            <a:spLocks/>
          </p:cNvSpPr>
          <p:nvPr/>
        </p:nvSpPr>
        <p:spPr bwMode="auto">
          <a:xfrm>
            <a:off x="2195736" y="2758339"/>
            <a:ext cx="4391198" cy="1549119"/>
          </a:xfrm>
          <a:custGeom>
            <a:avLst/>
            <a:gdLst>
              <a:gd name="connsiteX0" fmla="*/ 0 w 2983832"/>
              <a:gd name="connsiteY0" fmla="*/ 1122950 h 1134236"/>
              <a:gd name="connsiteX1" fmla="*/ 588211 w 2983832"/>
              <a:gd name="connsiteY1" fmla="*/ 973224 h 1134236"/>
              <a:gd name="connsiteX2" fmla="*/ 1411705 w 2983832"/>
              <a:gd name="connsiteY2" fmla="*/ 3 h 1134236"/>
              <a:gd name="connsiteX3" fmla="*/ 2310063 w 2983832"/>
              <a:gd name="connsiteY3" fmla="*/ 962529 h 1134236"/>
              <a:gd name="connsiteX4" fmla="*/ 2983832 w 2983832"/>
              <a:gd name="connsiteY4" fmla="*/ 1122950 h 1134236"/>
              <a:gd name="connsiteX5" fmla="*/ 2983832 w 2983832"/>
              <a:gd name="connsiteY5" fmla="*/ 1122950 h 113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3832" h="1134236">
                <a:moveTo>
                  <a:pt x="0" y="1122950"/>
                </a:moveTo>
                <a:cubicBezTo>
                  <a:pt x="176463" y="1141666"/>
                  <a:pt x="352927" y="1160382"/>
                  <a:pt x="588211" y="973224"/>
                </a:cubicBezTo>
                <a:cubicBezTo>
                  <a:pt x="823495" y="786066"/>
                  <a:pt x="1124730" y="1785"/>
                  <a:pt x="1411705" y="3"/>
                </a:cubicBezTo>
                <a:cubicBezTo>
                  <a:pt x="1698680" y="-1779"/>
                  <a:pt x="2048042" y="775371"/>
                  <a:pt x="2310063" y="962529"/>
                </a:cubicBezTo>
                <a:cubicBezTo>
                  <a:pt x="2572084" y="1149687"/>
                  <a:pt x="2983832" y="1122950"/>
                  <a:pt x="2983832" y="1122950"/>
                </a:cubicBezTo>
                <a:lnTo>
                  <a:pt x="2983832" y="1122950"/>
                </a:lnTo>
              </a:path>
            </a:pathLst>
          </a:custGeom>
          <a:noFill/>
          <a:ln w="38100" cap="flat" cmpd="sng" algn="ctr">
            <a:solidFill>
              <a:srgbClr val="FFFFFF"/>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marL="342900" indent="-342900" algn="l" rtl="0" eaLnBrk="1" fontAlgn="base" hangingPunct="1">
              <a:spcBef>
                <a:spcPct val="20000"/>
              </a:spcBef>
              <a:spcAft>
                <a:spcPct val="0"/>
              </a:spcAft>
              <a:buBlip>
                <a:blip r:embed="rId5"/>
              </a:buBlip>
              <a:defRPr kumimoji="1" sz="3200">
                <a:solidFill>
                  <a:schemeClr val="lt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lt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lt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lt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lt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lt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lt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lt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lt1"/>
                </a:solidFill>
                <a:latin typeface="+mn-lt"/>
                <a:ea typeface="+mn-ea"/>
                <a:cs typeface="+mn-cs"/>
              </a:defRPr>
            </a:lvl9pPr>
          </a:lstStyle>
          <a:p>
            <a:endParaRPr lang="ja-JP" altLang="en-US" dirty="0">
              <a:solidFill>
                <a:srgbClr val="FFFFFF"/>
              </a:solidFill>
            </a:endParaRPr>
          </a:p>
        </p:txBody>
      </p:sp>
      <p:sp>
        <p:nvSpPr>
          <p:cNvPr id="2" name="タイトル 1">
            <a:extLst>
              <a:ext uri="{FF2B5EF4-FFF2-40B4-BE49-F238E27FC236}">
                <a16:creationId xmlns:a16="http://schemas.microsoft.com/office/drawing/2014/main" id="{17C793AE-78DC-49AB-A87B-258E60F199A9}"/>
              </a:ext>
            </a:extLst>
          </p:cNvPr>
          <p:cNvSpPr>
            <a:spLocks noGrp="1"/>
          </p:cNvSpPr>
          <p:nvPr>
            <p:ph type="title"/>
          </p:nvPr>
        </p:nvSpPr>
        <p:spPr/>
        <p:txBody>
          <a:bodyPr/>
          <a:lstStyle/>
          <a:p>
            <a:r>
              <a:rPr kumimoji="1" lang="ja-JP" altLang="en-US" sz="3000" dirty="0"/>
              <a:t>正規分布を用いた</a:t>
            </a:r>
            <a:br>
              <a:rPr kumimoji="1" lang="en-US" altLang="ja-JP" sz="3000" dirty="0"/>
            </a:br>
            <a:r>
              <a:rPr kumimoji="1" lang="ja-JP" altLang="en-US" sz="3000" dirty="0"/>
              <a:t>母</a:t>
            </a:r>
            <a:r>
              <a:rPr lang="ja-JP" altLang="en-US" sz="3000" dirty="0"/>
              <a:t>比率</a:t>
            </a:r>
            <a:r>
              <a:rPr kumimoji="1" lang="ja-JP" altLang="en-US" sz="3000" dirty="0"/>
              <a:t>の区間推定（実際は不可能）</a:t>
            </a:r>
          </a:p>
        </p:txBody>
      </p:sp>
      <p:sp>
        <p:nvSpPr>
          <p:cNvPr id="6" name="正方形/長方形 5">
            <a:extLst>
              <a:ext uri="{FF2B5EF4-FFF2-40B4-BE49-F238E27FC236}">
                <a16:creationId xmlns:a16="http://schemas.microsoft.com/office/drawing/2014/main" id="{BCA7FBC9-6414-4910-A2B5-9617D353F217}"/>
              </a:ext>
            </a:extLst>
          </p:cNvPr>
          <p:cNvSpPr/>
          <p:nvPr/>
        </p:nvSpPr>
        <p:spPr>
          <a:xfrm>
            <a:off x="923974" y="2101121"/>
            <a:ext cx="4519556" cy="369332"/>
          </a:xfrm>
          <a:prstGeom prst="rect">
            <a:avLst/>
          </a:prstGeom>
          <a:noFill/>
        </p:spPr>
        <p:txBody>
          <a:bodyPr wrap="square">
            <a:spAutoFit/>
          </a:bodyPr>
          <a:lstStyle/>
          <a:p>
            <a:pPr algn="just"/>
            <a:r>
              <a:rPr lang="ja-JP" altLang="en-US" sz="18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推定の信頼性の高さである信頼係数が</a:t>
            </a:r>
            <a:r>
              <a:rPr lang="en-US" altLang="ja-JP" sz="18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95%</a:t>
            </a:r>
            <a:endParaRPr lang="ja-JP" altLang="en-US" sz="18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endParaRPr>
          </a:p>
        </p:txBody>
      </p:sp>
      <p:cxnSp>
        <p:nvCxnSpPr>
          <p:cNvPr id="7" name="コネクタ: 曲線 6">
            <a:extLst>
              <a:ext uri="{FF2B5EF4-FFF2-40B4-BE49-F238E27FC236}">
                <a16:creationId xmlns:a16="http://schemas.microsoft.com/office/drawing/2014/main" id="{0D966A73-3A20-474D-ABA5-D7CC3964F999}"/>
              </a:ext>
            </a:extLst>
          </p:cNvPr>
          <p:cNvCxnSpPr>
            <a:cxnSpLocks/>
          </p:cNvCxnSpPr>
          <p:nvPr/>
        </p:nvCxnSpPr>
        <p:spPr>
          <a:xfrm rot="16200000" flipH="1">
            <a:off x="3692304" y="2610191"/>
            <a:ext cx="598306" cy="335776"/>
          </a:xfrm>
          <a:prstGeom prst="curvedConnector3">
            <a:avLst>
              <a:gd name="adj1" fmla="val 50000"/>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00588552-B64F-43A6-9156-03C0F5D47A81}"/>
              </a:ext>
            </a:extLst>
          </p:cNvPr>
          <p:cNvCxnSpPr>
            <a:cxnSpLocks/>
          </p:cNvCxnSpPr>
          <p:nvPr/>
        </p:nvCxnSpPr>
        <p:spPr>
          <a:xfrm flipV="1">
            <a:off x="2096852" y="4346938"/>
            <a:ext cx="4752528" cy="3785"/>
          </a:xfrm>
          <a:prstGeom prst="line">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63C1F6E3-BC20-4571-80BE-8D786D53CD43}"/>
                  </a:ext>
                </a:extLst>
              </p:cNvPr>
              <p:cNvSpPr txBox="1"/>
              <p:nvPr/>
            </p:nvSpPr>
            <p:spPr>
              <a:xfrm>
                <a:off x="6777149" y="4140690"/>
                <a:ext cx="130958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ja-JP" altLang="en-US" sz="1800" i="1" dirty="0">
                          <a:solidFill>
                            <a:schemeClr val="bg1"/>
                          </a:solidFill>
                          <a:latin typeface="Cambria Math" panose="02040503050406030204" pitchFamily="18" charset="0"/>
                          <a:ea typeface="ＭＳ Ｐゴシック" panose="020B0600070205080204" pitchFamily="50" charset="-128"/>
                        </a:rPr>
                        <m:t>標本比率</m:t>
                      </m:r>
                      <m:acc>
                        <m:accPr>
                          <m:chr m:val="̂"/>
                          <m:ctrlPr>
                            <a:rPr kumimoji="1" lang="ja-JP" altLang="en-US" sz="1800" i="1" dirty="0" smtClean="0">
                              <a:solidFill>
                                <a:schemeClr val="bg1"/>
                              </a:solidFill>
                              <a:latin typeface="Cambria Math" panose="02040503050406030204" pitchFamily="18" charset="0"/>
                              <a:ea typeface="ＭＳ Ｐゴシック" panose="020B0600070205080204" pitchFamily="50" charset="-128"/>
                            </a:rPr>
                          </m:ctrlPr>
                        </m:accPr>
                        <m:e>
                          <m:r>
                            <a:rPr kumimoji="1" lang="en-US" altLang="ja-JP" sz="1800" i="1">
                              <a:solidFill>
                                <a:schemeClr val="bg1"/>
                              </a:solidFill>
                              <a:latin typeface="Cambria Math" panose="02040503050406030204" pitchFamily="18" charset="0"/>
                            </a:rPr>
                            <m:t>𝑝</m:t>
                          </m:r>
                        </m:e>
                      </m:acc>
                    </m:oMath>
                  </m:oMathPara>
                </a14:m>
                <a:endParaRPr kumimoji="1" lang="ja-JP" altLang="en-US" sz="1800" i="1"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mc:Choice>
        <mc:Fallback xmlns="">
          <p:sp>
            <p:nvSpPr>
              <p:cNvPr id="12" name="テキスト ボックス 11">
                <a:extLst>
                  <a:ext uri="{FF2B5EF4-FFF2-40B4-BE49-F238E27FC236}">
                    <a16:creationId xmlns:a16="http://schemas.microsoft.com/office/drawing/2014/main" id="{63C1F6E3-BC20-4571-80BE-8D786D53CD43}"/>
                  </a:ext>
                </a:extLst>
              </p:cNvPr>
              <p:cNvSpPr txBox="1">
                <a:spLocks noRot="1" noChangeAspect="1" noMove="1" noResize="1" noEditPoints="1" noAdjustHandles="1" noChangeArrowheads="1" noChangeShapeType="1" noTextEdit="1"/>
              </p:cNvSpPr>
              <p:nvPr/>
            </p:nvSpPr>
            <p:spPr>
              <a:xfrm>
                <a:off x="6777149" y="4140690"/>
                <a:ext cx="1309589" cy="369332"/>
              </a:xfrm>
              <a:prstGeom prst="rect">
                <a:avLst/>
              </a:prstGeom>
              <a:blipFill>
                <a:blip r:embed="rId6"/>
                <a:stretch>
                  <a:fillRect t="-3279" r="-15814" b="-9836"/>
                </a:stretch>
              </a:blipFill>
            </p:spPr>
            <p:txBody>
              <a:bodyPr/>
              <a:lstStyle/>
              <a:p>
                <a:r>
                  <a:rPr lang="ja-JP" altLang="en-US">
                    <a:noFill/>
                  </a:rPr>
                  <a:t> </a:t>
                </a:r>
              </a:p>
            </p:txBody>
          </p:sp>
        </mc:Fallback>
      </mc:AlternateContent>
      <p:sp>
        <p:nvSpPr>
          <p:cNvPr id="18" name="正方形/長方形 17">
            <a:extLst>
              <a:ext uri="{FF2B5EF4-FFF2-40B4-BE49-F238E27FC236}">
                <a16:creationId xmlns:a16="http://schemas.microsoft.com/office/drawing/2014/main" id="{06CB6E1D-5017-475A-A4B5-40316CB3A4E7}"/>
              </a:ext>
            </a:extLst>
          </p:cNvPr>
          <p:cNvSpPr/>
          <p:nvPr/>
        </p:nvSpPr>
        <p:spPr>
          <a:xfrm>
            <a:off x="3291616" y="3664560"/>
            <a:ext cx="2043100" cy="646331"/>
          </a:xfrm>
          <a:prstGeom prst="rect">
            <a:avLst/>
          </a:prstGeom>
          <a:noFill/>
        </p:spPr>
        <p:txBody>
          <a:bodyPr wrap="square">
            <a:spAutoFit/>
          </a:bodyPr>
          <a:lstStyle/>
          <a:p>
            <a:pPr algn="just"/>
            <a:r>
              <a:rPr lang="ja-JP" altLang="en-US" sz="18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標本比率の</a:t>
            </a:r>
            <a:r>
              <a:rPr lang="en-US" altLang="ja-JP" sz="18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95</a:t>
            </a:r>
            <a:r>
              <a:rPr lang="ja-JP" altLang="en-US" sz="18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％がこの中に入る</a:t>
            </a:r>
          </a:p>
        </p:txBody>
      </p:sp>
      <p:sp>
        <p:nvSpPr>
          <p:cNvPr id="21" name="矢印: 右 20">
            <a:extLst>
              <a:ext uri="{FF2B5EF4-FFF2-40B4-BE49-F238E27FC236}">
                <a16:creationId xmlns:a16="http://schemas.microsoft.com/office/drawing/2014/main" id="{A742309C-B469-4E85-B1B9-17DA9C87306E}"/>
              </a:ext>
            </a:extLst>
          </p:cNvPr>
          <p:cNvSpPr/>
          <p:nvPr/>
        </p:nvSpPr>
        <p:spPr>
          <a:xfrm>
            <a:off x="4486428" y="4511208"/>
            <a:ext cx="672324" cy="215503"/>
          </a:xfrm>
          <a:prstGeom prst="rightArrow">
            <a:avLst/>
          </a:prstGeom>
          <a:solidFill>
            <a:srgbClr val="FFC0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mc:AlternateContent xmlns:mc="http://schemas.openxmlformats.org/markup-compatibility/2006" xmlns:a14="http://schemas.microsoft.com/office/drawing/2010/main">
        <mc:Choice Requires="a14">
          <p:sp>
            <p:nvSpPr>
              <p:cNvPr id="22" name="テキスト ボックス 21">
                <a:extLst>
                  <a:ext uri="{FF2B5EF4-FFF2-40B4-BE49-F238E27FC236}">
                    <a16:creationId xmlns:a16="http://schemas.microsoft.com/office/drawing/2014/main" id="{8F6C0543-E1E5-429B-9C93-B627B5A53187}"/>
                  </a:ext>
                </a:extLst>
              </p:cNvPr>
              <p:cNvSpPr txBox="1"/>
              <p:nvPr/>
            </p:nvSpPr>
            <p:spPr>
              <a:xfrm>
                <a:off x="5273638" y="3275445"/>
                <a:ext cx="2509405" cy="400110"/>
              </a:xfrm>
              <a:prstGeom prst="rect">
                <a:avLst/>
              </a:prstGeom>
              <a:noFill/>
            </p:spPr>
            <p:txBody>
              <a:bodyPr wrap="none" rtlCol="0">
                <a:spAutoFit/>
              </a:bodyPr>
              <a:lstStyle/>
              <a:p>
                <a14:m>
                  <m:oMath xmlns:m="http://schemas.openxmlformats.org/officeDocument/2006/math">
                    <m:acc>
                      <m:accPr>
                        <m:chr m:val="̂"/>
                        <m:ctrlPr>
                          <a:rPr kumimoji="1" lang="en-US" altLang="ja-JP" sz="1800" i="1">
                            <a:solidFill>
                              <a:srgbClr val="FFFF00"/>
                            </a:solidFill>
                            <a:latin typeface="Cambria Math" panose="02040503050406030204" pitchFamily="18" charset="0"/>
                            <a:cs typeface="Times New Roman" panose="02020603050405020304" pitchFamily="18" charset="0"/>
                          </a:rPr>
                        </m:ctrlPr>
                      </m:accPr>
                      <m:e>
                        <m:r>
                          <m:rPr>
                            <m:nor/>
                          </m:rPr>
                          <a:rPr kumimoji="1" lang="en-US" altLang="ja-JP" sz="1800" i="1" dirty="0">
                            <a:solidFill>
                              <a:srgbClr val="FFFF00"/>
                            </a:solidFill>
                            <a:cs typeface="Times New Roman" panose="02020603050405020304" pitchFamily="18" charset="0"/>
                          </a:rPr>
                          <m:t>p</m:t>
                        </m:r>
                      </m:e>
                    </m:acc>
                  </m:oMath>
                </a14:m>
                <a:r>
                  <a:rPr kumimoji="1" lang="en-US" altLang="ja-JP" sz="2000" dirty="0">
                    <a:solidFill>
                      <a:srgbClr val="FFFF00"/>
                    </a:solidFill>
                    <a:cs typeface="Times New Roman" panose="02020603050405020304" pitchFamily="18" charset="0"/>
                  </a:rPr>
                  <a:t>+1.96</a:t>
                </a:r>
                <a:r>
                  <a:rPr kumimoji="1" lang="en-US" altLang="ja-JP" sz="1800" dirty="0">
                    <a:solidFill>
                      <a:srgbClr val="FFFF00"/>
                    </a:solidFill>
                    <a:cs typeface="Times New Roman" panose="02020603050405020304" pitchFamily="18" charset="0"/>
                  </a:rPr>
                  <a:t>×</a:t>
                </a:r>
                <a:r>
                  <a:rPr kumimoji="1" lang="ja-JP" altLang="en-US" sz="1800" dirty="0">
                    <a:solidFill>
                      <a:srgbClr val="FFFF00"/>
                    </a:solidFill>
                    <a:cs typeface="Times New Roman" panose="02020603050405020304" pitchFamily="18" charset="0"/>
                  </a:rPr>
                  <a:t>母標準誤差</a:t>
                </a:r>
                <a14:m>
                  <m:oMath xmlns:m="http://schemas.openxmlformats.org/officeDocument/2006/math">
                    <m:sSub>
                      <m:sSubPr>
                        <m:ctrlPr>
                          <a:rPr kumimoji="1" lang="en-US" altLang="ja-JP" sz="1800" i="1">
                            <a:solidFill>
                              <a:srgbClr val="FFFF00"/>
                            </a:solidFill>
                            <a:latin typeface="Cambria Math" panose="02040503050406030204" pitchFamily="18" charset="0"/>
                            <a:cs typeface="Times New Roman" panose="02020603050405020304" pitchFamily="18" charset="0"/>
                          </a:rPr>
                        </m:ctrlPr>
                      </m:sSubPr>
                      <m:e>
                        <m:r>
                          <m:rPr>
                            <m:nor/>
                          </m:rPr>
                          <a:rPr kumimoji="1" lang="en-US" altLang="ja-JP" sz="1800" i="1" dirty="0">
                            <a:solidFill>
                              <a:srgbClr val="FFFF00"/>
                            </a:solidFill>
                            <a:cs typeface="Times New Roman" panose="02020603050405020304" pitchFamily="18" charset="0"/>
                          </a:rPr>
                          <m:t>σ</m:t>
                        </m:r>
                      </m:e>
                      <m:sub>
                        <m:acc>
                          <m:accPr>
                            <m:chr m:val="̂"/>
                            <m:ctrlPr>
                              <a:rPr kumimoji="1" lang="en-US" altLang="ja-JP" sz="1800" i="1" dirty="0">
                                <a:solidFill>
                                  <a:srgbClr val="FFFF00"/>
                                </a:solidFill>
                                <a:latin typeface="Cambria Math" panose="02040503050406030204" pitchFamily="18" charset="0"/>
                                <a:cs typeface="Times New Roman" panose="02020603050405020304" pitchFamily="18" charset="0"/>
                              </a:rPr>
                            </m:ctrlPr>
                          </m:accPr>
                          <m:e>
                            <m:r>
                              <a:rPr kumimoji="1" lang="en-US" altLang="ja-JP" sz="1800" i="1" dirty="0">
                                <a:solidFill>
                                  <a:srgbClr val="FFFF00"/>
                                </a:solidFill>
                                <a:latin typeface="Cambria Math" panose="02040503050406030204" pitchFamily="18" charset="0"/>
                                <a:cs typeface="Times New Roman" panose="02020603050405020304" pitchFamily="18" charset="0"/>
                              </a:rPr>
                              <m:t>𝑝</m:t>
                            </m:r>
                          </m:e>
                        </m:acc>
                      </m:sub>
                    </m:sSub>
                  </m:oMath>
                </a14:m>
                <a:endParaRPr kumimoji="1" lang="ja-JP" altLang="en-US" sz="1800" i="1" dirty="0">
                  <a:solidFill>
                    <a:schemeClr val="bg1"/>
                  </a:solidFill>
                  <a:ea typeface="ＭＳ Ｐゴシック" panose="020B0600070205080204" pitchFamily="50" charset="-128"/>
                  <a:cs typeface="Times New Roman" panose="02020603050405020304" pitchFamily="18" charset="0"/>
                </a:endParaRPr>
              </a:p>
            </p:txBody>
          </p:sp>
        </mc:Choice>
        <mc:Fallback xmlns="">
          <p:sp>
            <p:nvSpPr>
              <p:cNvPr id="22" name="テキスト ボックス 21">
                <a:extLst>
                  <a:ext uri="{FF2B5EF4-FFF2-40B4-BE49-F238E27FC236}">
                    <a16:creationId xmlns:a16="http://schemas.microsoft.com/office/drawing/2014/main" id="{8F6C0543-E1E5-429B-9C93-B627B5A53187}"/>
                  </a:ext>
                </a:extLst>
              </p:cNvPr>
              <p:cNvSpPr txBox="1">
                <a:spLocks noRot="1" noChangeAspect="1" noMove="1" noResize="1" noEditPoints="1" noAdjustHandles="1" noChangeArrowheads="1" noChangeShapeType="1" noTextEdit="1"/>
              </p:cNvSpPr>
              <p:nvPr/>
            </p:nvSpPr>
            <p:spPr>
              <a:xfrm>
                <a:off x="5273638" y="3275445"/>
                <a:ext cx="2509405" cy="400110"/>
              </a:xfrm>
              <a:prstGeom prst="rect">
                <a:avLst/>
              </a:prstGeom>
              <a:blipFill>
                <a:blip r:embed="rId7"/>
                <a:stretch>
                  <a:fillRect t="-10606" r="-7282" b="-22727"/>
                </a:stretch>
              </a:blipFill>
            </p:spPr>
            <p:txBody>
              <a:bodyPr/>
              <a:lstStyle/>
              <a:p>
                <a:r>
                  <a:rPr lang="ja-JP" altLang="en-US">
                    <a:noFill/>
                  </a:rPr>
                  <a:t> </a:t>
                </a:r>
              </a:p>
            </p:txBody>
          </p:sp>
        </mc:Fallback>
      </mc:AlternateContent>
      <p:sp>
        <p:nvSpPr>
          <p:cNvPr id="25" name="正方形/長方形 24">
            <a:extLst>
              <a:ext uri="{FF2B5EF4-FFF2-40B4-BE49-F238E27FC236}">
                <a16:creationId xmlns:a16="http://schemas.microsoft.com/office/drawing/2014/main" id="{99E705CA-D1F2-46B8-B1C2-1B684260A339}"/>
              </a:ext>
            </a:extLst>
          </p:cNvPr>
          <p:cNvSpPr/>
          <p:nvPr/>
        </p:nvSpPr>
        <p:spPr>
          <a:xfrm>
            <a:off x="5057167" y="4414952"/>
            <a:ext cx="1152636" cy="553998"/>
          </a:xfrm>
          <a:prstGeom prst="rect">
            <a:avLst/>
          </a:prstGeom>
          <a:noFill/>
        </p:spPr>
        <p:txBody>
          <a:bodyPr wrap="square">
            <a:spAutoFit/>
          </a:bodyPr>
          <a:lstStyle/>
          <a:p>
            <a:pPr algn="ctr"/>
            <a:r>
              <a:rPr lang="ja-JP" altLang="en-US" sz="15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信頼限界</a:t>
            </a:r>
            <a:endParaRPr lang="en-US" altLang="ja-JP" sz="15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algn="ctr"/>
            <a:r>
              <a:rPr lang="ja-JP" altLang="en-US" sz="15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（上限値）</a:t>
            </a:r>
          </a:p>
        </p:txBody>
      </p:sp>
      <p:sp>
        <p:nvSpPr>
          <p:cNvPr id="27" name="正方形/長方形 26">
            <a:extLst>
              <a:ext uri="{FF2B5EF4-FFF2-40B4-BE49-F238E27FC236}">
                <a16:creationId xmlns:a16="http://schemas.microsoft.com/office/drawing/2014/main" id="{D25A14FE-B962-4F06-A5F6-EB7731D760B8}"/>
              </a:ext>
            </a:extLst>
          </p:cNvPr>
          <p:cNvSpPr/>
          <p:nvPr/>
        </p:nvSpPr>
        <p:spPr>
          <a:xfrm>
            <a:off x="2451038" y="4406227"/>
            <a:ext cx="1152636" cy="553998"/>
          </a:xfrm>
          <a:prstGeom prst="rect">
            <a:avLst/>
          </a:prstGeom>
          <a:noFill/>
        </p:spPr>
        <p:txBody>
          <a:bodyPr wrap="square">
            <a:spAutoFit/>
          </a:bodyPr>
          <a:lstStyle/>
          <a:p>
            <a:pPr algn="ctr"/>
            <a:r>
              <a:rPr lang="ja-JP" altLang="en-US" sz="15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信頼限界</a:t>
            </a:r>
            <a:endParaRPr lang="en-US" altLang="ja-JP" sz="15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algn="ctr"/>
            <a:r>
              <a:rPr lang="ja-JP" altLang="en-US" sz="15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（下限値）</a:t>
            </a:r>
          </a:p>
        </p:txBody>
      </p:sp>
      <p:cxnSp>
        <p:nvCxnSpPr>
          <p:cNvPr id="28" name="直線コネクタ 27">
            <a:extLst>
              <a:ext uri="{FF2B5EF4-FFF2-40B4-BE49-F238E27FC236}">
                <a16:creationId xmlns:a16="http://schemas.microsoft.com/office/drawing/2014/main" id="{2588D040-DDD4-4AD8-B543-5B622C003179}"/>
              </a:ext>
            </a:extLst>
          </p:cNvPr>
          <p:cNvCxnSpPr>
            <a:cxnSpLocks/>
          </p:cNvCxnSpPr>
          <p:nvPr/>
        </p:nvCxnSpPr>
        <p:spPr>
          <a:xfrm>
            <a:off x="3109000" y="4352881"/>
            <a:ext cx="2428633"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テキスト ボックス 29">
                <a:extLst>
                  <a:ext uri="{FF2B5EF4-FFF2-40B4-BE49-F238E27FC236}">
                    <a16:creationId xmlns:a16="http://schemas.microsoft.com/office/drawing/2014/main" id="{A2454F77-7F27-4C3D-B3DC-FCB6F2B645A8}"/>
                  </a:ext>
                </a:extLst>
              </p:cNvPr>
              <p:cNvSpPr txBox="1"/>
              <p:nvPr/>
            </p:nvSpPr>
            <p:spPr>
              <a:xfrm>
                <a:off x="4146253" y="4357620"/>
                <a:ext cx="391453"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2000" i="1" smtClean="0">
                              <a:solidFill>
                                <a:schemeClr val="bg1"/>
                              </a:solidFill>
                              <a:latin typeface="Cambria Math" panose="02040503050406030204" pitchFamily="18" charset="0"/>
                              <a:ea typeface="ＭＳ Ｐゴシック" panose="020B0600070205080204" pitchFamily="50" charset="-128"/>
                            </a:rPr>
                          </m:ctrlPr>
                        </m:accPr>
                        <m:e>
                          <m:r>
                            <m:rPr>
                              <m:nor/>
                            </m:rPr>
                            <a:rPr kumimoji="1" lang="en-US" altLang="ja-JP" sz="2000" i="1" dirty="0">
                              <a:solidFill>
                                <a:schemeClr val="bg1"/>
                              </a:solidFill>
                              <a:cs typeface="Times New Roman" panose="02020603050405020304" pitchFamily="18" charset="0"/>
                            </a:rPr>
                            <m:t>p</m:t>
                          </m:r>
                        </m:e>
                      </m:acc>
                    </m:oMath>
                  </m:oMathPara>
                </a14:m>
                <a:endPar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mc:Choice>
        <mc:Fallback xmlns="">
          <p:sp>
            <p:nvSpPr>
              <p:cNvPr id="30" name="テキスト ボックス 29">
                <a:extLst>
                  <a:ext uri="{FF2B5EF4-FFF2-40B4-BE49-F238E27FC236}">
                    <a16:creationId xmlns:a16="http://schemas.microsoft.com/office/drawing/2014/main" id="{A2454F77-7F27-4C3D-B3DC-FCB6F2B645A8}"/>
                  </a:ext>
                </a:extLst>
              </p:cNvPr>
              <p:cNvSpPr txBox="1">
                <a:spLocks noRot="1" noChangeAspect="1" noMove="1" noResize="1" noEditPoints="1" noAdjustHandles="1" noChangeArrowheads="1" noChangeShapeType="1" noTextEdit="1"/>
              </p:cNvSpPr>
              <p:nvPr/>
            </p:nvSpPr>
            <p:spPr>
              <a:xfrm>
                <a:off x="4146253" y="4357620"/>
                <a:ext cx="391453" cy="400110"/>
              </a:xfrm>
              <a:prstGeom prst="rect">
                <a:avLst/>
              </a:prstGeom>
              <a:blipFill>
                <a:blip r:embed="rId8"/>
                <a:stretch>
                  <a:fillRect t="-3077" r="-17188" b="-10769"/>
                </a:stretch>
              </a:blipFill>
            </p:spPr>
            <p:txBody>
              <a:bodyPr/>
              <a:lstStyle/>
              <a:p>
                <a:r>
                  <a:rPr lang="ja-JP" altLang="en-US">
                    <a:noFill/>
                  </a:rPr>
                  <a:t> </a:t>
                </a:r>
              </a:p>
            </p:txBody>
          </p:sp>
        </mc:Fallback>
      </mc:AlternateContent>
      <p:cxnSp>
        <p:nvCxnSpPr>
          <p:cNvPr id="24" name="直線コネクタ 23">
            <a:extLst>
              <a:ext uri="{FF2B5EF4-FFF2-40B4-BE49-F238E27FC236}">
                <a16:creationId xmlns:a16="http://schemas.microsoft.com/office/drawing/2014/main" id="{AD0BCAF3-32E2-45CC-98E7-B6D560FCC008}"/>
              </a:ext>
            </a:extLst>
          </p:cNvPr>
          <p:cNvCxnSpPr>
            <a:cxnSpLocks/>
          </p:cNvCxnSpPr>
          <p:nvPr/>
        </p:nvCxnSpPr>
        <p:spPr>
          <a:xfrm>
            <a:off x="5543389" y="3676634"/>
            <a:ext cx="0" cy="799479"/>
          </a:xfrm>
          <a:prstGeom prst="line">
            <a:avLst/>
          </a:prstGeom>
          <a:ln w="31750">
            <a:solidFill>
              <a:srgbClr val="FFFF00"/>
            </a:solidFill>
            <a:tailEnd type="none"/>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A33E0306-C39B-4D21-A781-A84D18AE72CE}"/>
              </a:ext>
            </a:extLst>
          </p:cNvPr>
          <p:cNvCxnSpPr>
            <a:cxnSpLocks/>
          </p:cNvCxnSpPr>
          <p:nvPr/>
        </p:nvCxnSpPr>
        <p:spPr>
          <a:xfrm>
            <a:off x="3103244" y="3695754"/>
            <a:ext cx="5756" cy="780359"/>
          </a:xfrm>
          <a:prstGeom prst="line">
            <a:avLst/>
          </a:prstGeom>
          <a:ln w="31750">
            <a:solidFill>
              <a:srgbClr val="FFFF00"/>
            </a:solidFill>
            <a:tailEnd type="none"/>
          </a:ln>
        </p:spPr>
        <p:style>
          <a:lnRef idx="1">
            <a:schemeClr val="accent1"/>
          </a:lnRef>
          <a:fillRef idx="0">
            <a:schemeClr val="accent1"/>
          </a:fillRef>
          <a:effectRef idx="0">
            <a:schemeClr val="accent1"/>
          </a:effectRef>
          <a:fontRef idx="minor">
            <a:schemeClr val="tx1"/>
          </a:fontRef>
        </p:style>
      </p:cxnSp>
      <p:sp>
        <p:nvSpPr>
          <p:cNvPr id="32" name="矢印: 右 31">
            <a:extLst>
              <a:ext uri="{FF2B5EF4-FFF2-40B4-BE49-F238E27FC236}">
                <a16:creationId xmlns:a16="http://schemas.microsoft.com/office/drawing/2014/main" id="{080ECDBA-F291-40A7-AE6A-3392C09D3B21}"/>
              </a:ext>
            </a:extLst>
          </p:cNvPr>
          <p:cNvSpPr/>
          <p:nvPr/>
        </p:nvSpPr>
        <p:spPr>
          <a:xfrm rot="10800000">
            <a:off x="3487229" y="4510022"/>
            <a:ext cx="672681" cy="203193"/>
          </a:xfrm>
          <a:prstGeom prst="rightArrow">
            <a:avLst/>
          </a:prstGeom>
          <a:solidFill>
            <a:srgbClr val="FFC0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BD145C41-990E-457C-A80F-C5D87BB787CE}"/>
              </a:ext>
            </a:extLst>
          </p:cNvPr>
          <p:cNvSpPr/>
          <p:nvPr/>
        </p:nvSpPr>
        <p:spPr>
          <a:xfrm>
            <a:off x="3260644" y="4936159"/>
            <a:ext cx="1152636" cy="323165"/>
          </a:xfrm>
          <a:prstGeom prst="rect">
            <a:avLst/>
          </a:prstGeom>
          <a:noFill/>
        </p:spPr>
        <p:txBody>
          <a:bodyPr wrap="square">
            <a:spAutoFit/>
          </a:bodyPr>
          <a:lstStyle/>
          <a:p>
            <a:pPr algn="just"/>
            <a:r>
              <a:rPr lang="en-US" altLang="ja-JP" sz="15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p</a:t>
            </a:r>
            <a:r>
              <a:rPr lang="ja-JP" altLang="en-US" sz="15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の代わり</a:t>
            </a:r>
          </a:p>
        </p:txBody>
      </p:sp>
      <p:cxnSp>
        <p:nvCxnSpPr>
          <p:cNvPr id="36" name="コネクタ: 曲線 35">
            <a:extLst>
              <a:ext uri="{FF2B5EF4-FFF2-40B4-BE49-F238E27FC236}">
                <a16:creationId xmlns:a16="http://schemas.microsoft.com/office/drawing/2014/main" id="{F80D9071-54A2-435E-80C7-506C9336BF28}"/>
              </a:ext>
            </a:extLst>
          </p:cNvPr>
          <p:cNvCxnSpPr>
            <a:cxnSpLocks/>
          </p:cNvCxnSpPr>
          <p:nvPr/>
        </p:nvCxnSpPr>
        <p:spPr>
          <a:xfrm rot="5400000" flipH="1" flipV="1">
            <a:off x="4090087" y="4749358"/>
            <a:ext cx="215270" cy="194651"/>
          </a:xfrm>
          <a:prstGeom prst="curvedConnector3">
            <a:avLst>
              <a:gd name="adj1" fmla="val 50000"/>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8" name="正方形/長方形 37">
            <a:extLst>
              <a:ext uri="{FF2B5EF4-FFF2-40B4-BE49-F238E27FC236}">
                <a16:creationId xmlns:a16="http://schemas.microsoft.com/office/drawing/2014/main" id="{D6AEB651-D97F-49C8-86E6-565AC7554385}"/>
              </a:ext>
            </a:extLst>
          </p:cNvPr>
          <p:cNvSpPr/>
          <p:nvPr/>
        </p:nvSpPr>
        <p:spPr>
          <a:xfrm>
            <a:off x="5667109" y="3865533"/>
            <a:ext cx="676230" cy="307777"/>
          </a:xfrm>
          <a:prstGeom prst="rect">
            <a:avLst/>
          </a:prstGeom>
          <a:noFill/>
        </p:spPr>
        <p:txBody>
          <a:bodyPr wrap="square">
            <a:spAutoFit/>
          </a:bodyPr>
          <a:lstStyle/>
          <a:p>
            <a:pPr algn="just"/>
            <a:r>
              <a:rPr lang="en-US" altLang="ja-JP" sz="14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2.5%</a:t>
            </a:r>
            <a:endParaRPr lang="ja-JP" altLang="en-US" sz="14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39" name="正方形/長方形 38">
            <a:extLst>
              <a:ext uri="{FF2B5EF4-FFF2-40B4-BE49-F238E27FC236}">
                <a16:creationId xmlns:a16="http://schemas.microsoft.com/office/drawing/2014/main" id="{79291E99-74D6-4452-A174-75EAF4D851FF}"/>
              </a:ext>
            </a:extLst>
          </p:cNvPr>
          <p:cNvSpPr/>
          <p:nvPr/>
        </p:nvSpPr>
        <p:spPr>
          <a:xfrm>
            <a:off x="2442588" y="3893002"/>
            <a:ext cx="676230" cy="307777"/>
          </a:xfrm>
          <a:prstGeom prst="rect">
            <a:avLst/>
          </a:prstGeom>
          <a:noFill/>
        </p:spPr>
        <p:txBody>
          <a:bodyPr wrap="square">
            <a:spAutoFit/>
          </a:bodyPr>
          <a:lstStyle/>
          <a:p>
            <a:pPr algn="just"/>
            <a:r>
              <a:rPr lang="en-US" altLang="ja-JP" sz="14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2.5%</a:t>
            </a:r>
            <a:endParaRPr lang="ja-JP" altLang="en-US" sz="14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1" name="テキスト ボックス 40">
                <a:extLst>
                  <a:ext uri="{FF2B5EF4-FFF2-40B4-BE49-F238E27FC236}">
                    <a16:creationId xmlns:a16="http://schemas.microsoft.com/office/drawing/2014/main" id="{198256AD-4653-452E-8899-6BAD03C9072D}"/>
                  </a:ext>
                </a:extLst>
              </p:cNvPr>
              <p:cNvSpPr txBox="1"/>
              <p:nvPr/>
            </p:nvSpPr>
            <p:spPr>
              <a:xfrm>
                <a:off x="958378" y="3269948"/>
                <a:ext cx="2510559" cy="400110"/>
              </a:xfrm>
              <a:prstGeom prst="rect">
                <a:avLst/>
              </a:prstGeom>
              <a:noFill/>
            </p:spPr>
            <p:txBody>
              <a:bodyPr wrap="none" rtlCol="0">
                <a:spAutoFit/>
              </a:bodyPr>
              <a:lstStyle/>
              <a:p>
                <a14:m>
                  <m:oMath xmlns:m="http://schemas.openxmlformats.org/officeDocument/2006/math">
                    <m:acc>
                      <m:accPr>
                        <m:chr m:val="̂"/>
                        <m:ctrlPr>
                          <a:rPr kumimoji="1" lang="en-US" altLang="ja-JP" sz="2000" i="1" smtClean="0">
                            <a:solidFill>
                              <a:srgbClr val="FFFF00"/>
                            </a:solidFill>
                            <a:latin typeface="Cambria Math" panose="02040503050406030204" pitchFamily="18" charset="0"/>
                            <a:ea typeface="ＭＳ Ｐゴシック" panose="020B0600070205080204" pitchFamily="50" charset="-128"/>
                            <a:cs typeface="Times New Roman" panose="02020603050405020304" pitchFamily="18" charset="0"/>
                          </a:rPr>
                        </m:ctrlPr>
                      </m:accPr>
                      <m:e>
                        <m:r>
                          <m:rPr>
                            <m:nor/>
                          </m:rPr>
                          <a:rPr kumimoji="1" lang="en-US" altLang="ja-JP" sz="2000" i="1" dirty="0">
                            <a:solidFill>
                              <a:srgbClr val="FFFF00"/>
                            </a:solidFill>
                            <a:cs typeface="Times New Roman" panose="02020603050405020304" pitchFamily="18" charset="0"/>
                          </a:rPr>
                          <m:t>p</m:t>
                        </m:r>
                      </m:e>
                    </m:acc>
                  </m:oMath>
                </a14:m>
                <a:r>
                  <a:rPr kumimoji="1" lang="en-US" altLang="ja-JP" sz="2000" dirty="0">
                    <a:solidFill>
                      <a:srgbClr val="FFFF00"/>
                    </a:solidFill>
                    <a:ea typeface="ＭＳ Ｐゴシック" panose="020B0600070205080204" pitchFamily="50" charset="-128"/>
                    <a:cs typeface="Times New Roman" panose="02020603050405020304" pitchFamily="18" charset="0"/>
                  </a:rPr>
                  <a:t>-1.96</a:t>
                </a:r>
                <a:r>
                  <a:rPr kumimoji="1" lang="en-US" altLang="ja-JP" sz="1800" dirty="0">
                    <a:solidFill>
                      <a:srgbClr val="FFFF00"/>
                    </a:solidFill>
                    <a:ea typeface="ＭＳ Ｐゴシック" panose="020B0600070205080204" pitchFamily="50" charset="-128"/>
                    <a:cs typeface="Times New Roman" panose="02020603050405020304" pitchFamily="18" charset="0"/>
                  </a:rPr>
                  <a:t>×</a:t>
                </a:r>
                <a:r>
                  <a:rPr kumimoji="1" lang="ja-JP" altLang="en-US" sz="1800" dirty="0">
                    <a:solidFill>
                      <a:srgbClr val="FFFF00"/>
                    </a:solidFill>
                    <a:ea typeface="ＭＳ Ｐゴシック" panose="020B0600070205080204" pitchFamily="50" charset="-128"/>
                    <a:cs typeface="Times New Roman" panose="02020603050405020304" pitchFamily="18" charset="0"/>
                  </a:rPr>
                  <a:t>母標準誤差</a:t>
                </a:r>
                <a14:m>
                  <m:oMath xmlns:m="http://schemas.openxmlformats.org/officeDocument/2006/math">
                    <m:sSub>
                      <m:sSubPr>
                        <m:ctrlPr>
                          <a:rPr kumimoji="1" lang="en-US" altLang="ja-JP" sz="1800" i="1" smtClean="0">
                            <a:solidFill>
                              <a:srgbClr val="FFFF00"/>
                            </a:solidFill>
                            <a:latin typeface="Cambria Math" panose="02040503050406030204" pitchFamily="18" charset="0"/>
                            <a:ea typeface="ＭＳ Ｐゴシック" panose="020B0600070205080204" pitchFamily="50" charset="-128"/>
                            <a:cs typeface="Times New Roman" panose="02020603050405020304" pitchFamily="18" charset="0"/>
                          </a:rPr>
                        </m:ctrlPr>
                      </m:sSubPr>
                      <m:e>
                        <m:r>
                          <m:rPr>
                            <m:nor/>
                          </m:rPr>
                          <a:rPr kumimoji="1" lang="en-US" altLang="ja-JP" sz="1800" i="1" dirty="0">
                            <a:solidFill>
                              <a:srgbClr val="FFFF00"/>
                            </a:solidFill>
                            <a:cs typeface="Times New Roman" panose="02020603050405020304" pitchFamily="18" charset="0"/>
                          </a:rPr>
                          <m:t>σ</m:t>
                        </m:r>
                      </m:e>
                      <m:sub>
                        <m:acc>
                          <m:accPr>
                            <m:chr m:val="̂"/>
                            <m:ctrlPr>
                              <a:rPr kumimoji="1" lang="en-US" altLang="ja-JP" sz="1800" i="1" dirty="0" smtClean="0">
                                <a:solidFill>
                                  <a:srgbClr val="FFFF00"/>
                                </a:solidFill>
                                <a:latin typeface="Cambria Math" panose="02040503050406030204" pitchFamily="18" charset="0"/>
                                <a:ea typeface="ＭＳ Ｐゴシック" panose="020B0600070205080204" pitchFamily="50" charset="-128"/>
                                <a:cs typeface="Times New Roman" panose="02020603050405020304" pitchFamily="18" charset="0"/>
                              </a:rPr>
                            </m:ctrlPr>
                          </m:accPr>
                          <m:e>
                            <m:r>
                              <a:rPr kumimoji="1" lang="en-US" altLang="ja-JP" sz="1800" b="0" i="1" dirty="0" smtClean="0">
                                <a:solidFill>
                                  <a:srgbClr val="FFFF00"/>
                                </a:solidFill>
                                <a:latin typeface="Cambria Math" panose="02040503050406030204" pitchFamily="18" charset="0"/>
                                <a:ea typeface="ＭＳ Ｐゴシック" panose="020B0600070205080204" pitchFamily="50" charset="-128"/>
                                <a:cs typeface="Times New Roman" panose="02020603050405020304" pitchFamily="18" charset="0"/>
                              </a:rPr>
                              <m:t>𝑝</m:t>
                            </m:r>
                          </m:e>
                        </m:acc>
                      </m:sub>
                    </m:sSub>
                  </m:oMath>
                </a14:m>
                <a:endParaRPr kumimoji="1" lang="ja-JP" altLang="en-US" sz="1800" i="1" dirty="0">
                  <a:solidFill>
                    <a:schemeClr val="bg1"/>
                  </a:solidFill>
                  <a:ea typeface="ＭＳ Ｐゴシック" panose="020B0600070205080204" pitchFamily="50" charset="-128"/>
                  <a:cs typeface="Times New Roman" panose="02020603050405020304" pitchFamily="18" charset="0"/>
                </a:endParaRPr>
              </a:p>
            </p:txBody>
          </p:sp>
        </mc:Choice>
        <mc:Fallback xmlns="">
          <p:sp>
            <p:nvSpPr>
              <p:cNvPr id="41" name="テキスト ボックス 40">
                <a:extLst>
                  <a:ext uri="{FF2B5EF4-FFF2-40B4-BE49-F238E27FC236}">
                    <a16:creationId xmlns:a16="http://schemas.microsoft.com/office/drawing/2014/main" id="{198256AD-4653-452E-8899-6BAD03C9072D}"/>
                  </a:ext>
                </a:extLst>
              </p:cNvPr>
              <p:cNvSpPr txBox="1">
                <a:spLocks noRot="1" noChangeAspect="1" noMove="1" noResize="1" noEditPoints="1" noAdjustHandles="1" noChangeArrowheads="1" noChangeShapeType="1" noTextEdit="1"/>
              </p:cNvSpPr>
              <p:nvPr/>
            </p:nvSpPr>
            <p:spPr>
              <a:xfrm>
                <a:off x="958378" y="3269948"/>
                <a:ext cx="2510559" cy="400110"/>
              </a:xfrm>
              <a:prstGeom prst="rect">
                <a:avLst/>
              </a:prstGeom>
              <a:blipFill>
                <a:blip r:embed="rId9"/>
                <a:stretch>
                  <a:fillRect t="-10606" r="-5583" b="-22727"/>
                </a:stretch>
              </a:blipFill>
            </p:spPr>
            <p:txBody>
              <a:bodyPr/>
              <a:lstStyle/>
              <a:p>
                <a:r>
                  <a:rPr lang="ja-JP" altLang="en-US">
                    <a:noFill/>
                  </a:rPr>
                  <a:t> </a:t>
                </a:r>
              </a:p>
            </p:txBody>
          </p:sp>
        </mc:Fallback>
      </mc:AlternateContent>
      <p:cxnSp>
        <p:nvCxnSpPr>
          <p:cNvPr id="50" name="コネクタ: 曲線 49">
            <a:extLst>
              <a:ext uri="{FF2B5EF4-FFF2-40B4-BE49-F238E27FC236}">
                <a16:creationId xmlns:a16="http://schemas.microsoft.com/office/drawing/2014/main" id="{6F287A1B-17B8-425F-8D67-4CB6921E5776}"/>
              </a:ext>
            </a:extLst>
          </p:cNvPr>
          <p:cNvCxnSpPr>
            <a:cxnSpLocks/>
          </p:cNvCxnSpPr>
          <p:nvPr/>
        </p:nvCxnSpPr>
        <p:spPr>
          <a:xfrm rot="16200000" flipV="1">
            <a:off x="4660388" y="4728866"/>
            <a:ext cx="247008" cy="215710"/>
          </a:xfrm>
          <a:prstGeom prst="curvedConnector3">
            <a:avLst>
              <a:gd name="adj1" fmla="val 50000"/>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3" name="正方形/長方形 52">
            <a:extLst>
              <a:ext uri="{FF2B5EF4-FFF2-40B4-BE49-F238E27FC236}">
                <a16:creationId xmlns:a16="http://schemas.microsoft.com/office/drawing/2014/main" id="{27088514-12D2-4E41-BA6C-7025EE695189}"/>
              </a:ext>
            </a:extLst>
          </p:cNvPr>
          <p:cNvSpPr/>
          <p:nvPr/>
        </p:nvSpPr>
        <p:spPr>
          <a:xfrm>
            <a:off x="4517825" y="4943009"/>
            <a:ext cx="3108063" cy="323165"/>
          </a:xfrm>
          <a:prstGeom prst="rect">
            <a:avLst/>
          </a:prstGeom>
          <a:noFill/>
        </p:spPr>
        <p:txBody>
          <a:bodyPr wrap="square">
            <a:spAutoFit/>
          </a:bodyPr>
          <a:lstStyle/>
          <a:p>
            <a:pPr algn="just"/>
            <a:r>
              <a:rPr lang="ja-JP" altLang="en-US" sz="15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信頼性に対応した誤差</a:t>
            </a:r>
          </a:p>
        </p:txBody>
      </p:sp>
      <p:sp>
        <p:nvSpPr>
          <p:cNvPr id="60" name="テキスト ボックス 59">
            <a:extLst>
              <a:ext uri="{FF2B5EF4-FFF2-40B4-BE49-F238E27FC236}">
                <a16:creationId xmlns:a16="http://schemas.microsoft.com/office/drawing/2014/main" id="{92872827-0259-4547-B555-A29627AD5C38}"/>
              </a:ext>
            </a:extLst>
          </p:cNvPr>
          <p:cNvSpPr txBox="1"/>
          <p:nvPr/>
        </p:nvSpPr>
        <p:spPr>
          <a:xfrm>
            <a:off x="347655" y="5504947"/>
            <a:ext cx="2031325" cy="646331"/>
          </a:xfrm>
          <a:prstGeom prst="rect">
            <a:avLst/>
          </a:prstGeom>
          <a:noFill/>
        </p:spPr>
        <p:txBody>
          <a:bodyPr wrap="none" rtlCol="0">
            <a:spAutoFit/>
          </a:bodyPr>
          <a:lstStyle/>
          <a:p>
            <a:pPr algn="ctr"/>
            <a:r>
              <a:rPr kumimoji="1" lang="ja-JP" altLang="en-US" sz="1800" dirty="0">
                <a:solidFill>
                  <a:srgbClr val="FFFF00"/>
                </a:solidFill>
                <a:ea typeface="ＭＳ Ｐゴシック" panose="020B0600070205080204" pitchFamily="50" charset="-128"/>
                <a:cs typeface="Times New Roman" panose="02020603050405020304" pitchFamily="18" charset="0"/>
              </a:rPr>
              <a:t>母比率の信頼区間</a:t>
            </a:r>
            <a:endParaRPr kumimoji="1" lang="en-US" altLang="ja-JP" sz="1800" dirty="0">
              <a:solidFill>
                <a:srgbClr val="FFFF00"/>
              </a:solidFill>
              <a:ea typeface="ＭＳ Ｐゴシック" panose="020B0600070205080204" pitchFamily="50" charset="-128"/>
              <a:cs typeface="Times New Roman" panose="02020603050405020304" pitchFamily="18" charset="0"/>
            </a:endParaRPr>
          </a:p>
          <a:p>
            <a:pPr algn="ctr"/>
            <a:r>
              <a:rPr kumimoji="1" lang="ja-JP" altLang="en-US" sz="1800" dirty="0">
                <a:solidFill>
                  <a:schemeClr val="bg1"/>
                </a:solidFill>
                <a:ea typeface="ＭＳ Ｐゴシック" panose="020B0600070205080204" pitchFamily="50" charset="-128"/>
                <a:cs typeface="Times New Roman" panose="02020603050405020304" pitchFamily="18" charset="0"/>
              </a:rPr>
              <a:t>（母分散が既知）</a:t>
            </a:r>
          </a:p>
        </p:txBody>
      </p:sp>
      <p:graphicFrame>
        <p:nvGraphicFramePr>
          <p:cNvPr id="61" name="オブジェクト 60">
            <a:extLst>
              <a:ext uri="{FF2B5EF4-FFF2-40B4-BE49-F238E27FC236}">
                <a16:creationId xmlns:a16="http://schemas.microsoft.com/office/drawing/2014/main" id="{D0973E9E-05D7-4258-9547-BC9B82AF1DFD}"/>
              </a:ext>
            </a:extLst>
          </p:cNvPr>
          <p:cNvGraphicFramePr>
            <a:graphicFrameLocks noChangeAspect="1"/>
          </p:cNvGraphicFramePr>
          <p:nvPr>
            <p:extLst>
              <p:ext uri="{D42A27DB-BD31-4B8C-83A1-F6EECF244321}">
                <p14:modId xmlns:p14="http://schemas.microsoft.com/office/powerpoint/2010/main" val="1023954746"/>
              </p:ext>
            </p:extLst>
          </p:nvPr>
        </p:nvGraphicFramePr>
        <p:xfrm>
          <a:off x="2378980" y="5467065"/>
          <a:ext cx="4470400" cy="684213"/>
        </p:xfrm>
        <a:graphic>
          <a:graphicData uri="http://schemas.openxmlformats.org/presentationml/2006/ole">
            <mc:AlternateContent xmlns:mc="http://schemas.openxmlformats.org/markup-compatibility/2006">
              <mc:Choice xmlns:v="urn:schemas-microsoft-com:vml" Requires="v">
                <p:oleObj spid="_x0000_s14372" name="Equation" r:id="rId10" imgW="2908080" imgH="444240" progId="Equation.DSMT4">
                  <p:embed/>
                </p:oleObj>
              </mc:Choice>
              <mc:Fallback>
                <p:oleObj name="Equation" r:id="rId10" imgW="2908080" imgH="444240" progId="Equation.DSMT4">
                  <p:embed/>
                  <p:pic>
                    <p:nvPicPr>
                      <p:cNvPr id="61" name="オブジェクト 60">
                        <a:extLst>
                          <a:ext uri="{FF2B5EF4-FFF2-40B4-BE49-F238E27FC236}">
                            <a16:creationId xmlns:a16="http://schemas.microsoft.com/office/drawing/2014/main" id="{D0973E9E-05D7-4258-9547-BC9B82AF1DFD}"/>
                          </a:ext>
                        </a:extLst>
                      </p:cNvPr>
                      <p:cNvPicPr/>
                      <p:nvPr/>
                    </p:nvPicPr>
                    <p:blipFill>
                      <a:blip r:embed="rId11"/>
                      <a:stretch>
                        <a:fillRect/>
                      </a:stretch>
                    </p:blipFill>
                    <p:spPr>
                      <a:xfrm>
                        <a:off x="2378980" y="5467065"/>
                        <a:ext cx="4470400" cy="684213"/>
                      </a:xfrm>
                      <a:prstGeom prst="rect">
                        <a:avLst/>
                      </a:prstGeom>
                      <a:solidFill>
                        <a:srgbClr val="0070C0"/>
                      </a:solidFill>
                    </p:spPr>
                  </p:pic>
                </p:oleObj>
              </mc:Fallback>
            </mc:AlternateContent>
          </a:graphicData>
        </a:graphic>
      </p:graphicFrame>
      <p:sp>
        <p:nvSpPr>
          <p:cNvPr id="66" name="正方形/長方形 65">
            <a:extLst>
              <a:ext uri="{FF2B5EF4-FFF2-40B4-BE49-F238E27FC236}">
                <a16:creationId xmlns:a16="http://schemas.microsoft.com/office/drawing/2014/main" id="{A1EBBE88-9D78-4B11-B2ED-E9400BCF171D}"/>
              </a:ext>
            </a:extLst>
          </p:cNvPr>
          <p:cNvSpPr/>
          <p:nvPr/>
        </p:nvSpPr>
        <p:spPr>
          <a:xfrm>
            <a:off x="7134460" y="5563540"/>
            <a:ext cx="1541996" cy="553998"/>
          </a:xfrm>
          <a:prstGeom prst="rect">
            <a:avLst/>
          </a:prstGeom>
          <a:noFill/>
        </p:spPr>
        <p:txBody>
          <a:bodyPr wrap="square">
            <a:spAutoFit/>
          </a:bodyPr>
          <a:lstStyle/>
          <a:p>
            <a:pPr algn="just"/>
            <a:r>
              <a:rPr lang="ja-JP" altLang="en-US" sz="1500" dirty="0">
                <a:solidFill>
                  <a:srgbClr val="FFC000"/>
                </a:solidFill>
                <a:latin typeface="ＭＳ ゴシック" panose="020B0609070205080204" pitchFamily="49" charset="-128"/>
                <a:ea typeface="ＭＳ ゴシック" panose="020B0609070205080204" pitchFamily="49" charset="-128"/>
                <a:cs typeface="Times New Roman" panose="02020603050405020304" pitchFamily="18" charset="0"/>
              </a:rPr>
              <a:t>母比率</a:t>
            </a:r>
            <a:r>
              <a:rPr lang="en-US" altLang="ja-JP" sz="1500" dirty="0">
                <a:solidFill>
                  <a:srgbClr val="FFC000"/>
                </a:solidFill>
                <a:latin typeface="ＭＳ ゴシック" panose="020B0609070205080204" pitchFamily="49" charset="-128"/>
                <a:ea typeface="ＭＳ ゴシック" panose="020B0609070205080204" pitchFamily="49" charset="-128"/>
                <a:cs typeface="Times New Roman" panose="02020603050405020304" pitchFamily="18" charset="0"/>
              </a:rPr>
              <a:t>p</a:t>
            </a:r>
            <a:r>
              <a:rPr lang="ja-JP" altLang="en-US" sz="1500" dirty="0">
                <a:solidFill>
                  <a:srgbClr val="FFC000"/>
                </a:solidFill>
                <a:latin typeface="ＭＳ ゴシック" panose="020B0609070205080204" pitchFamily="49" charset="-128"/>
                <a:ea typeface="ＭＳ ゴシック" panose="020B0609070205080204" pitchFamily="49" charset="-128"/>
                <a:cs typeface="Times New Roman" panose="02020603050405020304" pitchFamily="18" charset="0"/>
              </a:rPr>
              <a:t>がわかっている必要</a:t>
            </a:r>
          </a:p>
        </p:txBody>
      </p:sp>
      <p:cxnSp>
        <p:nvCxnSpPr>
          <p:cNvPr id="68" name="コネクタ: 曲線 67">
            <a:extLst>
              <a:ext uri="{FF2B5EF4-FFF2-40B4-BE49-F238E27FC236}">
                <a16:creationId xmlns:a16="http://schemas.microsoft.com/office/drawing/2014/main" id="{D2C9989A-C6A9-475C-8519-5E3702B3E1B3}"/>
              </a:ext>
            </a:extLst>
          </p:cNvPr>
          <p:cNvCxnSpPr>
            <a:cxnSpLocks/>
          </p:cNvCxnSpPr>
          <p:nvPr/>
        </p:nvCxnSpPr>
        <p:spPr>
          <a:xfrm rot="10800000">
            <a:off x="6797720" y="5674638"/>
            <a:ext cx="336740" cy="141662"/>
          </a:xfrm>
          <a:prstGeom prst="curvedConnector3">
            <a:avLst>
              <a:gd name="adj1" fmla="val 50000"/>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0" name="正方形/長方形 69">
            <a:extLst>
              <a:ext uri="{FF2B5EF4-FFF2-40B4-BE49-F238E27FC236}">
                <a16:creationId xmlns:a16="http://schemas.microsoft.com/office/drawing/2014/main" id="{A87E1777-2BC4-48AB-AF53-C843978909B4}"/>
              </a:ext>
            </a:extLst>
          </p:cNvPr>
          <p:cNvSpPr/>
          <p:nvPr/>
        </p:nvSpPr>
        <p:spPr>
          <a:xfrm>
            <a:off x="4189600" y="4369826"/>
            <a:ext cx="355503" cy="400110"/>
          </a:xfrm>
          <a:prstGeom prst="rect">
            <a:avLst/>
          </a:prstGeom>
          <a:noFill/>
        </p:spPr>
        <p:txBody>
          <a:bodyPr wrap="square">
            <a:spAutoFit/>
          </a:bodyPr>
          <a:lstStyle/>
          <a:p>
            <a:pPr algn="just"/>
            <a:r>
              <a:rPr lang="en-US" altLang="ja-JP" sz="2000" i="1" dirty="0">
                <a:solidFill>
                  <a:schemeClr val="bg1"/>
                </a:solidFill>
                <a:ea typeface="ＭＳ ゴシック" panose="020B0609070205080204" pitchFamily="49" charset="-128"/>
                <a:cs typeface="Times New Roman" panose="02020603050405020304" pitchFamily="18" charset="0"/>
              </a:rPr>
              <a:t>p</a:t>
            </a:r>
            <a:endParaRPr lang="ja-JP" altLang="en-US" sz="2000" i="1" dirty="0">
              <a:solidFill>
                <a:schemeClr val="bg1"/>
              </a:solidFill>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934480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 presetClass="exit" presetSubtype="0" fill="hold" grpId="0" nodeType="withEffect">
                                  <p:stCondLst>
                                    <p:cond delay="0"/>
                                  </p:stCondLst>
                                  <p:childTnLst>
                                    <p:set>
                                      <p:cBhvr>
                                        <p:cTn id="9" dur="1" fill="hold">
                                          <p:stCondLst>
                                            <p:cond delay="0"/>
                                          </p:stCondLst>
                                        </p:cTn>
                                        <p:tgtEl>
                                          <p:spTgt spid="70"/>
                                        </p:tgtEl>
                                        <p:attrNameLst>
                                          <p:attrName>style.visibility</p:attrName>
                                        </p:attrNameLst>
                                      </p:cBhvr>
                                      <p:to>
                                        <p:strVal val="hidden"/>
                                      </p:to>
                                    </p:set>
                                  </p:childTnLst>
                                </p:cTn>
                              </p:par>
                              <p:par>
                                <p:cTn id="10" presetID="10"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500"/>
                                        <p:tgtEl>
                                          <p:spTgt spid="53"/>
                                        </p:tgtEl>
                                      </p:cBhvr>
                                    </p:animEffect>
                                  </p:childTnLst>
                                </p:cTn>
                              </p:par>
                              <p:par>
                                <p:cTn id="25" presetID="10" presetClass="entr" presetSubtype="0" fill="hold"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500"/>
                                        <p:tgtEl>
                                          <p:spTgt spid="5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par>
                                <p:cTn id="34" presetID="10" presetClass="entr" presetSubtype="0"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par>
                                <p:cTn id="37" presetID="10" presetClass="entr" presetSubtype="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500"/>
                                        <p:tgtEl>
                                          <p:spTgt spid="4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0"/>
                                        </p:tgtEl>
                                        <p:attrNameLst>
                                          <p:attrName>style.visibility</p:attrName>
                                        </p:attrNameLst>
                                      </p:cBhvr>
                                      <p:to>
                                        <p:strVal val="visible"/>
                                      </p:to>
                                    </p:set>
                                    <p:animEffect transition="in" filter="fade">
                                      <p:cBhvr>
                                        <p:cTn id="52" dur="500"/>
                                        <p:tgtEl>
                                          <p:spTgt spid="60"/>
                                        </p:tgtEl>
                                      </p:cBhvr>
                                    </p:animEffect>
                                  </p:childTnLst>
                                </p:cTn>
                              </p:par>
                              <p:par>
                                <p:cTn id="53" presetID="10" presetClass="entr" presetSubtype="0" fill="hold" nodeType="with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500"/>
                                        <p:tgtEl>
                                          <p:spTgt spid="6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66"/>
                                        </p:tgtEl>
                                        <p:attrNameLst>
                                          <p:attrName>style.visibility</p:attrName>
                                        </p:attrNameLst>
                                      </p:cBhvr>
                                      <p:to>
                                        <p:strVal val="visible"/>
                                      </p:to>
                                    </p:set>
                                    <p:animEffect transition="in" filter="fade">
                                      <p:cBhvr>
                                        <p:cTn id="58" dur="500"/>
                                        <p:tgtEl>
                                          <p:spTgt spid="66"/>
                                        </p:tgtEl>
                                      </p:cBhvr>
                                    </p:animEffect>
                                  </p:childTnLst>
                                </p:cTn>
                              </p:par>
                              <p:par>
                                <p:cTn id="59" presetID="10" presetClass="entr" presetSubtype="0" fill="hold" nodeType="withEffect">
                                  <p:stCondLst>
                                    <p:cond delay="0"/>
                                  </p:stCondLst>
                                  <p:childTnLst>
                                    <p:set>
                                      <p:cBhvr>
                                        <p:cTn id="60" dur="1" fill="hold">
                                          <p:stCondLst>
                                            <p:cond delay="0"/>
                                          </p:stCondLst>
                                        </p:cTn>
                                        <p:tgtEl>
                                          <p:spTgt spid="68"/>
                                        </p:tgtEl>
                                        <p:attrNameLst>
                                          <p:attrName>style.visibility</p:attrName>
                                        </p:attrNameLst>
                                      </p:cBhvr>
                                      <p:to>
                                        <p:strVal val="visible"/>
                                      </p:to>
                                    </p:set>
                                    <p:animEffect transition="in" filter="fade">
                                      <p:cBhvr>
                                        <p:cTn id="61"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5" grpId="0"/>
      <p:bldP spid="27" grpId="0"/>
      <p:bldP spid="30" grpId="0"/>
      <p:bldP spid="32" grpId="0" animBg="1"/>
      <p:bldP spid="35" grpId="0"/>
      <p:bldP spid="41" grpId="0"/>
      <p:bldP spid="53" grpId="0"/>
      <p:bldP spid="60" grpId="0"/>
      <p:bldP spid="66" grpId="0"/>
      <p:bldP spid="7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B0299C-56A7-437B-BC05-72D25F3C95E5}"/>
              </a:ext>
            </a:extLst>
          </p:cNvPr>
          <p:cNvSpPr>
            <a:spLocks noGrp="1"/>
          </p:cNvSpPr>
          <p:nvPr>
            <p:ph type="title"/>
          </p:nvPr>
        </p:nvSpPr>
        <p:spPr>
          <a:xfrm>
            <a:off x="720615" y="620688"/>
            <a:ext cx="7325816" cy="1143000"/>
          </a:xfrm>
        </p:spPr>
        <p:txBody>
          <a:bodyPr/>
          <a:lstStyle/>
          <a:p>
            <a:r>
              <a:rPr kumimoji="1" lang="ja-JP" altLang="en-US" sz="4000" dirty="0"/>
              <a:t>実際の母比率の区間推定</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53B64438-99CD-411D-A269-4749944F9968}"/>
                  </a:ext>
                </a:extLst>
              </p:cNvPr>
              <p:cNvSpPr>
                <a:spLocks noGrp="1"/>
              </p:cNvSpPr>
              <p:nvPr>
                <p:ph idx="1"/>
              </p:nvPr>
            </p:nvSpPr>
            <p:spPr>
              <a:xfrm>
                <a:off x="685799" y="2057400"/>
                <a:ext cx="8064991" cy="723528"/>
              </a:xfrm>
            </p:spPr>
            <p:txBody>
              <a:bodyPr/>
              <a:lstStyle/>
              <a:p>
                <a:r>
                  <a:rPr kumimoji="1" lang="ja-JP" altLang="en-US" sz="2300" dirty="0"/>
                  <a:t>大標本（</a:t>
                </a:r>
                <a:r>
                  <a:rPr kumimoji="1" lang="en-US" altLang="ja-JP" sz="2300" dirty="0"/>
                  <a:t>n</a:t>
                </a:r>
                <a:r>
                  <a:rPr kumimoji="1" lang="ja-JP" altLang="en-US" sz="2300" dirty="0"/>
                  <a:t>≧</a:t>
                </a:r>
                <a:r>
                  <a:rPr kumimoji="1" lang="en-US" altLang="ja-JP" sz="2300" dirty="0"/>
                  <a:t>100</a:t>
                </a:r>
                <a:r>
                  <a:rPr kumimoji="1" lang="ja-JP" altLang="en-US" sz="2300" dirty="0"/>
                  <a:t>）ならば，母比率</a:t>
                </a:r>
                <a:r>
                  <a:rPr kumimoji="1" lang="en-US" altLang="ja-JP" sz="2300" dirty="0"/>
                  <a:t>p</a:t>
                </a:r>
                <a:r>
                  <a:rPr kumimoji="1" lang="ja-JP" altLang="en-US" sz="2300" dirty="0"/>
                  <a:t>の代わりに標本比率</a:t>
                </a:r>
                <a14:m>
                  <m:oMath xmlns:m="http://schemas.openxmlformats.org/officeDocument/2006/math">
                    <m:acc>
                      <m:accPr>
                        <m:chr m:val="̂"/>
                        <m:ctrlPr>
                          <a:rPr kumimoji="1" lang="ja-JP" altLang="en-US" sz="2300" i="1" smtClean="0">
                            <a:latin typeface="Cambria Math" panose="02040503050406030204" pitchFamily="18" charset="0"/>
                          </a:rPr>
                        </m:ctrlPr>
                      </m:accPr>
                      <m:e>
                        <m:r>
                          <a:rPr kumimoji="1" lang="en-US" altLang="ja-JP" sz="2300" b="0" i="1" smtClean="0">
                            <a:latin typeface="Cambria Math" panose="02040503050406030204" pitchFamily="18" charset="0"/>
                          </a:rPr>
                          <m:t>𝑝</m:t>
                        </m:r>
                      </m:e>
                    </m:acc>
                  </m:oMath>
                </a14:m>
                <a:r>
                  <a:rPr kumimoji="1" lang="ja-JP" altLang="en-US" sz="2300" dirty="0"/>
                  <a:t>を使う</a:t>
                </a:r>
              </a:p>
            </p:txBody>
          </p:sp>
        </mc:Choice>
        <mc:Fallback xmlns="">
          <p:sp>
            <p:nvSpPr>
              <p:cNvPr id="3" name="コンテンツ プレースホルダー 2">
                <a:extLst>
                  <a:ext uri="{FF2B5EF4-FFF2-40B4-BE49-F238E27FC236}">
                    <a16:creationId xmlns:a16="http://schemas.microsoft.com/office/drawing/2014/main" id="{53B64438-99CD-411D-A269-4749944F9968}"/>
                  </a:ext>
                </a:extLst>
              </p:cNvPr>
              <p:cNvSpPr>
                <a:spLocks noGrp="1" noRot="1" noChangeAspect="1" noMove="1" noResize="1" noEditPoints="1" noAdjustHandles="1" noChangeArrowheads="1" noChangeShapeType="1" noTextEdit="1"/>
              </p:cNvSpPr>
              <p:nvPr>
                <p:ph idx="1"/>
              </p:nvPr>
            </p:nvSpPr>
            <p:spPr>
              <a:xfrm>
                <a:off x="685799" y="2057400"/>
                <a:ext cx="8064991" cy="723528"/>
              </a:xfrm>
              <a:blipFill>
                <a:blip r:embed="rId4"/>
                <a:stretch>
                  <a:fillRect t="-9322" r="-831"/>
                </a:stretch>
              </a:blipFill>
            </p:spPr>
            <p:txBody>
              <a:bodyPr/>
              <a:lstStyle/>
              <a:p>
                <a:r>
                  <a:rPr lang="ja-JP" altLang="en-US">
                    <a:noFill/>
                  </a:rPr>
                  <a:t> </a:t>
                </a:r>
              </a:p>
            </p:txBody>
          </p:sp>
        </mc:Fallback>
      </mc:AlternateContent>
      <p:sp>
        <p:nvSpPr>
          <p:cNvPr id="4" name="テキスト ボックス 3">
            <a:extLst>
              <a:ext uri="{FF2B5EF4-FFF2-40B4-BE49-F238E27FC236}">
                <a16:creationId xmlns:a16="http://schemas.microsoft.com/office/drawing/2014/main" id="{FF32DC7C-7AF7-4AB8-9C3F-1B6C75DA4145}"/>
              </a:ext>
            </a:extLst>
          </p:cNvPr>
          <p:cNvSpPr txBox="1"/>
          <p:nvPr/>
        </p:nvSpPr>
        <p:spPr>
          <a:xfrm>
            <a:off x="393209" y="2709654"/>
            <a:ext cx="2954655" cy="646331"/>
          </a:xfrm>
          <a:prstGeom prst="rect">
            <a:avLst/>
          </a:prstGeom>
          <a:noFill/>
        </p:spPr>
        <p:txBody>
          <a:bodyPr wrap="none" rtlCol="0">
            <a:spAutoFit/>
          </a:bodyPr>
          <a:lstStyle/>
          <a:p>
            <a:pPr algn="ctr"/>
            <a:r>
              <a:rPr kumimoji="1" lang="en-US" altLang="ja-JP" sz="1800" dirty="0">
                <a:solidFill>
                  <a:srgbClr val="FFFF00"/>
                </a:solidFill>
                <a:latin typeface="+mj-ea"/>
                <a:ea typeface="+mj-ea"/>
                <a:cs typeface="Times New Roman" panose="02020603050405020304" pitchFamily="18" charset="0"/>
              </a:rPr>
              <a:t>Wald </a:t>
            </a:r>
            <a:r>
              <a:rPr kumimoji="1" lang="ja-JP" altLang="en-US" sz="1800" dirty="0">
                <a:solidFill>
                  <a:srgbClr val="FFFF00"/>
                </a:solidFill>
                <a:latin typeface="+mj-ea"/>
                <a:ea typeface="+mj-ea"/>
                <a:cs typeface="Times New Roman" panose="02020603050405020304" pitchFamily="18" charset="0"/>
              </a:rPr>
              <a:t>法による</a:t>
            </a:r>
            <a:endParaRPr kumimoji="1" lang="en-US" altLang="ja-JP" sz="1800" dirty="0">
              <a:solidFill>
                <a:srgbClr val="FFFF00"/>
              </a:solidFill>
              <a:latin typeface="+mj-ea"/>
              <a:ea typeface="+mj-ea"/>
              <a:cs typeface="Times New Roman" panose="02020603050405020304" pitchFamily="18" charset="0"/>
            </a:endParaRPr>
          </a:p>
          <a:p>
            <a:pPr algn="ctr"/>
            <a:r>
              <a:rPr kumimoji="1" lang="ja-JP" altLang="en-US" sz="1800" dirty="0">
                <a:solidFill>
                  <a:srgbClr val="FFFF00"/>
                </a:solidFill>
                <a:latin typeface="+mj-ea"/>
                <a:ea typeface="+mj-ea"/>
                <a:cs typeface="Times New Roman" panose="02020603050405020304" pitchFamily="18" charset="0"/>
              </a:rPr>
              <a:t>母比率の信頼区間（大標本）</a:t>
            </a:r>
          </a:p>
        </p:txBody>
      </p:sp>
      <p:graphicFrame>
        <p:nvGraphicFramePr>
          <p:cNvPr id="5" name="オブジェクト 4">
            <a:extLst>
              <a:ext uri="{FF2B5EF4-FFF2-40B4-BE49-F238E27FC236}">
                <a16:creationId xmlns:a16="http://schemas.microsoft.com/office/drawing/2014/main" id="{9B00FC11-FA0A-4220-93D4-02AC3D67BC7F}"/>
              </a:ext>
            </a:extLst>
          </p:cNvPr>
          <p:cNvGraphicFramePr>
            <a:graphicFrameLocks noChangeAspect="1"/>
          </p:cNvGraphicFramePr>
          <p:nvPr>
            <p:extLst>
              <p:ext uri="{D42A27DB-BD31-4B8C-83A1-F6EECF244321}">
                <p14:modId xmlns:p14="http://schemas.microsoft.com/office/powerpoint/2010/main" val="3359559731"/>
              </p:ext>
            </p:extLst>
          </p:nvPr>
        </p:nvGraphicFramePr>
        <p:xfrm>
          <a:off x="3419872" y="2709654"/>
          <a:ext cx="4470400" cy="684213"/>
        </p:xfrm>
        <a:graphic>
          <a:graphicData uri="http://schemas.openxmlformats.org/presentationml/2006/ole">
            <mc:AlternateContent xmlns:mc="http://schemas.openxmlformats.org/markup-compatibility/2006">
              <mc:Choice xmlns:v="urn:schemas-microsoft-com:vml" Requires="v">
                <p:oleObj spid="_x0000_s15457" name="Equation" r:id="rId5" imgW="2908080" imgH="444240" progId="Equation.DSMT4">
                  <p:embed/>
                </p:oleObj>
              </mc:Choice>
              <mc:Fallback>
                <p:oleObj name="Equation" r:id="rId5" imgW="2908080" imgH="444240" progId="Equation.DSMT4">
                  <p:embed/>
                  <p:pic>
                    <p:nvPicPr>
                      <p:cNvPr id="61" name="オブジェクト 60">
                        <a:extLst>
                          <a:ext uri="{FF2B5EF4-FFF2-40B4-BE49-F238E27FC236}">
                            <a16:creationId xmlns:a16="http://schemas.microsoft.com/office/drawing/2014/main" id="{D0973E9E-05D7-4258-9547-BC9B82AF1DFD}"/>
                          </a:ext>
                        </a:extLst>
                      </p:cNvPr>
                      <p:cNvPicPr/>
                      <p:nvPr/>
                    </p:nvPicPr>
                    <p:blipFill>
                      <a:blip r:embed="rId6"/>
                      <a:stretch>
                        <a:fillRect/>
                      </a:stretch>
                    </p:blipFill>
                    <p:spPr>
                      <a:xfrm>
                        <a:off x="3419872" y="2709654"/>
                        <a:ext cx="4470400" cy="684213"/>
                      </a:xfrm>
                      <a:prstGeom prst="rect">
                        <a:avLst/>
                      </a:prstGeom>
                      <a:solidFill>
                        <a:srgbClr val="0070C0"/>
                      </a:solidFill>
                    </p:spPr>
                  </p:pic>
                </p:oleObj>
              </mc:Fallback>
            </mc:AlternateContent>
          </a:graphicData>
        </a:graphic>
      </p:graphicFrame>
      <p:sp>
        <p:nvSpPr>
          <p:cNvPr id="6" name="テキスト ボックス 5">
            <a:extLst>
              <a:ext uri="{FF2B5EF4-FFF2-40B4-BE49-F238E27FC236}">
                <a16:creationId xmlns:a16="http://schemas.microsoft.com/office/drawing/2014/main" id="{3E76E0D9-3D23-46BE-AEB2-7710BE6B3998}"/>
              </a:ext>
            </a:extLst>
          </p:cNvPr>
          <p:cNvSpPr txBox="1"/>
          <p:nvPr/>
        </p:nvSpPr>
        <p:spPr>
          <a:xfrm>
            <a:off x="505596" y="4456054"/>
            <a:ext cx="2956257" cy="646331"/>
          </a:xfrm>
          <a:prstGeom prst="rect">
            <a:avLst/>
          </a:prstGeom>
          <a:noFill/>
        </p:spPr>
        <p:txBody>
          <a:bodyPr wrap="none" rtlCol="0">
            <a:spAutoFit/>
          </a:bodyPr>
          <a:lstStyle/>
          <a:p>
            <a:pPr algn="ctr"/>
            <a:r>
              <a:rPr kumimoji="1" lang="en-US" altLang="ja-JP" sz="1800" dirty="0" err="1">
                <a:solidFill>
                  <a:srgbClr val="FFFF00"/>
                </a:solidFill>
                <a:latin typeface="+mj-ea"/>
                <a:ea typeface="+mj-ea"/>
                <a:cs typeface="Times New Roman" panose="02020603050405020304" pitchFamily="18" charset="0"/>
              </a:rPr>
              <a:t>Agresti-Coull</a:t>
            </a:r>
            <a:r>
              <a:rPr kumimoji="1" lang="en-US" altLang="ja-JP" sz="1800" dirty="0">
                <a:solidFill>
                  <a:srgbClr val="FFFF00"/>
                </a:solidFill>
                <a:latin typeface="+mj-ea"/>
                <a:ea typeface="+mj-ea"/>
                <a:cs typeface="Times New Roman" panose="02020603050405020304" pitchFamily="18" charset="0"/>
              </a:rPr>
              <a:t> </a:t>
            </a:r>
            <a:r>
              <a:rPr kumimoji="1" lang="ja-JP" altLang="en-US" sz="1800" dirty="0">
                <a:solidFill>
                  <a:srgbClr val="FFFF00"/>
                </a:solidFill>
                <a:latin typeface="+mj-ea"/>
                <a:ea typeface="+mj-ea"/>
                <a:cs typeface="Times New Roman" panose="02020603050405020304" pitchFamily="18" charset="0"/>
              </a:rPr>
              <a:t>法による</a:t>
            </a:r>
            <a:endParaRPr kumimoji="1" lang="en-US" altLang="ja-JP" sz="1800" dirty="0">
              <a:solidFill>
                <a:srgbClr val="FFFF00"/>
              </a:solidFill>
              <a:latin typeface="+mj-ea"/>
              <a:ea typeface="+mj-ea"/>
              <a:cs typeface="Times New Roman" panose="02020603050405020304" pitchFamily="18" charset="0"/>
            </a:endParaRPr>
          </a:p>
          <a:p>
            <a:pPr algn="ctr"/>
            <a:r>
              <a:rPr kumimoji="1" lang="ja-JP" altLang="en-US" sz="1800" dirty="0">
                <a:solidFill>
                  <a:srgbClr val="FFFF00"/>
                </a:solidFill>
                <a:latin typeface="+mj-ea"/>
                <a:ea typeface="+mj-ea"/>
                <a:cs typeface="Times New Roman" panose="02020603050405020304" pitchFamily="18" charset="0"/>
              </a:rPr>
              <a:t>母比率の信頼区間（小標本）</a:t>
            </a:r>
          </a:p>
        </p:txBody>
      </p:sp>
      <p:graphicFrame>
        <p:nvGraphicFramePr>
          <p:cNvPr id="7" name="オブジェクト 6">
            <a:extLst>
              <a:ext uri="{FF2B5EF4-FFF2-40B4-BE49-F238E27FC236}">
                <a16:creationId xmlns:a16="http://schemas.microsoft.com/office/drawing/2014/main" id="{0E5C65F6-20AF-46BC-87E3-C04C5268C041}"/>
              </a:ext>
            </a:extLst>
          </p:cNvPr>
          <p:cNvGraphicFramePr>
            <a:graphicFrameLocks noChangeAspect="1"/>
          </p:cNvGraphicFramePr>
          <p:nvPr>
            <p:extLst>
              <p:ext uri="{D42A27DB-BD31-4B8C-83A1-F6EECF244321}">
                <p14:modId xmlns:p14="http://schemas.microsoft.com/office/powerpoint/2010/main" val="538481227"/>
              </p:ext>
            </p:extLst>
          </p:nvPr>
        </p:nvGraphicFramePr>
        <p:xfrm>
          <a:off x="3453572" y="4434309"/>
          <a:ext cx="4646613" cy="684213"/>
        </p:xfrm>
        <a:graphic>
          <a:graphicData uri="http://schemas.openxmlformats.org/presentationml/2006/ole">
            <mc:AlternateContent xmlns:mc="http://schemas.openxmlformats.org/markup-compatibility/2006">
              <mc:Choice xmlns:v="urn:schemas-microsoft-com:vml" Requires="v">
                <p:oleObj spid="_x0000_s15458" name="Equation" r:id="rId7" imgW="3022560" imgH="444240" progId="Equation.DSMT4">
                  <p:embed/>
                </p:oleObj>
              </mc:Choice>
              <mc:Fallback>
                <p:oleObj name="Equation" r:id="rId7" imgW="3022560" imgH="444240" progId="Equation.DSMT4">
                  <p:embed/>
                  <p:pic>
                    <p:nvPicPr>
                      <p:cNvPr id="5" name="オブジェクト 4">
                        <a:extLst>
                          <a:ext uri="{FF2B5EF4-FFF2-40B4-BE49-F238E27FC236}">
                            <a16:creationId xmlns:a16="http://schemas.microsoft.com/office/drawing/2014/main" id="{9B00FC11-FA0A-4220-93D4-02AC3D67BC7F}"/>
                          </a:ext>
                        </a:extLst>
                      </p:cNvPr>
                      <p:cNvPicPr/>
                      <p:nvPr/>
                    </p:nvPicPr>
                    <p:blipFill>
                      <a:blip r:embed="rId8"/>
                      <a:stretch>
                        <a:fillRect/>
                      </a:stretch>
                    </p:blipFill>
                    <p:spPr>
                      <a:xfrm>
                        <a:off x="3453572" y="4434309"/>
                        <a:ext cx="4646613" cy="684213"/>
                      </a:xfrm>
                      <a:prstGeom prst="rect">
                        <a:avLst/>
                      </a:prstGeom>
                      <a:solidFill>
                        <a:srgbClr val="0070C0"/>
                      </a:solidFill>
                    </p:spPr>
                  </p:pic>
                </p:oleObj>
              </mc:Fallback>
            </mc:AlternateContent>
          </a:graphicData>
        </a:graphic>
      </p:graphicFrame>
      <p:graphicFrame>
        <p:nvGraphicFramePr>
          <p:cNvPr id="8" name="オブジェクト 7">
            <a:extLst>
              <a:ext uri="{FF2B5EF4-FFF2-40B4-BE49-F238E27FC236}">
                <a16:creationId xmlns:a16="http://schemas.microsoft.com/office/drawing/2014/main" id="{2D53031D-0F0E-4466-84A6-2B6CD977B2D7}"/>
              </a:ext>
            </a:extLst>
          </p:cNvPr>
          <p:cNvGraphicFramePr>
            <a:graphicFrameLocks noChangeAspect="1"/>
          </p:cNvGraphicFramePr>
          <p:nvPr>
            <p:extLst>
              <p:ext uri="{D42A27DB-BD31-4B8C-83A1-F6EECF244321}">
                <p14:modId xmlns:p14="http://schemas.microsoft.com/office/powerpoint/2010/main" val="1792363487"/>
              </p:ext>
            </p:extLst>
          </p:nvPr>
        </p:nvGraphicFramePr>
        <p:xfrm>
          <a:off x="3461853" y="5235315"/>
          <a:ext cx="546100" cy="608012"/>
        </p:xfrm>
        <a:graphic>
          <a:graphicData uri="http://schemas.openxmlformats.org/presentationml/2006/ole">
            <mc:AlternateContent xmlns:mc="http://schemas.openxmlformats.org/markup-compatibility/2006">
              <mc:Choice xmlns:v="urn:schemas-microsoft-com:vml" Requires="v">
                <p:oleObj spid="_x0000_s15459" name="Equation" r:id="rId9" imgW="355320" imgH="393480" progId="Equation.DSMT4">
                  <p:embed/>
                </p:oleObj>
              </mc:Choice>
              <mc:Fallback>
                <p:oleObj name="Equation" r:id="rId9" imgW="355320" imgH="393480" progId="Equation.DSMT4">
                  <p:embed/>
                  <p:pic>
                    <p:nvPicPr>
                      <p:cNvPr id="7" name="オブジェクト 6">
                        <a:extLst>
                          <a:ext uri="{FF2B5EF4-FFF2-40B4-BE49-F238E27FC236}">
                            <a16:creationId xmlns:a16="http://schemas.microsoft.com/office/drawing/2014/main" id="{0E5C65F6-20AF-46BC-87E3-C04C5268C041}"/>
                          </a:ext>
                        </a:extLst>
                      </p:cNvPr>
                      <p:cNvPicPr/>
                      <p:nvPr/>
                    </p:nvPicPr>
                    <p:blipFill>
                      <a:blip r:embed="rId10"/>
                      <a:stretch>
                        <a:fillRect/>
                      </a:stretch>
                    </p:blipFill>
                    <p:spPr>
                      <a:xfrm>
                        <a:off x="3461853" y="5235315"/>
                        <a:ext cx="546100" cy="608012"/>
                      </a:xfrm>
                      <a:prstGeom prst="rect">
                        <a:avLst/>
                      </a:prstGeom>
                      <a:noFill/>
                    </p:spPr>
                  </p:pic>
                </p:oleObj>
              </mc:Fallback>
            </mc:AlternateContent>
          </a:graphicData>
        </a:graphic>
      </p:graphicFrame>
      <p:cxnSp>
        <p:nvCxnSpPr>
          <p:cNvPr id="10" name="コネクタ: 曲線 9">
            <a:extLst>
              <a:ext uri="{FF2B5EF4-FFF2-40B4-BE49-F238E27FC236}">
                <a16:creationId xmlns:a16="http://schemas.microsoft.com/office/drawing/2014/main" id="{51B8010B-4D57-4318-B76A-2D3F37C03FB3}"/>
              </a:ext>
            </a:extLst>
          </p:cNvPr>
          <p:cNvCxnSpPr>
            <a:cxnSpLocks/>
          </p:cNvCxnSpPr>
          <p:nvPr/>
        </p:nvCxnSpPr>
        <p:spPr>
          <a:xfrm rot="16200000" flipV="1">
            <a:off x="3454428" y="5026988"/>
            <a:ext cx="339691" cy="167263"/>
          </a:xfrm>
          <a:prstGeom prst="curvedConnector3">
            <a:avLst>
              <a:gd name="adj1" fmla="val 50000"/>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コンテンツ プレースホルダー 2">
                <a:extLst>
                  <a:ext uri="{FF2B5EF4-FFF2-40B4-BE49-F238E27FC236}">
                    <a16:creationId xmlns:a16="http://schemas.microsoft.com/office/drawing/2014/main" id="{A7041FA2-03FE-46C0-A961-60D2DCF9DDAE}"/>
                  </a:ext>
                </a:extLst>
              </p:cNvPr>
              <p:cNvSpPr txBox="1">
                <a:spLocks/>
              </p:cNvSpPr>
              <p:nvPr/>
            </p:nvSpPr>
            <p:spPr bwMode="auto">
              <a:xfrm>
                <a:off x="680164" y="3858157"/>
                <a:ext cx="8073932" cy="7235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just" rtl="0" eaLnBrk="1" fontAlgn="base" hangingPunct="1">
                  <a:spcBef>
                    <a:spcPct val="20000"/>
                  </a:spcBef>
                  <a:spcAft>
                    <a:spcPct val="0"/>
                  </a:spcAft>
                  <a:buBlip>
                    <a:blip r:embed="rId11"/>
                  </a:buBlip>
                  <a:defRPr kumimoji="1" sz="3000">
                    <a:solidFill>
                      <a:schemeClr val="bg1"/>
                    </a:solidFill>
                    <a:latin typeface="+mj-ea"/>
                    <a:ea typeface="+mj-ea"/>
                    <a:cs typeface="+mn-cs"/>
                  </a:defRPr>
                </a:lvl1pPr>
                <a:lvl2pPr marL="742950" indent="-285750" algn="l" rtl="0" eaLnBrk="1" fontAlgn="base" hangingPunct="1">
                  <a:spcBef>
                    <a:spcPct val="20000"/>
                  </a:spcBef>
                  <a:spcAft>
                    <a:spcPct val="0"/>
                  </a:spcAft>
                  <a:buChar char="–"/>
                  <a:defRPr kumimoji="1" sz="2800">
                    <a:solidFill>
                      <a:schemeClr val="bg1"/>
                    </a:solidFill>
                    <a:latin typeface="+mj-ea"/>
                    <a:ea typeface="+mj-ea"/>
                  </a:defRPr>
                </a:lvl2pPr>
                <a:lvl3pPr marL="1143000" indent="-228600" algn="l" rtl="0" eaLnBrk="1" fontAlgn="base" hangingPunct="1">
                  <a:spcBef>
                    <a:spcPct val="20000"/>
                  </a:spcBef>
                  <a:spcAft>
                    <a:spcPct val="0"/>
                  </a:spcAft>
                  <a:buChar char="•"/>
                  <a:defRPr kumimoji="1" sz="2400">
                    <a:solidFill>
                      <a:schemeClr val="bg1"/>
                    </a:solidFill>
                    <a:latin typeface="+mj-ea"/>
                    <a:ea typeface="+mj-ea"/>
                  </a:defRPr>
                </a:lvl3pPr>
                <a:lvl4pPr marL="1600200" indent="-228600" algn="l" rtl="0" eaLnBrk="1" fontAlgn="base" hangingPunct="1">
                  <a:spcBef>
                    <a:spcPct val="20000"/>
                  </a:spcBef>
                  <a:spcAft>
                    <a:spcPct val="0"/>
                  </a:spcAft>
                  <a:buChar char="–"/>
                  <a:defRPr kumimoji="1" sz="2000">
                    <a:solidFill>
                      <a:schemeClr val="bg1"/>
                    </a:solidFill>
                    <a:latin typeface="+mj-ea"/>
                    <a:ea typeface="+mj-ea"/>
                  </a:defRPr>
                </a:lvl4pPr>
                <a:lvl5pPr marL="2057400" indent="-228600" algn="l" rtl="0" eaLnBrk="1" fontAlgn="base" hangingPunct="1">
                  <a:spcBef>
                    <a:spcPct val="20000"/>
                  </a:spcBef>
                  <a:spcAft>
                    <a:spcPct val="0"/>
                  </a:spcAft>
                  <a:buChar char="»"/>
                  <a:defRPr kumimoji="1" sz="2000">
                    <a:solidFill>
                      <a:schemeClr val="bg1"/>
                    </a:solidFill>
                    <a:latin typeface="+mj-ea"/>
                    <a:ea typeface="+mj-ea"/>
                  </a:defRPr>
                </a:lvl5pPr>
                <a:lvl6pPr marL="2514600" indent="-228600" algn="l" rtl="0" eaLnBrk="1" fontAlgn="base" hangingPunct="1">
                  <a:spcBef>
                    <a:spcPct val="20000"/>
                  </a:spcBef>
                  <a:spcAft>
                    <a:spcPct val="0"/>
                  </a:spcAft>
                  <a:buChar char="»"/>
                  <a:defRPr kumimoji="1" sz="2000">
                    <a:solidFill>
                      <a:schemeClr val="bg1"/>
                    </a:solidFill>
                    <a:latin typeface="+mn-lt"/>
                  </a:defRPr>
                </a:lvl6pPr>
                <a:lvl7pPr marL="2971800" indent="-228600" algn="l" rtl="0" eaLnBrk="1" fontAlgn="base" hangingPunct="1">
                  <a:spcBef>
                    <a:spcPct val="20000"/>
                  </a:spcBef>
                  <a:spcAft>
                    <a:spcPct val="0"/>
                  </a:spcAft>
                  <a:buChar char="»"/>
                  <a:defRPr kumimoji="1" sz="2000">
                    <a:solidFill>
                      <a:schemeClr val="bg1"/>
                    </a:solidFill>
                    <a:latin typeface="+mn-lt"/>
                  </a:defRPr>
                </a:lvl7pPr>
                <a:lvl8pPr marL="3429000" indent="-228600" algn="l" rtl="0" eaLnBrk="1" fontAlgn="base" hangingPunct="1">
                  <a:spcBef>
                    <a:spcPct val="20000"/>
                  </a:spcBef>
                  <a:spcAft>
                    <a:spcPct val="0"/>
                  </a:spcAft>
                  <a:buChar char="»"/>
                  <a:defRPr kumimoji="1" sz="2000">
                    <a:solidFill>
                      <a:schemeClr val="bg1"/>
                    </a:solidFill>
                    <a:latin typeface="+mn-lt"/>
                  </a:defRPr>
                </a:lvl8pPr>
                <a:lvl9pPr marL="3886200" indent="-228600" algn="l" rtl="0" eaLnBrk="1" fontAlgn="base" hangingPunct="1">
                  <a:spcBef>
                    <a:spcPct val="20000"/>
                  </a:spcBef>
                  <a:spcAft>
                    <a:spcPct val="0"/>
                  </a:spcAft>
                  <a:buChar char="»"/>
                  <a:defRPr kumimoji="1" sz="2000">
                    <a:solidFill>
                      <a:schemeClr val="bg1"/>
                    </a:solidFill>
                    <a:latin typeface="+mn-lt"/>
                  </a:defRPr>
                </a:lvl9pPr>
              </a:lstStyle>
              <a:p>
                <a:r>
                  <a:rPr lang="ja-JP" altLang="en-US" sz="2300" kern="0" dirty="0"/>
                  <a:t>大標本でないときは，標本比率</a:t>
                </a:r>
                <a14:m>
                  <m:oMath xmlns:m="http://schemas.openxmlformats.org/officeDocument/2006/math">
                    <m:acc>
                      <m:accPr>
                        <m:chr m:val="̂"/>
                        <m:ctrlPr>
                          <a:rPr lang="ja-JP" altLang="en-US" sz="2300" i="1" kern="0" smtClean="0">
                            <a:latin typeface="Cambria Math" panose="02040503050406030204" pitchFamily="18" charset="0"/>
                          </a:rPr>
                        </m:ctrlPr>
                      </m:accPr>
                      <m:e>
                        <m:r>
                          <a:rPr lang="en-US" altLang="ja-JP" sz="2300" i="1" kern="0" smtClean="0">
                            <a:latin typeface="Cambria Math" panose="02040503050406030204" pitchFamily="18" charset="0"/>
                          </a:rPr>
                          <m:t>𝑝</m:t>
                        </m:r>
                      </m:e>
                    </m:acc>
                  </m:oMath>
                </a14:m>
                <a:r>
                  <a:rPr lang="ja-JP" altLang="en-US" sz="2300" kern="0" dirty="0" err="1"/>
                  <a:t>を</a:t>
                </a:r>
                <a:r>
                  <a:rPr lang="ja-JP" altLang="en-US" sz="2300" kern="0" dirty="0">
                    <a:solidFill>
                      <a:srgbClr val="FFFF00"/>
                    </a:solidFill>
                  </a:rPr>
                  <a:t>修正した</a:t>
                </a:r>
                <a14:m>
                  <m:oMath xmlns:m="http://schemas.openxmlformats.org/officeDocument/2006/math">
                    <m:acc>
                      <m:accPr>
                        <m:chr m:val="̂"/>
                        <m:ctrlPr>
                          <a:rPr lang="ja-JP" altLang="en-US" sz="2300" i="1" kern="0">
                            <a:solidFill>
                              <a:srgbClr val="FFFF00"/>
                            </a:solidFill>
                            <a:latin typeface="Cambria Math" panose="02040503050406030204" pitchFamily="18" charset="0"/>
                          </a:rPr>
                        </m:ctrlPr>
                      </m:accPr>
                      <m:e>
                        <m:r>
                          <a:rPr lang="en-US" altLang="ja-JP" sz="2300" i="1" kern="0">
                            <a:solidFill>
                              <a:srgbClr val="FFFF00"/>
                            </a:solidFill>
                            <a:latin typeface="Cambria Math" panose="02040503050406030204" pitchFamily="18" charset="0"/>
                          </a:rPr>
                          <m:t>𝑝</m:t>
                        </m:r>
                      </m:e>
                    </m:acc>
                  </m:oMath>
                </a14:m>
                <a:r>
                  <a:rPr lang="en-US" altLang="ja-JP" sz="2300" kern="0" dirty="0">
                    <a:solidFill>
                      <a:srgbClr val="FFFF00"/>
                    </a:solidFill>
                  </a:rPr>
                  <a:t>’</a:t>
                </a:r>
                <a:r>
                  <a:rPr lang="ja-JP" altLang="en-US" sz="2300" kern="0" dirty="0"/>
                  <a:t>を使う</a:t>
                </a:r>
              </a:p>
            </p:txBody>
          </p:sp>
        </mc:Choice>
        <mc:Fallback xmlns="">
          <p:sp>
            <p:nvSpPr>
              <p:cNvPr id="15" name="コンテンツ プレースホルダー 2">
                <a:extLst>
                  <a:ext uri="{FF2B5EF4-FFF2-40B4-BE49-F238E27FC236}">
                    <a16:creationId xmlns:a16="http://schemas.microsoft.com/office/drawing/2014/main" id="{A7041FA2-03FE-46C0-A961-60D2DCF9DDAE}"/>
                  </a:ext>
                </a:extLst>
              </p:cNvPr>
              <p:cNvSpPr txBox="1">
                <a:spLocks noRot="1" noChangeAspect="1" noMove="1" noResize="1" noEditPoints="1" noAdjustHandles="1" noChangeArrowheads="1" noChangeShapeType="1" noTextEdit="1"/>
              </p:cNvSpPr>
              <p:nvPr/>
            </p:nvSpPr>
            <p:spPr bwMode="auto">
              <a:xfrm>
                <a:off x="680164" y="3858157"/>
                <a:ext cx="8073932" cy="723528"/>
              </a:xfrm>
              <a:prstGeom prst="rect">
                <a:avLst/>
              </a:prstGeom>
              <a:blipFill>
                <a:blip r:embed="rId12"/>
                <a:stretch>
                  <a:fillRect t="-9244"/>
                </a:stretch>
              </a:blipFill>
              <a:ln w="9525">
                <a:noFill/>
                <a:miter lim="800000"/>
                <a:headEnd/>
                <a:tailEnd/>
              </a:ln>
              <a:effectLst/>
            </p:spPr>
            <p:txBody>
              <a:bodyPr/>
              <a:lstStyle/>
              <a:p>
                <a:r>
                  <a:rPr lang="ja-JP" altLang="en-US">
                    <a:noFill/>
                  </a:rPr>
                  <a:t> </a:t>
                </a:r>
              </a:p>
            </p:txBody>
          </p:sp>
        </mc:Fallback>
      </mc:AlternateContent>
      <p:sp>
        <p:nvSpPr>
          <p:cNvPr id="16" name="テキスト ボックス 15">
            <a:extLst>
              <a:ext uri="{FF2B5EF4-FFF2-40B4-BE49-F238E27FC236}">
                <a16:creationId xmlns:a16="http://schemas.microsoft.com/office/drawing/2014/main" id="{916EE638-8A03-46D7-BB5D-17F8625B6B97}"/>
              </a:ext>
            </a:extLst>
          </p:cNvPr>
          <p:cNvSpPr txBox="1"/>
          <p:nvPr/>
        </p:nvSpPr>
        <p:spPr>
          <a:xfrm>
            <a:off x="3923928" y="5354655"/>
            <a:ext cx="4830168" cy="369332"/>
          </a:xfrm>
          <a:prstGeom prst="rect">
            <a:avLst/>
          </a:prstGeom>
          <a:noFill/>
        </p:spPr>
        <p:txBody>
          <a:bodyPr wrap="none" rtlCol="0">
            <a:spAutoFit/>
          </a:bodyPr>
          <a:lstStyle/>
          <a:p>
            <a:r>
              <a:rPr kumimoji="1" lang="ja-JP" altLang="en-US" sz="1800" dirty="0">
                <a:solidFill>
                  <a:schemeClr val="bg1"/>
                </a:solidFill>
                <a:latin typeface="+mj-ea"/>
                <a:ea typeface="+mj-ea"/>
                <a:cs typeface="Times New Roman" panose="02020603050405020304" pitchFamily="18" charset="0"/>
              </a:rPr>
              <a:t>で標本比率を修正</a:t>
            </a:r>
            <a:r>
              <a:rPr kumimoji="1" lang="ja-JP" altLang="en-US" sz="1500" dirty="0">
                <a:solidFill>
                  <a:schemeClr val="bg1"/>
                </a:solidFill>
                <a:latin typeface="+mj-ea"/>
                <a:ea typeface="+mj-ea"/>
                <a:cs typeface="Times New Roman" panose="02020603050405020304" pitchFamily="18" charset="0"/>
              </a:rPr>
              <a:t>（小標本のときに誤差を大きく評価）</a:t>
            </a:r>
          </a:p>
        </p:txBody>
      </p:sp>
    </p:spTree>
    <p:extLst>
      <p:ext uri="{BB962C8B-B14F-4D97-AF65-F5344CB8AC3E}">
        <p14:creationId xmlns:p14="http://schemas.microsoft.com/office/powerpoint/2010/main" val="164142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31C820-608B-4E3E-AE8C-7AB580F7F44D}"/>
              </a:ext>
            </a:extLst>
          </p:cNvPr>
          <p:cNvSpPr>
            <a:spLocks noGrp="1"/>
          </p:cNvSpPr>
          <p:nvPr>
            <p:ph type="title"/>
          </p:nvPr>
        </p:nvSpPr>
        <p:spPr/>
        <p:txBody>
          <a:bodyPr/>
          <a:lstStyle/>
          <a:p>
            <a:r>
              <a:rPr kumimoji="1" lang="ja-JP" altLang="en-US" dirty="0"/>
              <a:t>例　題</a:t>
            </a:r>
          </a:p>
        </p:txBody>
      </p:sp>
      <p:sp>
        <p:nvSpPr>
          <p:cNvPr id="3" name="コンテンツ プレースホルダー 2">
            <a:extLst>
              <a:ext uri="{FF2B5EF4-FFF2-40B4-BE49-F238E27FC236}">
                <a16:creationId xmlns:a16="http://schemas.microsoft.com/office/drawing/2014/main" id="{12F13AB2-D58C-48F7-87E6-1A465405475A}"/>
              </a:ext>
            </a:extLst>
          </p:cNvPr>
          <p:cNvSpPr>
            <a:spLocks noGrp="1"/>
          </p:cNvSpPr>
          <p:nvPr>
            <p:ph idx="1"/>
          </p:nvPr>
        </p:nvSpPr>
        <p:spPr>
          <a:xfrm>
            <a:off x="685800" y="1988840"/>
            <a:ext cx="7772400" cy="4395936"/>
          </a:xfrm>
        </p:spPr>
        <p:txBody>
          <a:bodyPr/>
          <a:lstStyle/>
          <a:p>
            <a:pPr marL="0" indent="0">
              <a:buNone/>
            </a:pPr>
            <a:r>
              <a:rPr kumimoji="1" lang="ja-JP" altLang="en-US" sz="2500" dirty="0"/>
              <a:t>ある市長選で</a:t>
            </a:r>
            <a:r>
              <a:rPr kumimoji="1" lang="en-US" altLang="ja-JP" sz="2500" dirty="0"/>
              <a:t>A</a:t>
            </a:r>
            <a:r>
              <a:rPr kumimoji="1" lang="ja-JP" altLang="en-US" sz="2500" dirty="0"/>
              <a:t>氏と</a:t>
            </a:r>
            <a:r>
              <a:rPr kumimoji="1" lang="en-US" altLang="ja-JP" sz="2500" dirty="0"/>
              <a:t>B</a:t>
            </a:r>
            <a:r>
              <a:rPr kumimoji="1" lang="ja-JP" altLang="en-US" sz="2500" dirty="0"/>
              <a:t>氏が立候補した。</a:t>
            </a:r>
            <a:r>
              <a:rPr kumimoji="1" lang="en-US" altLang="ja-JP" sz="2500" dirty="0"/>
              <a:t>50</a:t>
            </a:r>
            <a:r>
              <a:rPr kumimoji="1" lang="ja-JP" altLang="en-US" sz="2500" dirty="0"/>
              <a:t>人に対する出口調査の結果，</a:t>
            </a:r>
            <a:r>
              <a:rPr kumimoji="1" lang="en-US" altLang="ja-JP" sz="2500" dirty="0"/>
              <a:t>A</a:t>
            </a:r>
            <a:r>
              <a:rPr kumimoji="1" lang="ja-JP" altLang="en-US" sz="2500" dirty="0"/>
              <a:t>氏の得票率は</a:t>
            </a:r>
            <a:r>
              <a:rPr kumimoji="1" lang="en-US" altLang="ja-JP" sz="2500" dirty="0"/>
              <a:t>70</a:t>
            </a:r>
            <a:r>
              <a:rPr kumimoji="1" lang="ja-JP" altLang="en-US" sz="2500" dirty="0"/>
              <a:t>％だったが，</a:t>
            </a:r>
            <a:r>
              <a:rPr kumimoji="1" lang="en-US" altLang="ja-JP" sz="2500" dirty="0"/>
              <a:t>A</a:t>
            </a:r>
            <a:r>
              <a:rPr kumimoji="1" lang="ja-JP" altLang="en-US" sz="2500" dirty="0"/>
              <a:t>氏に当確を出しても良いだろうか？信頼係数</a:t>
            </a:r>
            <a:r>
              <a:rPr kumimoji="1" lang="en-US" altLang="ja-JP" sz="2500" dirty="0"/>
              <a:t>95</a:t>
            </a:r>
            <a:r>
              <a:rPr kumimoji="1" lang="ja-JP" altLang="en-US" sz="2500" dirty="0"/>
              <a:t>％で判断せよ。</a:t>
            </a:r>
            <a:endParaRPr kumimoji="1" lang="en-US" altLang="ja-JP" sz="2500" dirty="0"/>
          </a:p>
          <a:p>
            <a:pPr marL="0" indent="0">
              <a:buNone/>
            </a:pPr>
            <a:endParaRPr kumimoji="1" lang="en-US" altLang="ja-JP" sz="1000" dirty="0"/>
          </a:p>
          <a:p>
            <a:pPr marL="0" indent="0">
              <a:buNone/>
            </a:pPr>
            <a:r>
              <a:rPr kumimoji="1" lang="ja-JP" altLang="en-US" sz="2300" dirty="0"/>
              <a:t>解：比較的大きな標本なので</a:t>
            </a:r>
            <a:r>
              <a:rPr kumimoji="1" lang="en-US" altLang="ja-JP" sz="2300" dirty="0"/>
              <a:t>Wald</a:t>
            </a:r>
            <a:r>
              <a:rPr kumimoji="1" lang="ja-JP" altLang="en-US" sz="2300" dirty="0"/>
              <a:t>法で母比率の信頼区間を推定すると，以下のように（</a:t>
            </a:r>
            <a:r>
              <a:rPr kumimoji="1" lang="en-US" altLang="ja-JP" sz="2300" dirty="0"/>
              <a:t>57.3%</a:t>
            </a:r>
            <a:r>
              <a:rPr kumimoji="1" lang="ja-JP" altLang="en-US" sz="2300" dirty="0" err="1"/>
              <a:t>，</a:t>
            </a:r>
            <a:r>
              <a:rPr kumimoji="1" lang="en-US" altLang="ja-JP" sz="2300" dirty="0"/>
              <a:t>82.7%</a:t>
            </a:r>
            <a:r>
              <a:rPr kumimoji="1" lang="ja-JP" altLang="en-US" sz="2300" dirty="0"/>
              <a:t>）となる。</a:t>
            </a:r>
            <a:endParaRPr kumimoji="1" lang="en-US" altLang="ja-JP" sz="2300" dirty="0"/>
          </a:p>
          <a:p>
            <a:pPr marL="0" indent="0">
              <a:buNone/>
            </a:pPr>
            <a:endParaRPr lang="en-US" altLang="ja-JP" sz="2300" dirty="0"/>
          </a:p>
          <a:p>
            <a:pPr marL="0" indent="0">
              <a:buNone/>
            </a:pPr>
            <a:endParaRPr kumimoji="1" lang="en-US" altLang="ja-JP" sz="2300" dirty="0"/>
          </a:p>
          <a:p>
            <a:pPr marL="0" indent="0">
              <a:buNone/>
            </a:pPr>
            <a:r>
              <a:rPr kumimoji="1" lang="en-US" altLang="ja-JP" sz="2300" dirty="0"/>
              <a:t>1</a:t>
            </a:r>
            <a:r>
              <a:rPr kumimoji="1" lang="ja-JP" altLang="en-US" sz="2300" dirty="0"/>
              <a:t>名のみが当選するので，このうち</a:t>
            </a:r>
            <a:r>
              <a:rPr kumimoji="1" lang="ja-JP" altLang="en-US" sz="2300" dirty="0">
                <a:solidFill>
                  <a:srgbClr val="FFFF00"/>
                </a:solidFill>
              </a:rPr>
              <a:t>下限値が</a:t>
            </a:r>
            <a:r>
              <a:rPr kumimoji="1" lang="en-US" altLang="ja-JP" sz="2300" dirty="0">
                <a:solidFill>
                  <a:srgbClr val="FFFF00"/>
                </a:solidFill>
              </a:rPr>
              <a:t>0.5</a:t>
            </a:r>
            <a:r>
              <a:rPr kumimoji="1" lang="ja-JP" altLang="en-US" sz="2300" dirty="0">
                <a:solidFill>
                  <a:srgbClr val="FFFF00"/>
                </a:solidFill>
              </a:rPr>
              <a:t>を超えていれば当確を出して良い</a:t>
            </a:r>
            <a:r>
              <a:rPr kumimoji="1" lang="ja-JP" altLang="en-US" sz="2300" dirty="0"/>
              <a:t>ことになる。</a:t>
            </a:r>
            <a:endParaRPr kumimoji="1" lang="en-US" altLang="ja-JP" sz="2300" dirty="0"/>
          </a:p>
          <a:p>
            <a:pPr marL="0" indent="0">
              <a:buNone/>
            </a:pPr>
            <a:r>
              <a:rPr kumimoji="1" lang="en-US" altLang="ja-JP" sz="2300" dirty="0"/>
              <a:t>A</a:t>
            </a:r>
            <a:r>
              <a:rPr kumimoji="1" lang="ja-JP" altLang="en-US" sz="2300" dirty="0"/>
              <a:t>氏の信頼限界の下限値は</a:t>
            </a:r>
            <a:r>
              <a:rPr lang="en-US" altLang="ja-JP" sz="2300" dirty="0"/>
              <a:t>0.573</a:t>
            </a:r>
            <a:r>
              <a:rPr lang="ja-JP" altLang="en-US" sz="2300" dirty="0"/>
              <a:t>なので，</a:t>
            </a:r>
            <a:r>
              <a:rPr kumimoji="1" lang="ja-JP" altLang="en-US" sz="2300" dirty="0">
                <a:solidFill>
                  <a:srgbClr val="FFC000"/>
                </a:solidFill>
              </a:rPr>
              <a:t>当確を出せる</a:t>
            </a:r>
            <a:r>
              <a:rPr kumimoji="1" lang="ja-JP" altLang="en-US" sz="2300" dirty="0"/>
              <a:t>。</a:t>
            </a:r>
          </a:p>
        </p:txBody>
      </p:sp>
      <p:graphicFrame>
        <p:nvGraphicFramePr>
          <p:cNvPr id="4" name="オブジェクト 3">
            <a:extLst>
              <a:ext uri="{FF2B5EF4-FFF2-40B4-BE49-F238E27FC236}">
                <a16:creationId xmlns:a16="http://schemas.microsoft.com/office/drawing/2014/main" id="{EEF6FD9C-4F75-443F-8B77-3DBE40DD0AC0}"/>
              </a:ext>
            </a:extLst>
          </p:cNvPr>
          <p:cNvGraphicFramePr>
            <a:graphicFrameLocks noChangeAspect="1"/>
          </p:cNvGraphicFramePr>
          <p:nvPr>
            <p:extLst>
              <p:ext uri="{D42A27DB-BD31-4B8C-83A1-F6EECF244321}">
                <p14:modId xmlns:p14="http://schemas.microsoft.com/office/powerpoint/2010/main" val="4126449386"/>
              </p:ext>
            </p:extLst>
          </p:nvPr>
        </p:nvGraphicFramePr>
        <p:xfrm>
          <a:off x="792162" y="4293096"/>
          <a:ext cx="7559675" cy="720725"/>
        </p:xfrm>
        <a:graphic>
          <a:graphicData uri="http://schemas.openxmlformats.org/presentationml/2006/ole">
            <mc:AlternateContent xmlns:mc="http://schemas.openxmlformats.org/markup-compatibility/2006">
              <mc:Choice xmlns:v="urn:schemas-microsoft-com:vml" Requires="v">
                <p:oleObj spid="_x0000_s16413" name="Equation" r:id="rId3" imgW="4673520" imgH="444240" progId="Equation.DSMT4">
                  <p:embed/>
                </p:oleObj>
              </mc:Choice>
              <mc:Fallback>
                <p:oleObj name="Equation" r:id="rId3" imgW="4673520" imgH="444240" progId="Equation.DSMT4">
                  <p:embed/>
                  <p:pic>
                    <p:nvPicPr>
                      <p:cNvPr id="5" name="オブジェクト 4">
                        <a:extLst>
                          <a:ext uri="{FF2B5EF4-FFF2-40B4-BE49-F238E27FC236}">
                            <a16:creationId xmlns:a16="http://schemas.microsoft.com/office/drawing/2014/main" id="{9B00FC11-FA0A-4220-93D4-02AC3D67BC7F}"/>
                          </a:ext>
                        </a:extLst>
                      </p:cNvPr>
                      <p:cNvPicPr/>
                      <p:nvPr/>
                    </p:nvPicPr>
                    <p:blipFill>
                      <a:blip r:embed="rId4"/>
                      <a:stretch>
                        <a:fillRect/>
                      </a:stretch>
                    </p:blipFill>
                    <p:spPr>
                      <a:xfrm>
                        <a:off x="792162" y="4293096"/>
                        <a:ext cx="7559675" cy="720725"/>
                      </a:xfrm>
                      <a:prstGeom prst="rect">
                        <a:avLst/>
                      </a:prstGeom>
                      <a:noFill/>
                    </p:spPr>
                  </p:pic>
                </p:oleObj>
              </mc:Fallback>
            </mc:AlternateContent>
          </a:graphicData>
        </a:graphic>
      </p:graphicFrame>
      <p:pic>
        <p:nvPicPr>
          <p:cNvPr id="8" name="図 7">
            <a:extLst>
              <a:ext uri="{FF2B5EF4-FFF2-40B4-BE49-F238E27FC236}">
                <a16:creationId xmlns:a16="http://schemas.microsoft.com/office/drawing/2014/main" id="{2BB4BA7E-2EA7-4A3E-B42F-5CED706F7D6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56176" y="607504"/>
            <a:ext cx="1268760" cy="1268760"/>
          </a:xfrm>
          <a:prstGeom prst="rect">
            <a:avLst/>
          </a:prstGeom>
        </p:spPr>
      </p:pic>
      <p:pic>
        <p:nvPicPr>
          <p:cNvPr id="10" name="図 9">
            <a:extLst>
              <a:ext uri="{FF2B5EF4-FFF2-40B4-BE49-F238E27FC236}">
                <a16:creationId xmlns:a16="http://schemas.microsoft.com/office/drawing/2014/main" id="{B15F87F0-F98E-4932-8A02-66D85829318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79121" y="404664"/>
            <a:ext cx="1148557" cy="1400680"/>
          </a:xfrm>
          <a:prstGeom prst="rect">
            <a:avLst/>
          </a:prstGeom>
        </p:spPr>
      </p:pic>
    </p:spTree>
    <p:extLst>
      <p:ext uri="{BB962C8B-B14F-4D97-AF65-F5344CB8AC3E}">
        <p14:creationId xmlns:p14="http://schemas.microsoft.com/office/powerpoint/2010/main" val="324586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90600" y="620688"/>
            <a:ext cx="7541840" cy="1143000"/>
          </a:xfrm>
        </p:spPr>
        <p:txBody>
          <a:bodyPr/>
          <a:lstStyle/>
          <a:p>
            <a:r>
              <a:rPr kumimoji="1" lang="ja-JP" altLang="en-US" sz="3000" b="1" dirty="0">
                <a:effectLst>
                  <a:outerShdw blurRad="38100" dist="38100" dir="2700000" algn="tl">
                    <a:srgbClr val="000000">
                      <a:alpha val="43137"/>
                    </a:srgbClr>
                  </a:outerShdw>
                </a:effectLst>
              </a:rPr>
              <a:t>区間推定式の逆算による簡易的な</a:t>
            </a:r>
            <a:br>
              <a:rPr kumimoji="1" lang="en-US" altLang="ja-JP" sz="3000" b="1" dirty="0">
                <a:effectLst>
                  <a:outerShdw blurRad="38100" dist="38100" dir="2700000" algn="tl">
                    <a:srgbClr val="000000">
                      <a:alpha val="43137"/>
                    </a:srgbClr>
                  </a:outerShdw>
                </a:effectLst>
              </a:rPr>
            </a:br>
            <a:r>
              <a:rPr kumimoji="1" lang="ja-JP" altLang="en-US" sz="4000" b="1" dirty="0">
                <a:effectLst>
                  <a:outerShdw blurRad="38100" dist="38100" dir="2700000" algn="tl">
                    <a:srgbClr val="000000">
                      <a:alpha val="43137"/>
                    </a:srgbClr>
                  </a:outerShdw>
                </a:effectLst>
              </a:rPr>
              <a:t>標本サイズの決め方　比率編</a:t>
            </a:r>
          </a:p>
        </p:txBody>
      </p:sp>
      <p:sp>
        <p:nvSpPr>
          <p:cNvPr id="3" name="コンテンツ プレースホルダー 2"/>
          <p:cNvSpPr>
            <a:spLocks noGrp="1"/>
          </p:cNvSpPr>
          <p:nvPr>
            <p:ph idx="1"/>
          </p:nvPr>
        </p:nvSpPr>
        <p:spPr>
          <a:xfrm>
            <a:off x="685800" y="2057400"/>
            <a:ext cx="8002364" cy="4114800"/>
          </a:xfrm>
        </p:spPr>
        <p:txBody>
          <a:bodyPr/>
          <a:lstStyle/>
          <a:p>
            <a:r>
              <a:rPr kumimoji="1" lang="ja-JP" altLang="en-US" sz="2500" dirty="0"/>
              <a:t>アンケートなど，母比率の推定が基本となる調査では，どの位の大きさの標本が必要（何人に聞けば良い）？</a:t>
            </a:r>
            <a:endParaRPr kumimoji="1" lang="en-US" altLang="ja-JP" sz="2500" dirty="0"/>
          </a:p>
          <a:p>
            <a:pPr marL="0" indent="0">
              <a:buNone/>
            </a:pPr>
            <a:r>
              <a:rPr lang="ja-JP" altLang="en-US" sz="2500" dirty="0"/>
              <a:t>　　→母比率の</a:t>
            </a:r>
            <a:r>
              <a:rPr lang="ja-JP" altLang="en-US" sz="2500" dirty="0">
                <a:solidFill>
                  <a:srgbClr val="FFFF00"/>
                </a:solidFill>
              </a:rPr>
              <a:t>信頼区間の幅を決める式から逆算</a:t>
            </a:r>
            <a:endParaRPr lang="en-US" altLang="ja-JP" sz="2500" dirty="0">
              <a:solidFill>
                <a:srgbClr val="FFFF00"/>
              </a:solidFill>
            </a:endParaRPr>
          </a:p>
          <a:p>
            <a:pPr marL="0" indent="0">
              <a:buNone/>
            </a:pPr>
            <a:r>
              <a:rPr kumimoji="1" lang="ja-JP" altLang="en-US" sz="2500" dirty="0"/>
              <a:t>　　→信頼性に対応した</a:t>
            </a:r>
            <a:r>
              <a:rPr kumimoji="1" lang="ja-JP" altLang="en-US" sz="2500" dirty="0">
                <a:solidFill>
                  <a:srgbClr val="FFC000"/>
                </a:solidFill>
              </a:rPr>
              <a:t>誤差の大きさの部分</a:t>
            </a:r>
            <a:r>
              <a:rPr kumimoji="1" lang="ja-JP" altLang="en-US" sz="2500" dirty="0"/>
              <a:t>を使う</a:t>
            </a:r>
            <a:endParaRPr kumimoji="1" lang="en-US" altLang="ja-JP" sz="2500" dirty="0"/>
          </a:p>
          <a:p>
            <a:pPr marL="0" indent="0">
              <a:buNone/>
            </a:pPr>
            <a:endParaRPr lang="en-US" altLang="ja-JP" sz="2500" dirty="0"/>
          </a:p>
          <a:p>
            <a:pPr marL="0" indent="0">
              <a:buNone/>
            </a:pPr>
            <a:endParaRPr kumimoji="1" lang="en-US" altLang="ja-JP" sz="2500" dirty="0"/>
          </a:p>
          <a:p>
            <a:pPr marL="0" indent="0">
              <a:buNone/>
            </a:pPr>
            <a:r>
              <a:rPr lang="ja-JP" altLang="en-US" sz="2500" dirty="0"/>
              <a:t>　　→許容できる誤差の大きさを右辺において</a:t>
            </a:r>
            <a:r>
              <a:rPr lang="en-US" altLang="ja-JP" sz="2500" dirty="0">
                <a:solidFill>
                  <a:srgbClr val="FFFF00"/>
                </a:solidFill>
              </a:rPr>
              <a:t>n</a:t>
            </a:r>
            <a:r>
              <a:rPr lang="ja-JP" altLang="en-US" sz="2500" dirty="0"/>
              <a:t>を求める</a:t>
            </a:r>
            <a:endParaRPr kumimoji="1" lang="ja-JP" altLang="en-US" sz="2500" dirty="0"/>
          </a:p>
        </p:txBody>
      </p:sp>
      <p:graphicFrame>
        <p:nvGraphicFramePr>
          <p:cNvPr id="17" name="オブジェクト 16">
            <a:extLst>
              <a:ext uri="{FF2B5EF4-FFF2-40B4-BE49-F238E27FC236}">
                <a16:creationId xmlns:a16="http://schemas.microsoft.com/office/drawing/2014/main" id="{525F626A-2978-4C06-B17B-1987029D3F89}"/>
              </a:ext>
            </a:extLst>
          </p:cNvPr>
          <p:cNvGraphicFramePr>
            <a:graphicFrameLocks noChangeAspect="1"/>
          </p:cNvGraphicFramePr>
          <p:nvPr>
            <p:extLst>
              <p:ext uri="{D42A27DB-BD31-4B8C-83A1-F6EECF244321}">
                <p14:modId xmlns:p14="http://schemas.microsoft.com/office/powerpoint/2010/main" val="441323282"/>
              </p:ext>
            </p:extLst>
          </p:nvPr>
        </p:nvGraphicFramePr>
        <p:xfrm>
          <a:off x="3508375" y="3908425"/>
          <a:ext cx="2281238" cy="815975"/>
        </p:xfrm>
        <a:graphic>
          <a:graphicData uri="http://schemas.openxmlformats.org/presentationml/2006/ole">
            <mc:AlternateContent xmlns:mc="http://schemas.openxmlformats.org/markup-compatibility/2006">
              <mc:Choice xmlns:v="urn:schemas-microsoft-com:vml" Requires="v">
                <p:oleObj spid="_x0000_s17452" name="Equation" r:id="rId3" imgW="1244520" imgH="444240" progId="Equation.DSMT4">
                  <p:embed/>
                </p:oleObj>
              </mc:Choice>
              <mc:Fallback>
                <p:oleObj name="Equation" r:id="rId3" imgW="1244520" imgH="444240" progId="Equation.DSMT4">
                  <p:embed/>
                  <p:pic>
                    <p:nvPicPr>
                      <p:cNvPr id="61" name="オブジェクト 60">
                        <a:extLst>
                          <a:ext uri="{FF2B5EF4-FFF2-40B4-BE49-F238E27FC236}">
                            <a16:creationId xmlns:a16="http://schemas.microsoft.com/office/drawing/2014/main" id="{D0973E9E-05D7-4258-9547-BC9B82AF1DFD}"/>
                          </a:ext>
                        </a:extLst>
                      </p:cNvPr>
                      <p:cNvPicPr/>
                      <p:nvPr/>
                    </p:nvPicPr>
                    <p:blipFill>
                      <a:blip r:embed="rId4"/>
                      <a:stretch>
                        <a:fillRect/>
                      </a:stretch>
                    </p:blipFill>
                    <p:spPr>
                      <a:xfrm>
                        <a:off x="3508375" y="3908425"/>
                        <a:ext cx="2281238" cy="815975"/>
                      </a:xfrm>
                      <a:prstGeom prst="rect">
                        <a:avLst/>
                      </a:prstGeom>
                      <a:noFill/>
                    </p:spPr>
                  </p:pic>
                </p:oleObj>
              </mc:Fallback>
            </mc:AlternateContent>
          </a:graphicData>
        </a:graphic>
      </p:graphicFrame>
      <p:sp>
        <p:nvSpPr>
          <p:cNvPr id="5" name="正方形/長方形 4">
            <a:extLst>
              <a:ext uri="{FF2B5EF4-FFF2-40B4-BE49-F238E27FC236}">
                <a16:creationId xmlns:a16="http://schemas.microsoft.com/office/drawing/2014/main" id="{627CDF6E-587F-4EEC-BF2E-E6037327804C}"/>
              </a:ext>
            </a:extLst>
          </p:cNvPr>
          <p:cNvSpPr/>
          <p:nvPr/>
        </p:nvSpPr>
        <p:spPr>
          <a:xfrm>
            <a:off x="3995936" y="3895961"/>
            <a:ext cx="1872208" cy="816009"/>
          </a:xfrm>
          <a:prstGeom prst="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矢印: 折線 11">
            <a:extLst>
              <a:ext uri="{FF2B5EF4-FFF2-40B4-BE49-F238E27FC236}">
                <a16:creationId xmlns:a16="http://schemas.microsoft.com/office/drawing/2014/main" id="{13D33664-610A-43AE-819D-24CB8B1001C4}"/>
              </a:ext>
            </a:extLst>
          </p:cNvPr>
          <p:cNvSpPr/>
          <p:nvPr/>
        </p:nvSpPr>
        <p:spPr>
          <a:xfrm rot="10800000">
            <a:off x="5940152" y="3862586"/>
            <a:ext cx="432048" cy="504428"/>
          </a:xfrm>
          <a:prstGeom prst="bentArrow">
            <a:avLst/>
          </a:prstGeom>
          <a:solidFill>
            <a:srgbClr val="FFC0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aphicFrame>
        <p:nvGraphicFramePr>
          <p:cNvPr id="21" name="オブジェクト 20">
            <a:extLst>
              <a:ext uri="{FF2B5EF4-FFF2-40B4-BE49-F238E27FC236}">
                <a16:creationId xmlns:a16="http://schemas.microsoft.com/office/drawing/2014/main" id="{E901BBBC-0D88-4E6E-AD50-3ED30509F942}"/>
              </a:ext>
            </a:extLst>
          </p:cNvPr>
          <p:cNvGraphicFramePr>
            <a:graphicFrameLocks noChangeAspect="1"/>
          </p:cNvGraphicFramePr>
          <p:nvPr>
            <p:extLst>
              <p:ext uri="{D42A27DB-BD31-4B8C-83A1-F6EECF244321}">
                <p14:modId xmlns:p14="http://schemas.microsoft.com/office/powerpoint/2010/main" val="1020729711"/>
              </p:ext>
            </p:extLst>
          </p:nvPr>
        </p:nvGraphicFramePr>
        <p:xfrm>
          <a:off x="3508375" y="5229200"/>
          <a:ext cx="4911725" cy="815975"/>
        </p:xfrm>
        <a:graphic>
          <a:graphicData uri="http://schemas.openxmlformats.org/presentationml/2006/ole">
            <mc:AlternateContent xmlns:mc="http://schemas.openxmlformats.org/markup-compatibility/2006">
              <mc:Choice xmlns:v="urn:schemas-microsoft-com:vml" Requires="v">
                <p:oleObj spid="_x0000_s17453" name="Equation" r:id="rId5" imgW="2679480" imgH="444240" progId="Equation.DSMT4">
                  <p:embed/>
                </p:oleObj>
              </mc:Choice>
              <mc:Fallback>
                <p:oleObj name="Equation" r:id="rId5" imgW="2679480" imgH="444240" progId="Equation.DSMT4">
                  <p:embed/>
                  <p:pic>
                    <p:nvPicPr>
                      <p:cNvPr id="17" name="オブジェクト 16">
                        <a:extLst>
                          <a:ext uri="{FF2B5EF4-FFF2-40B4-BE49-F238E27FC236}">
                            <a16:creationId xmlns:a16="http://schemas.microsoft.com/office/drawing/2014/main" id="{525F626A-2978-4C06-B17B-1987029D3F89}"/>
                          </a:ext>
                        </a:extLst>
                      </p:cNvPr>
                      <p:cNvPicPr/>
                      <p:nvPr/>
                    </p:nvPicPr>
                    <p:blipFill>
                      <a:blip r:embed="rId6"/>
                      <a:stretch>
                        <a:fillRect/>
                      </a:stretch>
                    </p:blipFill>
                    <p:spPr>
                      <a:xfrm>
                        <a:off x="3508375" y="5229200"/>
                        <a:ext cx="4911725" cy="815975"/>
                      </a:xfrm>
                      <a:prstGeom prst="rect">
                        <a:avLst/>
                      </a:prstGeom>
                      <a:noFill/>
                    </p:spPr>
                  </p:pic>
                </p:oleObj>
              </mc:Fallback>
            </mc:AlternateContent>
          </a:graphicData>
        </a:graphic>
      </p:graphicFrame>
      <p:sp>
        <p:nvSpPr>
          <p:cNvPr id="4" name="テキスト ボックス 3">
            <a:extLst>
              <a:ext uri="{FF2B5EF4-FFF2-40B4-BE49-F238E27FC236}">
                <a16:creationId xmlns:a16="http://schemas.microsoft.com/office/drawing/2014/main" id="{2DBCEC46-3330-4BA3-8350-20A97C64DB49}"/>
              </a:ext>
            </a:extLst>
          </p:cNvPr>
          <p:cNvSpPr txBox="1"/>
          <p:nvPr/>
        </p:nvSpPr>
        <p:spPr>
          <a:xfrm>
            <a:off x="1177640" y="5728088"/>
            <a:ext cx="2448272" cy="584775"/>
          </a:xfrm>
          <a:prstGeom prst="rect">
            <a:avLst/>
          </a:prstGeom>
          <a:noFill/>
        </p:spPr>
        <p:txBody>
          <a:bodyPr wrap="square" rtlCol="0">
            <a:spAutoFit/>
          </a:bodyPr>
          <a:lstStyle/>
          <a:p>
            <a:pPr algn="l"/>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確保したい信頼性の高さによって変化させる</a:t>
            </a:r>
          </a:p>
        </p:txBody>
      </p:sp>
      <p:cxnSp>
        <p:nvCxnSpPr>
          <p:cNvPr id="7" name="コネクタ: 曲線 6">
            <a:extLst>
              <a:ext uri="{FF2B5EF4-FFF2-40B4-BE49-F238E27FC236}">
                <a16:creationId xmlns:a16="http://schemas.microsoft.com/office/drawing/2014/main" id="{06CECE59-1FDF-4A68-96ED-86755A0C2A61}"/>
              </a:ext>
            </a:extLst>
          </p:cNvPr>
          <p:cNvCxnSpPr/>
          <p:nvPr/>
        </p:nvCxnSpPr>
        <p:spPr>
          <a:xfrm rot="5400000" flipH="1" flipV="1">
            <a:off x="3364359" y="5773802"/>
            <a:ext cx="288032" cy="288032"/>
          </a:xfrm>
          <a:prstGeom prst="curvedConnector3">
            <a:avLst>
              <a:gd name="adj1" fmla="val 445"/>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427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4000" b="1" dirty="0">
                <a:effectLst>
                  <a:outerShdw blurRad="38100" dist="38100" dir="2700000" algn="tl">
                    <a:srgbClr val="000000">
                      <a:alpha val="43137"/>
                    </a:srgbClr>
                  </a:outerShdw>
                </a:effectLst>
              </a:rPr>
              <a:t>例　題</a:t>
            </a:r>
          </a:p>
        </p:txBody>
      </p:sp>
      <p:sp>
        <p:nvSpPr>
          <p:cNvPr id="3" name="コンテンツ プレースホルダー 2"/>
          <p:cNvSpPr>
            <a:spLocks noGrp="1"/>
          </p:cNvSpPr>
          <p:nvPr>
            <p:ph idx="1"/>
          </p:nvPr>
        </p:nvSpPr>
        <p:spPr>
          <a:xfrm>
            <a:off x="685800" y="2057400"/>
            <a:ext cx="7918648" cy="4114800"/>
          </a:xfrm>
        </p:spPr>
        <p:txBody>
          <a:bodyPr/>
          <a:lstStyle/>
          <a:p>
            <a:pPr marL="36000" indent="0">
              <a:buNone/>
            </a:pPr>
            <a:r>
              <a:rPr lang="en-US" altLang="ja-JP" sz="2500" dirty="0"/>
              <a:t>A</a:t>
            </a:r>
            <a:r>
              <a:rPr lang="ja-JP" altLang="en-US" sz="2500" dirty="0"/>
              <a:t>君は卒論でアンケート調査をすることになった。お金も時間も無いので，</a:t>
            </a:r>
            <a:r>
              <a:rPr lang="en-US" altLang="ja-JP" sz="2500" dirty="0"/>
              <a:t>95</a:t>
            </a:r>
            <a:r>
              <a:rPr lang="ja-JP" altLang="en-US" sz="2500" dirty="0"/>
              <a:t>％という信頼性なら，母比率の推定誤差は</a:t>
            </a:r>
            <a:r>
              <a:rPr lang="en-US" altLang="ja-JP" sz="2500" dirty="0"/>
              <a:t>10</a:t>
            </a:r>
            <a:r>
              <a:rPr lang="ja-JP" altLang="en-US" sz="2500" dirty="0"/>
              <a:t>％に収まれば良いと考えている。さて，</a:t>
            </a:r>
            <a:r>
              <a:rPr lang="en-US" altLang="ja-JP" sz="2500" dirty="0"/>
              <a:t>A</a:t>
            </a:r>
            <a:r>
              <a:rPr lang="ja-JP" altLang="en-US" sz="2500" dirty="0"/>
              <a:t>君は何人から回答を得られれば良いだろうか？</a:t>
            </a:r>
            <a:endParaRPr kumimoji="1" lang="ja-JP" altLang="en-US" sz="2500" dirty="0"/>
          </a:p>
        </p:txBody>
      </p:sp>
      <p:sp>
        <p:nvSpPr>
          <p:cNvPr id="11" name="テキスト ボックス 10"/>
          <p:cNvSpPr txBox="1"/>
          <p:nvPr/>
        </p:nvSpPr>
        <p:spPr>
          <a:xfrm>
            <a:off x="4191396" y="5146864"/>
            <a:ext cx="4452144" cy="923330"/>
          </a:xfrm>
          <a:prstGeom prst="rect">
            <a:avLst/>
          </a:prstGeom>
          <a:noFill/>
        </p:spPr>
        <p:txBody>
          <a:bodyPr wrap="square" rtlCol="0">
            <a:spAutoFit/>
          </a:bodyPr>
          <a:lstStyle/>
          <a:p>
            <a:pPr algn="just"/>
            <a:r>
              <a:rPr kumimoji="1" lang="ja-JP" altLang="en-US" sz="1800" dirty="0">
                <a:solidFill>
                  <a:schemeClr val="bg1"/>
                </a:solidFill>
                <a:latin typeface="+mn-ea"/>
                <a:cs typeface="Meiryo UI" pitchFamily="50" charset="-128"/>
              </a:rPr>
              <a:t>未知の</a:t>
            </a:r>
            <a:r>
              <a:rPr kumimoji="1" lang="en-US" altLang="ja-JP" sz="1800" dirty="0">
                <a:solidFill>
                  <a:srgbClr val="FFFF00"/>
                </a:solidFill>
                <a:latin typeface="+mn-ea"/>
                <a:cs typeface="Meiryo UI" pitchFamily="50" charset="-128"/>
              </a:rPr>
              <a:t>p</a:t>
            </a:r>
            <a:r>
              <a:rPr kumimoji="1" lang="ja-JP" altLang="en-US" sz="1800" dirty="0">
                <a:solidFill>
                  <a:schemeClr val="bg1"/>
                </a:solidFill>
                <a:latin typeface="+mn-ea"/>
                <a:cs typeface="Meiryo UI" pitchFamily="50" charset="-128"/>
              </a:rPr>
              <a:t>には，類似の調査があればその標本比率を，それもなければ保守的な結果となるように，誤差が最大となる</a:t>
            </a:r>
            <a:r>
              <a:rPr kumimoji="1" lang="en-US" altLang="ja-JP" sz="1800" dirty="0">
                <a:solidFill>
                  <a:srgbClr val="FFFF00"/>
                </a:solidFill>
                <a:latin typeface="+mn-ea"/>
                <a:cs typeface="Meiryo UI" pitchFamily="50" charset="-128"/>
              </a:rPr>
              <a:t>0.5</a:t>
            </a:r>
            <a:r>
              <a:rPr kumimoji="1" lang="ja-JP" altLang="en-US" sz="1800" dirty="0">
                <a:solidFill>
                  <a:schemeClr val="bg1"/>
                </a:solidFill>
                <a:latin typeface="+mn-ea"/>
                <a:cs typeface="Meiryo UI" pitchFamily="50" charset="-128"/>
              </a:rPr>
              <a:t>を入れておく</a:t>
            </a:r>
          </a:p>
        </p:txBody>
      </p:sp>
      <p:sp>
        <p:nvSpPr>
          <p:cNvPr id="12" name="テキスト ボックス 11"/>
          <p:cNvSpPr txBox="1"/>
          <p:nvPr/>
        </p:nvSpPr>
        <p:spPr>
          <a:xfrm>
            <a:off x="698520" y="3861048"/>
            <a:ext cx="7905928" cy="1123384"/>
          </a:xfrm>
          <a:prstGeom prst="rect">
            <a:avLst/>
          </a:prstGeom>
          <a:noFill/>
        </p:spPr>
        <p:txBody>
          <a:bodyPr wrap="square" rtlCol="0">
            <a:spAutoFit/>
          </a:bodyPr>
          <a:lstStyle/>
          <a:p>
            <a:pPr algn="just"/>
            <a:r>
              <a:rPr kumimoji="1" lang="ja-JP" altLang="en-US" sz="2500" dirty="0">
                <a:solidFill>
                  <a:schemeClr val="bg1"/>
                </a:solidFill>
                <a:latin typeface="+mn-ea"/>
                <a:cs typeface="Meiryo UI" pitchFamily="50" charset="-128"/>
              </a:rPr>
              <a:t>解：</a:t>
            </a:r>
            <a:r>
              <a:rPr kumimoji="1" lang="en-US" altLang="ja-JP" sz="2100" dirty="0">
                <a:solidFill>
                  <a:schemeClr val="bg1"/>
                </a:solidFill>
                <a:latin typeface="+mn-ea"/>
                <a:cs typeface="Meiryo UI" pitchFamily="50" charset="-128"/>
              </a:rPr>
              <a:t>p</a:t>
            </a:r>
            <a:r>
              <a:rPr kumimoji="1" lang="ja-JP" altLang="en-US" sz="2100" dirty="0">
                <a:solidFill>
                  <a:schemeClr val="bg1"/>
                </a:solidFill>
                <a:latin typeface="+mn-ea"/>
                <a:cs typeface="Meiryo UI" pitchFamily="50" charset="-128"/>
              </a:rPr>
              <a:t>は不明なので，誤差が最大になる</a:t>
            </a:r>
            <a:r>
              <a:rPr kumimoji="1" lang="en-US" altLang="ja-JP" sz="2100" dirty="0">
                <a:solidFill>
                  <a:schemeClr val="bg1"/>
                </a:solidFill>
                <a:latin typeface="+mn-ea"/>
                <a:cs typeface="Meiryo UI" pitchFamily="50" charset="-128"/>
              </a:rPr>
              <a:t>0.5</a:t>
            </a:r>
            <a:r>
              <a:rPr kumimoji="1" lang="ja-JP" altLang="en-US" sz="2100" dirty="0">
                <a:solidFill>
                  <a:schemeClr val="bg1"/>
                </a:solidFill>
                <a:latin typeface="+mn-ea"/>
                <a:cs typeface="Meiryo UI" pitchFamily="50" charset="-128"/>
              </a:rPr>
              <a:t>を入れて</a:t>
            </a:r>
            <a:r>
              <a:rPr kumimoji="1" lang="en-US" altLang="ja-JP" sz="2100" dirty="0">
                <a:solidFill>
                  <a:schemeClr val="bg1"/>
                </a:solidFill>
                <a:latin typeface="+mn-ea"/>
                <a:cs typeface="Meiryo UI" pitchFamily="50" charset="-128"/>
              </a:rPr>
              <a:t>n</a:t>
            </a:r>
            <a:r>
              <a:rPr kumimoji="1" lang="ja-JP" altLang="en-US" sz="2100" dirty="0">
                <a:solidFill>
                  <a:schemeClr val="bg1"/>
                </a:solidFill>
                <a:latin typeface="+mn-ea"/>
                <a:cs typeface="Meiryo UI" pitchFamily="50" charset="-128"/>
              </a:rPr>
              <a:t>を求めると</a:t>
            </a:r>
            <a:r>
              <a:rPr kumimoji="1" lang="en-US" altLang="ja-JP" sz="2100" dirty="0">
                <a:solidFill>
                  <a:schemeClr val="bg1"/>
                </a:solidFill>
                <a:latin typeface="+mn-ea"/>
                <a:cs typeface="Meiryo UI" pitchFamily="50" charset="-128"/>
              </a:rPr>
              <a:t>96</a:t>
            </a:r>
            <a:r>
              <a:rPr kumimoji="1" lang="ja-JP" altLang="en-US" sz="2100" dirty="0">
                <a:solidFill>
                  <a:schemeClr val="bg1"/>
                </a:solidFill>
                <a:latin typeface="+mn-ea"/>
                <a:cs typeface="Meiryo UI" pitchFamily="50" charset="-128"/>
              </a:rPr>
              <a:t>となる。よって，</a:t>
            </a:r>
            <a:r>
              <a:rPr kumimoji="1" lang="en-US" altLang="ja-JP" sz="2100" dirty="0">
                <a:solidFill>
                  <a:schemeClr val="bg1"/>
                </a:solidFill>
                <a:latin typeface="+mn-ea"/>
                <a:cs typeface="Meiryo UI" pitchFamily="50" charset="-128"/>
              </a:rPr>
              <a:t>A</a:t>
            </a:r>
            <a:r>
              <a:rPr kumimoji="1" lang="ja-JP" altLang="en-US" sz="2100" dirty="0">
                <a:solidFill>
                  <a:schemeClr val="bg1"/>
                </a:solidFill>
                <a:latin typeface="+mn-ea"/>
                <a:cs typeface="Meiryo UI" pitchFamily="50" charset="-128"/>
              </a:rPr>
              <a:t>君は</a:t>
            </a:r>
            <a:r>
              <a:rPr kumimoji="1" lang="en-US" altLang="ja-JP" sz="2100" dirty="0">
                <a:solidFill>
                  <a:srgbClr val="FFFF00"/>
                </a:solidFill>
                <a:latin typeface="+mn-ea"/>
                <a:cs typeface="Meiryo UI" pitchFamily="50" charset="-128"/>
              </a:rPr>
              <a:t>96</a:t>
            </a:r>
            <a:r>
              <a:rPr kumimoji="1" lang="ja-JP" altLang="en-US" sz="2100" dirty="0">
                <a:solidFill>
                  <a:srgbClr val="FFFF00"/>
                </a:solidFill>
                <a:latin typeface="+mn-ea"/>
                <a:cs typeface="Meiryo UI" pitchFamily="50" charset="-128"/>
              </a:rPr>
              <a:t>人</a:t>
            </a:r>
            <a:r>
              <a:rPr kumimoji="1" lang="ja-JP" altLang="en-US" sz="2100" dirty="0">
                <a:solidFill>
                  <a:schemeClr val="bg1"/>
                </a:solidFill>
                <a:latin typeface="+mn-ea"/>
                <a:cs typeface="Meiryo UI" pitchFamily="50" charset="-128"/>
              </a:rPr>
              <a:t>からの回答を集めれば</a:t>
            </a:r>
            <a:r>
              <a:rPr kumimoji="1" lang="en-US" altLang="ja-JP" sz="2100" dirty="0">
                <a:solidFill>
                  <a:schemeClr val="bg1"/>
                </a:solidFill>
                <a:latin typeface="+mn-ea"/>
                <a:cs typeface="Meiryo UI" pitchFamily="50" charset="-128"/>
              </a:rPr>
              <a:t>10</a:t>
            </a:r>
            <a:r>
              <a:rPr kumimoji="1" lang="ja-JP" altLang="en-US" sz="2100" dirty="0">
                <a:solidFill>
                  <a:schemeClr val="bg1"/>
                </a:solidFill>
                <a:latin typeface="+mn-ea"/>
                <a:cs typeface="Meiryo UI" pitchFamily="50" charset="-128"/>
              </a:rPr>
              <a:t>％以内の誤差で，母比率に対する信頼係数</a:t>
            </a:r>
            <a:r>
              <a:rPr kumimoji="1" lang="en-US" altLang="ja-JP" sz="2100" dirty="0">
                <a:solidFill>
                  <a:schemeClr val="bg1"/>
                </a:solidFill>
                <a:latin typeface="+mn-ea"/>
                <a:cs typeface="Meiryo UI" pitchFamily="50" charset="-128"/>
              </a:rPr>
              <a:t>95</a:t>
            </a:r>
            <a:r>
              <a:rPr kumimoji="1" lang="ja-JP" altLang="en-US" sz="2100" dirty="0">
                <a:solidFill>
                  <a:schemeClr val="bg1"/>
                </a:solidFill>
                <a:latin typeface="+mn-ea"/>
                <a:cs typeface="Meiryo UI" pitchFamily="50" charset="-128"/>
              </a:rPr>
              <a:t>％の信頼区間を推定することができる。</a:t>
            </a:r>
          </a:p>
        </p:txBody>
      </p:sp>
      <p:graphicFrame>
        <p:nvGraphicFramePr>
          <p:cNvPr id="10" name="オブジェクト 9">
            <a:extLst>
              <a:ext uri="{FF2B5EF4-FFF2-40B4-BE49-F238E27FC236}">
                <a16:creationId xmlns:a16="http://schemas.microsoft.com/office/drawing/2014/main" id="{30AAF01E-E59C-45B0-89FF-BE18E07A8876}"/>
              </a:ext>
            </a:extLst>
          </p:cNvPr>
          <p:cNvGraphicFramePr>
            <a:graphicFrameLocks noChangeAspect="1"/>
          </p:cNvGraphicFramePr>
          <p:nvPr>
            <p:extLst>
              <p:ext uri="{D42A27DB-BD31-4B8C-83A1-F6EECF244321}">
                <p14:modId xmlns:p14="http://schemas.microsoft.com/office/powerpoint/2010/main" val="359523777"/>
              </p:ext>
            </p:extLst>
          </p:nvPr>
        </p:nvGraphicFramePr>
        <p:xfrm>
          <a:off x="1102990" y="5157192"/>
          <a:ext cx="2598738" cy="901700"/>
        </p:xfrm>
        <a:graphic>
          <a:graphicData uri="http://schemas.openxmlformats.org/presentationml/2006/ole">
            <mc:AlternateContent xmlns:mc="http://schemas.openxmlformats.org/markup-compatibility/2006">
              <mc:Choice xmlns:v="urn:schemas-microsoft-com:vml" Requires="v">
                <p:oleObj spid="_x0000_s18448" name="Equation" r:id="rId3" imgW="1282680" imgH="444240" progId="Equation.DSMT4">
                  <p:embed/>
                </p:oleObj>
              </mc:Choice>
              <mc:Fallback>
                <p:oleObj name="Equation" r:id="rId3" imgW="1282680" imgH="444240" progId="Equation.DSMT4">
                  <p:embed/>
                  <p:pic>
                    <p:nvPicPr>
                      <p:cNvPr id="21" name="オブジェクト 20">
                        <a:extLst>
                          <a:ext uri="{FF2B5EF4-FFF2-40B4-BE49-F238E27FC236}">
                            <a16:creationId xmlns:a16="http://schemas.microsoft.com/office/drawing/2014/main" id="{E901BBBC-0D88-4E6E-AD50-3ED30509F942}"/>
                          </a:ext>
                        </a:extLst>
                      </p:cNvPr>
                      <p:cNvPicPr/>
                      <p:nvPr/>
                    </p:nvPicPr>
                    <p:blipFill>
                      <a:blip r:embed="rId4"/>
                      <a:stretch>
                        <a:fillRect/>
                      </a:stretch>
                    </p:blipFill>
                    <p:spPr>
                      <a:xfrm>
                        <a:off x="1102990" y="5157192"/>
                        <a:ext cx="2598738" cy="901700"/>
                      </a:xfrm>
                      <a:prstGeom prst="rect">
                        <a:avLst/>
                      </a:prstGeom>
                      <a:noFill/>
                    </p:spPr>
                  </p:pic>
                </p:oleObj>
              </mc:Fallback>
            </mc:AlternateContent>
          </a:graphicData>
        </a:graphic>
      </p:graphicFrame>
      <p:sp>
        <p:nvSpPr>
          <p:cNvPr id="15" name="矢印: 下 14">
            <a:extLst>
              <a:ext uri="{FF2B5EF4-FFF2-40B4-BE49-F238E27FC236}">
                <a16:creationId xmlns:a16="http://schemas.microsoft.com/office/drawing/2014/main" id="{48CA8EE8-248D-4C44-88C9-B75EB4FC4559}"/>
              </a:ext>
            </a:extLst>
          </p:cNvPr>
          <p:cNvSpPr/>
          <p:nvPr/>
        </p:nvSpPr>
        <p:spPr>
          <a:xfrm rot="5400000">
            <a:off x="3815916" y="5428022"/>
            <a:ext cx="288032" cy="360040"/>
          </a:xfrm>
          <a:prstGeom prst="downArrow">
            <a:avLst/>
          </a:prstGeom>
          <a:solidFill>
            <a:srgbClr val="FFFFFF"/>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a:extLst>
              <a:ext uri="{FF2B5EF4-FFF2-40B4-BE49-F238E27FC236}">
                <a16:creationId xmlns:a16="http://schemas.microsoft.com/office/drawing/2014/main" id="{F8C56C09-C67A-43EB-A378-6770B9AC1D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2240" y="620688"/>
            <a:ext cx="1152128" cy="1281923"/>
          </a:xfrm>
          <a:prstGeom prst="rect">
            <a:avLst/>
          </a:prstGeom>
        </p:spPr>
      </p:pic>
    </p:spTree>
    <p:extLst>
      <p:ext uri="{BB962C8B-B14F-4D97-AF65-F5344CB8AC3E}">
        <p14:creationId xmlns:p14="http://schemas.microsoft.com/office/powerpoint/2010/main" val="128208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30591"/>
            <a:ext cx="8007685" cy="1143000"/>
          </a:xfrm>
        </p:spPr>
        <p:txBody>
          <a:bodyPr/>
          <a:lstStyle/>
          <a:p>
            <a:r>
              <a:rPr kumimoji="1" lang="ja-JP" altLang="en-US" sz="4000" b="1" dirty="0">
                <a:effectLst>
                  <a:outerShdw blurRad="38100" dist="38100" dir="2700000" algn="tl">
                    <a:srgbClr val="000000">
                      <a:alpha val="43137"/>
                    </a:srgbClr>
                  </a:outerShdw>
                </a:effectLst>
              </a:rPr>
              <a:t>標本サイズの決め方　平均編</a:t>
            </a:r>
          </a:p>
        </p:txBody>
      </p:sp>
      <p:sp>
        <p:nvSpPr>
          <p:cNvPr id="3" name="コンテンツ プレースホルダー 2"/>
          <p:cNvSpPr>
            <a:spLocks noGrp="1"/>
          </p:cNvSpPr>
          <p:nvPr>
            <p:ph idx="1"/>
          </p:nvPr>
        </p:nvSpPr>
        <p:spPr>
          <a:xfrm>
            <a:off x="685800" y="1984582"/>
            <a:ext cx="7772400" cy="1371600"/>
          </a:xfrm>
        </p:spPr>
        <p:txBody>
          <a:bodyPr/>
          <a:lstStyle/>
          <a:p>
            <a:r>
              <a:rPr kumimoji="1" lang="ja-JP" altLang="en-US" sz="2500" dirty="0"/>
              <a:t>母平均の信頼区間の推定式（の誤差部分）を使っても，事前に標本サイズ</a:t>
            </a:r>
            <a:r>
              <a:rPr kumimoji="1" lang="en-US" altLang="ja-JP" sz="2500" dirty="0">
                <a:solidFill>
                  <a:srgbClr val="FFFF00"/>
                </a:solidFill>
              </a:rPr>
              <a:t>n</a:t>
            </a:r>
            <a:r>
              <a:rPr kumimoji="1" lang="ja-JP" altLang="en-US" sz="2500" dirty="0"/>
              <a:t>を決めることが可能</a:t>
            </a:r>
            <a:endParaRPr kumimoji="1" lang="en-US" altLang="ja-JP" sz="2500" dirty="0"/>
          </a:p>
          <a:p>
            <a:r>
              <a:rPr kumimoji="1" lang="ja-JP" altLang="en-US" sz="2500" dirty="0"/>
              <a:t>母比率の式よりも単純だが，母分散の予想値が必須</a:t>
            </a:r>
          </a:p>
        </p:txBody>
      </p:sp>
      <mc:AlternateContent xmlns:mc="http://schemas.openxmlformats.org/markup-compatibility/2006" xmlns:a14="http://schemas.microsoft.com/office/drawing/2010/main">
        <mc:Choice Requires="a14">
          <p:sp>
            <p:nvSpPr>
              <p:cNvPr id="4" name="正方形/長方形 3"/>
              <p:cNvSpPr/>
              <p:nvPr/>
            </p:nvSpPr>
            <p:spPr>
              <a:xfrm>
                <a:off x="1979712" y="3789040"/>
                <a:ext cx="4851713" cy="620811"/>
              </a:xfrm>
              <a:prstGeom prst="rect">
                <a:avLst/>
              </a:prstGeom>
            </p:spPr>
            <p:txBody>
              <a:bodyPr wrap="none">
                <a:spAutoFit/>
              </a:bodyPr>
              <a:lstStyle/>
              <a:p>
                <a14:m>
                  <m:oMath xmlns:m="http://schemas.openxmlformats.org/officeDocument/2006/math">
                    <m:r>
                      <a:rPr lang="en-US" altLang="ja-JP">
                        <a:solidFill>
                          <a:srgbClr val="FFFFFF"/>
                        </a:solidFill>
                        <a:latin typeface="Cambria Math"/>
                      </a:rPr>
                      <m:t>1.96</m:t>
                    </m:r>
                    <m:f>
                      <m:fPr>
                        <m:ctrlPr>
                          <a:rPr lang="ja-JP" altLang="en-US" i="1">
                            <a:solidFill>
                              <a:srgbClr val="FFFFFF"/>
                            </a:solidFill>
                            <a:latin typeface="Cambria Math" panose="02040503050406030204" pitchFamily="18" charset="0"/>
                          </a:rPr>
                        </m:ctrlPr>
                      </m:fPr>
                      <m:num>
                        <m:r>
                          <a:rPr lang="en-US" altLang="ja-JP" i="1">
                            <a:solidFill>
                              <a:srgbClr val="FFFFFF"/>
                            </a:solidFill>
                            <a:latin typeface="Cambria Math"/>
                          </a:rPr>
                          <m:t>𝜎</m:t>
                        </m:r>
                      </m:num>
                      <m:den>
                        <m:rad>
                          <m:radPr>
                            <m:degHide m:val="on"/>
                            <m:ctrlPr>
                              <a:rPr lang="ja-JP" altLang="en-US" i="1" smtClean="0">
                                <a:solidFill>
                                  <a:srgbClr val="FFFFFF"/>
                                </a:solidFill>
                                <a:latin typeface="Cambria Math" panose="02040503050406030204" pitchFamily="18" charset="0"/>
                              </a:rPr>
                            </m:ctrlPr>
                          </m:radPr>
                          <m:deg/>
                          <m:e>
                            <m:r>
                              <a:rPr lang="ja-JP" altLang="en-US" i="1" smtClean="0">
                                <a:solidFill>
                                  <a:srgbClr val="FFFF00"/>
                                </a:solidFill>
                                <a:latin typeface="Cambria Math"/>
                              </a:rPr>
                              <m:t>𝑛</m:t>
                            </m:r>
                          </m:e>
                        </m:rad>
                      </m:den>
                    </m:f>
                  </m:oMath>
                </a14:m>
                <a:r>
                  <a:rPr lang="en-US" altLang="ja-JP" dirty="0">
                    <a:solidFill>
                      <a:schemeClr val="bg1"/>
                    </a:solidFill>
                    <a:cs typeface="Times New Roman" pitchFamily="18" charset="0"/>
                  </a:rPr>
                  <a:t>=</a:t>
                </a:r>
                <a:r>
                  <a:rPr lang="ja-JP" altLang="en-US" dirty="0">
                    <a:solidFill>
                      <a:schemeClr val="bg1"/>
                    </a:solidFill>
                    <a:cs typeface="Times New Roman" pitchFamily="18" charset="0"/>
                  </a:rPr>
                  <a:t>許容できる誤差（実際の値）</a:t>
                </a:r>
                <a:endParaRPr lang="ja-JP" altLang="en-US" sz="1800" dirty="0">
                  <a:solidFill>
                    <a:schemeClr val="bg1"/>
                  </a:solidFill>
                  <a:cs typeface="Times New Roman" pitchFamily="18" charset="0"/>
                </a:endParaRPr>
              </a:p>
            </p:txBody>
          </p:sp>
        </mc:Choice>
        <mc:Fallback xmlns="">
          <p:sp>
            <p:nvSpPr>
              <p:cNvPr id="4" name="正方形/長方形 3"/>
              <p:cNvSpPr>
                <a:spLocks noRot="1" noChangeAspect="1" noMove="1" noResize="1" noEditPoints="1" noAdjustHandles="1" noChangeArrowheads="1" noChangeShapeType="1" noTextEdit="1"/>
              </p:cNvSpPr>
              <p:nvPr/>
            </p:nvSpPr>
            <p:spPr>
              <a:xfrm>
                <a:off x="1979712" y="3789040"/>
                <a:ext cx="4851713" cy="620811"/>
              </a:xfrm>
              <a:prstGeom prst="rect">
                <a:avLst/>
              </a:prstGeom>
              <a:blipFill>
                <a:blip r:embed="rId2"/>
                <a:stretch>
                  <a:fillRect t="-5941" r="-879" b="-2970"/>
                </a:stretch>
              </a:blipFill>
            </p:spPr>
            <p:txBody>
              <a:bodyPr/>
              <a:lstStyle/>
              <a:p>
                <a:r>
                  <a:rPr lang="ja-JP" altLang="en-US">
                    <a:noFill/>
                  </a:rPr>
                  <a:t> </a:t>
                </a:r>
              </a:p>
            </p:txBody>
          </p:sp>
        </mc:Fallback>
      </mc:AlternateContent>
      <p:sp>
        <p:nvSpPr>
          <p:cNvPr id="5" name="テキスト ボックス 4"/>
          <p:cNvSpPr txBox="1"/>
          <p:nvPr/>
        </p:nvSpPr>
        <p:spPr>
          <a:xfrm>
            <a:off x="2195736" y="3294212"/>
            <a:ext cx="5760640" cy="338554"/>
          </a:xfrm>
          <a:prstGeom prst="rect">
            <a:avLst/>
          </a:prstGeom>
          <a:noFill/>
        </p:spPr>
        <p:txBody>
          <a:bodyPr wrap="square" rtlCol="0">
            <a:spAutoFit/>
          </a:bodyPr>
          <a:lstStyle/>
          <a:p>
            <a:r>
              <a:rPr kumimoji="1" lang="ja-JP" altLang="en-US" sz="1600" dirty="0">
                <a:solidFill>
                  <a:schemeClr val="bg1"/>
                </a:solidFill>
                <a:latin typeface="+mj-ea"/>
                <a:ea typeface="+mj-ea"/>
                <a:cs typeface="Meiryo UI" pitchFamily="50" charset="-128"/>
              </a:rPr>
              <a:t>未知の母分散（母標準誤差）には，類似の調査などを利用</a:t>
            </a:r>
          </a:p>
        </p:txBody>
      </p:sp>
      <p:sp>
        <p:nvSpPr>
          <p:cNvPr id="7" name="楕円 6">
            <a:extLst>
              <a:ext uri="{FF2B5EF4-FFF2-40B4-BE49-F238E27FC236}">
                <a16:creationId xmlns:a16="http://schemas.microsoft.com/office/drawing/2014/main" id="{9ED34D6C-DFDD-4BBA-A183-86EF77D5ABBC}"/>
              </a:ext>
            </a:extLst>
          </p:cNvPr>
          <p:cNvSpPr/>
          <p:nvPr/>
        </p:nvSpPr>
        <p:spPr>
          <a:xfrm>
            <a:off x="2699792" y="3794029"/>
            <a:ext cx="288032" cy="254807"/>
          </a:xfrm>
          <a:prstGeom prst="ellipse">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コネクタ: 曲線 9">
            <a:extLst>
              <a:ext uri="{FF2B5EF4-FFF2-40B4-BE49-F238E27FC236}">
                <a16:creationId xmlns:a16="http://schemas.microsoft.com/office/drawing/2014/main" id="{C46B3F6E-917C-43C8-9088-C737A2F1F020}"/>
              </a:ext>
            </a:extLst>
          </p:cNvPr>
          <p:cNvCxnSpPr>
            <a:cxnSpLocks/>
          </p:cNvCxnSpPr>
          <p:nvPr/>
        </p:nvCxnSpPr>
        <p:spPr>
          <a:xfrm rot="5400000">
            <a:off x="2816844" y="3648932"/>
            <a:ext cx="233948" cy="108012"/>
          </a:xfrm>
          <a:prstGeom prst="curvedConnector3">
            <a:avLst>
              <a:gd name="adj1" fmla="val 50000"/>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2" name="コンテンツ プレースホルダー 9">
            <a:extLst>
              <a:ext uri="{FF2B5EF4-FFF2-40B4-BE49-F238E27FC236}">
                <a16:creationId xmlns:a16="http://schemas.microsoft.com/office/drawing/2014/main" id="{D7608DC9-358D-4226-82D5-C8A27E450EBE}"/>
              </a:ext>
            </a:extLst>
          </p:cNvPr>
          <p:cNvSpPr txBox="1">
            <a:spLocks/>
          </p:cNvSpPr>
          <p:nvPr/>
        </p:nvSpPr>
        <p:spPr bwMode="auto">
          <a:xfrm>
            <a:off x="685800" y="4409851"/>
            <a:ext cx="7900902" cy="145334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just" rtl="0" eaLnBrk="1" fontAlgn="base" hangingPunct="1">
              <a:spcBef>
                <a:spcPct val="20000"/>
              </a:spcBef>
              <a:spcAft>
                <a:spcPct val="0"/>
              </a:spcAft>
              <a:buBlip>
                <a:blip r:embed="rId3"/>
              </a:buBlip>
              <a:defRPr kumimoji="1" sz="3000">
                <a:solidFill>
                  <a:schemeClr val="bg1"/>
                </a:solidFill>
                <a:latin typeface="+mj-ea"/>
                <a:ea typeface="+mj-ea"/>
                <a:cs typeface="+mn-cs"/>
              </a:defRPr>
            </a:lvl1pPr>
            <a:lvl2pPr marL="742950" indent="-285750" algn="l" rtl="0" eaLnBrk="1" fontAlgn="base" hangingPunct="1">
              <a:spcBef>
                <a:spcPct val="20000"/>
              </a:spcBef>
              <a:spcAft>
                <a:spcPct val="0"/>
              </a:spcAft>
              <a:buChar char="–"/>
              <a:defRPr kumimoji="1" sz="2800">
                <a:solidFill>
                  <a:schemeClr val="bg1"/>
                </a:solidFill>
                <a:latin typeface="+mj-ea"/>
                <a:ea typeface="+mj-ea"/>
              </a:defRPr>
            </a:lvl2pPr>
            <a:lvl3pPr marL="1143000" indent="-228600" algn="l" rtl="0" eaLnBrk="1" fontAlgn="base" hangingPunct="1">
              <a:spcBef>
                <a:spcPct val="20000"/>
              </a:spcBef>
              <a:spcAft>
                <a:spcPct val="0"/>
              </a:spcAft>
              <a:buChar char="•"/>
              <a:defRPr kumimoji="1" sz="2400">
                <a:solidFill>
                  <a:schemeClr val="bg1"/>
                </a:solidFill>
                <a:latin typeface="+mj-ea"/>
                <a:ea typeface="+mj-ea"/>
              </a:defRPr>
            </a:lvl3pPr>
            <a:lvl4pPr marL="1600200" indent="-228600" algn="l" rtl="0" eaLnBrk="1" fontAlgn="base" hangingPunct="1">
              <a:spcBef>
                <a:spcPct val="20000"/>
              </a:spcBef>
              <a:spcAft>
                <a:spcPct val="0"/>
              </a:spcAft>
              <a:buChar char="–"/>
              <a:defRPr kumimoji="1" sz="2000">
                <a:solidFill>
                  <a:schemeClr val="bg1"/>
                </a:solidFill>
                <a:latin typeface="+mj-ea"/>
                <a:ea typeface="+mj-ea"/>
              </a:defRPr>
            </a:lvl4pPr>
            <a:lvl5pPr marL="2057400" indent="-228600" algn="l" rtl="0" eaLnBrk="1" fontAlgn="base" hangingPunct="1">
              <a:spcBef>
                <a:spcPct val="20000"/>
              </a:spcBef>
              <a:spcAft>
                <a:spcPct val="0"/>
              </a:spcAft>
              <a:buChar char="»"/>
              <a:defRPr kumimoji="1" sz="2000">
                <a:solidFill>
                  <a:schemeClr val="bg1"/>
                </a:solidFill>
                <a:latin typeface="+mj-ea"/>
                <a:ea typeface="+mj-ea"/>
              </a:defRPr>
            </a:lvl5pPr>
            <a:lvl6pPr marL="2514600" indent="-228600" algn="l" rtl="0" eaLnBrk="1" fontAlgn="base" hangingPunct="1">
              <a:spcBef>
                <a:spcPct val="20000"/>
              </a:spcBef>
              <a:spcAft>
                <a:spcPct val="0"/>
              </a:spcAft>
              <a:buChar char="»"/>
              <a:defRPr kumimoji="1" sz="2000">
                <a:solidFill>
                  <a:schemeClr val="bg1"/>
                </a:solidFill>
                <a:latin typeface="+mn-lt"/>
              </a:defRPr>
            </a:lvl6pPr>
            <a:lvl7pPr marL="2971800" indent="-228600" algn="l" rtl="0" eaLnBrk="1" fontAlgn="base" hangingPunct="1">
              <a:spcBef>
                <a:spcPct val="20000"/>
              </a:spcBef>
              <a:spcAft>
                <a:spcPct val="0"/>
              </a:spcAft>
              <a:buChar char="»"/>
              <a:defRPr kumimoji="1" sz="2000">
                <a:solidFill>
                  <a:schemeClr val="bg1"/>
                </a:solidFill>
                <a:latin typeface="+mn-lt"/>
              </a:defRPr>
            </a:lvl7pPr>
            <a:lvl8pPr marL="3429000" indent="-228600" algn="l" rtl="0" eaLnBrk="1" fontAlgn="base" hangingPunct="1">
              <a:spcBef>
                <a:spcPct val="20000"/>
              </a:spcBef>
              <a:spcAft>
                <a:spcPct val="0"/>
              </a:spcAft>
              <a:buChar char="»"/>
              <a:defRPr kumimoji="1" sz="2000">
                <a:solidFill>
                  <a:schemeClr val="bg1"/>
                </a:solidFill>
                <a:latin typeface="+mn-lt"/>
              </a:defRPr>
            </a:lvl8pPr>
            <a:lvl9pPr marL="3886200" indent="-228600" algn="l" rtl="0" eaLnBrk="1" fontAlgn="base" hangingPunct="1">
              <a:spcBef>
                <a:spcPct val="20000"/>
              </a:spcBef>
              <a:spcAft>
                <a:spcPct val="0"/>
              </a:spcAft>
              <a:buChar char="»"/>
              <a:defRPr kumimoji="1" sz="2000">
                <a:solidFill>
                  <a:schemeClr val="bg1"/>
                </a:solidFill>
                <a:latin typeface="+mn-lt"/>
              </a:defRPr>
            </a:lvl9pPr>
          </a:lstStyle>
          <a:p>
            <a:pPr marL="0" indent="0">
              <a:buFontTx/>
              <a:buNone/>
            </a:pPr>
            <a:r>
              <a:rPr lang="ja-JP" altLang="en-US" sz="2000" kern="0" dirty="0"/>
              <a:t>例題：新設計の車両の制動距離の信頼区間を知りたい。信頼係数</a:t>
            </a:r>
            <a:r>
              <a:rPr lang="en-US" altLang="ja-JP" sz="2000" kern="0" dirty="0"/>
              <a:t>95</a:t>
            </a:r>
            <a:r>
              <a:rPr lang="ja-JP" altLang="en-US" sz="2000" kern="0" dirty="0"/>
              <a:t>％で誤差が</a:t>
            </a:r>
            <a:r>
              <a:rPr lang="en-US" altLang="ja-JP" sz="2000" kern="0" dirty="0"/>
              <a:t>±1m</a:t>
            </a:r>
            <a:r>
              <a:rPr lang="ja-JP" altLang="en-US" sz="2000" kern="0" dirty="0"/>
              <a:t>の信頼区間を計算するには何台（</a:t>
            </a:r>
            <a:r>
              <a:rPr lang="en-US" altLang="ja-JP" sz="2000" kern="0" dirty="0"/>
              <a:t>n</a:t>
            </a:r>
            <a:r>
              <a:rPr lang="ja-JP" altLang="en-US" sz="2000" kern="0" dirty="0"/>
              <a:t>）からデータを取れば良いか？ただし，類似車両の制動距離の標準偏差（</a:t>
            </a:r>
            <a:r>
              <a:rPr lang="en-US" altLang="ja-JP" sz="2000" kern="0" dirty="0"/>
              <a:t>σ</a:t>
            </a:r>
            <a:r>
              <a:rPr lang="ja-JP" altLang="en-US" sz="2000" kern="0" dirty="0"/>
              <a:t>）は</a:t>
            </a:r>
            <a:r>
              <a:rPr lang="en-US" altLang="ja-JP" sz="2000" kern="0" dirty="0"/>
              <a:t>2m</a:t>
            </a:r>
            <a:r>
              <a:rPr lang="ja-JP" altLang="en-US" sz="2000" kern="0" dirty="0"/>
              <a:t>であることがわかっている。</a:t>
            </a:r>
            <a:endParaRPr lang="en-US" altLang="ja-JP" sz="2000" kern="0" dirty="0"/>
          </a:p>
          <a:p>
            <a:pPr marL="0" indent="0">
              <a:buNone/>
            </a:pPr>
            <a:r>
              <a:rPr lang="ja-JP" altLang="en-US" sz="2000" dirty="0"/>
              <a:t>解：</a:t>
            </a:r>
            <a:r>
              <a:rPr lang="en-US" altLang="ja-JP" sz="2000" dirty="0"/>
              <a:t>1.96×2÷</a:t>
            </a:r>
            <a:r>
              <a:rPr lang="ja-JP" altLang="en-US" sz="2000" dirty="0"/>
              <a:t>√</a:t>
            </a:r>
            <a:r>
              <a:rPr lang="en-US" altLang="ja-JP" sz="2000" dirty="0"/>
              <a:t>n=1</a:t>
            </a:r>
            <a:r>
              <a:rPr lang="ja-JP" altLang="en-US" sz="2000" dirty="0"/>
              <a:t>を逆算すると</a:t>
            </a:r>
            <a:r>
              <a:rPr lang="en-US" altLang="ja-JP" sz="2000" dirty="0"/>
              <a:t>n=15.3</a:t>
            </a:r>
            <a:r>
              <a:rPr lang="ja-JP" altLang="en-US" sz="2000" dirty="0"/>
              <a:t>なので，繰り上げて</a:t>
            </a:r>
            <a:r>
              <a:rPr lang="en-US" altLang="ja-JP" sz="2000" dirty="0"/>
              <a:t>16</a:t>
            </a:r>
            <a:r>
              <a:rPr lang="ja-JP" altLang="en-US" sz="2000" dirty="0"/>
              <a:t>台となる。</a:t>
            </a:r>
            <a:endParaRPr lang="en-US" altLang="ja-JP" sz="2000" dirty="0"/>
          </a:p>
          <a:p>
            <a:pPr marL="0" indent="0">
              <a:buFontTx/>
              <a:buNone/>
            </a:pPr>
            <a:endParaRPr lang="ja-JP" altLang="en-US" sz="2000" kern="0" dirty="0"/>
          </a:p>
        </p:txBody>
      </p:sp>
    </p:spTree>
    <p:extLst>
      <p:ext uri="{BB962C8B-B14F-4D97-AF65-F5344CB8AC3E}">
        <p14:creationId xmlns:p14="http://schemas.microsoft.com/office/powerpoint/2010/main" val="123546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86A58F1F-0309-48CD-AD65-5749A59C8492}"/>
              </a:ext>
            </a:extLst>
          </p:cNvPr>
          <p:cNvSpPr>
            <a:spLocks noGrp="1"/>
          </p:cNvSpPr>
          <p:nvPr>
            <p:ph type="title"/>
          </p:nvPr>
        </p:nvSpPr>
        <p:spPr/>
        <p:txBody>
          <a:bodyPr/>
          <a:lstStyle/>
          <a:p>
            <a:r>
              <a:rPr kumimoji="1" lang="ja-JP" altLang="en-US" dirty="0">
                <a:latin typeface="+mn-ea"/>
                <a:ea typeface="+mn-ea"/>
              </a:rPr>
              <a:t>以上で第４章は終了です。</a:t>
            </a:r>
          </a:p>
        </p:txBody>
      </p:sp>
    </p:spTree>
    <p:extLst>
      <p:ext uri="{BB962C8B-B14F-4D97-AF65-F5344CB8AC3E}">
        <p14:creationId xmlns:p14="http://schemas.microsoft.com/office/powerpoint/2010/main" val="2280975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91DE75-3CA0-42E3-A522-28330CEC8741}"/>
              </a:ext>
            </a:extLst>
          </p:cNvPr>
          <p:cNvSpPr>
            <a:spLocks noGrp="1"/>
          </p:cNvSpPr>
          <p:nvPr>
            <p:ph type="title"/>
          </p:nvPr>
        </p:nvSpPr>
        <p:spPr>
          <a:xfrm>
            <a:off x="467544" y="620688"/>
            <a:ext cx="7685856" cy="1143000"/>
          </a:xfrm>
        </p:spPr>
        <p:txBody>
          <a:bodyPr/>
          <a:lstStyle/>
          <a:p>
            <a:r>
              <a:rPr kumimoji="1" lang="ja-JP" altLang="en-US" dirty="0"/>
              <a:t>大数の法則</a:t>
            </a:r>
          </a:p>
        </p:txBody>
      </p:sp>
      <p:sp>
        <p:nvSpPr>
          <p:cNvPr id="4" name="コンテンツ プレースホルダー 3">
            <a:extLst>
              <a:ext uri="{FF2B5EF4-FFF2-40B4-BE49-F238E27FC236}">
                <a16:creationId xmlns:a16="http://schemas.microsoft.com/office/drawing/2014/main" id="{4AE32DEF-4F14-49A0-B552-43635D1587C8}"/>
              </a:ext>
            </a:extLst>
          </p:cNvPr>
          <p:cNvSpPr>
            <a:spLocks noGrp="1"/>
          </p:cNvSpPr>
          <p:nvPr>
            <p:ph idx="1"/>
          </p:nvPr>
        </p:nvSpPr>
        <p:spPr>
          <a:xfrm>
            <a:off x="1295007" y="2548593"/>
            <a:ext cx="6622504" cy="1346197"/>
          </a:xfrm>
          <a:custGeom>
            <a:avLst/>
            <a:gdLst>
              <a:gd name="connsiteX0" fmla="*/ 0 w 2983832"/>
              <a:gd name="connsiteY0" fmla="*/ 1122950 h 1134236"/>
              <a:gd name="connsiteX1" fmla="*/ 588211 w 2983832"/>
              <a:gd name="connsiteY1" fmla="*/ 973224 h 1134236"/>
              <a:gd name="connsiteX2" fmla="*/ 1411705 w 2983832"/>
              <a:gd name="connsiteY2" fmla="*/ 3 h 1134236"/>
              <a:gd name="connsiteX3" fmla="*/ 2310063 w 2983832"/>
              <a:gd name="connsiteY3" fmla="*/ 962529 h 1134236"/>
              <a:gd name="connsiteX4" fmla="*/ 2983832 w 2983832"/>
              <a:gd name="connsiteY4" fmla="*/ 1122950 h 1134236"/>
              <a:gd name="connsiteX5" fmla="*/ 2983832 w 2983832"/>
              <a:gd name="connsiteY5" fmla="*/ 1122950 h 113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3832" h="1134236">
                <a:moveTo>
                  <a:pt x="0" y="1122950"/>
                </a:moveTo>
                <a:cubicBezTo>
                  <a:pt x="176463" y="1141666"/>
                  <a:pt x="352927" y="1160382"/>
                  <a:pt x="588211" y="973224"/>
                </a:cubicBezTo>
                <a:cubicBezTo>
                  <a:pt x="823495" y="786066"/>
                  <a:pt x="1124730" y="1785"/>
                  <a:pt x="1411705" y="3"/>
                </a:cubicBezTo>
                <a:cubicBezTo>
                  <a:pt x="1698680" y="-1779"/>
                  <a:pt x="2048042" y="775371"/>
                  <a:pt x="2310063" y="962529"/>
                </a:cubicBezTo>
                <a:cubicBezTo>
                  <a:pt x="2572084" y="1149687"/>
                  <a:pt x="2983832" y="1122950"/>
                  <a:pt x="2983832" y="1122950"/>
                </a:cubicBezTo>
                <a:lnTo>
                  <a:pt x="2983832" y="1122950"/>
                </a:lnTo>
              </a:path>
            </a:pathLst>
          </a:cu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endParaRPr kumimoji="1" lang="ja-JP" altLang="en-US" dirty="0"/>
          </a:p>
        </p:txBody>
      </p:sp>
      <p:sp>
        <p:nvSpPr>
          <p:cNvPr id="5" name="コンテンツ プレースホルダー 3">
            <a:extLst>
              <a:ext uri="{FF2B5EF4-FFF2-40B4-BE49-F238E27FC236}">
                <a16:creationId xmlns:a16="http://schemas.microsoft.com/office/drawing/2014/main" id="{1A8E5299-4B59-4013-9810-0B791753F054}"/>
              </a:ext>
            </a:extLst>
          </p:cNvPr>
          <p:cNvSpPr txBox="1">
            <a:spLocks/>
          </p:cNvSpPr>
          <p:nvPr/>
        </p:nvSpPr>
        <p:spPr bwMode="auto">
          <a:xfrm>
            <a:off x="2792824" y="2087695"/>
            <a:ext cx="3456384" cy="1807096"/>
          </a:xfrm>
          <a:custGeom>
            <a:avLst/>
            <a:gdLst>
              <a:gd name="connsiteX0" fmla="*/ 0 w 2983832"/>
              <a:gd name="connsiteY0" fmla="*/ 1122950 h 1134236"/>
              <a:gd name="connsiteX1" fmla="*/ 588211 w 2983832"/>
              <a:gd name="connsiteY1" fmla="*/ 973224 h 1134236"/>
              <a:gd name="connsiteX2" fmla="*/ 1411705 w 2983832"/>
              <a:gd name="connsiteY2" fmla="*/ 3 h 1134236"/>
              <a:gd name="connsiteX3" fmla="*/ 2310063 w 2983832"/>
              <a:gd name="connsiteY3" fmla="*/ 962529 h 1134236"/>
              <a:gd name="connsiteX4" fmla="*/ 2983832 w 2983832"/>
              <a:gd name="connsiteY4" fmla="*/ 1122950 h 1134236"/>
              <a:gd name="connsiteX5" fmla="*/ 2983832 w 2983832"/>
              <a:gd name="connsiteY5" fmla="*/ 1122950 h 113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3832" h="1134236">
                <a:moveTo>
                  <a:pt x="0" y="1122950"/>
                </a:moveTo>
                <a:cubicBezTo>
                  <a:pt x="176463" y="1141666"/>
                  <a:pt x="352927" y="1160382"/>
                  <a:pt x="588211" y="973224"/>
                </a:cubicBezTo>
                <a:cubicBezTo>
                  <a:pt x="823495" y="786066"/>
                  <a:pt x="1124730" y="1785"/>
                  <a:pt x="1411705" y="3"/>
                </a:cubicBezTo>
                <a:cubicBezTo>
                  <a:pt x="1698680" y="-1779"/>
                  <a:pt x="2048042" y="775371"/>
                  <a:pt x="2310063" y="962529"/>
                </a:cubicBezTo>
                <a:cubicBezTo>
                  <a:pt x="2572084" y="1149687"/>
                  <a:pt x="2983832" y="1122950"/>
                  <a:pt x="2983832" y="1122950"/>
                </a:cubicBezTo>
                <a:lnTo>
                  <a:pt x="2983832" y="1122950"/>
                </a:lnTo>
              </a:path>
            </a:pathLst>
          </a:custGeom>
          <a:noFill/>
          <a:ln w="38100" cap="flat" cmpd="sng" algn="ctr">
            <a:solidFill>
              <a:srgbClr val="FFC000"/>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marL="342900" indent="-342900" algn="l" rtl="0" eaLnBrk="1" fontAlgn="base" hangingPunct="1">
              <a:spcBef>
                <a:spcPct val="20000"/>
              </a:spcBef>
              <a:spcAft>
                <a:spcPct val="0"/>
              </a:spcAft>
              <a:buBlip>
                <a:blip r:embed="rId3"/>
              </a:buBlip>
              <a:defRPr kumimoji="1" sz="3200">
                <a:solidFill>
                  <a:schemeClr val="lt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lt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lt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lt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lt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lt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lt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lt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lt1"/>
                </a:solidFill>
                <a:latin typeface="+mn-lt"/>
                <a:ea typeface="+mn-ea"/>
                <a:cs typeface="+mn-cs"/>
              </a:defRPr>
            </a:lvl9pPr>
          </a:lstStyle>
          <a:p>
            <a:endParaRPr lang="ja-JP" altLang="en-US" dirty="0">
              <a:solidFill>
                <a:srgbClr val="FFFFFF"/>
              </a:solidFill>
            </a:endParaRPr>
          </a:p>
        </p:txBody>
      </p:sp>
      <p:cxnSp>
        <p:nvCxnSpPr>
          <p:cNvPr id="6" name="直線コネクタ 5">
            <a:extLst>
              <a:ext uri="{FF2B5EF4-FFF2-40B4-BE49-F238E27FC236}">
                <a16:creationId xmlns:a16="http://schemas.microsoft.com/office/drawing/2014/main" id="{336E2746-85E5-45DD-A143-8EF7414551F1}"/>
              </a:ext>
            </a:extLst>
          </p:cNvPr>
          <p:cNvCxnSpPr/>
          <p:nvPr/>
        </p:nvCxnSpPr>
        <p:spPr>
          <a:xfrm>
            <a:off x="1259003" y="3894791"/>
            <a:ext cx="6696744" cy="0"/>
          </a:xfrm>
          <a:prstGeom prst="line">
            <a:avLst/>
          </a:prstGeom>
          <a:ln w="444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8" name="フリーフォーム 15">
            <a:extLst>
              <a:ext uri="{FF2B5EF4-FFF2-40B4-BE49-F238E27FC236}">
                <a16:creationId xmlns:a16="http://schemas.microsoft.com/office/drawing/2014/main" id="{B1D39A0E-A7C7-4B31-B76A-DD452EF536D6}"/>
              </a:ext>
            </a:extLst>
          </p:cNvPr>
          <p:cNvSpPr/>
          <p:nvPr/>
        </p:nvSpPr>
        <p:spPr>
          <a:xfrm>
            <a:off x="1287022" y="2996331"/>
            <a:ext cx="6641432" cy="883191"/>
          </a:xfrm>
          <a:custGeom>
            <a:avLst/>
            <a:gdLst>
              <a:gd name="connsiteX0" fmla="*/ 0 w 6641432"/>
              <a:gd name="connsiteY0" fmla="*/ 1269056 h 1269268"/>
              <a:gd name="connsiteX1" fmla="*/ 802105 w 6641432"/>
              <a:gd name="connsiteY1" fmla="*/ 1060509 h 1269268"/>
              <a:gd name="connsiteX2" fmla="*/ 3080084 w 6641432"/>
              <a:gd name="connsiteY2" fmla="*/ 1730 h 1269268"/>
              <a:gd name="connsiteX3" fmla="*/ 5069305 w 6641432"/>
              <a:gd name="connsiteY3" fmla="*/ 819877 h 1269268"/>
              <a:gd name="connsiteX4" fmla="*/ 6047874 w 6641432"/>
              <a:gd name="connsiteY4" fmla="*/ 1140720 h 1269268"/>
              <a:gd name="connsiteX5" fmla="*/ 6641432 w 6641432"/>
              <a:gd name="connsiteY5" fmla="*/ 1269056 h 126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1432" h="1269268">
                <a:moveTo>
                  <a:pt x="0" y="1269056"/>
                </a:moveTo>
                <a:cubicBezTo>
                  <a:pt x="144379" y="1270393"/>
                  <a:pt x="288758" y="1271730"/>
                  <a:pt x="802105" y="1060509"/>
                </a:cubicBezTo>
                <a:cubicBezTo>
                  <a:pt x="1315452" y="849288"/>
                  <a:pt x="2368884" y="41835"/>
                  <a:pt x="3080084" y="1730"/>
                </a:cubicBezTo>
                <a:cubicBezTo>
                  <a:pt x="3791284" y="-38375"/>
                  <a:pt x="4574673" y="630045"/>
                  <a:pt x="5069305" y="819877"/>
                </a:cubicBezTo>
                <a:cubicBezTo>
                  <a:pt x="5563937" y="1009709"/>
                  <a:pt x="5785853" y="1065857"/>
                  <a:pt x="6047874" y="1140720"/>
                </a:cubicBezTo>
                <a:cubicBezTo>
                  <a:pt x="6309895" y="1215583"/>
                  <a:pt x="6475663" y="1242319"/>
                  <a:pt x="6641432" y="1269056"/>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FFFF"/>
              </a:solidFill>
            </a:endParaRPr>
          </a:p>
        </p:txBody>
      </p:sp>
      <p:sp>
        <p:nvSpPr>
          <p:cNvPr id="9" name="テキスト ボックス 8">
            <a:extLst>
              <a:ext uri="{FF2B5EF4-FFF2-40B4-BE49-F238E27FC236}">
                <a16:creationId xmlns:a16="http://schemas.microsoft.com/office/drawing/2014/main" id="{420DDBBF-EE53-47E4-B072-8227EE18463E}"/>
              </a:ext>
            </a:extLst>
          </p:cNvPr>
          <p:cNvSpPr txBox="1"/>
          <p:nvPr/>
        </p:nvSpPr>
        <p:spPr>
          <a:xfrm>
            <a:off x="4202862" y="3894791"/>
            <a:ext cx="441146" cy="400110"/>
          </a:xfrm>
          <a:prstGeom prst="rect">
            <a:avLst/>
          </a:prstGeom>
          <a:noFill/>
        </p:spPr>
        <p:txBody>
          <a:bodyPr wrap="none" rtlCol="0">
            <a:spAutoFit/>
          </a:bodyPr>
          <a:lstStyle/>
          <a:p>
            <a:r>
              <a:rPr kumimoji="1" lang="en-US" altLang="ja-JP" sz="2000" dirty="0">
                <a:solidFill>
                  <a:srgbClr val="FFFFFF"/>
                </a:solidFill>
                <a:latin typeface="+mj-ea"/>
                <a:ea typeface="+mj-ea"/>
                <a:cs typeface="Meiryo UI" pitchFamily="50" charset="-128"/>
              </a:rPr>
              <a:t>μ</a:t>
            </a:r>
            <a:endParaRPr kumimoji="1" lang="ja-JP" altLang="en-US" sz="2000" dirty="0">
              <a:solidFill>
                <a:srgbClr val="FFFFFF"/>
              </a:solidFill>
              <a:latin typeface="+mj-ea"/>
              <a:ea typeface="+mj-ea"/>
              <a:cs typeface="Meiryo UI" pitchFamily="50" charset="-128"/>
            </a:endParaRPr>
          </a:p>
        </p:txBody>
      </p:sp>
      <p:sp>
        <p:nvSpPr>
          <p:cNvPr id="10" name="テキスト ボックス 9">
            <a:extLst>
              <a:ext uri="{FF2B5EF4-FFF2-40B4-BE49-F238E27FC236}">
                <a16:creationId xmlns:a16="http://schemas.microsoft.com/office/drawing/2014/main" id="{76C683A0-9DB0-4AD8-9B13-49534724FFB8}"/>
              </a:ext>
            </a:extLst>
          </p:cNvPr>
          <p:cNvSpPr txBox="1"/>
          <p:nvPr/>
        </p:nvSpPr>
        <p:spPr>
          <a:xfrm>
            <a:off x="1511031" y="4329820"/>
            <a:ext cx="1440160" cy="553998"/>
          </a:xfrm>
          <a:prstGeom prst="rect">
            <a:avLst/>
          </a:prstGeom>
          <a:noFill/>
        </p:spPr>
        <p:txBody>
          <a:bodyPr wrap="square" rtlCol="0">
            <a:spAutoFit/>
          </a:bodyPr>
          <a:lstStyle/>
          <a:p>
            <a:pPr algn="just"/>
            <a:r>
              <a:rPr kumimoji="1" lang="en-US" altLang="ja-JP" sz="1500" dirty="0">
                <a:solidFill>
                  <a:srgbClr val="FFFFFF"/>
                </a:solidFill>
                <a:latin typeface="+mj-ea"/>
                <a:ea typeface="+mj-ea"/>
                <a:cs typeface="Meiryo UI" pitchFamily="50" charset="-128"/>
              </a:rPr>
              <a:t>n=1</a:t>
            </a:r>
            <a:r>
              <a:rPr kumimoji="1" lang="ja-JP" altLang="en-US" sz="1500" dirty="0">
                <a:solidFill>
                  <a:srgbClr val="FFFFFF"/>
                </a:solidFill>
                <a:latin typeface="+mj-ea"/>
                <a:ea typeface="+mj-ea"/>
                <a:cs typeface="Meiryo UI" pitchFamily="50" charset="-128"/>
              </a:rPr>
              <a:t>の実験結果からの推定例</a:t>
            </a:r>
          </a:p>
        </p:txBody>
      </p:sp>
      <p:sp>
        <p:nvSpPr>
          <p:cNvPr id="12" name="テキスト ボックス 11">
            <a:extLst>
              <a:ext uri="{FF2B5EF4-FFF2-40B4-BE49-F238E27FC236}">
                <a16:creationId xmlns:a16="http://schemas.microsoft.com/office/drawing/2014/main" id="{26AEAE32-9DB8-46E7-BCF4-E48F359A77A0}"/>
              </a:ext>
            </a:extLst>
          </p:cNvPr>
          <p:cNvSpPr txBox="1"/>
          <p:nvPr/>
        </p:nvSpPr>
        <p:spPr>
          <a:xfrm>
            <a:off x="5869655" y="2973223"/>
            <a:ext cx="2810863" cy="369332"/>
          </a:xfrm>
          <a:prstGeom prst="rect">
            <a:avLst/>
          </a:prstGeom>
          <a:noFill/>
        </p:spPr>
        <p:txBody>
          <a:bodyPr wrap="square" rtlCol="0">
            <a:spAutoFit/>
          </a:bodyPr>
          <a:lstStyle/>
          <a:p>
            <a:pPr algn="ctr"/>
            <a:r>
              <a:rPr kumimoji="1" lang="ja-JP" altLang="en-US" sz="1800" dirty="0">
                <a:solidFill>
                  <a:srgbClr val="00B0F0"/>
                </a:solidFill>
                <a:latin typeface="+mj-ea"/>
                <a:ea typeface="+mj-ea"/>
                <a:cs typeface="Meiryo UI" pitchFamily="50" charset="-128"/>
              </a:rPr>
              <a:t>母集団（個体，</a:t>
            </a:r>
            <a:r>
              <a:rPr kumimoji="1" lang="en-US" altLang="ja-JP" sz="1800" dirty="0">
                <a:solidFill>
                  <a:srgbClr val="00B0F0"/>
                </a:solidFill>
                <a:latin typeface="+mj-ea"/>
                <a:ea typeface="+mj-ea"/>
                <a:cs typeface="Meiryo UI" pitchFamily="50" charset="-128"/>
              </a:rPr>
              <a:t>n=1</a:t>
            </a:r>
            <a:r>
              <a:rPr kumimoji="1" lang="ja-JP" altLang="en-US" sz="1800" dirty="0">
                <a:solidFill>
                  <a:srgbClr val="00B0F0"/>
                </a:solidFill>
                <a:latin typeface="+mj-ea"/>
                <a:ea typeface="+mj-ea"/>
                <a:cs typeface="Meiryo UI" pitchFamily="50" charset="-128"/>
              </a:rPr>
              <a:t>）の分布</a:t>
            </a:r>
          </a:p>
        </p:txBody>
      </p:sp>
      <p:cxnSp>
        <p:nvCxnSpPr>
          <p:cNvPr id="13" name="直線矢印コネクタ 12">
            <a:extLst>
              <a:ext uri="{FF2B5EF4-FFF2-40B4-BE49-F238E27FC236}">
                <a16:creationId xmlns:a16="http://schemas.microsoft.com/office/drawing/2014/main" id="{F36124DD-1107-4CD4-BA1F-3B53FAB487F9}"/>
              </a:ext>
            </a:extLst>
          </p:cNvPr>
          <p:cNvCxnSpPr/>
          <p:nvPr/>
        </p:nvCxnSpPr>
        <p:spPr>
          <a:xfrm flipH="1">
            <a:off x="7055647" y="3297259"/>
            <a:ext cx="310034" cy="374612"/>
          </a:xfrm>
          <a:prstGeom prst="straightConnector1">
            <a:avLst/>
          </a:prstGeom>
          <a:ln w="3175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57B8E38C-96A9-4573-B8BA-679AA322806E}"/>
              </a:ext>
            </a:extLst>
          </p:cNvPr>
          <p:cNvSpPr txBox="1"/>
          <p:nvPr/>
        </p:nvSpPr>
        <p:spPr>
          <a:xfrm>
            <a:off x="5810172" y="2465998"/>
            <a:ext cx="1954381" cy="369332"/>
          </a:xfrm>
          <a:prstGeom prst="rect">
            <a:avLst/>
          </a:prstGeom>
          <a:noFill/>
        </p:spPr>
        <p:txBody>
          <a:bodyPr wrap="none" rtlCol="0">
            <a:spAutoFit/>
          </a:bodyPr>
          <a:lstStyle/>
          <a:p>
            <a:r>
              <a:rPr kumimoji="1" lang="ja-JP" altLang="en-US" sz="1800" dirty="0">
                <a:solidFill>
                  <a:srgbClr val="FFFF00"/>
                </a:solidFill>
                <a:latin typeface="+mj-ea"/>
                <a:ea typeface="+mj-ea"/>
                <a:cs typeface="Meiryo UI" pitchFamily="50" charset="-128"/>
              </a:rPr>
              <a:t>小さな標本の分布</a:t>
            </a:r>
          </a:p>
        </p:txBody>
      </p:sp>
      <p:cxnSp>
        <p:nvCxnSpPr>
          <p:cNvPr id="15" name="直線矢印コネクタ 14">
            <a:extLst>
              <a:ext uri="{FF2B5EF4-FFF2-40B4-BE49-F238E27FC236}">
                <a16:creationId xmlns:a16="http://schemas.microsoft.com/office/drawing/2014/main" id="{1662CC5A-CE5E-4C9F-828C-3C4B5BB9BAB2}"/>
              </a:ext>
            </a:extLst>
          </p:cNvPr>
          <p:cNvCxnSpPr/>
          <p:nvPr/>
        </p:nvCxnSpPr>
        <p:spPr>
          <a:xfrm flipH="1">
            <a:off x="5593484" y="2755948"/>
            <a:ext cx="310034" cy="374612"/>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ECF83B46-3393-48F4-B8ED-84FE302603FC}"/>
              </a:ext>
            </a:extLst>
          </p:cNvPr>
          <p:cNvSpPr txBox="1"/>
          <p:nvPr/>
        </p:nvSpPr>
        <p:spPr>
          <a:xfrm>
            <a:off x="5145763" y="1996843"/>
            <a:ext cx="1742785" cy="369332"/>
          </a:xfrm>
          <a:prstGeom prst="rect">
            <a:avLst/>
          </a:prstGeom>
          <a:noFill/>
        </p:spPr>
        <p:txBody>
          <a:bodyPr wrap="none" rtlCol="0">
            <a:spAutoFit/>
          </a:bodyPr>
          <a:lstStyle/>
          <a:p>
            <a:r>
              <a:rPr kumimoji="1" lang="ja-JP" altLang="en-US" sz="18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大きな標本分布</a:t>
            </a:r>
          </a:p>
        </p:txBody>
      </p:sp>
      <p:cxnSp>
        <p:nvCxnSpPr>
          <p:cNvPr id="17" name="直線矢印コネクタ 16">
            <a:extLst>
              <a:ext uri="{FF2B5EF4-FFF2-40B4-BE49-F238E27FC236}">
                <a16:creationId xmlns:a16="http://schemas.microsoft.com/office/drawing/2014/main" id="{FDB19A96-B6FC-4E8F-91C9-97667C5FFE8A}"/>
              </a:ext>
            </a:extLst>
          </p:cNvPr>
          <p:cNvCxnSpPr>
            <a:cxnSpLocks/>
          </p:cNvCxnSpPr>
          <p:nvPr/>
        </p:nvCxnSpPr>
        <p:spPr>
          <a:xfrm flipH="1">
            <a:off x="4807027" y="2276268"/>
            <a:ext cx="376611" cy="172502"/>
          </a:xfrm>
          <a:prstGeom prst="straightConnector1">
            <a:avLst/>
          </a:prstGeom>
          <a:ln w="317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F1B8DF07-79A0-4365-AEBF-0801AF47282F}"/>
              </a:ext>
            </a:extLst>
          </p:cNvPr>
          <p:cNvCxnSpPr>
            <a:cxnSpLocks/>
          </p:cNvCxnSpPr>
          <p:nvPr/>
        </p:nvCxnSpPr>
        <p:spPr>
          <a:xfrm flipV="1">
            <a:off x="2447135" y="3894791"/>
            <a:ext cx="0" cy="471200"/>
          </a:xfrm>
          <a:prstGeom prst="straightConnector1">
            <a:avLst/>
          </a:prstGeom>
          <a:ln w="3175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060A798F-66C8-4CE7-A137-F6701FBD701D}"/>
              </a:ext>
            </a:extLst>
          </p:cNvPr>
          <p:cNvSpPr txBox="1"/>
          <p:nvPr/>
        </p:nvSpPr>
        <p:spPr>
          <a:xfrm>
            <a:off x="8014618" y="3679468"/>
            <a:ext cx="298480" cy="400110"/>
          </a:xfrm>
          <a:prstGeom prst="rect">
            <a:avLst/>
          </a:prstGeom>
          <a:noFill/>
        </p:spPr>
        <p:txBody>
          <a:bodyPr wrap="none" rtlCol="0">
            <a:spAutoFit/>
          </a:bodyPr>
          <a:lstStyle/>
          <a:p>
            <a:r>
              <a:rPr kumimoji="1" lang="en-US" altLang="ja-JP" sz="2000" i="1" dirty="0">
                <a:solidFill>
                  <a:srgbClr val="FFFFFF"/>
                </a:solidFill>
                <a:ea typeface="HGP教科書体" pitchFamily="18" charset="-128"/>
                <a:cs typeface="Meiryo UI" pitchFamily="50" charset="-128"/>
              </a:rPr>
              <a:t>x</a:t>
            </a:r>
            <a:endParaRPr kumimoji="1" lang="ja-JP" altLang="en-US" sz="2000" i="1" dirty="0">
              <a:solidFill>
                <a:srgbClr val="FFFFFF"/>
              </a:solidFill>
              <a:ea typeface="HGP教科書体" pitchFamily="18" charset="-128"/>
              <a:cs typeface="Meiryo UI" pitchFamily="50" charset="-128"/>
            </a:endParaRPr>
          </a:p>
        </p:txBody>
      </p:sp>
      <p:cxnSp>
        <p:nvCxnSpPr>
          <p:cNvPr id="29" name="直線コネクタ 28">
            <a:extLst>
              <a:ext uri="{FF2B5EF4-FFF2-40B4-BE49-F238E27FC236}">
                <a16:creationId xmlns:a16="http://schemas.microsoft.com/office/drawing/2014/main" id="{37DD7C1F-34F2-41BF-8AFF-B5BAC69DD14D}"/>
              </a:ext>
            </a:extLst>
          </p:cNvPr>
          <p:cNvCxnSpPr/>
          <p:nvPr/>
        </p:nvCxnSpPr>
        <p:spPr>
          <a:xfrm>
            <a:off x="8071791" y="3800618"/>
            <a:ext cx="184134" cy="0"/>
          </a:xfrm>
          <a:prstGeom prst="line">
            <a:avLst/>
          </a:prstGeom>
          <a:ln w="158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31" name="矢印: 下 30">
            <a:extLst>
              <a:ext uri="{FF2B5EF4-FFF2-40B4-BE49-F238E27FC236}">
                <a16:creationId xmlns:a16="http://schemas.microsoft.com/office/drawing/2014/main" id="{0741DE1B-5B44-48A6-AD7B-EFB23BE773A1}"/>
              </a:ext>
            </a:extLst>
          </p:cNvPr>
          <p:cNvSpPr/>
          <p:nvPr/>
        </p:nvSpPr>
        <p:spPr>
          <a:xfrm rot="5400000">
            <a:off x="5650598" y="3862570"/>
            <a:ext cx="147049" cy="2160230"/>
          </a:xfrm>
          <a:prstGeom prst="downArrow">
            <a:avLst/>
          </a:prstGeom>
          <a:solidFill>
            <a:srgbClr val="92D050"/>
          </a:solidFill>
          <a:ln w="317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4" name="直線矢印コネクタ 33">
            <a:extLst>
              <a:ext uri="{FF2B5EF4-FFF2-40B4-BE49-F238E27FC236}">
                <a16:creationId xmlns:a16="http://schemas.microsoft.com/office/drawing/2014/main" id="{13240F8D-6936-4439-8024-E5EADFB1A4C6}"/>
              </a:ext>
            </a:extLst>
          </p:cNvPr>
          <p:cNvCxnSpPr>
            <a:cxnSpLocks/>
          </p:cNvCxnSpPr>
          <p:nvPr/>
        </p:nvCxnSpPr>
        <p:spPr>
          <a:xfrm flipV="1">
            <a:off x="5364088" y="3879522"/>
            <a:ext cx="0" cy="471200"/>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BDCDB0FA-7700-42AD-88B4-A013CF95B2EE}"/>
              </a:ext>
            </a:extLst>
          </p:cNvPr>
          <p:cNvSpPr txBox="1"/>
          <p:nvPr/>
        </p:nvSpPr>
        <p:spPr>
          <a:xfrm>
            <a:off x="5039421" y="4311972"/>
            <a:ext cx="1008110" cy="553998"/>
          </a:xfrm>
          <a:prstGeom prst="rect">
            <a:avLst/>
          </a:prstGeom>
          <a:noFill/>
        </p:spPr>
        <p:txBody>
          <a:bodyPr wrap="square" rtlCol="0">
            <a:spAutoFit/>
          </a:bodyPr>
          <a:lstStyle/>
          <a:p>
            <a:pPr algn="just"/>
            <a:r>
              <a:rPr kumimoji="1" lang="ja-JP" altLang="en-US" sz="1500" dirty="0">
                <a:solidFill>
                  <a:srgbClr val="FFFFFF"/>
                </a:solidFill>
                <a:latin typeface="+mj-ea"/>
                <a:ea typeface="+mj-ea"/>
                <a:cs typeface="Meiryo UI" pitchFamily="50" charset="-128"/>
              </a:rPr>
              <a:t>小標本の推定例</a:t>
            </a:r>
          </a:p>
        </p:txBody>
      </p:sp>
      <p:cxnSp>
        <p:nvCxnSpPr>
          <p:cNvPr id="36" name="直線矢印コネクタ 35">
            <a:extLst>
              <a:ext uri="{FF2B5EF4-FFF2-40B4-BE49-F238E27FC236}">
                <a16:creationId xmlns:a16="http://schemas.microsoft.com/office/drawing/2014/main" id="{F62CDE59-F84C-4930-840E-BB483FE4AF89}"/>
              </a:ext>
            </a:extLst>
          </p:cNvPr>
          <p:cNvCxnSpPr>
            <a:cxnSpLocks/>
          </p:cNvCxnSpPr>
          <p:nvPr/>
        </p:nvCxnSpPr>
        <p:spPr>
          <a:xfrm flipV="1">
            <a:off x="4031311" y="3894791"/>
            <a:ext cx="0" cy="471200"/>
          </a:xfrm>
          <a:prstGeom prst="straightConnector1">
            <a:avLst/>
          </a:prstGeom>
          <a:ln w="317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3080FFAA-23D5-4B4E-98C1-7E174DA39348}"/>
              </a:ext>
            </a:extLst>
          </p:cNvPr>
          <p:cNvSpPr txBox="1"/>
          <p:nvPr/>
        </p:nvSpPr>
        <p:spPr>
          <a:xfrm>
            <a:off x="3527256" y="4334178"/>
            <a:ext cx="1008110" cy="553998"/>
          </a:xfrm>
          <a:prstGeom prst="rect">
            <a:avLst/>
          </a:prstGeom>
          <a:noFill/>
        </p:spPr>
        <p:txBody>
          <a:bodyPr wrap="square" rtlCol="0">
            <a:spAutoFit/>
          </a:bodyPr>
          <a:lstStyle/>
          <a:p>
            <a:pPr algn="just"/>
            <a:r>
              <a:rPr kumimoji="1" lang="ja-JP" altLang="en-US" sz="1500" dirty="0">
                <a:solidFill>
                  <a:srgbClr val="FFFFFF"/>
                </a:solidFill>
                <a:latin typeface="+mj-ea"/>
                <a:ea typeface="+mj-ea"/>
                <a:cs typeface="Meiryo UI" pitchFamily="50" charset="-128"/>
              </a:rPr>
              <a:t>大標本の推定例</a:t>
            </a:r>
          </a:p>
        </p:txBody>
      </p:sp>
      <p:sp>
        <p:nvSpPr>
          <p:cNvPr id="38" name="テキスト ボックス 37">
            <a:extLst>
              <a:ext uri="{FF2B5EF4-FFF2-40B4-BE49-F238E27FC236}">
                <a16:creationId xmlns:a16="http://schemas.microsoft.com/office/drawing/2014/main" id="{05A4E233-C0CD-49EE-8E80-14E36A79D0D2}"/>
              </a:ext>
            </a:extLst>
          </p:cNvPr>
          <p:cNvSpPr txBox="1"/>
          <p:nvPr/>
        </p:nvSpPr>
        <p:spPr>
          <a:xfrm>
            <a:off x="5145763" y="4965370"/>
            <a:ext cx="1324302" cy="323165"/>
          </a:xfrm>
          <a:prstGeom prst="rect">
            <a:avLst/>
          </a:prstGeom>
          <a:noFill/>
        </p:spPr>
        <p:txBody>
          <a:bodyPr wrap="square" rtlCol="0">
            <a:spAutoFit/>
          </a:bodyPr>
          <a:lstStyle/>
          <a:p>
            <a:pPr algn="just"/>
            <a:r>
              <a:rPr kumimoji="1" lang="ja-JP" altLang="en-US" sz="1500" dirty="0">
                <a:solidFill>
                  <a:srgbClr val="92D050"/>
                </a:solidFill>
                <a:latin typeface="+mj-ea"/>
                <a:ea typeface="+mj-ea"/>
                <a:cs typeface="Meiryo UI" pitchFamily="50" charset="-128"/>
              </a:rPr>
              <a:t>より高精度</a:t>
            </a:r>
          </a:p>
        </p:txBody>
      </p:sp>
      <p:sp>
        <p:nvSpPr>
          <p:cNvPr id="39" name="矢印: 下 38">
            <a:extLst>
              <a:ext uri="{FF2B5EF4-FFF2-40B4-BE49-F238E27FC236}">
                <a16:creationId xmlns:a16="http://schemas.microsoft.com/office/drawing/2014/main" id="{638A6B05-9393-4975-BD2B-2917A3C8E420}"/>
              </a:ext>
            </a:extLst>
          </p:cNvPr>
          <p:cNvSpPr/>
          <p:nvPr/>
        </p:nvSpPr>
        <p:spPr>
          <a:xfrm rot="16200000">
            <a:off x="3196953" y="3862570"/>
            <a:ext cx="147049" cy="2160230"/>
          </a:xfrm>
          <a:prstGeom prst="downArrow">
            <a:avLst/>
          </a:prstGeom>
          <a:solidFill>
            <a:srgbClr val="92D050"/>
          </a:solidFill>
          <a:ln w="317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テキスト ボックス 39">
            <a:extLst>
              <a:ext uri="{FF2B5EF4-FFF2-40B4-BE49-F238E27FC236}">
                <a16:creationId xmlns:a16="http://schemas.microsoft.com/office/drawing/2014/main" id="{9479A43E-935C-4796-BD89-776908186174}"/>
              </a:ext>
            </a:extLst>
          </p:cNvPr>
          <p:cNvSpPr txBox="1"/>
          <p:nvPr/>
        </p:nvSpPr>
        <p:spPr>
          <a:xfrm>
            <a:off x="2673959" y="4995681"/>
            <a:ext cx="1324302" cy="323165"/>
          </a:xfrm>
          <a:prstGeom prst="rect">
            <a:avLst/>
          </a:prstGeom>
          <a:noFill/>
        </p:spPr>
        <p:txBody>
          <a:bodyPr wrap="square" rtlCol="0">
            <a:spAutoFit/>
          </a:bodyPr>
          <a:lstStyle/>
          <a:p>
            <a:pPr algn="just"/>
            <a:r>
              <a:rPr kumimoji="1" lang="ja-JP" altLang="en-US" sz="1500" dirty="0">
                <a:solidFill>
                  <a:srgbClr val="92D050"/>
                </a:solidFill>
                <a:latin typeface="+mj-ea"/>
                <a:ea typeface="+mj-ea"/>
                <a:cs typeface="Meiryo UI" pitchFamily="50" charset="-128"/>
              </a:rPr>
              <a:t>より高精度</a:t>
            </a:r>
          </a:p>
        </p:txBody>
      </p:sp>
      <p:sp>
        <p:nvSpPr>
          <p:cNvPr id="43" name="テキスト ボックス 42">
            <a:extLst>
              <a:ext uri="{FF2B5EF4-FFF2-40B4-BE49-F238E27FC236}">
                <a16:creationId xmlns:a16="http://schemas.microsoft.com/office/drawing/2014/main" id="{B3367E06-1452-403E-ADC2-935F616D1FFE}"/>
              </a:ext>
            </a:extLst>
          </p:cNvPr>
          <p:cNvSpPr txBox="1"/>
          <p:nvPr/>
        </p:nvSpPr>
        <p:spPr>
          <a:xfrm>
            <a:off x="1475656" y="5409142"/>
            <a:ext cx="6896048" cy="707886"/>
          </a:xfrm>
          <a:prstGeom prst="rect">
            <a:avLst/>
          </a:prstGeom>
          <a:noFill/>
        </p:spPr>
        <p:txBody>
          <a:bodyPr wrap="square" rtlCol="0">
            <a:spAutoFit/>
          </a:bodyPr>
          <a:lstStyle/>
          <a:p>
            <a:pPr algn="ctr"/>
            <a:r>
              <a:rPr kumimoji="1" lang="ja-JP" altLang="en-US" sz="2200" dirty="0">
                <a:solidFill>
                  <a:schemeClr val="bg1"/>
                </a:solidFill>
                <a:latin typeface="+mn-ea"/>
                <a:cs typeface="Meiryo UI" pitchFamily="50" charset="-128"/>
              </a:rPr>
              <a:t>より大きい標本から求めた推定値は，真の値に近づく</a:t>
            </a:r>
            <a:endParaRPr kumimoji="1" lang="en-US" altLang="ja-JP" sz="2200" dirty="0">
              <a:solidFill>
                <a:schemeClr val="bg1"/>
              </a:solidFill>
              <a:latin typeface="+mn-ea"/>
              <a:cs typeface="Meiryo UI" pitchFamily="50" charset="-128"/>
            </a:endParaRPr>
          </a:p>
          <a:p>
            <a:pPr algn="ctr"/>
            <a:r>
              <a:rPr kumimoji="1" lang="ja-JP" altLang="en-US" sz="1800" dirty="0">
                <a:solidFill>
                  <a:schemeClr val="bg1"/>
                </a:solidFill>
                <a:latin typeface="+mn-ea"/>
                <a:cs typeface="Meiryo UI" pitchFamily="50" charset="-128"/>
              </a:rPr>
              <a:t>（母平均の</a:t>
            </a:r>
            <a:r>
              <a:rPr kumimoji="1" lang="ja-JP" altLang="en-US" sz="1800" dirty="0">
                <a:solidFill>
                  <a:srgbClr val="FFFF00"/>
                </a:solidFill>
                <a:latin typeface="+mn-ea"/>
                <a:cs typeface="Meiryo UI" pitchFamily="50" charset="-128"/>
              </a:rPr>
              <a:t>信頼区間の中心に標本平均を使っても良い根拠</a:t>
            </a:r>
            <a:r>
              <a:rPr kumimoji="1" lang="ja-JP" altLang="en-US" sz="1800" dirty="0">
                <a:solidFill>
                  <a:schemeClr val="bg1"/>
                </a:solidFill>
                <a:latin typeface="+mn-ea"/>
                <a:cs typeface="Meiryo UI" pitchFamily="50" charset="-128"/>
              </a:rPr>
              <a:t>となる）</a:t>
            </a:r>
          </a:p>
        </p:txBody>
      </p:sp>
      <p:sp>
        <p:nvSpPr>
          <p:cNvPr id="44" name="正方形/長方形 43">
            <a:extLst>
              <a:ext uri="{FF2B5EF4-FFF2-40B4-BE49-F238E27FC236}">
                <a16:creationId xmlns:a16="http://schemas.microsoft.com/office/drawing/2014/main" id="{474EAFD9-0ABA-4B62-A1FE-DE37130D5B6B}"/>
              </a:ext>
            </a:extLst>
          </p:cNvPr>
          <p:cNvSpPr/>
          <p:nvPr/>
        </p:nvSpPr>
        <p:spPr>
          <a:xfrm>
            <a:off x="715807" y="2237731"/>
            <a:ext cx="2810385" cy="461665"/>
          </a:xfrm>
          <a:prstGeom prst="rect">
            <a:avLst/>
          </a:prstGeom>
        </p:spPr>
        <p:txBody>
          <a:bodyPr wrap="none">
            <a:spAutoFit/>
          </a:bodyPr>
          <a:lstStyle/>
          <a:p>
            <a:r>
              <a:rPr kumimoji="1" lang="ja-JP" altLang="en-US" dirty="0">
                <a:solidFill>
                  <a:schemeClr val="bg1"/>
                </a:solidFill>
              </a:rPr>
              <a:t>前章最後の図と同じ</a:t>
            </a:r>
            <a:endParaRPr lang="ja-JP" altLang="en-US" dirty="0">
              <a:solidFill>
                <a:schemeClr val="bg1"/>
              </a:solidFill>
            </a:endParaRPr>
          </a:p>
        </p:txBody>
      </p:sp>
      <p:cxnSp>
        <p:nvCxnSpPr>
          <p:cNvPr id="46" name="直線コネクタ 45">
            <a:extLst>
              <a:ext uri="{FF2B5EF4-FFF2-40B4-BE49-F238E27FC236}">
                <a16:creationId xmlns:a16="http://schemas.microsoft.com/office/drawing/2014/main" id="{510870A0-224B-4FC8-937E-6C02D9A5F602}"/>
              </a:ext>
            </a:extLst>
          </p:cNvPr>
          <p:cNvCxnSpPr>
            <a:stCxn id="9" idx="0"/>
            <a:endCxn id="5" idx="2"/>
          </p:cNvCxnSpPr>
          <p:nvPr/>
        </p:nvCxnSpPr>
        <p:spPr>
          <a:xfrm flipV="1">
            <a:off x="4423435" y="2087700"/>
            <a:ext cx="4667" cy="1807091"/>
          </a:xfrm>
          <a:prstGeom prst="line">
            <a:avLst/>
          </a:prstGeom>
          <a:ln w="31750">
            <a:solidFill>
              <a:schemeClr val="bg1"/>
            </a:solidFill>
            <a:tailEnd type="none"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094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bg/>
                                          </p:spTgt>
                                        </p:tgtEl>
                                        <p:attrNameLst>
                                          <p:attrName>style.visibility</p:attrName>
                                        </p:attrNameLst>
                                      </p:cBhvr>
                                      <p:to>
                                        <p:strVal val="visible"/>
                                      </p:to>
                                    </p:set>
                                    <p:animEffect transition="in" filter="fade">
                                      <p:cBhvr>
                                        <p:cTn id="10" dur="500"/>
                                        <p:tgtEl>
                                          <p:spTgt spid="4">
                                            <p:bg/>
                                          </p:spTgt>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par>
                                <p:cTn id="28" presetID="10" presetClass="entr" presetSubtype="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nodeType="with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500"/>
                                        <p:tgtEl>
                                          <p:spTgt spid="3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500"/>
                                        <p:tgtEl>
                                          <p:spTgt spid="3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500"/>
                                        <p:tgtEl>
                                          <p:spTgt spid="4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500"/>
                                        <p:tgtEl>
                                          <p:spTgt spid="3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500"/>
                                        <p:tgtEl>
                                          <p:spTgt spid="3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fade">
                                      <p:cBhvr>
                                        <p:cTn id="5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5" grpId="0" animBg="1"/>
      <p:bldP spid="14" grpId="0"/>
      <p:bldP spid="16" grpId="0"/>
      <p:bldP spid="31" grpId="0" animBg="1"/>
      <p:bldP spid="35" grpId="0"/>
      <p:bldP spid="37" grpId="0"/>
      <p:bldP spid="38" grpId="0"/>
      <p:bldP spid="39" grpId="0" animBg="1"/>
      <p:bldP spid="40" grpId="0"/>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コンテンツ プレースホルダー 3">
            <a:extLst>
              <a:ext uri="{FF2B5EF4-FFF2-40B4-BE49-F238E27FC236}">
                <a16:creationId xmlns:a16="http://schemas.microsoft.com/office/drawing/2014/main" id="{388B1AF0-725D-40BD-853B-7E6ED53B1899}"/>
              </a:ext>
            </a:extLst>
          </p:cNvPr>
          <p:cNvSpPr txBox="1">
            <a:spLocks/>
          </p:cNvSpPr>
          <p:nvPr/>
        </p:nvSpPr>
        <p:spPr bwMode="auto">
          <a:xfrm>
            <a:off x="5208487" y="2443275"/>
            <a:ext cx="3073921" cy="1514619"/>
          </a:xfrm>
          <a:custGeom>
            <a:avLst/>
            <a:gdLst>
              <a:gd name="connsiteX0" fmla="*/ 0 w 2983832"/>
              <a:gd name="connsiteY0" fmla="*/ 1122950 h 1134236"/>
              <a:gd name="connsiteX1" fmla="*/ 588211 w 2983832"/>
              <a:gd name="connsiteY1" fmla="*/ 973224 h 1134236"/>
              <a:gd name="connsiteX2" fmla="*/ 1411705 w 2983832"/>
              <a:gd name="connsiteY2" fmla="*/ 3 h 1134236"/>
              <a:gd name="connsiteX3" fmla="*/ 2310063 w 2983832"/>
              <a:gd name="connsiteY3" fmla="*/ 962529 h 1134236"/>
              <a:gd name="connsiteX4" fmla="*/ 2983832 w 2983832"/>
              <a:gd name="connsiteY4" fmla="*/ 1122950 h 1134236"/>
              <a:gd name="connsiteX5" fmla="*/ 2983832 w 2983832"/>
              <a:gd name="connsiteY5" fmla="*/ 1122950 h 113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3832" h="1134236">
                <a:moveTo>
                  <a:pt x="0" y="1122950"/>
                </a:moveTo>
                <a:cubicBezTo>
                  <a:pt x="176463" y="1141666"/>
                  <a:pt x="352927" y="1160382"/>
                  <a:pt x="588211" y="973224"/>
                </a:cubicBezTo>
                <a:cubicBezTo>
                  <a:pt x="823495" y="786066"/>
                  <a:pt x="1124730" y="1785"/>
                  <a:pt x="1411705" y="3"/>
                </a:cubicBezTo>
                <a:cubicBezTo>
                  <a:pt x="1698680" y="-1779"/>
                  <a:pt x="2048042" y="775371"/>
                  <a:pt x="2310063" y="962529"/>
                </a:cubicBezTo>
                <a:cubicBezTo>
                  <a:pt x="2572084" y="1149687"/>
                  <a:pt x="2983832" y="1122950"/>
                  <a:pt x="2983832" y="1122950"/>
                </a:cubicBezTo>
                <a:lnTo>
                  <a:pt x="2983832" y="1122950"/>
                </a:lnTo>
              </a:path>
            </a:pathLst>
          </a:custGeom>
          <a:solidFill>
            <a:srgbClr val="00B050"/>
          </a:solidFill>
          <a:ln w="38100" cap="flat" cmpd="sng" algn="ctr">
            <a:solidFill>
              <a:srgbClr val="FFFFFF"/>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marL="342900" indent="-342900" algn="l" rtl="0" eaLnBrk="1" fontAlgn="base" hangingPunct="1">
              <a:spcBef>
                <a:spcPct val="20000"/>
              </a:spcBef>
              <a:spcAft>
                <a:spcPct val="0"/>
              </a:spcAft>
              <a:buBlip>
                <a:blip r:embed="rId2"/>
              </a:buBlip>
              <a:defRPr kumimoji="1" sz="3200">
                <a:solidFill>
                  <a:schemeClr val="lt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lt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lt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lt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lt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lt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lt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lt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lt1"/>
                </a:solidFill>
                <a:latin typeface="+mn-lt"/>
                <a:ea typeface="+mn-ea"/>
                <a:cs typeface="+mn-cs"/>
              </a:defRPr>
            </a:lvl9pPr>
          </a:lstStyle>
          <a:p>
            <a:endParaRPr lang="ja-JP" altLang="en-US" dirty="0">
              <a:solidFill>
                <a:srgbClr val="FFFFFF"/>
              </a:solidFill>
            </a:endParaRPr>
          </a:p>
        </p:txBody>
      </p:sp>
      <p:sp>
        <p:nvSpPr>
          <p:cNvPr id="2" name="タイトル 1"/>
          <p:cNvSpPr>
            <a:spLocks noGrp="1"/>
          </p:cNvSpPr>
          <p:nvPr>
            <p:ph type="title"/>
          </p:nvPr>
        </p:nvSpPr>
        <p:spPr>
          <a:xfrm>
            <a:off x="801418" y="597780"/>
            <a:ext cx="7702624" cy="1143000"/>
          </a:xfrm>
        </p:spPr>
        <p:txBody>
          <a:bodyPr/>
          <a:lstStyle/>
          <a:p>
            <a:r>
              <a:rPr kumimoji="1" lang="ja-JP" altLang="en-US" b="1"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50" charset="-128"/>
              </a:rPr>
              <a:t>中心極限定理</a:t>
            </a:r>
            <a:endParaRPr kumimoji="1" lang="ja-JP" altLang="en-US" sz="3300" b="1"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50" charset="-128"/>
            </a:endParaRPr>
          </a:p>
        </p:txBody>
      </p:sp>
      <p:cxnSp>
        <p:nvCxnSpPr>
          <p:cNvPr id="6" name="直線矢印コネクタ 5"/>
          <p:cNvCxnSpPr/>
          <p:nvPr/>
        </p:nvCxnSpPr>
        <p:spPr>
          <a:xfrm>
            <a:off x="5148064" y="3946443"/>
            <a:ext cx="3236449" cy="0"/>
          </a:xfrm>
          <a:prstGeom prst="straightConnector1">
            <a:avLst/>
          </a:prstGeom>
          <a:ln w="412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a:off x="827584" y="3946442"/>
            <a:ext cx="3096344" cy="0"/>
          </a:xfrm>
          <a:prstGeom prst="straightConnector1">
            <a:avLst/>
          </a:prstGeom>
          <a:ln w="412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4" name="フリーフォーム 13"/>
          <p:cNvSpPr/>
          <p:nvPr/>
        </p:nvSpPr>
        <p:spPr>
          <a:xfrm>
            <a:off x="851338" y="2132856"/>
            <a:ext cx="2837793" cy="1816224"/>
          </a:xfrm>
          <a:custGeom>
            <a:avLst/>
            <a:gdLst>
              <a:gd name="connsiteX0" fmla="*/ 0 w 2837793"/>
              <a:gd name="connsiteY0" fmla="*/ 1466247 h 1466247"/>
              <a:gd name="connsiteX1" fmla="*/ 677917 w 2837793"/>
              <a:gd name="connsiteY1" fmla="*/ 977516 h 1466247"/>
              <a:gd name="connsiteX2" fmla="*/ 1150883 w 2837793"/>
              <a:gd name="connsiteY2" fmla="*/ 54 h 1466247"/>
              <a:gd name="connsiteX3" fmla="*/ 1529255 w 2837793"/>
              <a:gd name="connsiteY3" fmla="*/ 930219 h 1466247"/>
              <a:gd name="connsiteX4" fmla="*/ 1876096 w 2837793"/>
              <a:gd name="connsiteY4" fmla="*/ 504550 h 1466247"/>
              <a:gd name="connsiteX5" fmla="*/ 2254469 w 2837793"/>
              <a:gd name="connsiteY5" fmla="*/ 1292826 h 1466247"/>
              <a:gd name="connsiteX6" fmla="*/ 2837793 w 2837793"/>
              <a:gd name="connsiteY6" fmla="*/ 1450481 h 1466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7793" h="1466247">
                <a:moveTo>
                  <a:pt x="0" y="1466247"/>
                </a:moveTo>
                <a:cubicBezTo>
                  <a:pt x="243051" y="1344064"/>
                  <a:pt x="486103" y="1221881"/>
                  <a:pt x="677917" y="977516"/>
                </a:cubicBezTo>
                <a:cubicBezTo>
                  <a:pt x="869731" y="733150"/>
                  <a:pt x="1008993" y="7937"/>
                  <a:pt x="1150883" y="54"/>
                </a:cubicBezTo>
                <a:cubicBezTo>
                  <a:pt x="1292773" y="-7829"/>
                  <a:pt x="1408386" y="846136"/>
                  <a:pt x="1529255" y="930219"/>
                </a:cubicBezTo>
                <a:cubicBezTo>
                  <a:pt x="1650124" y="1014302"/>
                  <a:pt x="1755227" y="444115"/>
                  <a:pt x="1876096" y="504550"/>
                </a:cubicBezTo>
                <a:cubicBezTo>
                  <a:pt x="1996965" y="564984"/>
                  <a:pt x="2094186" y="1135171"/>
                  <a:pt x="2254469" y="1292826"/>
                </a:cubicBezTo>
                <a:cubicBezTo>
                  <a:pt x="2414752" y="1450481"/>
                  <a:pt x="2626272" y="1450481"/>
                  <a:pt x="2837793" y="1450481"/>
                </a:cubicBezTo>
              </a:path>
            </a:pathLst>
          </a:custGeom>
          <a:solidFill>
            <a:srgbClr val="0070C0"/>
          </a:solid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右矢印 14"/>
          <p:cNvSpPr/>
          <p:nvPr/>
        </p:nvSpPr>
        <p:spPr>
          <a:xfrm>
            <a:off x="4094561" y="3140968"/>
            <a:ext cx="981495" cy="432048"/>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3920518" y="3585332"/>
            <a:ext cx="356188" cy="553998"/>
          </a:xfrm>
          <a:prstGeom prst="rect">
            <a:avLst/>
          </a:prstGeom>
          <a:noFill/>
        </p:spPr>
        <p:txBody>
          <a:bodyPr wrap="none" rtlCol="0">
            <a:spAutoFit/>
          </a:bodyPr>
          <a:lstStyle/>
          <a:p>
            <a:r>
              <a:rPr kumimoji="1" lang="en-US" altLang="ja-JP" sz="3000" i="1" dirty="0">
                <a:solidFill>
                  <a:schemeClr val="bg1"/>
                </a:solidFill>
                <a:ea typeface="HGP教科書体" pitchFamily="18" charset="-128"/>
                <a:cs typeface="Meiryo UI" pitchFamily="50" charset="-128"/>
              </a:rPr>
              <a:t>x</a:t>
            </a:r>
            <a:endParaRPr kumimoji="1" lang="ja-JP" altLang="en-US" sz="3000" i="1" dirty="0">
              <a:solidFill>
                <a:schemeClr val="bg1"/>
              </a:solidFill>
              <a:ea typeface="HGP教科書体" pitchFamily="18" charset="-128"/>
              <a:cs typeface="Meiryo UI" pitchFamily="50" charset="-128"/>
            </a:endParaRPr>
          </a:p>
        </p:txBody>
      </p:sp>
      <p:sp>
        <p:nvSpPr>
          <p:cNvPr id="3" name="テキスト ボックス 2"/>
          <p:cNvSpPr txBox="1"/>
          <p:nvPr/>
        </p:nvSpPr>
        <p:spPr>
          <a:xfrm>
            <a:off x="634146" y="4048576"/>
            <a:ext cx="3464410" cy="400110"/>
          </a:xfrm>
          <a:prstGeom prst="rect">
            <a:avLst/>
          </a:prstGeom>
          <a:noFill/>
        </p:spPr>
        <p:txBody>
          <a:bodyPr wrap="none" rtlCol="0">
            <a:spAutoFit/>
          </a:bodyPr>
          <a:lstStyle/>
          <a:p>
            <a:r>
              <a:rPr kumimoji="1" lang="ja-JP" altLang="en-US" sz="2000" dirty="0">
                <a:solidFill>
                  <a:schemeClr val="bg1"/>
                </a:solidFill>
                <a:latin typeface="ＭＳ Ｐゴシック" pitchFamily="50" charset="-128"/>
                <a:ea typeface="ＭＳ Ｐゴシック" pitchFamily="50" charset="-128"/>
                <a:cs typeface="Meiryo UI" pitchFamily="50" charset="-128"/>
              </a:rPr>
              <a:t>正規分布に従っていなくても</a:t>
            </a:r>
            <a:r>
              <a:rPr kumimoji="1" lang="en-US" altLang="ja-JP" sz="2000" dirty="0">
                <a:solidFill>
                  <a:schemeClr val="bg1"/>
                </a:solidFill>
                <a:latin typeface="ＭＳ Ｐゴシック" pitchFamily="50" charset="-128"/>
                <a:ea typeface="ＭＳ Ｐゴシック" pitchFamily="50" charset="-128"/>
                <a:cs typeface="Meiryo UI" pitchFamily="50" charset="-128"/>
              </a:rPr>
              <a:t>…</a:t>
            </a:r>
            <a:endParaRPr kumimoji="1" lang="ja-JP" altLang="en-US" sz="2000" dirty="0">
              <a:solidFill>
                <a:schemeClr val="bg1"/>
              </a:solidFill>
              <a:latin typeface="ＭＳ Ｐゴシック" pitchFamily="50" charset="-128"/>
              <a:ea typeface="ＭＳ Ｐゴシック" pitchFamily="50" charset="-128"/>
              <a:cs typeface="Meiryo UI" pitchFamily="50" charset="-128"/>
            </a:endParaRPr>
          </a:p>
        </p:txBody>
      </p:sp>
      <p:sp>
        <p:nvSpPr>
          <p:cNvPr id="12" name="テキスト ボックス 11"/>
          <p:cNvSpPr txBox="1"/>
          <p:nvPr/>
        </p:nvSpPr>
        <p:spPr>
          <a:xfrm>
            <a:off x="3029248" y="2324621"/>
            <a:ext cx="2484976" cy="707886"/>
          </a:xfrm>
          <a:prstGeom prst="rect">
            <a:avLst/>
          </a:prstGeom>
          <a:noFill/>
        </p:spPr>
        <p:txBody>
          <a:bodyPr wrap="none" rtlCol="0">
            <a:spAutoFit/>
          </a:bodyPr>
          <a:lstStyle/>
          <a:p>
            <a:pPr algn="ctr"/>
            <a:r>
              <a:rPr kumimoji="1" lang="ja-JP" altLang="en-US" sz="2000" dirty="0">
                <a:solidFill>
                  <a:schemeClr val="bg1"/>
                </a:solidFill>
                <a:latin typeface="ＭＳ Ｐゴシック" pitchFamily="50" charset="-128"/>
                <a:ea typeface="ＭＳ Ｐゴシック" pitchFamily="50" charset="-128"/>
                <a:cs typeface="Meiryo UI" pitchFamily="50" charset="-128"/>
              </a:rPr>
              <a:t>そこから抽出してきた</a:t>
            </a:r>
            <a:endParaRPr kumimoji="1" lang="en-US" altLang="ja-JP" sz="2000" dirty="0">
              <a:solidFill>
                <a:schemeClr val="bg1"/>
              </a:solidFill>
              <a:latin typeface="ＭＳ Ｐゴシック" pitchFamily="50" charset="-128"/>
              <a:ea typeface="ＭＳ Ｐゴシック" pitchFamily="50" charset="-128"/>
              <a:cs typeface="Meiryo UI" pitchFamily="50" charset="-128"/>
            </a:endParaRPr>
          </a:p>
          <a:p>
            <a:pPr algn="ctr"/>
            <a:r>
              <a:rPr kumimoji="1" lang="ja-JP" altLang="en-US" sz="2000" dirty="0">
                <a:solidFill>
                  <a:schemeClr val="bg1"/>
                </a:solidFill>
                <a:latin typeface="ＭＳ Ｐゴシック" pitchFamily="50" charset="-128"/>
                <a:ea typeface="ＭＳ Ｐゴシック" pitchFamily="50" charset="-128"/>
                <a:cs typeface="Meiryo UI" pitchFamily="50" charset="-128"/>
              </a:rPr>
              <a:t>標本の平均は</a:t>
            </a:r>
            <a:r>
              <a:rPr kumimoji="1" lang="en-US" altLang="ja-JP" sz="2000" dirty="0">
                <a:solidFill>
                  <a:schemeClr val="bg1"/>
                </a:solidFill>
                <a:latin typeface="ＭＳ Ｐゴシック" pitchFamily="50" charset="-128"/>
                <a:ea typeface="ＭＳ Ｐゴシック" pitchFamily="50" charset="-128"/>
                <a:cs typeface="Meiryo UI" pitchFamily="50" charset="-128"/>
              </a:rPr>
              <a:t>…</a:t>
            </a:r>
            <a:endParaRPr kumimoji="1" lang="ja-JP" altLang="en-US" sz="2000" dirty="0">
              <a:solidFill>
                <a:schemeClr val="bg1"/>
              </a:solidFill>
              <a:latin typeface="ＭＳ Ｐゴシック" pitchFamily="50" charset="-128"/>
              <a:ea typeface="ＭＳ Ｐゴシック" pitchFamily="50" charset="-128"/>
              <a:cs typeface="Meiryo UI" pitchFamily="50" charset="-128"/>
            </a:endParaRPr>
          </a:p>
        </p:txBody>
      </p:sp>
      <p:sp>
        <p:nvSpPr>
          <p:cNvPr id="13" name="テキスト ボックス 12"/>
          <p:cNvSpPr txBox="1"/>
          <p:nvPr/>
        </p:nvSpPr>
        <p:spPr>
          <a:xfrm>
            <a:off x="5692917" y="4020463"/>
            <a:ext cx="2105063" cy="400110"/>
          </a:xfrm>
          <a:prstGeom prst="rect">
            <a:avLst/>
          </a:prstGeom>
          <a:noFill/>
        </p:spPr>
        <p:txBody>
          <a:bodyPr wrap="none" rtlCol="0">
            <a:spAutoFit/>
          </a:bodyPr>
          <a:lstStyle/>
          <a:p>
            <a:r>
              <a:rPr kumimoji="1" lang="ja-JP" altLang="en-US" sz="2000" dirty="0">
                <a:solidFill>
                  <a:schemeClr val="bg1"/>
                </a:solidFill>
                <a:latin typeface="ＭＳ Ｐゴシック" pitchFamily="50" charset="-128"/>
                <a:ea typeface="ＭＳ Ｐゴシック" pitchFamily="50" charset="-128"/>
                <a:cs typeface="Meiryo UI" pitchFamily="50" charset="-128"/>
              </a:rPr>
              <a:t>正規分布に近づく</a:t>
            </a:r>
          </a:p>
        </p:txBody>
      </p:sp>
      <p:sp>
        <p:nvSpPr>
          <p:cNvPr id="5" name="テキスト ボックス 4"/>
          <p:cNvSpPr txBox="1"/>
          <p:nvPr/>
        </p:nvSpPr>
        <p:spPr>
          <a:xfrm>
            <a:off x="870515" y="4789130"/>
            <a:ext cx="5256584" cy="1246495"/>
          </a:xfrm>
          <a:prstGeom prst="rect">
            <a:avLst/>
          </a:prstGeom>
          <a:noFill/>
        </p:spPr>
        <p:txBody>
          <a:bodyPr wrap="square" rtlCol="0">
            <a:spAutoFit/>
          </a:bodyPr>
          <a:lstStyle/>
          <a:p>
            <a:pPr algn="just"/>
            <a:r>
              <a:rPr kumimoji="1" lang="ja-JP" altLang="en-US" sz="2500" dirty="0">
                <a:solidFill>
                  <a:schemeClr val="bg1"/>
                </a:solidFill>
                <a:latin typeface="ＭＳ Ｐゴシック" pitchFamily="50" charset="-128"/>
                <a:ea typeface="ＭＳ Ｐゴシック" pitchFamily="50" charset="-128"/>
                <a:cs typeface="Meiryo UI" pitchFamily="50" charset="-128"/>
              </a:rPr>
              <a:t>母集団の分布が何だろうと心配せず，</a:t>
            </a:r>
            <a:r>
              <a:rPr kumimoji="1" lang="ja-JP" altLang="en-US" sz="2500" dirty="0">
                <a:solidFill>
                  <a:srgbClr val="FFFF00"/>
                </a:solidFill>
                <a:latin typeface="ＭＳ Ｐゴシック" pitchFamily="50" charset="-128"/>
                <a:ea typeface="ＭＳ Ｐゴシック" pitchFamily="50" charset="-128"/>
                <a:cs typeface="Meiryo UI" pitchFamily="50" charset="-128"/>
              </a:rPr>
              <a:t>標本平均が正規分布に従うとして区間推定</a:t>
            </a:r>
            <a:r>
              <a:rPr kumimoji="1" lang="ja-JP" altLang="en-US" sz="2500" dirty="0">
                <a:solidFill>
                  <a:schemeClr val="bg1"/>
                </a:solidFill>
                <a:latin typeface="ＭＳ Ｐゴシック" pitchFamily="50" charset="-128"/>
                <a:ea typeface="ＭＳ Ｐゴシック" pitchFamily="50" charset="-128"/>
                <a:cs typeface="Meiryo UI" pitchFamily="50" charset="-128"/>
              </a:rPr>
              <a:t>や検定を実施できる</a:t>
            </a:r>
            <a:endParaRPr kumimoji="1" lang="en-US" altLang="ja-JP" sz="2500" dirty="0">
              <a:solidFill>
                <a:schemeClr val="bg1"/>
              </a:solidFill>
              <a:latin typeface="ＭＳ Ｐゴシック" pitchFamily="50" charset="-128"/>
              <a:ea typeface="ＭＳ Ｐゴシック" pitchFamily="50" charset="-128"/>
              <a:cs typeface="Meiryo UI" pitchFamily="50" charset="-128"/>
            </a:endParaRPr>
          </a:p>
        </p:txBody>
      </p:sp>
      <p:sp>
        <p:nvSpPr>
          <p:cNvPr id="7" name="テキスト ボックス 6"/>
          <p:cNvSpPr txBox="1"/>
          <p:nvPr/>
        </p:nvSpPr>
        <p:spPr>
          <a:xfrm>
            <a:off x="1463082" y="3469388"/>
            <a:ext cx="1475084" cy="400110"/>
          </a:xfrm>
          <a:prstGeom prst="rect">
            <a:avLst/>
          </a:prstGeom>
          <a:noFill/>
        </p:spPr>
        <p:txBody>
          <a:bodyPr wrap="none" rtlCol="0">
            <a:spAutoFit/>
          </a:bodyPr>
          <a:lstStyle/>
          <a:p>
            <a:r>
              <a:rPr kumimoji="1" lang="ja-JP" altLang="en-US" sz="2000" b="1" dirty="0">
                <a:solidFill>
                  <a:schemeClr val="bg1"/>
                </a:solidFill>
                <a:latin typeface="+mj-ea"/>
                <a:ea typeface="+mj-ea"/>
                <a:cs typeface="Meiryo UI" pitchFamily="50" charset="-128"/>
              </a:rPr>
              <a:t>母集団分布</a:t>
            </a:r>
          </a:p>
        </p:txBody>
      </p:sp>
      <p:sp>
        <p:nvSpPr>
          <p:cNvPr id="19" name="テキスト ボックス 18"/>
          <p:cNvSpPr txBox="1"/>
          <p:nvPr/>
        </p:nvSpPr>
        <p:spPr>
          <a:xfrm>
            <a:off x="6086070" y="3170084"/>
            <a:ext cx="1292341" cy="707886"/>
          </a:xfrm>
          <a:prstGeom prst="rect">
            <a:avLst/>
          </a:prstGeom>
          <a:noFill/>
        </p:spPr>
        <p:txBody>
          <a:bodyPr wrap="none" rtlCol="0">
            <a:spAutoFit/>
          </a:bodyPr>
          <a:lstStyle/>
          <a:p>
            <a:pPr algn="ctr"/>
            <a:r>
              <a:rPr kumimoji="1" lang="en-US" altLang="ja-JP" sz="2000" b="1" dirty="0">
                <a:solidFill>
                  <a:schemeClr val="bg1"/>
                </a:solidFill>
                <a:latin typeface="+mj-ea"/>
                <a:ea typeface="+mj-ea"/>
                <a:cs typeface="Meiryo UI" pitchFamily="50" charset="-128"/>
              </a:rPr>
              <a:t>n</a:t>
            </a:r>
            <a:r>
              <a:rPr kumimoji="1" lang="ja-JP" altLang="en-US" sz="2000" b="1" dirty="0">
                <a:solidFill>
                  <a:schemeClr val="bg1"/>
                </a:solidFill>
                <a:latin typeface="+mj-ea"/>
                <a:ea typeface="+mj-ea"/>
                <a:cs typeface="Meiryo UI" pitchFamily="50" charset="-128"/>
              </a:rPr>
              <a:t>が大きい</a:t>
            </a:r>
            <a:endParaRPr kumimoji="1" lang="en-US" altLang="ja-JP" sz="2000" b="1" dirty="0">
              <a:solidFill>
                <a:schemeClr val="bg1"/>
              </a:solidFill>
              <a:latin typeface="+mj-ea"/>
              <a:ea typeface="+mj-ea"/>
              <a:cs typeface="Meiryo UI" pitchFamily="50" charset="-128"/>
            </a:endParaRPr>
          </a:p>
          <a:p>
            <a:pPr algn="ctr"/>
            <a:r>
              <a:rPr kumimoji="1" lang="ja-JP" altLang="en-US" sz="2000" b="1" dirty="0">
                <a:solidFill>
                  <a:schemeClr val="bg1"/>
                </a:solidFill>
                <a:latin typeface="+mj-ea"/>
                <a:ea typeface="+mj-ea"/>
                <a:cs typeface="Meiryo UI" pitchFamily="50" charset="-128"/>
              </a:rPr>
              <a:t>標本分布</a:t>
            </a:r>
          </a:p>
        </p:txBody>
      </p:sp>
      <mc:AlternateContent xmlns:mc="http://schemas.openxmlformats.org/markup-compatibility/2006" xmlns:a14="http://schemas.microsoft.com/office/drawing/2010/main">
        <mc:Choice Requires="a14">
          <p:sp>
            <p:nvSpPr>
              <p:cNvPr id="20" name="テキスト ボックス 19">
                <a:extLst>
                  <a:ext uri="{FF2B5EF4-FFF2-40B4-BE49-F238E27FC236}">
                    <a16:creationId xmlns:a16="http://schemas.microsoft.com/office/drawing/2014/main" id="{70B80DF7-D9B7-45B8-9973-F77C96390B87}"/>
                  </a:ext>
                </a:extLst>
              </p:cNvPr>
              <p:cNvSpPr txBox="1"/>
              <p:nvPr/>
            </p:nvSpPr>
            <p:spPr>
              <a:xfrm>
                <a:off x="8255192" y="3610418"/>
                <a:ext cx="497700" cy="5539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3000" i="1" smtClean="0">
                              <a:solidFill>
                                <a:schemeClr val="bg1"/>
                              </a:solidFill>
                              <a:latin typeface="Cambria Math" panose="02040503050406030204" pitchFamily="18" charset="0"/>
                              <a:ea typeface="HGP教科書体" pitchFamily="18" charset="-128"/>
                            </a:rPr>
                          </m:ctrlPr>
                        </m:accPr>
                        <m:e>
                          <m:r>
                            <a:rPr kumimoji="1" lang="en-US" altLang="ja-JP" sz="3000" b="0" i="1" smtClean="0">
                              <a:solidFill>
                                <a:schemeClr val="bg1"/>
                              </a:solidFill>
                              <a:latin typeface="Cambria Math" panose="02040503050406030204" pitchFamily="18" charset="0"/>
                              <a:ea typeface="HGP教科書体" pitchFamily="18" charset="-128"/>
                            </a:rPr>
                            <m:t>𝑥</m:t>
                          </m:r>
                        </m:e>
                      </m:acc>
                    </m:oMath>
                  </m:oMathPara>
                </a14:m>
                <a:endParaRPr kumimoji="1" lang="ja-JP" altLang="en-US" sz="3000" i="1" dirty="0">
                  <a:solidFill>
                    <a:schemeClr val="bg1"/>
                  </a:solidFill>
                  <a:ea typeface="HGP教科書体" pitchFamily="18" charset="-128"/>
                  <a:cs typeface="Meiryo UI" pitchFamily="50" charset="-128"/>
                </a:endParaRPr>
              </a:p>
            </p:txBody>
          </p:sp>
        </mc:Choice>
        <mc:Fallback xmlns="">
          <p:sp>
            <p:nvSpPr>
              <p:cNvPr id="20" name="テキスト ボックス 19">
                <a:extLst>
                  <a:ext uri="{FF2B5EF4-FFF2-40B4-BE49-F238E27FC236}">
                    <a16:creationId xmlns:a16="http://schemas.microsoft.com/office/drawing/2014/main" id="{70B80DF7-D9B7-45B8-9973-F77C96390B87}"/>
                  </a:ext>
                </a:extLst>
              </p:cNvPr>
              <p:cNvSpPr txBox="1">
                <a:spLocks noRot="1" noChangeAspect="1" noMove="1" noResize="1" noEditPoints="1" noAdjustHandles="1" noChangeArrowheads="1" noChangeShapeType="1" noTextEdit="1"/>
              </p:cNvSpPr>
              <p:nvPr/>
            </p:nvSpPr>
            <p:spPr>
              <a:xfrm>
                <a:off x="8255192" y="3610418"/>
                <a:ext cx="497700" cy="553998"/>
              </a:xfrm>
              <a:prstGeom prst="rect">
                <a:avLst/>
              </a:prstGeom>
              <a:blipFill>
                <a:blip r:embed="rId3"/>
                <a:stretch>
                  <a:fillRect/>
                </a:stretch>
              </a:blipFill>
            </p:spPr>
            <p:txBody>
              <a:bodyPr/>
              <a:lstStyle/>
              <a:p>
                <a:r>
                  <a:rPr lang="ja-JP" altLang="en-US">
                    <a:noFill/>
                  </a:rPr>
                  <a:t> </a:t>
                </a:r>
              </a:p>
            </p:txBody>
          </p:sp>
        </mc:Fallback>
      </mc:AlternateContent>
      <p:pic>
        <p:nvPicPr>
          <p:cNvPr id="27" name="図 26">
            <a:extLst>
              <a:ext uri="{FF2B5EF4-FFF2-40B4-BE49-F238E27FC236}">
                <a16:creationId xmlns:a16="http://schemas.microsoft.com/office/drawing/2014/main" id="{EDC4BE32-88D1-4F2F-8754-E3E69D065C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6070" y="4604779"/>
            <a:ext cx="1999473" cy="1999473"/>
          </a:xfrm>
          <a:prstGeom prst="rect">
            <a:avLst/>
          </a:prstGeom>
        </p:spPr>
      </p:pic>
    </p:spTree>
    <p:extLst>
      <p:ext uri="{BB962C8B-B14F-4D97-AF65-F5344CB8AC3E}">
        <p14:creationId xmlns:p14="http://schemas.microsoft.com/office/powerpoint/2010/main" val="1634633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par>
                                <p:cTn id="31" presetID="10"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5" grpId="0" animBg="1"/>
      <p:bldP spid="12" grpId="0"/>
      <p:bldP spid="13" grpId="0"/>
      <p:bldP spid="5" grpId="0"/>
      <p:bldP spid="19"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629974"/>
            <a:ext cx="7702624" cy="1143000"/>
          </a:xfrm>
        </p:spPr>
        <p:txBody>
          <a:bodyPr/>
          <a:lstStyle/>
          <a:p>
            <a:r>
              <a:rPr kumimoji="1" lang="en-US" altLang="ja-JP" b="1"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50" charset="-128"/>
              </a:rPr>
              <a:t>4.2</a:t>
            </a:r>
            <a:r>
              <a:rPr kumimoji="1" lang="ja-JP" altLang="en-US" b="1"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50" charset="-128"/>
              </a:rPr>
              <a:t>　区間推定の用語整理</a:t>
            </a:r>
            <a:endParaRPr kumimoji="1" lang="ja-JP" altLang="en-US" sz="3500" b="1"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50" charset="-128"/>
            </a:endParaRPr>
          </a:p>
        </p:txBody>
      </p:sp>
      <p:sp>
        <p:nvSpPr>
          <p:cNvPr id="3" name="コンテンツ プレースホルダー 2"/>
          <p:cNvSpPr>
            <a:spLocks noGrp="1"/>
          </p:cNvSpPr>
          <p:nvPr>
            <p:ph idx="1"/>
          </p:nvPr>
        </p:nvSpPr>
        <p:spPr>
          <a:xfrm>
            <a:off x="432656" y="2008369"/>
            <a:ext cx="8278688" cy="1083568"/>
          </a:xfrm>
        </p:spPr>
        <p:txBody>
          <a:bodyPr/>
          <a:lstStyle/>
          <a:p>
            <a:r>
              <a:rPr lang="ja-JP" altLang="en-US" sz="2800" dirty="0">
                <a:latin typeface="ＭＳ Ｐゴシック" pitchFamily="50" charset="-128"/>
                <a:ea typeface="ＭＳ Ｐゴシック" pitchFamily="50" charset="-128"/>
                <a:cs typeface="Meiryo UI" pitchFamily="50" charset="-128"/>
              </a:rPr>
              <a:t>区間推定：標本統計量に，推定の信頼性に応じた幅を持たせて，母数を含む信頼区間を推定すること</a:t>
            </a:r>
            <a:endParaRPr lang="en-US" altLang="ja-JP" sz="2800" dirty="0">
              <a:latin typeface="ＭＳ Ｐゴシック" pitchFamily="50" charset="-128"/>
              <a:ea typeface="ＭＳ Ｐゴシック" pitchFamily="50" charset="-128"/>
              <a:cs typeface="Meiryo UI" pitchFamily="50" charset="-128"/>
            </a:endParaRPr>
          </a:p>
        </p:txBody>
      </p:sp>
      <p:sp>
        <p:nvSpPr>
          <p:cNvPr id="5" name="テキスト ボックス 4">
            <a:extLst>
              <a:ext uri="{FF2B5EF4-FFF2-40B4-BE49-F238E27FC236}">
                <a16:creationId xmlns:a16="http://schemas.microsoft.com/office/drawing/2014/main" id="{6909BFD3-035B-4452-A1B8-1928033D630E}"/>
              </a:ext>
            </a:extLst>
          </p:cNvPr>
          <p:cNvSpPr txBox="1"/>
          <p:nvPr/>
        </p:nvSpPr>
        <p:spPr>
          <a:xfrm>
            <a:off x="370763" y="3515183"/>
            <a:ext cx="4346369" cy="707886"/>
          </a:xfrm>
          <a:prstGeom prst="rect">
            <a:avLst/>
          </a:prstGeom>
          <a:noFill/>
        </p:spPr>
        <p:txBody>
          <a:bodyPr wrap="squar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区間推定の用語の整理</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（テントウムシの真の体長の推定例）</a:t>
            </a:r>
          </a:p>
        </p:txBody>
      </p:sp>
      <p:sp>
        <p:nvSpPr>
          <p:cNvPr id="14" name="テキスト ボックス 13">
            <a:extLst>
              <a:ext uri="{FF2B5EF4-FFF2-40B4-BE49-F238E27FC236}">
                <a16:creationId xmlns:a16="http://schemas.microsoft.com/office/drawing/2014/main" id="{A0EF7D65-FFCE-423D-A2E7-38433CDBE910}"/>
              </a:ext>
            </a:extLst>
          </p:cNvPr>
          <p:cNvSpPr txBox="1"/>
          <p:nvPr/>
        </p:nvSpPr>
        <p:spPr>
          <a:xfrm>
            <a:off x="395536" y="4437112"/>
            <a:ext cx="8496944" cy="400110"/>
          </a:xfrm>
          <a:prstGeom prst="rect">
            <a:avLst/>
          </a:prstGeom>
          <a:noFill/>
        </p:spPr>
        <p:txBody>
          <a:bodyPr wrap="square" rtlCol="0">
            <a:spAutoFit/>
          </a:bodyPr>
          <a:lstStyle/>
          <a:p>
            <a:pPr algn="l"/>
            <a:r>
              <a:rPr kumimoji="1" lang="en-US" altLang="ja-JP" sz="2000" u="sng"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2000" u="sng"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テントウの真の体長</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は，</a:t>
            </a:r>
            <a:r>
              <a:rPr kumimoji="1" lang="en-US" altLang="ja-JP" sz="2000" u="sng"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95</a:t>
            </a:r>
            <a:r>
              <a:rPr kumimoji="1" lang="ja-JP" altLang="en-US" sz="2000" u="sng"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％の確率</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で，</a:t>
            </a:r>
            <a:r>
              <a:rPr kumimoji="1" lang="ja-JP" altLang="en-US" sz="2000" u="sng"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 </a:t>
            </a:r>
            <a:r>
              <a:rPr kumimoji="1" lang="ja-JP" altLang="en-US" sz="20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 </a:t>
            </a:r>
            <a:r>
              <a:rPr kumimoji="1" lang="ja-JP" altLang="en-US" sz="2000" u="sng"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の区間に含まれる。</a:t>
            </a:r>
          </a:p>
        </p:txBody>
      </p:sp>
      <p:sp>
        <p:nvSpPr>
          <p:cNvPr id="8" name="テキスト ボックス 7">
            <a:extLst>
              <a:ext uri="{FF2B5EF4-FFF2-40B4-BE49-F238E27FC236}">
                <a16:creationId xmlns:a16="http://schemas.microsoft.com/office/drawing/2014/main" id="{FBF118DB-F476-43AA-B8FC-57A868D3D5A6}"/>
              </a:ext>
            </a:extLst>
          </p:cNvPr>
          <p:cNvSpPr txBox="1"/>
          <p:nvPr/>
        </p:nvSpPr>
        <p:spPr>
          <a:xfrm>
            <a:off x="1260748" y="4811327"/>
            <a:ext cx="1008112" cy="400110"/>
          </a:xfrm>
          <a:prstGeom prst="rect">
            <a:avLst/>
          </a:prstGeom>
          <a:noFill/>
        </p:spPr>
        <p:txBody>
          <a:bodyPr wrap="square" rtlCol="0">
            <a:spAutoFit/>
          </a:bodyPr>
          <a:lstStyle/>
          <a:p>
            <a:pPr algn="l"/>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母平均</a:t>
            </a:r>
          </a:p>
        </p:txBody>
      </p:sp>
      <p:sp>
        <p:nvSpPr>
          <p:cNvPr id="15" name="テキスト ボックス 14">
            <a:extLst>
              <a:ext uri="{FF2B5EF4-FFF2-40B4-BE49-F238E27FC236}">
                <a16:creationId xmlns:a16="http://schemas.microsoft.com/office/drawing/2014/main" id="{6D6E8838-44EB-4D82-B26F-4346707269AD}"/>
              </a:ext>
            </a:extLst>
          </p:cNvPr>
          <p:cNvSpPr txBox="1"/>
          <p:nvPr/>
        </p:nvSpPr>
        <p:spPr>
          <a:xfrm>
            <a:off x="3565004" y="4794940"/>
            <a:ext cx="1224136" cy="400110"/>
          </a:xfrm>
          <a:prstGeom prst="rect">
            <a:avLst/>
          </a:prstGeom>
          <a:noFill/>
        </p:spPr>
        <p:txBody>
          <a:bodyPr wrap="square" rtlCol="0">
            <a:spAutoFit/>
          </a:bodyPr>
          <a:lstStyle/>
          <a:p>
            <a:pPr algn="l"/>
            <a:r>
              <a:rPr kumimoji="1" lang="ja-JP" altLang="en-US" sz="2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信頼係数</a:t>
            </a:r>
          </a:p>
        </p:txBody>
      </p:sp>
      <p:sp>
        <p:nvSpPr>
          <p:cNvPr id="17" name="テキスト ボックス 16">
            <a:extLst>
              <a:ext uri="{FF2B5EF4-FFF2-40B4-BE49-F238E27FC236}">
                <a16:creationId xmlns:a16="http://schemas.microsoft.com/office/drawing/2014/main" id="{EEBB70D7-107E-473C-A386-FE6557E1F3DF}"/>
              </a:ext>
            </a:extLst>
          </p:cNvPr>
          <p:cNvSpPr txBox="1"/>
          <p:nvPr/>
        </p:nvSpPr>
        <p:spPr>
          <a:xfrm>
            <a:off x="5221188" y="3862842"/>
            <a:ext cx="1224136" cy="400110"/>
          </a:xfrm>
          <a:prstGeom prst="rect">
            <a:avLst/>
          </a:prstGeom>
          <a:noFill/>
        </p:spPr>
        <p:txBody>
          <a:bodyPr wrap="square" rtlCol="0">
            <a:spAutoFit/>
          </a:bodyPr>
          <a:lstStyle/>
          <a:p>
            <a:pPr algn="l"/>
            <a:r>
              <a:rPr kumimoji="1" lang="ja-JP" altLang="en-US" sz="20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信頼区間</a:t>
            </a:r>
          </a:p>
        </p:txBody>
      </p:sp>
      <p:sp>
        <p:nvSpPr>
          <p:cNvPr id="18" name="テキスト ボックス 17">
            <a:extLst>
              <a:ext uri="{FF2B5EF4-FFF2-40B4-BE49-F238E27FC236}">
                <a16:creationId xmlns:a16="http://schemas.microsoft.com/office/drawing/2014/main" id="{61B90A93-DA10-48D0-848E-B15668D6043C}"/>
              </a:ext>
            </a:extLst>
          </p:cNvPr>
          <p:cNvSpPr txBox="1"/>
          <p:nvPr/>
        </p:nvSpPr>
        <p:spPr>
          <a:xfrm>
            <a:off x="5005164" y="4811327"/>
            <a:ext cx="1008112" cy="553998"/>
          </a:xfrm>
          <a:prstGeom prst="rect">
            <a:avLst/>
          </a:prstGeom>
          <a:noFill/>
        </p:spPr>
        <p:txBody>
          <a:bodyPr wrap="square" rtlCol="0">
            <a:spAutoFit/>
          </a:bodyPr>
          <a:lstStyle/>
          <a:p>
            <a:pPr algn="l"/>
            <a:r>
              <a:rPr kumimoji="1" lang="ja-JP" altLang="en-US" sz="15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信頼限界（下限値）</a:t>
            </a:r>
          </a:p>
        </p:txBody>
      </p:sp>
      <p:sp>
        <p:nvSpPr>
          <p:cNvPr id="19" name="テキスト ボックス 18">
            <a:extLst>
              <a:ext uri="{FF2B5EF4-FFF2-40B4-BE49-F238E27FC236}">
                <a16:creationId xmlns:a16="http://schemas.microsoft.com/office/drawing/2014/main" id="{C1A0126B-8FF8-4B3D-B010-FF0E2658EB58}"/>
              </a:ext>
            </a:extLst>
          </p:cNvPr>
          <p:cNvSpPr txBox="1"/>
          <p:nvPr/>
        </p:nvSpPr>
        <p:spPr>
          <a:xfrm>
            <a:off x="5941268" y="4824275"/>
            <a:ext cx="1008112" cy="553998"/>
          </a:xfrm>
          <a:prstGeom prst="rect">
            <a:avLst/>
          </a:prstGeom>
          <a:noFill/>
        </p:spPr>
        <p:txBody>
          <a:bodyPr wrap="square" rtlCol="0">
            <a:spAutoFit/>
          </a:bodyPr>
          <a:lstStyle/>
          <a:p>
            <a:pPr algn="l"/>
            <a:r>
              <a:rPr kumimoji="1" lang="ja-JP" altLang="en-US" sz="15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信頼限界（上限値）</a:t>
            </a:r>
          </a:p>
        </p:txBody>
      </p:sp>
      <p:sp>
        <p:nvSpPr>
          <p:cNvPr id="11" name="右中かっこ 10">
            <a:extLst>
              <a:ext uri="{FF2B5EF4-FFF2-40B4-BE49-F238E27FC236}">
                <a16:creationId xmlns:a16="http://schemas.microsoft.com/office/drawing/2014/main" id="{56693F3F-1053-435D-B3DA-0B3EDE3801A0}"/>
              </a:ext>
            </a:extLst>
          </p:cNvPr>
          <p:cNvSpPr/>
          <p:nvPr/>
        </p:nvSpPr>
        <p:spPr>
          <a:xfrm rot="16200000">
            <a:off x="5766430" y="3701858"/>
            <a:ext cx="288032" cy="1355556"/>
          </a:xfrm>
          <a:prstGeom prst="rightBrace">
            <a:avLst>
              <a:gd name="adj1" fmla="val 55117"/>
              <a:gd name="adj2" fmla="val 50000"/>
            </a:avLst>
          </a:prstGeom>
          <a:ln w="31750">
            <a:solidFill>
              <a:srgbClr val="92D05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25" name="コネクタ: 曲線 24">
            <a:extLst>
              <a:ext uri="{FF2B5EF4-FFF2-40B4-BE49-F238E27FC236}">
                <a16:creationId xmlns:a16="http://schemas.microsoft.com/office/drawing/2014/main" id="{28D1BE16-7026-4131-9208-CAC449E8989B}"/>
              </a:ext>
            </a:extLst>
          </p:cNvPr>
          <p:cNvCxnSpPr>
            <a:cxnSpLocks/>
          </p:cNvCxnSpPr>
          <p:nvPr/>
        </p:nvCxnSpPr>
        <p:spPr>
          <a:xfrm rot="5400000" flipH="1" flipV="1">
            <a:off x="3667953" y="5201688"/>
            <a:ext cx="372397" cy="288033"/>
          </a:xfrm>
          <a:prstGeom prst="curvedConnector3">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36B544C5-C45B-489E-989A-7C4B69D5BE44}"/>
              </a:ext>
            </a:extLst>
          </p:cNvPr>
          <p:cNvSpPr txBox="1"/>
          <p:nvPr/>
        </p:nvSpPr>
        <p:spPr>
          <a:xfrm>
            <a:off x="2125405" y="5504544"/>
            <a:ext cx="3454707" cy="707886"/>
          </a:xfrm>
          <a:prstGeom prst="rect">
            <a:avLst/>
          </a:prstGeom>
          <a:noFill/>
        </p:spPr>
        <p:txBody>
          <a:bodyPr wrap="square" rtlCol="0">
            <a:spAutoFit/>
          </a:bodyPr>
          <a:lstStyle/>
          <a:p>
            <a:pPr algn="ct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信頼性の高さを表す指標</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ct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（重要な概念なので次に解説）</a:t>
            </a:r>
          </a:p>
        </p:txBody>
      </p:sp>
      <p:pic>
        <p:nvPicPr>
          <p:cNvPr id="6" name="図 5">
            <a:extLst>
              <a:ext uri="{FF2B5EF4-FFF2-40B4-BE49-F238E27FC236}">
                <a16:creationId xmlns:a16="http://schemas.microsoft.com/office/drawing/2014/main" id="{5A8080ED-4EA4-4B3D-9C47-20025A274F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6256" y="3797254"/>
            <a:ext cx="649228" cy="560983"/>
          </a:xfrm>
          <a:prstGeom prst="rect">
            <a:avLst/>
          </a:prstGeom>
        </p:spPr>
      </p:pic>
      <p:pic>
        <p:nvPicPr>
          <p:cNvPr id="9" name="図 8">
            <a:extLst>
              <a:ext uri="{FF2B5EF4-FFF2-40B4-BE49-F238E27FC236}">
                <a16:creationId xmlns:a16="http://schemas.microsoft.com/office/drawing/2014/main" id="{8ECC9A54-85DD-4C62-9F76-FE09A26288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829115">
            <a:off x="7032798" y="3119129"/>
            <a:ext cx="885108" cy="885108"/>
          </a:xfrm>
          <a:prstGeom prst="rect">
            <a:avLst/>
          </a:prstGeom>
        </p:spPr>
      </p:pic>
      <p:sp>
        <p:nvSpPr>
          <p:cNvPr id="20" name="テキスト ボックス 19">
            <a:extLst>
              <a:ext uri="{FF2B5EF4-FFF2-40B4-BE49-F238E27FC236}">
                <a16:creationId xmlns:a16="http://schemas.microsoft.com/office/drawing/2014/main" id="{FAC13FEA-F27C-4423-B2C4-A0D9CCF97C14}"/>
              </a:ext>
            </a:extLst>
          </p:cNvPr>
          <p:cNvSpPr txBox="1"/>
          <p:nvPr/>
        </p:nvSpPr>
        <p:spPr>
          <a:xfrm>
            <a:off x="7382074" y="3508735"/>
            <a:ext cx="431210" cy="553998"/>
          </a:xfrm>
          <a:prstGeom prst="rect">
            <a:avLst/>
          </a:prstGeom>
          <a:noFill/>
        </p:spPr>
        <p:txBody>
          <a:bodyPr wrap="square" rtlCol="0">
            <a:spAutoFit/>
          </a:bodyPr>
          <a:lstStyle/>
          <a:p>
            <a:pPr algn="ctr"/>
            <a:r>
              <a:rPr kumimoji="1" lang="ja-JP" altLang="en-US" sz="30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a:t>
            </a:r>
          </a:p>
        </p:txBody>
      </p:sp>
    </p:spTree>
    <p:extLst>
      <p:ext uri="{BB962C8B-B14F-4D97-AF65-F5344CB8AC3E}">
        <p14:creationId xmlns:p14="http://schemas.microsoft.com/office/powerpoint/2010/main" val="91042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図 102">
            <a:extLst>
              <a:ext uri="{FF2B5EF4-FFF2-40B4-BE49-F238E27FC236}">
                <a16:creationId xmlns:a16="http://schemas.microsoft.com/office/drawing/2014/main" id="{DB5EBAFE-AD72-4CBD-80C2-5D92B4589F62}"/>
              </a:ext>
            </a:extLst>
          </p:cNvPr>
          <p:cNvPicPr>
            <a:picLocks noChangeAspect="1"/>
          </p:cNvPicPr>
          <p:nvPr/>
        </p:nvPicPr>
        <p:blipFill rotWithShape="1">
          <a:blip r:embed="rId2"/>
          <a:srcRect l="21267" r="24207"/>
          <a:stretch/>
        </p:blipFill>
        <p:spPr>
          <a:xfrm>
            <a:off x="3715352" y="1937911"/>
            <a:ext cx="1625658" cy="857743"/>
          </a:xfrm>
          <a:prstGeom prst="rect">
            <a:avLst/>
          </a:prstGeom>
        </p:spPr>
      </p:pic>
      <p:sp>
        <p:nvSpPr>
          <p:cNvPr id="16" name="正方形/長方形 15">
            <a:extLst>
              <a:ext uri="{FF2B5EF4-FFF2-40B4-BE49-F238E27FC236}">
                <a16:creationId xmlns:a16="http://schemas.microsoft.com/office/drawing/2014/main" id="{B34E8181-F248-4404-9D2D-A6CAE7906C59}"/>
              </a:ext>
            </a:extLst>
          </p:cNvPr>
          <p:cNvSpPr/>
          <p:nvPr/>
        </p:nvSpPr>
        <p:spPr>
          <a:xfrm>
            <a:off x="3715352" y="2819199"/>
            <a:ext cx="1635595" cy="3346103"/>
          </a:xfrm>
          <a:prstGeom prst="rect">
            <a:avLst/>
          </a:prstGeom>
          <a:solidFill>
            <a:srgbClr val="0070C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5E4D9EFD-97BC-4442-96B2-0540D289E75A}"/>
              </a:ext>
            </a:extLst>
          </p:cNvPr>
          <p:cNvSpPr>
            <a:spLocks noGrp="1"/>
          </p:cNvSpPr>
          <p:nvPr>
            <p:ph type="title"/>
          </p:nvPr>
        </p:nvSpPr>
        <p:spPr/>
        <p:txBody>
          <a:bodyPr/>
          <a:lstStyle/>
          <a:p>
            <a:r>
              <a:rPr kumimoji="1" lang="ja-JP" altLang="en-US" sz="4000" dirty="0"/>
              <a:t>信頼係数</a:t>
            </a:r>
            <a:br>
              <a:rPr kumimoji="1" lang="en-US" altLang="ja-JP" sz="4000" dirty="0"/>
            </a:br>
            <a:r>
              <a:rPr kumimoji="1" lang="ja-JP" altLang="en-US" sz="3000" dirty="0"/>
              <a:t>（推定の信頼性の高さ）</a:t>
            </a:r>
          </a:p>
        </p:txBody>
      </p:sp>
      <p:cxnSp>
        <p:nvCxnSpPr>
          <p:cNvPr id="5" name="直線コネクタ 4">
            <a:extLst>
              <a:ext uri="{FF2B5EF4-FFF2-40B4-BE49-F238E27FC236}">
                <a16:creationId xmlns:a16="http://schemas.microsoft.com/office/drawing/2014/main" id="{DF11A195-2789-4B58-A8A4-82CD37AE94BD}"/>
              </a:ext>
            </a:extLst>
          </p:cNvPr>
          <p:cNvCxnSpPr>
            <a:cxnSpLocks/>
          </p:cNvCxnSpPr>
          <p:nvPr/>
        </p:nvCxnSpPr>
        <p:spPr>
          <a:xfrm>
            <a:off x="3132521" y="3086347"/>
            <a:ext cx="1635595" cy="0"/>
          </a:xfrm>
          <a:prstGeom prst="line">
            <a:avLst/>
          </a:prstGeom>
          <a:ln w="5715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6" name="コンテンツ プレースホルダー 3">
            <a:extLst>
              <a:ext uri="{FF2B5EF4-FFF2-40B4-BE49-F238E27FC236}">
                <a16:creationId xmlns:a16="http://schemas.microsoft.com/office/drawing/2014/main" id="{8E343E1C-8418-4013-92AF-7087892B4B79}"/>
              </a:ext>
            </a:extLst>
          </p:cNvPr>
          <p:cNvSpPr txBox="1">
            <a:spLocks/>
          </p:cNvSpPr>
          <p:nvPr/>
        </p:nvSpPr>
        <p:spPr bwMode="auto">
          <a:xfrm>
            <a:off x="3029494" y="1926013"/>
            <a:ext cx="3073921" cy="882333"/>
          </a:xfrm>
          <a:custGeom>
            <a:avLst/>
            <a:gdLst>
              <a:gd name="connsiteX0" fmla="*/ 0 w 2983832"/>
              <a:gd name="connsiteY0" fmla="*/ 1122950 h 1134236"/>
              <a:gd name="connsiteX1" fmla="*/ 588211 w 2983832"/>
              <a:gd name="connsiteY1" fmla="*/ 973224 h 1134236"/>
              <a:gd name="connsiteX2" fmla="*/ 1411705 w 2983832"/>
              <a:gd name="connsiteY2" fmla="*/ 3 h 1134236"/>
              <a:gd name="connsiteX3" fmla="*/ 2310063 w 2983832"/>
              <a:gd name="connsiteY3" fmla="*/ 962529 h 1134236"/>
              <a:gd name="connsiteX4" fmla="*/ 2983832 w 2983832"/>
              <a:gd name="connsiteY4" fmla="*/ 1122950 h 1134236"/>
              <a:gd name="connsiteX5" fmla="*/ 2983832 w 2983832"/>
              <a:gd name="connsiteY5" fmla="*/ 1122950 h 113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3832" h="1134236">
                <a:moveTo>
                  <a:pt x="0" y="1122950"/>
                </a:moveTo>
                <a:cubicBezTo>
                  <a:pt x="176463" y="1141666"/>
                  <a:pt x="352927" y="1160382"/>
                  <a:pt x="588211" y="973224"/>
                </a:cubicBezTo>
                <a:cubicBezTo>
                  <a:pt x="823495" y="786066"/>
                  <a:pt x="1124730" y="1785"/>
                  <a:pt x="1411705" y="3"/>
                </a:cubicBezTo>
                <a:cubicBezTo>
                  <a:pt x="1698680" y="-1779"/>
                  <a:pt x="2048042" y="775371"/>
                  <a:pt x="2310063" y="962529"/>
                </a:cubicBezTo>
                <a:cubicBezTo>
                  <a:pt x="2572084" y="1149687"/>
                  <a:pt x="2983832" y="1122950"/>
                  <a:pt x="2983832" y="1122950"/>
                </a:cubicBezTo>
                <a:lnTo>
                  <a:pt x="2983832" y="1122950"/>
                </a:lnTo>
              </a:path>
            </a:pathLst>
          </a:custGeom>
          <a:noFill/>
          <a:ln w="38100" cap="flat" cmpd="sng" algn="ctr">
            <a:solidFill>
              <a:srgbClr val="FFFFFF"/>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marL="342900" indent="-342900" algn="l" rtl="0" eaLnBrk="1" fontAlgn="base" hangingPunct="1">
              <a:spcBef>
                <a:spcPct val="20000"/>
              </a:spcBef>
              <a:spcAft>
                <a:spcPct val="0"/>
              </a:spcAft>
              <a:buBlip>
                <a:blip r:embed="rId3"/>
              </a:buBlip>
              <a:defRPr kumimoji="1" sz="3200">
                <a:solidFill>
                  <a:schemeClr val="lt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lt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lt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lt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lt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lt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lt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lt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lt1"/>
                </a:solidFill>
                <a:latin typeface="+mn-lt"/>
                <a:ea typeface="+mn-ea"/>
                <a:cs typeface="+mn-cs"/>
              </a:defRPr>
            </a:lvl9pPr>
          </a:lstStyle>
          <a:p>
            <a:endParaRPr lang="ja-JP" altLang="en-US" dirty="0">
              <a:solidFill>
                <a:srgbClr val="FFFFFF"/>
              </a:solidFill>
            </a:endParaRPr>
          </a:p>
        </p:txBody>
      </p:sp>
      <p:cxnSp>
        <p:nvCxnSpPr>
          <p:cNvPr id="8" name="直線コネクタ 7">
            <a:extLst>
              <a:ext uri="{FF2B5EF4-FFF2-40B4-BE49-F238E27FC236}">
                <a16:creationId xmlns:a16="http://schemas.microsoft.com/office/drawing/2014/main" id="{29C75F86-0BED-47B3-B2D2-740B26069C08}"/>
              </a:ext>
            </a:extLst>
          </p:cNvPr>
          <p:cNvCxnSpPr>
            <a:cxnSpLocks/>
          </p:cNvCxnSpPr>
          <p:nvPr/>
        </p:nvCxnSpPr>
        <p:spPr>
          <a:xfrm>
            <a:off x="2915816" y="2799165"/>
            <a:ext cx="3456384" cy="0"/>
          </a:xfrm>
          <a:prstGeom prst="line">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11359938-4658-478A-9714-4743A86FF282}"/>
              </a:ext>
            </a:extLst>
          </p:cNvPr>
          <p:cNvCxnSpPr>
            <a:cxnSpLocks/>
            <a:stCxn id="16" idx="2"/>
          </p:cNvCxnSpPr>
          <p:nvPr/>
        </p:nvCxnSpPr>
        <p:spPr>
          <a:xfrm flipH="1" flipV="1">
            <a:off x="4502900" y="1916832"/>
            <a:ext cx="30250" cy="424847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182056EC-F084-49EA-BE45-E43D2CC92DBA}"/>
              </a:ext>
            </a:extLst>
          </p:cNvPr>
          <p:cNvSpPr txBox="1"/>
          <p:nvPr/>
        </p:nvSpPr>
        <p:spPr>
          <a:xfrm>
            <a:off x="4287458" y="2416421"/>
            <a:ext cx="415498" cy="369332"/>
          </a:xfrm>
          <a:prstGeom prst="rect">
            <a:avLst/>
          </a:prstGeom>
          <a:solidFill>
            <a:srgbClr val="00B050"/>
          </a:solidFill>
        </p:spPr>
        <p:txBody>
          <a:bodyPr wrap="none" rtlCol="0">
            <a:spAutoFit/>
          </a:bodyPr>
          <a:lstStyle/>
          <a:p>
            <a:pPr algn="l"/>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μ</a:t>
            </a:r>
            <a:endPar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30C30AB0-74AD-49F5-B119-84EAA82A379B}"/>
                  </a:ext>
                </a:extLst>
              </p:cNvPr>
              <p:cNvSpPr txBox="1"/>
              <p:nvPr/>
            </p:nvSpPr>
            <p:spPr>
              <a:xfrm>
                <a:off x="6274251" y="2579075"/>
                <a:ext cx="407226" cy="40011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acc>
                        <m:accPr>
                          <m:chr m:val="̅"/>
                          <m:ctrlPr>
                            <a:rPr kumimoji="1" lang="en-US" altLang="ja-JP" sz="2000" i="1" smtClean="0">
                              <a:solidFill>
                                <a:schemeClr val="bg1"/>
                              </a:solidFill>
                              <a:latin typeface="Cambria Math" panose="02040503050406030204" pitchFamily="18" charset="0"/>
                              <a:ea typeface="ＭＳ Ｐゴシック" panose="020B0600070205080204" pitchFamily="50" charset="-128"/>
                            </a:rPr>
                          </m:ctrlPr>
                        </m:accPr>
                        <m:e>
                          <m:r>
                            <a:rPr kumimoji="1" lang="en-US" altLang="ja-JP" sz="2000" b="0" i="1" smtClean="0">
                              <a:solidFill>
                                <a:schemeClr val="bg1"/>
                              </a:solidFill>
                              <a:latin typeface="Cambria Math" panose="02040503050406030204" pitchFamily="18" charset="0"/>
                              <a:ea typeface="ＭＳ Ｐゴシック" panose="020B0600070205080204" pitchFamily="50" charset="-128"/>
                            </a:rPr>
                            <m:t>𝑥</m:t>
                          </m:r>
                        </m:e>
                      </m:acc>
                    </m:oMath>
                  </m:oMathPara>
                </a14:m>
                <a:endPar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mc:Choice>
        <mc:Fallback xmlns="">
          <p:sp>
            <p:nvSpPr>
              <p:cNvPr id="15" name="テキスト ボックス 14">
                <a:extLst>
                  <a:ext uri="{FF2B5EF4-FFF2-40B4-BE49-F238E27FC236}">
                    <a16:creationId xmlns:a16="http://schemas.microsoft.com/office/drawing/2014/main" id="{30C30AB0-74AD-49F5-B119-84EAA82A379B}"/>
                  </a:ext>
                </a:extLst>
              </p:cNvPr>
              <p:cNvSpPr txBox="1">
                <a:spLocks noRot="1" noChangeAspect="1" noMove="1" noResize="1" noEditPoints="1" noAdjustHandles="1" noChangeArrowheads="1" noChangeShapeType="1" noTextEdit="1"/>
              </p:cNvSpPr>
              <p:nvPr/>
            </p:nvSpPr>
            <p:spPr>
              <a:xfrm>
                <a:off x="6274251" y="2579075"/>
                <a:ext cx="407226" cy="400110"/>
              </a:xfrm>
              <a:prstGeom prst="rect">
                <a:avLst/>
              </a:prstGeom>
              <a:blipFill>
                <a:blip r:embed="rId4"/>
                <a:stretch>
                  <a:fillRect r="-26866"/>
                </a:stretch>
              </a:blipFill>
            </p:spPr>
            <p:txBody>
              <a:bodyPr/>
              <a:lstStyle/>
              <a:p>
                <a:r>
                  <a:rPr lang="ja-JP" altLang="en-US">
                    <a:noFill/>
                  </a:rPr>
                  <a:t> </a:t>
                </a:r>
              </a:p>
            </p:txBody>
          </p:sp>
        </mc:Fallback>
      </mc:AlternateContent>
      <p:sp>
        <p:nvSpPr>
          <p:cNvPr id="21" name="テキスト ボックス 20">
            <a:extLst>
              <a:ext uri="{FF2B5EF4-FFF2-40B4-BE49-F238E27FC236}">
                <a16:creationId xmlns:a16="http://schemas.microsoft.com/office/drawing/2014/main" id="{87DC6ADC-2E3E-410B-A8BF-42975755E964}"/>
              </a:ext>
            </a:extLst>
          </p:cNvPr>
          <p:cNvSpPr txBox="1"/>
          <p:nvPr/>
        </p:nvSpPr>
        <p:spPr>
          <a:xfrm>
            <a:off x="1625942" y="2676543"/>
            <a:ext cx="954107" cy="553998"/>
          </a:xfrm>
          <a:prstGeom prst="rect">
            <a:avLst/>
          </a:prstGeom>
          <a:noFill/>
        </p:spPr>
        <p:txBody>
          <a:bodyPr wrap="none" rtlCol="0">
            <a:spAutoFit/>
          </a:bodyPr>
          <a:lstStyle/>
          <a:p>
            <a:pPr algn="ct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標本抽出</a:t>
            </a:r>
            <a:endPar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ct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回目</a:t>
            </a:r>
          </a:p>
        </p:txBody>
      </p:sp>
      <p:cxnSp>
        <p:nvCxnSpPr>
          <p:cNvPr id="22" name="直線コネクタ 21">
            <a:extLst>
              <a:ext uri="{FF2B5EF4-FFF2-40B4-BE49-F238E27FC236}">
                <a16:creationId xmlns:a16="http://schemas.microsoft.com/office/drawing/2014/main" id="{C85FE0F6-4C36-447A-AE64-B41B58434468}"/>
              </a:ext>
            </a:extLst>
          </p:cNvPr>
          <p:cNvCxnSpPr>
            <a:cxnSpLocks/>
          </p:cNvCxnSpPr>
          <p:nvPr/>
        </p:nvCxnSpPr>
        <p:spPr>
          <a:xfrm flipV="1">
            <a:off x="3995936" y="2819200"/>
            <a:ext cx="0" cy="249759"/>
          </a:xfrm>
          <a:prstGeom prst="line">
            <a:avLst/>
          </a:prstGeom>
          <a:ln w="19050">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テキスト ボックス 24">
                <a:extLst>
                  <a:ext uri="{FF2B5EF4-FFF2-40B4-BE49-F238E27FC236}">
                    <a16:creationId xmlns:a16="http://schemas.microsoft.com/office/drawing/2014/main" id="{09610B27-D3B8-43B0-832F-D71CBCC6894B}"/>
                  </a:ext>
                </a:extLst>
              </p:cNvPr>
              <p:cNvSpPr txBox="1"/>
              <p:nvPr/>
            </p:nvSpPr>
            <p:spPr>
              <a:xfrm>
                <a:off x="3813784" y="3034045"/>
                <a:ext cx="413639" cy="392993"/>
              </a:xfrm>
              <a:prstGeom prst="rect">
                <a:avLst/>
              </a:prstGeom>
              <a:noFill/>
            </p:spPr>
            <p:txBody>
              <a:bodyPr wrap="none" rtlCol="0">
                <a:spAutoFit/>
              </a:bodyPr>
              <a:lstStyle/>
              <a:p>
                <a:pPr algn="l"/>
                <a14:m>
                  <m:oMath xmlns:m="http://schemas.openxmlformats.org/officeDocument/2006/math">
                    <m:acc>
                      <m:accPr>
                        <m:chr m:val="̅"/>
                        <m:ctrlPr>
                          <a:rPr kumimoji="1" lang="en-US" altLang="ja-JP" sz="2000" i="1" smtClean="0">
                            <a:solidFill>
                              <a:schemeClr val="bg1"/>
                            </a:solidFill>
                            <a:latin typeface="Cambria Math" panose="02040503050406030204" pitchFamily="18" charset="0"/>
                            <a:ea typeface="ＭＳ Ｐゴシック" panose="020B0600070205080204" pitchFamily="50" charset="-128"/>
                          </a:rPr>
                        </m:ctrlPr>
                      </m:accPr>
                      <m:e>
                        <m:r>
                          <a:rPr kumimoji="1" lang="en-US" altLang="ja-JP" sz="2000" b="0" i="1" smtClean="0">
                            <a:solidFill>
                              <a:schemeClr val="bg1"/>
                            </a:solidFill>
                            <a:latin typeface="Cambria Math" panose="02040503050406030204" pitchFamily="18" charset="0"/>
                            <a:ea typeface="ＭＳ Ｐゴシック" panose="020B0600070205080204" pitchFamily="50" charset="-128"/>
                          </a:rPr>
                          <m:t>𝑥</m:t>
                        </m:r>
                      </m:e>
                    </m:acc>
                  </m:oMath>
                </a14:m>
                <a:r>
                  <a:rPr kumimoji="1" lang="en-US" altLang="ja-JP" sz="2000" baseline="-25000" dirty="0">
                    <a:solidFill>
                      <a:schemeClr val="bg1"/>
                    </a:solidFill>
                    <a:ea typeface="ＭＳ Ｐゴシック" panose="020B0600070205080204" pitchFamily="50" charset="-128"/>
                    <a:cs typeface="Times New Roman" panose="02020603050405020304" pitchFamily="18" charset="0"/>
                  </a:rPr>
                  <a:t>1</a:t>
                </a:r>
                <a:endParaRPr kumimoji="1" lang="ja-JP" altLang="en-US" sz="2000" baseline="-25000" dirty="0">
                  <a:solidFill>
                    <a:schemeClr val="bg1"/>
                  </a:solidFill>
                  <a:ea typeface="ＭＳ Ｐゴシック" panose="020B0600070205080204" pitchFamily="50" charset="-128"/>
                  <a:cs typeface="Times New Roman" panose="02020603050405020304" pitchFamily="18" charset="0"/>
                </a:endParaRPr>
              </a:p>
            </p:txBody>
          </p:sp>
        </mc:Choice>
        <mc:Fallback xmlns="">
          <p:sp>
            <p:nvSpPr>
              <p:cNvPr id="25" name="テキスト ボックス 24">
                <a:extLst>
                  <a:ext uri="{FF2B5EF4-FFF2-40B4-BE49-F238E27FC236}">
                    <a16:creationId xmlns:a16="http://schemas.microsoft.com/office/drawing/2014/main" id="{09610B27-D3B8-43B0-832F-D71CBCC6894B}"/>
                  </a:ext>
                </a:extLst>
              </p:cNvPr>
              <p:cNvSpPr txBox="1">
                <a:spLocks noRot="1" noChangeAspect="1" noMove="1" noResize="1" noEditPoints="1" noAdjustHandles="1" noChangeArrowheads="1" noChangeShapeType="1" noTextEdit="1"/>
              </p:cNvSpPr>
              <p:nvPr/>
            </p:nvSpPr>
            <p:spPr>
              <a:xfrm>
                <a:off x="3813784" y="3034045"/>
                <a:ext cx="413639" cy="392993"/>
              </a:xfrm>
              <a:prstGeom prst="rect">
                <a:avLst/>
              </a:prstGeom>
              <a:blipFill>
                <a:blip r:embed="rId5"/>
                <a:stretch>
                  <a:fillRect r="-16418" b="-26563"/>
                </a:stretch>
              </a:blipFill>
            </p:spPr>
            <p:txBody>
              <a:bodyPr/>
              <a:lstStyle/>
              <a:p>
                <a:r>
                  <a:rPr lang="ja-JP" altLang="en-US">
                    <a:noFill/>
                  </a:rPr>
                  <a:t> </a:t>
                </a:r>
              </a:p>
            </p:txBody>
          </p:sp>
        </mc:Fallback>
      </mc:AlternateContent>
      <p:cxnSp>
        <p:nvCxnSpPr>
          <p:cNvPr id="26" name="直線コネクタ 25">
            <a:extLst>
              <a:ext uri="{FF2B5EF4-FFF2-40B4-BE49-F238E27FC236}">
                <a16:creationId xmlns:a16="http://schemas.microsoft.com/office/drawing/2014/main" id="{A1581DAF-F6D7-453A-AC0D-4CC211BFCA49}"/>
              </a:ext>
            </a:extLst>
          </p:cNvPr>
          <p:cNvCxnSpPr>
            <a:cxnSpLocks/>
          </p:cNvCxnSpPr>
          <p:nvPr/>
        </p:nvCxnSpPr>
        <p:spPr>
          <a:xfrm flipV="1">
            <a:off x="4947554" y="2819200"/>
            <a:ext cx="0" cy="759980"/>
          </a:xfrm>
          <a:prstGeom prst="line">
            <a:avLst/>
          </a:prstGeom>
          <a:ln w="19050">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テキスト ボックス 27">
                <a:extLst>
                  <a:ext uri="{FF2B5EF4-FFF2-40B4-BE49-F238E27FC236}">
                    <a16:creationId xmlns:a16="http://schemas.microsoft.com/office/drawing/2014/main" id="{D9D7DCEB-C635-49A1-BCFC-201DD7F690D2}"/>
                  </a:ext>
                </a:extLst>
              </p:cNvPr>
              <p:cNvSpPr txBox="1"/>
              <p:nvPr/>
            </p:nvSpPr>
            <p:spPr>
              <a:xfrm>
                <a:off x="4768116" y="3525381"/>
                <a:ext cx="413639" cy="392993"/>
              </a:xfrm>
              <a:prstGeom prst="rect">
                <a:avLst/>
              </a:prstGeom>
              <a:noFill/>
            </p:spPr>
            <p:txBody>
              <a:bodyPr wrap="none" rtlCol="0">
                <a:spAutoFit/>
              </a:bodyPr>
              <a:lstStyle/>
              <a:p>
                <a:pPr algn="l"/>
                <a14:m>
                  <m:oMath xmlns:m="http://schemas.openxmlformats.org/officeDocument/2006/math">
                    <m:acc>
                      <m:accPr>
                        <m:chr m:val="̅"/>
                        <m:ctrlPr>
                          <a:rPr kumimoji="1" lang="en-US" altLang="ja-JP" sz="2000" i="1" smtClean="0">
                            <a:solidFill>
                              <a:schemeClr val="bg1"/>
                            </a:solidFill>
                            <a:latin typeface="Cambria Math" panose="02040503050406030204" pitchFamily="18" charset="0"/>
                            <a:ea typeface="ＭＳ Ｐゴシック" panose="020B0600070205080204" pitchFamily="50" charset="-128"/>
                          </a:rPr>
                        </m:ctrlPr>
                      </m:accPr>
                      <m:e>
                        <m:r>
                          <a:rPr kumimoji="1" lang="en-US" altLang="ja-JP" sz="2000" b="0" i="1" smtClean="0">
                            <a:solidFill>
                              <a:schemeClr val="bg1"/>
                            </a:solidFill>
                            <a:latin typeface="Cambria Math" panose="02040503050406030204" pitchFamily="18" charset="0"/>
                            <a:ea typeface="ＭＳ Ｐゴシック" panose="020B0600070205080204" pitchFamily="50" charset="-128"/>
                          </a:rPr>
                          <m:t>𝑥</m:t>
                        </m:r>
                      </m:e>
                    </m:acc>
                  </m:oMath>
                </a14:m>
                <a:r>
                  <a:rPr kumimoji="1" lang="en-US" altLang="ja-JP" sz="2000" baseline="-25000" dirty="0">
                    <a:solidFill>
                      <a:schemeClr val="bg1"/>
                    </a:solidFill>
                    <a:ea typeface="ＭＳ Ｐゴシック" panose="020B0600070205080204" pitchFamily="50" charset="-128"/>
                    <a:cs typeface="Times New Roman" panose="02020603050405020304" pitchFamily="18" charset="0"/>
                  </a:rPr>
                  <a:t>2</a:t>
                </a:r>
                <a:endParaRPr kumimoji="1" lang="ja-JP" altLang="en-US" sz="2000" baseline="-25000" dirty="0">
                  <a:solidFill>
                    <a:schemeClr val="bg1"/>
                  </a:solidFill>
                  <a:ea typeface="ＭＳ Ｐゴシック" panose="020B0600070205080204" pitchFamily="50" charset="-128"/>
                  <a:cs typeface="Times New Roman" panose="02020603050405020304" pitchFamily="18" charset="0"/>
                </a:endParaRPr>
              </a:p>
            </p:txBody>
          </p:sp>
        </mc:Choice>
        <mc:Fallback xmlns="">
          <p:sp>
            <p:nvSpPr>
              <p:cNvPr id="28" name="テキスト ボックス 27">
                <a:extLst>
                  <a:ext uri="{FF2B5EF4-FFF2-40B4-BE49-F238E27FC236}">
                    <a16:creationId xmlns:a16="http://schemas.microsoft.com/office/drawing/2014/main" id="{D9D7DCEB-C635-49A1-BCFC-201DD7F690D2}"/>
                  </a:ext>
                </a:extLst>
              </p:cNvPr>
              <p:cNvSpPr txBox="1">
                <a:spLocks noRot="1" noChangeAspect="1" noMove="1" noResize="1" noEditPoints="1" noAdjustHandles="1" noChangeArrowheads="1" noChangeShapeType="1" noTextEdit="1"/>
              </p:cNvSpPr>
              <p:nvPr/>
            </p:nvSpPr>
            <p:spPr>
              <a:xfrm>
                <a:off x="4768116" y="3525381"/>
                <a:ext cx="413639" cy="392993"/>
              </a:xfrm>
              <a:prstGeom prst="rect">
                <a:avLst/>
              </a:prstGeom>
              <a:blipFill>
                <a:blip r:embed="rId6"/>
                <a:stretch>
                  <a:fillRect r="-16176" b="-24615"/>
                </a:stretch>
              </a:blipFill>
            </p:spPr>
            <p:txBody>
              <a:bodyPr/>
              <a:lstStyle/>
              <a:p>
                <a:r>
                  <a:rPr lang="ja-JP" altLang="en-US">
                    <a:noFill/>
                  </a:rPr>
                  <a:t> </a:t>
                </a:r>
              </a:p>
            </p:txBody>
          </p:sp>
        </mc:Fallback>
      </mc:AlternateContent>
      <p:sp>
        <p:nvSpPr>
          <p:cNvPr id="29" name="テキスト ボックス 28">
            <a:extLst>
              <a:ext uri="{FF2B5EF4-FFF2-40B4-BE49-F238E27FC236}">
                <a16:creationId xmlns:a16="http://schemas.microsoft.com/office/drawing/2014/main" id="{D3FCD5B1-0A8A-42BE-ADE9-AE8F06975A27}"/>
              </a:ext>
            </a:extLst>
          </p:cNvPr>
          <p:cNvSpPr txBox="1"/>
          <p:nvPr/>
        </p:nvSpPr>
        <p:spPr>
          <a:xfrm>
            <a:off x="1779292" y="3361149"/>
            <a:ext cx="665567" cy="323165"/>
          </a:xfrm>
          <a:prstGeom prst="rect">
            <a:avLst/>
          </a:prstGeom>
          <a:noFill/>
        </p:spPr>
        <p:txBody>
          <a:bodyPr wrap="none" rtlCol="0">
            <a:spAutoFit/>
          </a:bodyPr>
          <a:lstStyle/>
          <a:p>
            <a:pPr algn="l"/>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回目</a:t>
            </a:r>
          </a:p>
        </p:txBody>
      </p:sp>
      <p:cxnSp>
        <p:nvCxnSpPr>
          <p:cNvPr id="30" name="直線コネクタ 29">
            <a:extLst>
              <a:ext uri="{FF2B5EF4-FFF2-40B4-BE49-F238E27FC236}">
                <a16:creationId xmlns:a16="http://schemas.microsoft.com/office/drawing/2014/main" id="{AFB6F4B8-4586-452B-AF28-B48620FEAD2A}"/>
              </a:ext>
            </a:extLst>
          </p:cNvPr>
          <p:cNvCxnSpPr>
            <a:cxnSpLocks/>
          </p:cNvCxnSpPr>
          <p:nvPr/>
        </p:nvCxnSpPr>
        <p:spPr>
          <a:xfrm flipV="1">
            <a:off x="3402531" y="2799166"/>
            <a:ext cx="10836" cy="1263058"/>
          </a:xfrm>
          <a:prstGeom prst="line">
            <a:avLst/>
          </a:prstGeom>
          <a:ln w="19050">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テキスト ボックス 31">
                <a:extLst>
                  <a:ext uri="{FF2B5EF4-FFF2-40B4-BE49-F238E27FC236}">
                    <a16:creationId xmlns:a16="http://schemas.microsoft.com/office/drawing/2014/main" id="{12D5C042-CF0E-4CE8-9E6F-CEC2A5340489}"/>
                  </a:ext>
                </a:extLst>
              </p:cNvPr>
              <p:cNvSpPr txBox="1"/>
              <p:nvPr/>
            </p:nvSpPr>
            <p:spPr>
              <a:xfrm>
                <a:off x="3228908" y="4027251"/>
                <a:ext cx="413639" cy="392993"/>
              </a:xfrm>
              <a:prstGeom prst="rect">
                <a:avLst/>
              </a:prstGeom>
              <a:noFill/>
            </p:spPr>
            <p:txBody>
              <a:bodyPr wrap="none" rtlCol="0">
                <a:spAutoFit/>
              </a:bodyPr>
              <a:lstStyle/>
              <a:p>
                <a:pPr algn="l"/>
                <a14:m>
                  <m:oMath xmlns:m="http://schemas.openxmlformats.org/officeDocument/2006/math">
                    <m:acc>
                      <m:accPr>
                        <m:chr m:val="̅"/>
                        <m:ctrlPr>
                          <a:rPr kumimoji="1" lang="en-US" altLang="ja-JP" sz="2000" i="1" smtClean="0">
                            <a:solidFill>
                              <a:schemeClr val="bg1"/>
                            </a:solidFill>
                            <a:latin typeface="Cambria Math" panose="02040503050406030204" pitchFamily="18" charset="0"/>
                            <a:ea typeface="ＭＳ Ｐゴシック" panose="020B0600070205080204" pitchFamily="50" charset="-128"/>
                          </a:rPr>
                        </m:ctrlPr>
                      </m:accPr>
                      <m:e>
                        <m:r>
                          <a:rPr kumimoji="1" lang="en-US" altLang="ja-JP" sz="2000" b="0" i="1" smtClean="0">
                            <a:solidFill>
                              <a:schemeClr val="bg1"/>
                            </a:solidFill>
                            <a:latin typeface="Cambria Math" panose="02040503050406030204" pitchFamily="18" charset="0"/>
                            <a:ea typeface="ＭＳ Ｐゴシック" panose="020B0600070205080204" pitchFamily="50" charset="-128"/>
                          </a:rPr>
                          <m:t>𝑥</m:t>
                        </m:r>
                      </m:e>
                    </m:acc>
                  </m:oMath>
                </a14:m>
                <a:r>
                  <a:rPr kumimoji="1" lang="en-US" altLang="ja-JP" sz="2000" baseline="-25000" dirty="0">
                    <a:solidFill>
                      <a:schemeClr val="bg1"/>
                    </a:solidFill>
                    <a:ea typeface="ＭＳ Ｐゴシック" panose="020B0600070205080204" pitchFamily="50" charset="-128"/>
                    <a:cs typeface="Times New Roman" panose="02020603050405020304" pitchFamily="18" charset="0"/>
                  </a:rPr>
                  <a:t>3</a:t>
                </a:r>
                <a:endParaRPr kumimoji="1" lang="ja-JP" altLang="en-US" sz="2000" baseline="-25000" dirty="0">
                  <a:solidFill>
                    <a:schemeClr val="bg1"/>
                  </a:solidFill>
                  <a:ea typeface="ＭＳ Ｐゴシック" panose="020B0600070205080204" pitchFamily="50" charset="-128"/>
                  <a:cs typeface="Times New Roman" panose="02020603050405020304" pitchFamily="18" charset="0"/>
                </a:endParaRPr>
              </a:p>
            </p:txBody>
          </p:sp>
        </mc:Choice>
        <mc:Fallback xmlns="">
          <p:sp>
            <p:nvSpPr>
              <p:cNvPr id="32" name="テキスト ボックス 31">
                <a:extLst>
                  <a:ext uri="{FF2B5EF4-FFF2-40B4-BE49-F238E27FC236}">
                    <a16:creationId xmlns:a16="http://schemas.microsoft.com/office/drawing/2014/main" id="{12D5C042-CF0E-4CE8-9E6F-CEC2A5340489}"/>
                  </a:ext>
                </a:extLst>
              </p:cNvPr>
              <p:cNvSpPr txBox="1">
                <a:spLocks noRot="1" noChangeAspect="1" noMove="1" noResize="1" noEditPoints="1" noAdjustHandles="1" noChangeArrowheads="1" noChangeShapeType="1" noTextEdit="1"/>
              </p:cNvSpPr>
              <p:nvPr/>
            </p:nvSpPr>
            <p:spPr>
              <a:xfrm>
                <a:off x="3228908" y="4027251"/>
                <a:ext cx="413639" cy="392993"/>
              </a:xfrm>
              <a:prstGeom prst="rect">
                <a:avLst/>
              </a:prstGeom>
              <a:blipFill>
                <a:blip r:embed="rId7"/>
                <a:stretch>
                  <a:fillRect r="-14706" b="-26563"/>
                </a:stretch>
              </a:blipFill>
            </p:spPr>
            <p:txBody>
              <a:bodyPr/>
              <a:lstStyle/>
              <a:p>
                <a:r>
                  <a:rPr lang="ja-JP" altLang="en-US">
                    <a:noFill/>
                  </a:rPr>
                  <a:t> </a:t>
                </a:r>
              </a:p>
            </p:txBody>
          </p:sp>
        </mc:Fallback>
      </mc:AlternateContent>
      <p:cxnSp>
        <p:nvCxnSpPr>
          <p:cNvPr id="33" name="直線コネクタ 32">
            <a:extLst>
              <a:ext uri="{FF2B5EF4-FFF2-40B4-BE49-F238E27FC236}">
                <a16:creationId xmlns:a16="http://schemas.microsoft.com/office/drawing/2014/main" id="{131F9D13-EE4E-4CFB-85AD-CD303CDDB9FE}"/>
              </a:ext>
            </a:extLst>
          </p:cNvPr>
          <p:cNvCxnSpPr>
            <a:cxnSpLocks/>
            <a:stCxn id="34" idx="0"/>
          </p:cNvCxnSpPr>
          <p:nvPr/>
        </p:nvCxnSpPr>
        <p:spPr>
          <a:xfrm flipH="1" flipV="1">
            <a:off x="5125453" y="2801315"/>
            <a:ext cx="17659" cy="1749273"/>
          </a:xfrm>
          <a:prstGeom prst="line">
            <a:avLst/>
          </a:prstGeom>
          <a:ln w="19050">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テキスト ボックス 33">
                <a:extLst>
                  <a:ext uri="{FF2B5EF4-FFF2-40B4-BE49-F238E27FC236}">
                    <a16:creationId xmlns:a16="http://schemas.microsoft.com/office/drawing/2014/main" id="{2335593E-9330-4C69-9FA4-2889021D28F0}"/>
                  </a:ext>
                </a:extLst>
              </p:cNvPr>
              <p:cNvSpPr txBox="1"/>
              <p:nvPr/>
            </p:nvSpPr>
            <p:spPr>
              <a:xfrm>
                <a:off x="4936292" y="4550588"/>
                <a:ext cx="413639" cy="392993"/>
              </a:xfrm>
              <a:prstGeom prst="rect">
                <a:avLst/>
              </a:prstGeom>
              <a:noFill/>
            </p:spPr>
            <p:txBody>
              <a:bodyPr wrap="none" rtlCol="0">
                <a:spAutoFit/>
              </a:bodyPr>
              <a:lstStyle/>
              <a:p>
                <a:pPr algn="l"/>
                <a14:m>
                  <m:oMath xmlns:m="http://schemas.openxmlformats.org/officeDocument/2006/math">
                    <m:acc>
                      <m:accPr>
                        <m:chr m:val="̅"/>
                        <m:ctrlPr>
                          <a:rPr kumimoji="1" lang="en-US" altLang="ja-JP" sz="2000" i="1" smtClean="0">
                            <a:solidFill>
                              <a:schemeClr val="bg1"/>
                            </a:solidFill>
                            <a:latin typeface="Cambria Math" panose="02040503050406030204" pitchFamily="18" charset="0"/>
                            <a:ea typeface="ＭＳ Ｐゴシック" panose="020B0600070205080204" pitchFamily="50" charset="-128"/>
                          </a:rPr>
                        </m:ctrlPr>
                      </m:accPr>
                      <m:e>
                        <m:r>
                          <a:rPr kumimoji="1" lang="en-US" altLang="ja-JP" sz="2000" b="0" i="1" smtClean="0">
                            <a:solidFill>
                              <a:schemeClr val="bg1"/>
                            </a:solidFill>
                            <a:latin typeface="Cambria Math" panose="02040503050406030204" pitchFamily="18" charset="0"/>
                            <a:ea typeface="ＭＳ Ｐゴシック" panose="020B0600070205080204" pitchFamily="50" charset="-128"/>
                          </a:rPr>
                          <m:t>𝑥</m:t>
                        </m:r>
                      </m:e>
                    </m:acc>
                  </m:oMath>
                </a14:m>
                <a:r>
                  <a:rPr kumimoji="1" lang="en-US" altLang="ja-JP" sz="2000" baseline="-25000" dirty="0">
                    <a:solidFill>
                      <a:schemeClr val="bg1"/>
                    </a:solidFill>
                    <a:ea typeface="ＭＳ Ｐゴシック" panose="020B0600070205080204" pitchFamily="50" charset="-128"/>
                    <a:cs typeface="Times New Roman" panose="02020603050405020304" pitchFamily="18" charset="0"/>
                  </a:rPr>
                  <a:t>4</a:t>
                </a:r>
                <a:endParaRPr kumimoji="1" lang="ja-JP" altLang="en-US" sz="2000" baseline="-25000" dirty="0">
                  <a:solidFill>
                    <a:schemeClr val="bg1"/>
                  </a:solidFill>
                  <a:ea typeface="ＭＳ Ｐゴシック" panose="020B0600070205080204" pitchFamily="50" charset="-128"/>
                  <a:cs typeface="Times New Roman" panose="02020603050405020304" pitchFamily="18" charset="0"/>
                </a:endParaRPr>
              </a:p>
            </p:txBody>
          </p:sp>
        </mc:Choice>
        <mc:Fallback xmlns="">
          <p:sp>
            <p:nvSpPr>
              <p:cNvPr id="34" name="テキスト ボックス 33">
                <a:extLst>
                  <a:ext uri="{FF2B5EF4-FFF2-40B4-BE49-F238E27FC236}">
                    <a16:creationId xmlns:a16="http://schemas.microsoft.com/office/drawing/2014/main" id="{2335593E-9330-4C69-9FA4-2889021D28F0}"/>
                  </a:ext>
                </a:extLst>
              </p:cNvPr>
              <p:cNvSpPr txBox="1">
                <a:spLocks noRot="1" noChangeAspect="1" noMove="1" noResize="1" noEditPoints="1" noAdjustHandles="1" noChangeArrowheads="1" noChangeShapeType="1" noTextEdit="1"/>
              </p:cNvSpPr>
              <p:nvPr/>
            </p:nvSpPr>
            <p:spPr>
              <a:xfrm>
                <a:off x="4936292" y="4550588"/>
                <a:ext cx="413639" cy="392993"/>
              </a:xfrm>
              <a:prstGeom prst="rect">
                <a:avLst/>
              </a:prstGeom>
              <a:blipFill>
                <a:blip r:embed="rId8"/>
                <a:stretch>
                  <a:fillRect r="-14706" b="-24615"/>
                </a:stretch>
              </a:blipFill>
            </p:spPr>
            <p:txBody>
              <a:bodyPr/>
              <a:lstStyle/>
              <a:p>
                <a:r>
                  <a:rPr lang="ja-JP" altLang="en-US">
                    <a:noFill/>
                  </a:rPr>
                  <a:t> </a:t>
                </a:r>
              </a:p>
            </p:txBody>
          </p:sp>
        </mc:Fallback>
      </mc:AlternateContent>
      <p:cxnSp>
        <p:nvCxnSpPr>
          <p:cNvPr id="42" name="直線コネクタ 41">
            <a:extLst>
              <a:ext uri="{FF2B5EF4-FFF2-40B4-BE49-F238E27FC236}">
                <a16:creationId xmlns:a16="http://schemas.microsoft.com/office/drawing/2014/main" id="{90C3B4C1-EAF3-4692-AD3D-06E7348C8708}"/>
              </a:ext>
            </a:extLst>
          </p:cNvPr>
          <p:cNvCxnSpPr>
            <a:cxnSpLocks/>
          </p:cNvCxnSpPr>
          <p:nvPr/>
        </p:nvCxnSpPr>
        <p:spPr>
          <a:xfrm>
            <a:off x="4067944" y="3586056"/>
            <a:ext cx="1635595" cy="0"/>
          </a:xfrm>
          <a:prstGeom prst="line">
            <a:avLst/>
          </a:prstGeom>
          <a:ln w="571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98542870-775D-419F-BDB4-45951BA85378}"/>
              </a:ext>
            </a:extLst>
          </p:cNvPr>
          <p:cNvCxnSpPr>
            <a:cxnSpLocks/>
          </p:cNvCxnSpPr>
          <p:nvPr/>
        </p:nvCxnSpPr>
        <p:spPr>
          <a:xfrm>
            <a:off x="2648373" y="4085765"/>
            <a:ext cx="1635595" cy="0"/>
          </a:xfrm>
          <a:prstGeom prst="line">
            <a:avLst/>
          </a:prstGeom>
          <a:ln w="571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730D43F0-09A5-4CA1-9664-17350F37E45E}"/>
              </a:ext>
            </a:extLst>
          </p:cNvPr>
          <p:cNvCxnSpPr>
            <a:cxnSpLocks/>
          </p:cNvCxnSpPr>
          <p:nvPr/>
        </p:nvCxnSpPr>
        <p:spPr>
          <a:xfrm>
            <a:off x="4227423" y="4585474"/>
            <a:ext cx="1635595" cy="0"/>
          </a:xfrm>
          <a:prstGeom prst="line">
            <a:avLst/>
          </a:prstGeom>
          <a:ln w="571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4D1C1346-A61A-48F8-9708-8ED9D8A07FF9}"/>
              </a:ext>
            </a:extLst>
          </p:cNvPr>
          <p:cNvCxnSpPr>
            <a:cxnSpLocks/>
          </p:cNvCxnSpPr>
          <p:nvPr/>
        </p:nvCxnSpPr>
        <p:spPr>
          <a:xfrm>
            <a:off x="4768116" y="5085184"/>
            <a:ext cx="1635595" cy="0"/>
          </a:xfrm>
          <a:prstGeom prst="line">
            <a:avLst/>
          </a:prstGeom>
          <a:ln w="571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A136C9C5-6300-4580-B413-E9458508E8AA}"/>
              </a:ext>
            </a:extLst>
          </p:cNvPr>
          <p:cNvCxnSpPr>
            <a:cxnSpLocks/>
          </p:cNvCxnSpPr>
          <p:nvPr/>
        </p:nvCxnSpPr>
        <p:spPr>
          <a:xfrm flipV="1">
            <a:off x="5583393" y="2779130"/>
            <a:ext cx="0" cy="2264661"/>
          </a:xfrm>
          <a:prstGeom prst="line">
            <a:avLst/>
          </a:prstGeom>
          <a:ln w="19050">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 name="テキスト ボックス 47">
                <a:extLst>
                  <a:ext uri="{FF2B5EF4-FFF2-40B4-BE49-F238E27FC236}">
                    <a16:creationId xmlns:a16="http://schemas.microsoft.com/office/drawing/2014/main" id="{99A7A34F-C332-4EE4-8823-042E3BDDF87F}"/>
                  </a:ext>
                </a:extLst>
              </p:cNvPr>
              <p:cNvSpPr txBox="1"/>
              <p:nvPr/>
            </p:nvSpPr>
            <p:spPr>
              <a:xfrm>
                <a:off x="5412139" y="5030291"/>
                <a:ext cx="413639" cy="392993"/>
              </a:xfrm>
              <a:prstGeom prst="rect">
                <a:avLst/>
              </a:prstGeom>
              <a:noFill/>
            </p:spPr>
            <p:txBody>
              <a:bodyPr wrap="none" rtlCol="0">
                <a:spAutoFit/>
              </a:bodyPr>
              <a:lstStyle/>
              <a:p>
                <a:pPr algn="l"/>
                <a14:m>
                  <m:oMath xmlns:m="http://schemas.openxmlformats.org/officeDocument/2006/math">
                    <m:acc>
                      <m:accPr>
                        <m:chr m:val="̅"/>
                        <m:ctrlPr>
                          <a:rPr kumimoji="1" lang="en-US" altLang="ja-JP" sz="2000" i="1" smtClean="0">
                            <a:solidFill>
                              <a:schemeClr val="bg1"/>
                            </a:solidFill>
                            <a:latin typeface="Cambria Math" panose="02040503050406030204" pitchFamily="18" charset="0"/>
                            <a:ea typeface="ＭＳ Ｐゴシック" panose="020B0600070205080204" pitchFamily="50" charset="-128"/>
                          </a:rPr>
                        </m:ctrlPr>
                      </m:accPr>
                      <m:e>
                        <m:r>
                          <a:rPr kumimoji="1" lang="en-US" altLang="ja-JP" sz="2000" b="0" i="1" smtClean="0">
                            <a:solidFill>
                              <a:schemeClr val="bg1"/>
                            </a:solidFill>
                            <a:latin typeface="Cambria Math" panose="02040503050406030204" pitchFamily="18" charset="0"/>
                            <a:ea typeface="ＭＳ Ｐゴシック" panose="020B0600070205080204" pitchFamily="50" charset="-128"/>
                          </a:rPr>
                          <m:t>𝑥</m:t>
                        </m:r>
                      </m:e>
                    </m:acc>
                  </m:oMath>
                </a14:m>
                <a:r>
                  <a:rPr kumimoji="1" lang="en-US" altLang="ja-JP" sz="2000" baseline="-25000" dirty="0">
                    <a:solidFill>
                      <a:schemeClr val="bg1"/>
                    </a:solidFill>
                    <a:ea typeface="ＭＳ Ｐゴシック" panose="020B0600070205080204" pitchFamily="50" charset="-128"/>
                    <a:cs typeface="Times New Roman" panose="02020603050405020304" pitchFamily="18" charset="0"/>
                  </a:rPr>
                  <a:t>5</a:t>
                </a:r>
                <a:endParaRPr kumimoji="1" lang="ja-JP" altLang="en-US" sz="2000" baseline="-25000" dirty="0">
                  <a:solidFill>
                    <a:schemeClr val="bg1"/>
                  </a:solidFill>
                  <a:ea typeface="ＭＳ Ｐゴシック" panose="020B0600070205080204" pitchFamily="50" charset="-128"/>
                  <a:cs typeface="Times New Roman" panose="02020603050405020304" pitchFamily="18" charset="0"/>
                </a:endParaRPr>
              </a:p>
            </p:txBody>
          </p:sp>
        </mc:Choice>
        <mc:Fallback xmlns="">
          <p:sp>
            <p:nvSpPr>
              <p:cNvPr id="48" name="テキスト ボックス 47">
                <a:extLst>
                  <a:ext uri="{FF2B5EF4-FFF2-40B4-BE49-F238E27FC236}">
                    <a16:creationId xmlns:a16="http://schemas.microsoft.com/office/drawing/2014/main" id="{99A7A34F-C332-4EE4-8823-042E3BDDF87F}"/>
                  </a:ext>
                </a:extLst>
              </p:cNvPr>
              <p:cNvSpPr txBox="1">
                <a:spLocks noRot="1" noChangeAspect="1" noMove="1" noResize="1" noEditPoints="1" noAdjustHandles="1" noChangeArrowheads="1" noChangeShapeType="1" noTextEdit="1"/>
              </p:cNvSpPr>
              <p:nvPr/>
            </p:nvSpPr>
            <p:spPr>
              <a:xfrm>
                <a:off x="5412139" y="5030291"/>
                <a:ext cx="413639" cy="392993"/>
              </a:xfrm>
              <a:prstGeom prst="rect">
                <a:avLst/>
              </a:prstGeom>
              <a:blipFill>
                <a:blip r:embed="rId9"/>
                <a:stretch>
                  <a:fillRect r="-14706" b="-24615"/>
                </a:stretch>
              </a:blipFill>
            </p:spPr>
            <p:txBody>
              <a:bodyPr/>
              <a:lstStyle/>
              <a:p>
                <a:r>
                  <a:rPr lang="ja-JP" altLang="en-US">
                    <a:noFill/>
                  </a:rPr>
                  <a:t> </a:t>
                </a:r>
              </a:p>
            </p:txBody>
          </p:sp>
        </mc:Fallback>
      </mc:AlternateContent>
      <p:sp>
        <p:nvSpPr>
          <p:cNvPr id="54" name="テキスト ボックス 53">
            <a:extLst>
              <a:ext uri="{FF2B5EF4-FFF2-40B4-BE49-F238E27FC236}">
                <a16:creationId xmlns:a16="http://schemas.microsoft.com/office/drawing/2014/main" id="{8E89092F-C73C-48C6-9930-F0BE55F8FBBC}"/>
              </a:ext>
            </a:extLst>
          </p:cNvPr>
          <p:cNvSpPr txBox="1"/>
          <p:nvPr/>
        </p:nvSpPr>
        <p:spPr>
          <a:xfrm>
            <a:off x="1799060" y="3889694"/>
            <a:ext cx="665567" cy="323165"/>
          </a:xfrm>
          <a:prstGeom prst="rect">
            <a:avLst/>
          </a:prstGeom>
          <a:noFill/>
        </p:spPr>
        <p:txBody>
          <a:bodyPr wrap="none" rtlCol="0">
            <a:spAutoFit/>
          </a:bodyPr>
          <a:lstStyle/>
          <a:p>
            <a:pPr algn="l"/>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3</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回目</a:t>
            </a:r>
          </a:p>
        </p:txBody>
      </p:sp>
      <p:sp>
        <p:nvSpPr>
          <p:cNvPr id="55" name="テキスト ボックス 54">
            <a:extLst>
              <a:ext uri="{FF2B5EF4-FFF2-40B4-BE49-F238E27FC236}">
                <a16:creationId xmlns:a16="http://schemas.microsoft.com/office/drawing/2014/main" id="{757ABBCC-81B9-4844-B8C2-727C71671A63}"/>
              </a:ext>
            </a:extLst>
          </p:cNvPr>
          <p:cNvSpPr txBox="1"/>
          <p:nvPr/>
        </p:nvSpPr>
        <p:spPr>
          <a:xfrm>
            <a:off x="1782104" y="4418239"/>
            <a:ext cx="665567" cy="323165"/>
          </a:xfrm>
          <a:prstGeom prst="rect">
            <a:avLst/>
          </a:prstGeom>
          <a:noFill/>
        </p:spPr>
        <p:txBody>
          <a:bodyPr wrap="none" rtlCol="0">
            <a:spAutoFit/>
          </a:bodyPr>
          <a:lstStyle/>
          <a:p>
            <a:pPr algn="l"/>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4</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回目</a:t>
            </a:r>
          </a:p>
        </p:txBody>
      </p:sp>
      <p:sp>
        <p:nvSpPr>
          <p:cNvPr id="56" name="テキスト ボックス 55">
            <a:extLst>
              <a:ext uri="{FF2B5EF4-FFF2-40B4-BE49-F238E27FC236}">
                <a16:creationId xmlns:a16="http://schemas.microsoft.com/office/drawing/2014/main" id="{9E7D44D5-A9A6-486D-BBE5-946B07B311B9}"/>
              </a:ext>
            </a:extLst>
          </p:cNvPr>
          <p:cNvSpPr txBox="1"/>
          <p:nvPr/>
        </p:nvSpPr>
        <p:spPr>
          <a:xfrm>
            <a:off x="1806758" y="4882208"/>
            <a:ext cx="665567" cy="323165"/>
          </a:xfrm>
          <a:prstGeom prst="rect">
            <a:avLst/>
          </a:prstGeom>
          <a:noFill/>
        </p:spPr>
        <p:txBody>
          <a:bodyPr wrap="none" rtlCol="0">
            <a:spAutoFit/>
          </a:bodyPr>
          <a:lstStyle/>
          <a:p>
            <a:pPr algn="l"/>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5</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回目</a:t>
            </a:r>
          </a:p>
        </p:txBody>
      </p:sp>
      <p:sp>
        <p:nvSpPr>
          <p:cNvPr id="57" name="テキスト ボックス 56">
            <a:extLst>
              <a:ext uri="{FF2B5EF4-FFF2-40B4-BE49-F238E27FC236}">
                <a16:creationId xmlns:a16="http://schemas.microsoft.com/office/drawing/2014/main" id="{7D5A0EAF-A155-4897-923B-35D18AB79A22}"/>
              </a:ext>
            </a:extLst>
          </p:cNvPr>
          <p:cNvSpPr txBox="1"/>
          <p:nvPr/>
        </p:nvSpPr>
        <p:spPr>
          <a:xfrm>
            <a:off x="1634207" y="5622044"/>
            <a:ext cx="857927" cy="323165"/>
          </a:xfrm>
          <a:prstGeom prst="rect">
            <a:avLst/>
          </a:prstGeom>
          <a:noFill/>
        </p:spPr>
        <p:txBody>
          <a:bodyPr wrap="none" rtlCol="0">
            <a:spAutoFit/>
          </a:bodyPr>
          <a:lstStyle/>
          <a:p>
            <a:pPr algn="l"/>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100</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回目</a:t>
            </a:r>
          </a:p>
        </p:txBody>
      </p:sp>
      <p:cxnSp>
        <p:nvCxnSpPr>
          <p:cNvPr id="58" name="直線コネクタ 57">
            <a:extLst>
              <a:ext uri="{FF2B5EF4-FFF2-40B4-BE49-F238E27FC236}">
                <a16:creationId xmlns:a16="http://schemas.microsoft.com/office/drawing/2014/main" id="{960EBA50-A0EE-4CB1-8FF4-364E6D7D6518}"/>
              </a:ext>
            </a:extLst>
          </p:cNvPr>
          <p:cNvCxnSpPr>
            <a:cxnSpLocks/>
          </p:cNvCxnSpPr>
          <p:nvPr/>
        </p:nvCxnSpPr>
        <p:spPr>
          <a:xfrm>
            <a:off x="3413367" y="5800121"/>
            <a:ext cx="1635595" cy="0"/>
          </a:xfrm>
          <a:prstGeom prst="line">
            <a:avLst/>
          </a:prstGeom>
          <a:ln w="57150">
            <a:solidFill>
              <a:srgbClr val="FF0000"/>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9" name="テキスト ボックス 58">
                <a:extLst>
                  <a:ext uri="{FF2B5EF4-FFF2-40B4-BE49-F238E27FC236}">
                    <a16:creationId xmlns:a16="http://schemas.microsoft.com/office/drawing/2014/main" id="{A1EAD06C-336D-42EB-AF15-C36868214692}"/>
                  </a:ext>
                </a:extLst>
              </p:cNvPr>
              <p:cNvSpPr txBox="1"/>
              <p:nvPr/>
            </p:nvSpPr>
            <p:spPr>
              <a:xfrm>
                <a:off x="4020603" y="5772309"/>
                <a:ext cx="583558" cy="392993"/>
              </a:xfrm>
              <a:prstGeom prst="rect">
                <a:avLst/>
              </a:prstGeom>
              <a:noFill/>
            </p:spPr>
            <p:txBody>
              <a:bodyPr wrap="none" rtlCol="0">
                <a:spAutoFit/>
              </a:bodyPr>
              <a:lstStyle/>
              <a:p>
                <a:pPr algn="l"/>
                <a14:m>
                  <m:oMath xmlns:m="http://schemas.openxmlformats.org/officeDocument/2006/math">
                    <m:acc>
                      <m:accPr>
                        <m:chr m:val="̅"/>
                        <m:ctrlPr>
                          <a:rPr kumimoji="1" lang="en-US" altLang="ja-JP" sz="2000" i="1" smtClean="0">
                            <a:solidFill>
                              <a:schemeClr val="bg1"/>
                            </a:solidFill>
                            <a:latin typeface="Cambria Math" panose="02040503050406030204" pitchFamily="18" charset="0"/>
                            <a:ea typeface="ＭＳ Ｐゴシック" panose="020B0600070205080204" pitchFamily="50" charset="-128"/>
                          </a:rPr>
                        </m:ctrlPr>
                      </m:accPr>
                      <m:e>
                        <m:r>
                          <a:rPr kumimoji="1" lang="en-US" altLang="ja-JP" sz="2000" b="0" i="1" smtClean="0">
                            <a:solidFill>
                              <a:schemeClr val="bg1"/>
                            </a:solidFill>
                            <a:latin typeface="Cambria Math" panose="02040503050406030204" pitchFamily="18" charset="0"/>
                            <a:ea typeface="ＭＳ Ｐゴシック" panose="020B0600070205080204" pitchFamily="50" charset="-128"/>
                          </a:rPr>
                          <m:t>𝑥</m:t>
                        </m:r>
                      </m:e>
                    </m:acc>
                  </m:oMath>
                </a14:m>
                <a:r>
                  <a:rPr kumimoji="1" lang="en-US" altLang="ja-JP" sz="2000" baseline="-25000" dirty="0">
                    <a:solidFill>
                      <a:schemeClr val="bg1"/>
                    </a:solidFill>
                    <a:ea typeface="ＭＳ Ｐゴシック" panose="020B0600070205080204" pitchFamily="50" charset="-128"/>
                    <a:cs typeface="Times New Roman" panose="02020603050405020304" pitchFamily="18" charset="0"/>
                  </a:rPr>
                  <a:t>100</a:t>
                </a:r>
                <a:endParaRPr kumimoji="1" lang="ja-JP" altLang="en-US" sz="2000" baseline="-25000" dirty="0">
                  <a:solidFill>
                    <a:schemeClr val="bg1"/>
                  </a:solidFill>
                  <a:ea typeface="ＭＳ Ｐゴシック" panose="020B0600070205080204" pitchFamily="50" charset="-128"/>
                  <a:cs typeface="Times New Roman" panose="02020603050405020304" pitchFamily="18" charset="0"/>
                </a:endParaRPr>
              </a:p>
            </p:txBody>
          </p:sp>
        </mc:Choice>
        <mc:Fallback xmlns="">
          <p:sp>
            <p:nvSpPr>
              <p:cNvPr id="59" name="テキスト ボックス 58">
                <a:extLst>
                  <a:ext uri="{FF2B5EF4-FFF2-40B4-BE49-F238E27FC236}">
                    <a16:creationId xmlns:a16="http://schemas.microsoft.com/office/drawing/2014/main" id="{A1EAD06C-336D-42EB-AF15-C36868214692}"/>
                  </a:ext>
                </a:extLst>
              </p:cNvPr>
              <p:cNvSpPr txBox="1">
                <a:spLocks noRot="1" noChangeAspect="1" noMove="1" noResize="1" noEditPoints="1" noAdjustHandles="1" noChangeArrowheads="1" noChangeShapeType="1" noTextEdit="1"/>
              </p:cNvSpPr>
              <p:nvPr/>
            </p:nvSpPr>
            <p:spPr>
              <a:xfrm>
                <a:off x="4020603" y="5772309"/>
                <a:ext cx="583558" cy="392993"/>
              </a:xfrm>
              <a:prstGeom prst="rect">
                <a:avLst/>
              </a:prstGeom>
              <a:blipFill>
                <a:blip r:embed="rId10"/>
                <a:stretch>
                  <a:fillRect r="-5263" b="-26563"/>
                </a:stretch>
              </a:blipFill>
            </p:spPr>
            <p:txBody>
              <a:bodyPr/>
              <a:lstStyle/>
              <a:p>
                <a:r>
                  <a:rPr lang="ja-JP" altLang="en-US">
                    <a:noFill/>
                  </a:rPr>
                  <a:t> </a:t>
                </a:r>
              </a:p>
            </p:txBody>
          </p:sp>
        </mc:Fallback>
      </mc:AlternateContent>
      <p:cxnSp>
        <p:nvCxnSpPr>
          <p:cNvPr id="62" name="直線コネクタ 61">
            <a:extLst>
              <a:ext uri="{FF2B5EF4-FFF2-40B4-BE49-F238E27FC236}">
                <a16:creationId xmlns:a16="http://schemas.microsoft.com/office/drawing/2014/main" id="{89F4231A-0E7B-4AA2-B50F-48337A239310}"/>
              </a:ext>
            </a:extLst>
          </p:cNvPr>
          <p:cNvCxnSpPr>
            <a:cxnSpLocks/>
          </p:cNvCxnSpPr>
          <p:nvPr/>
        </p:nvCxnSpPr>
        <p:spPr>
          <a:xfrm flipH="1" flipV="1">
            <a:off x="4189339" y="2813509"/>
            <a:ext cx="23151" cy="2986611"/>
          </a:xfrm>
          <a:prstGeom prst="line">
            <a:avLst/>
          </a:prstGeom>
          <a:ln w="19050">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64" name="テキスト ボックス 63">
            <a:extLst>
              <a:ext uri="{FF2B5EF4-FFF2-40B4-BE49-F238E27FC236}">
                <a16:creationId xmlns:a16="http://schemas.microsoft.com/office/drawing/2014/main" id="{35391AEE-434D-4AC6-A766-F6573E35C762}"/>
              </a:ext>
            </a:extLst>
          </p:cNvPr>
          <p:cNvSpPr txBox="1"/>
          <p:nvPr/>
        </p:nvSpPr>
        <p:spPr>
          <a:xfrm rot="5400000">
            <a:off x="1991243" y="5232304"/>
            <a:ext cx="377026" cy="323165"/>
          </a:xfrm>
          <a:prstGeom prst="rect">
            <a:avLst/>
          </a:prstGeom>
          <a:noFill/>
        </p:spPr>
        <p:txBody>
          <a:bodyPr wrap="none" rtlCol="0">
            <a:spAutoFit/>
          </a:bodyPr>
          <a:lstStyle/>
          <a:p>
            <a:pPr algn="l"/>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endPar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pic>
        <p:nvPicPr>
          <p:cNvPr id="66" name="図 65">
            <a:extLst>
              <a:ext uri="{FF2B5EF4-FFF2-40B4-BE49-F238E27FC236}">
                <a16:creationId xmlns:a16="http://schemas.microsoft.com/office/drawing/2014/main" id="{0ADE4FBD-28CD-4C15-8A89-BEC833ECF4BE}"/>
              </a:ext>
            </a:extLst>
          </p:cNvPr>
          <p:cNvPicPr>
            <a:picLocks noChangeAspect="1"/>
          </p:cNvPicPr>
          <p:nvPr/>
        </p:nvPicPr>
        <p:blipFill>
          <a:blip r:embed="rId11">
            <a:lum bright="70000" contrast="-70000"/>
            <a:extLst>
              <a:ext uri="{28A0092B-C50C-407E-A947-70E740481C1C}">
                <a14:useLocalDpi xmlns:a14="http://schemas.microsoft.com/office/drawing/2010/main" val="0"/>
              </a:ext>
            </a:extLst>
          </a:blip>
          <a:stretch>
            <a:fillRect/>
          </a:stretch>
        </p:blipFill>
        <p:spPr>
          <a:xfrm>
            <a:off x="3715352" y="5414995"/>
            <a:ext cx="1634579" cy="266700"/>
          </a:xfrm>
          <a:prstGeom prst="rect">
            <a:avLst/>
          </a:prstGeom>
        </p:spPr>
      </p:pic>
      <p:sp>
        <p:nvSpPr>
          <p:cNvPr id="68" name="テキスト ボックス 67">
            <a:extLst>
              <a:ext uri="{FF2B5EF4-FFF2-40B4-BE49-F238E27FC236}">
                <a16:creationId xmlns:a16="http://schemas.microsoft.com/office/drawing/2014/main" id="{6EE696E3-7B3B-4F46-BF46-565B6ACD660E}"/>
              </a:ext>
            </a:extLst>
          </p:cNvPr>
          <p:cNvSpPr txBox="1"/>
          <p:nvPr/>
        </p:nvSpPr>
        <p:spPr>
          <a:xfrm>
            <a:off x="783863" y="3068959"/>
            <a:ext cx="646331" cy="2749581"/>
          </a:xfrm>
          <a:prstGeom prst="rect">
            <a:avLst/>
          </a:prstGeom>
          <a:noFill/>
        </p:spPr>
        <p:txBody>
          <a:bodyPr vert="eaVert" wrap="square" rtlCol="0">
            <a:spAutoFit/>
          </a:bodyPr>
          <a:lstStyle/>
          <a:p>
            <a:pPr algn="just"/>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同サイズの標本を１００回抽出して，１００回信頼区間を推定</a:t>
            </a:r>
          </a:p>
        </p:txBody>
      </p:sp>
      <p:sp>
        <p:nvSpPr>
          <p:cNvPr id="70" name="楕円 69">
            <a:extLst>
              <a:ext uri="{FF2B5EF4-FFF2-40B4-BE49-F238E27FC236}">
                <a16:creationId xmlns:a16="http://schemas.microsoft.com/office/drawing/2014/main" id="{49A9CAD6-30AE-4650-9CEC-E9F7460A91AE}"/>
              </a:ext>
            </a:extLst>
          </p:cNvPr>
          <p:cNvSpPr/>
          <p:nvPr/>
        </p:nvSpPr>
        <p:spPr>
          <a:xfrm>
            <a:off x="4405118" y="2952309"/>
            <a:ext cx="234139" cy="294485"/>
          </a:xfrm>
          <a:prstGeom prst="ellipse">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楕円 70">
            <a:extLst>
              <a:ext uri="{FF2B5EF4-FFF2-40B4-BE49-F238E27FC236}">
                <a16:creationId xmlns:a16="http://schemas.microsoft.com/office/drawing/2014/main" id="{170DE56A-1E1E-4184-8C32-D5212FEFA42C}"/>
              </a:ext>
            </a:extLst>
          </p:cNvPr>
          <p:cNvSpPr/>
          <p:nvPr/>
        </p:nvSpPr>
        <p:spPr>
          <a:xfrm>
            <a:off x="4405118" y="3438813"/>
            <a:ext cx="234139" cy="294485"/>
          </a:xfrm>
          <a:prstGeom prst="ellipse">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楕円 71">
            <a:extLst>
              <a:ext uri="{FF2B5EF4-FFF2-40B4-BE49-F238E27FC236}">
                <a16:creationId xmlns:a16="http://schemas.microsoft.com/office/drawing/2014/main" id="{26F59573-28DF-450F-9D8A-F0F04FCDB5A9}"/>
              </a:ext>
            </a:extLst>
          </p:cNvPr>
          <p:cNvSpPr/>
          <p:nvPr/>
        </p:nvSpPr>
        <p:spPr>
          <a:xfrm>
            <a:off x="4393751" y="3923474"/>
            <a:ext cx="234139" cy="294485"/>
          </a:xfrm>
          <a:prstGeom prst="ellipse">
            <a:avLst/>
          </a:prstGeom>
          <a:noFill/>
          <a:ln w="31750">
            <a:solidFill>
              <a:srgbClr val="FF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楕円 72">
            <a:extLst>
              <a:ext uri="{FF2B5EF4-FFF2-40B4-BE49-F238E27FC236}">
                <a16:creationId xmlns:a16="http://schemas.microsoft.com/office/drawing/2014/main" id="{66BF954D-965C-46E9-A7CA-CD7AF6682413}"/>
              </a:ext>
            </a:extLst>
          </p:cNvPr>
          <p:cNvSpPr/>
          <p:nvPr/>
        </p:nvSpPr>
        <p:spPr>
          <a:xfrm>
            <a:off x="4405118" y="4444326"/>
            <a:ext cx="234139" cy="294485"/>
          </a:xfrm>
          <a:prstGeom prst="ellipse">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楕円 73">
            <a:extLst>
              <a:ext uri="{FF2B5EF4-FFF2-40B4-BE49-F238E27FC236}">
                <a16:creationId xmlns:a16="http://schemas.microsoft.com/office/drawing/2014/main" id="{0BCAB758-F384-4F88-ABE9-0C422A3EFFEB}"/>
              </a:ext>
            </a:extLst>
          </p:cNvPr>
          <p:cNvSpPr/>
          <p:nvPr/>
        </p:nvSpPr>
        <p:spPr>
          <a:xfrm>
            <a:off x="4405118" y="5636383"/>
            <a:ext cx="234139" cy="294485"/>
          </a:xfrm>
          <a:prstGeom prst="ellipse">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楕円 76">
            <a:extLst>
              <a:ext uri="{FF2B5EF4-FFF2-40B4-BE49-F238E27FC236}">
                <a16:creationId xmlns:a16="http://schemas.microsoft.com/office/drawing/2014/main" id="{7EAD24A6-DAFC-49B3-B83F-35B577D2205B}"/>
              </a:ext>
            </a:extLst>
          </p:cNvPr>
          <p:cNvSpPr/>
          <p:nvPr/>
        </p:nvSpPr>
        <p:spPr>
          <a:xfrm>
            <a:off x="4382662" y="4928987"/>
            <a:ext cx="234139" cy="294485"/>
          </a:xfrm>
          <a:prstGeom prst="ellipse">
            <a:avLst/>
          </a:prstGeom>
          <a:noFill/>
          <a:ln w="31750">
            <a:solidFill>
              <a:srgbClr val="FF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テキスト ボックス 77">
            <a:extLst>
              <a:ext uri="{FF2B5EF4-FFF2-40B4-BE49-F238E27FC236}">
                <a16:creationId xmlns:a16="http://schemas.microsoft.com/office/drawing/2014/main" id="{23E558E4-FC5A-4F22-B5EA-CBA8FEBCB6A5}"/>
              </a:ext>
            </a:extLst>
          </p:cNvPr>
          <p:cNvSpPr txBox="1"/>
          <p:nvPr/>
        </p:nvSpPr>
        <p:spPr>
          <a:xfrm>
            <a:off x="5048249" y="3875014"/>
            <a:ext cx="1645002" cy="323165"/>
          </a:xfrm>
          <a:prstGeom prst="rect">
            <a:avLst/>
          </a:prstGeom>
          <a:noFill/>
        </p:spPr>
        <p:txBody>
          <a:bodyPr wrap="none" rtlCol="0">
            <a:spAutoFit/>
          </a:bodyPr>
          <a:lstStyle/>
          <a:p>
            <a:pPr algn="l"/>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母平均を含まない</a:t>
            </a:r>
          </a:p>
        </p:txBody>
      </p:sp>
      <p:cxnSp>
        <p:nvCxnSpPr>
          <p:cNvPr id="89" name="直線矢印コネクタ 88">
            <a:extLst>
              <a:ext uri="{FF2B5EF4-FFF2-40B4-BE49-F238E27FC236}">
                <a16:creationId xmlns:a16="http://schemas.microsoft.com/office/drawing/2014/main" id="{26C9113C-E455-40F1-9C8E-26D32DFD8999}"/>
              </a:ext>
            </a:extLst>
          </p:cNvPr>
          <p:cNvCxnSpPr>
            <a:cxnSpLocks/>
            <a:stCxn id="78" idx="1"/>
          </p:cNvCxnSpPr>
          <p:nvPr/>
        </p:nvCxnSpPr>
        <p:spPr>
          <a:xfrm flipH="1">
            <a:off x="4633863" y="4036597"/>
            <a:ext cx="414386" cy="40069"/>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90" name="直線矢印コネクタ 89">
            <a:extLst>
              <a:ext uri="{FF2B5EF4-FFF2-40B4-BE49-F238E27FC236}">
                <a16:creationId xmlns:a16="http://schemas.microsoft.com/office/drawing/2014/main" id="{93FFCC08-2AA6-45CE-9BBE-BFDF569C2C29}"/>
              </a:ext>
            </a:extLst>
          </p:cNvPr>
          <p:cNvCxnSpPr>
            <a:cxnSpLocks/>
          </p:cNvCxnSpPr>
          <p:nvPr/>
        </p:nvCxnSpPr>
        <p:spPr>
          <a:xfrm flipH="1">
            <a:off x="4633863" y="4173653"/>
            <a:ext cx="472046" cy="894968"/>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93" name="直線矢印コネクタ 92">
            <a:extLst>
              <a:ext uri="{FF2B5EF4-FFF2-40B4-BE49-F238E27FC236}">
                <a16:creationId xmlns:a16="http://schemas.microsoft.com/office/drawing/2014/main" id="{56F78D70-6739-4C03-B2C7-0A3F2EE6FE4A}"/>
              </a:ext>
            </a:extLst>
          </p:cNvPr>
          <p:cNvCxnSpPr>
            <a:cxnSpLocks/>
          </p:cNvCxnSpPr>
          <p:nvPr/>
        </p:nvCxnSpPr>
        <p:spPr>
          <a:xfrm flipH="1" flipV="1">
            <a:off x="4769278" y="3095750"/>
            <a:ext cx="344354" cy="17050"/>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94" name="テキスト ボックス 93">
            <a:extLst>
              <a:ext uri="{FF2B5EF4-FFF2-40B4-BE49-F238E27FC236}">
                <a16:creationId xmlns:a16="http://schemas.microsoft.com/office/drawing/2014/main" id="{DCD5C4E4-D460-4571-A0E5-9127B33CF78D}"/>
              </a:ext>
            </a:extLst>
          </p:cNvPr>
          <p:cNvSpPr txBox="1"/>
          <p:nvPr/>
        </p:nvSpPr>
        <p:spPr>
          <a:xfrm>
            <a:off x="5075610" y="2985830"/>
            <a:ext cx="1300356" cy="323165"/>
          </a:xfrm>
          <a:prstGeom prst="rect">
            <a:avLst/>
          </a:prstGeom>
          <a:noFill/>
        </p:spPr>
        <p:txBody>
          <a:bodyPr wrap="none" rtlCol="0">
            <a:spAutoFit/>
          </a:bodyPr>
          <a:lstStyle/>
          <a:p>
            <a:pPr algn="l"/>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母平均を含む</a:t>
            </a:r>
          </a:p>
        </p:txBody>
      </p:sp>
      <p:cxnSp>
        <p:nvCxnSpPr>
          <p:cNvPr id="96" name="直線矢印コネクタ 95">
            <a:extLst>
              <a:ext uri="{FF2B5EF4-FFF2-40B4-BE49-F238E27FC236}">
                <a16:creationId xmlns:a16="http://schemas.microsoft.com/office/drawing/2014/main" id="{532A032F-D024-447B-971D-0FEDDCF5C748}"/>
              </a:ext>
            </a:extLst>
          </p:cNvPr>
          <p:cNvCxnSpPr>
            <a:cxnSpLocks/>
          </p:cNvCxnSpPr>
          <p:nvPr/>
        </p:nvCxnSpPr>
        <p:spPr>
          <a:xfrm flipH="1">
            <a:off x="4724080" y="3218163"/>
            <a:ext cx="424798" cy="314872"/>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99" name="左中かっこ 98">
            <a:extLst>
              <a:ext uri="{FF2B5EF4-FFF2-40B4-BE49-F238E27FC236}">
                <a16:creationId xmlns:a16="http://schemas.microsoft.com/office/drawing/2014/main" id="{22A945D4-B1FD-47A3-8A84-F2E5CAFFA26A}"/>
              </a:ext>
            </a:extLst>
          </p:cNvPr>
          <p:cNvSpPr/>
          <p:nvPr/>
        </p:nvSpPr>
        <p:spPr>
          <a:xfrm rot="10800000">
            <a:off x="6719134" y="3034045"/>
            <a:ext cx="317103" cy="2846493"/>
          </a:xfrm>
          <a:prstGeom prst="leftBrace">
            <a:avLst>
              <a:gd name="adj1" fmla="val 70553"/>
              <a:gd name="adj2" fmla="val 50000"/>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0" name="テキスト ボックス 99">
            <a:extLst>
              <a:ext uri="{FF2B5EF4-FFF2-40B4-BE49-F238E27FC236}">
                <a16:creationId xmlns:a16="http://schemas.microsoft.com/office/drawing/2014/main" id="{25859634-3B79-4E98-BD65-83B697C17C5F}"/>
              </a:ext>
            </a:extLst>
          </p:cNvPr>
          <p:cNvSpPr txBox="1"/>
          <p:nvPr/>
        </p:nvSpPr>
        <p:spPr>
          <a:xfrm>
            <a:off x="7114491" y="3034273"/>
            <a:ext cx="646331" cy="2970670"/>
          </a:xfrm>
          <a:prstGeom prst="rect">
            <a:avLst/>
          </a:prstGeom>
          <a:noFill/>
        </p:spPr>
        <p:txBody>
          <a:bodyPr vert="eaVert" wrap="square" rtlCol="0">
            <a:spAutoFit/>
          </a:bodyPr>
          <a:lstStyle/>
          <a:p>
            <a:pPr algn="just"/>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１００回の区間推定で母数を含む区間を推定できたのは</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95</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回</a:t>
            </a:r>
            <a:endPar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101" name="テキスト ボックス 100">
            <a:extLst>
              <a:ext uri="{FF2B5EF4-FFF2-40B4-BE49-F238E27FC236}">
                <a16:creationId xmlns:a16="http://schemas.microsoft.com/office/drawing/2014/main" id="{1D173F4B-7063-4235-91D7-F6AF67D7DC61}"/>
              </a:ext>
            </a:extLst>
          </p:cNvPr>
          <p:cNvSpPr txBox="1"/>
          <p:nvPr/>
        </p:nvSpPr>
        <p:spPr>
          <a:xfrm>
            <a:off x="6615923" y="1961238"/>
            <a:ext cx="2071747" cy="707886"/>
          </a:xfrm>
          <a:prstGeom prst="rect">
            <a:avLst/>
          </a:prstGeom>
          <a:solidFill>
            <a:srgbClr val="C00000"/>
          </a:solidFill>
        </p:spPr>
        <p:txBody>
          <a:bodyPr wrap="squar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推定した区間が母数を含む頻度</a:t>
            </a:r>
          </a:p>
        </p:txBody>
      </p:sp>
      <p:sp>
        <p:nvSpPr>
          <p:cNvPr id="105" name="テキスト ボックス 104">
            <a:extLst>
              <a:ext uri="{FF2B5EF4-FFF2-40B4-BE49-F238E27FC236}">
                <a16:creationId xmlns:a16="http://schemas.microsoft.com/office/drawing/2014/main" id="{FB396470-0C74-4F4D-8043-A4EBD5360959}"/>
              </a:ext>
            </a:extLst>
          </p:cNvPr>
          <p:cNvSpPr txBox="1"/>
          <p:nvPr/>
        </p:nvSpPr>
        <p:spPr>
          <a:xfrm>
            <a:off x="2462537" y="1910344"/>
            <a:ext cx="1370218" cy="646331"/>
          </a:xfrm>
          <a:prstGeom prst="rect">
            <a:avLst/>
          </a:prstGeom>
          <a:noFill/>
        </p:spPr>
        <p:txBody>
          <a:bodyPr wrap="square" rtlCol="0">
            <a:spAutoFit/>
          </a:bodyPr>
          <a:lstStyle/>
          <a:p>
            <a:pPr algn="l"/>
            <a:r>
              <a:rPr kumimoji="1" lang="ja-JP" altLang="en-US" sz="18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標本平均の</a:t>
            </a:r>
            <a:r>
              <a:rPr kumimoji="1" lang="en-US" altLang="ja-JP" sz="18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95%</a:t>
            </a:r>
            <a:r>
              <a:rPr kumimoji="1" lang="ja-JP" altLang="en-US" sz="18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を含む</a:t>
            </a:r>
          </a:p>
        </p:txBody>
      </p:sp>
      <p:cxnSp>
        <p:nvCxnSpPr>
          <p:cNvPr id="106" name="直線矢印コネクタ 105">
            <a:extLst>
              <a:ext uri="{FF2B5EF4-FFF2-40B4-BE49-F238E27FC236}">
                <a16:creationId xmlns:a16="http://schemas.microsoft.com/office/drawing/2014/main" id="{E24ACF00-3FAD-4CB2-919E-E751BC9E5BC9}"/>
              </a:ext>
            </a:extLst>
          </p:cNvPr>
          <p:cNvCxnSpPr>
            <a:cxnSpLocks/>
          </p:cNvCxnSpPr>
          <p:nvPr/>
        </p:nvCxnSpPr>
        <p:spPr>
          <a:xfrm>
            <a:off x="3695040" y="2159007"/>
            <a:ext cx="275430" cy="172663"/>
          </a:xfrm>
          <a:prstGeom prst="straightConnector1">
            <a:avLst/>
          </a:prstGeom>
          <a:ln w="317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コネクタ: 曲線 108">
            <a:extLst>
              <a:ext uri="{FF2B5EF4-FFF2-40B4-BE49-F238E27FC236}">
                <a16:creationId xmlns:a16="http://schemas.microsoft.com/office/drawing/2014/main" id="{B52B9DB0-8916-4F1E-B555-B5483B7999EC}"/>
              </a:ext>
            </a:extLst>
          </p:cNvPr>
          <p:cNvCxnSpPr>
            <a:cxnSpLocks/>
          </p:cNvCxnSpPr>
          <p:nvPr/>
        </p:nvCxnSpPr>
        <p:spPr>
          <a:xfrm rot="5400000">
            <a:off x="7043359" y="3359286"/>
            <a:ext cx="1739774" cy="374292"/>
          </a:xfrm>
          <a:prstGeom prst="curvedConnector3">
            <a:avLst>
              <a:gd name="adj1" fmla="val 98179"/>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13" name="テキスト ボックス 112">
            <a:extLst>
              <a:ext uri="{FF2B5EF4-FFF2-40B4-BE49-F238E27FC236}">
                <a16:creationId xmlns:a16="http://schemas.microsoft.com/office/drawing/2014/main" id="{41C3E50D-1ECB-48B9-B0B2-848E03D97F08}"/>
              </a:ext>
            </a:extLst>
          </p:cNvPr>
          <p:cNvSpPr txBox="1"/>
          <p:nvPr/>
        </p:nvSpPr>
        <p:spPr>
          <a:xfrm>
            <a:off x="8153400" y="2819408"/>
            <a:ext cx="461665" cy="1637884"/>
          </a:xfrm>
          <a:prstGeom prst="rect">
            <a:avLst/>
          </a:prstGeom>
          <a:noFill/>
        </p:spPr>
        <p:txBody>
          <a:bodyPr vert="eaVert" wrap="square" rtlCol="0">
            <a:spAutoFit/>
          </a:bodyPr>
          <a:lstStyle/>
          <a:p>
            <a:pPr algn="l"/>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信頼係数</a:t>
            </a:r>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95</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19" name="テキスト ボックス 118">
            <a:extLst>
              <a:ext uri="{FF2B5EF4-FFF2-40B4-BE49-F238E27FC236}">
                <a16:creationId xmlns:a16="http://schemas.microsoft.com/office/drawing/2014/main" id="{D1886532-0C83-4418-BCF2-E981754CA1A5}"/>
              </a:ext>
            </a:extLst>
          </p:cNvPr>
          <p:cNvSpPr txBox="1"/>
          <p:nvPr/>
        </p:nvSpPr>
        <p:spPr>
          <a:xfrm>
            <a:off x="2851461" y="3056580"/>
            <a:ext cx="954107" cy="323165"/>
          </a:xfrm>
          <a:prstGeom prst="rect">
            <a:avLst/>
          </a:prstGeom>
          <a:noFill/>
        </p:spPr>
        <p:txBody>
          <a:bodyPr wrap="none" rtlCol="0">
            <a:spAutoFit/>
          </a:bodyPr>
          <a:lstStyle/>
          <a:p>
            <a:pPr algn="ctr"/>
            <a:r>
              <a:rPr kumimoji="1" lang="ja-JP" altLang="en-US" sz="15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信頼区間</a:t>
            </a:r>
          </a:p>
        </p:txBody>
      </p:sp>
      <p:sp>
        <p:nvSpPr>
          <p:cNvPr id="3" name="矢印: 下 2">
            <a:extLst>
              <a:ext uri="{FF2B5EF4-FFF2-40B4-BE49-F238E27FC236}">
                <a16:creationId xmlns:a16="http://schemas.microsoft.com/office/drawing/2014/main" id="{1A233AAA-DAA1-4C91-AA69-70B9D120B289}"/>
              </a:ext>
            </a:extLst>
          </p:cNvPr>
          <p:cNvSpPr/>
          <p:nvPr/>
        </p:nvSpPr>
        <p:spPr>
          <a:xfrm>
            <a:off x="1448557" y="3056580"/>
            <a:ext cx="213401" cy="2823959"/>
          </a:xfrm>
          <a:prstGeom prst="downArrow">
            <a:avLst/>
          </a:prstGeom>
          <a:solidFill>
            <a:srgbClr val="FFC0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52590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9"/>
                                        </p:tgtEl>
                                        <p:attrNameLst>
                                          <p:attrName>style.visibility</p:attrName>
                                        </p:attrNameLst>
                                      </p:cBhvr>
                                      <p:to>
                                        <p:strVal val="visible"/>
                                      </p:to>
                                    </p:set>
                                    <p:animEffect transition="in" filter="fade">
                                      <p:cBhvr>
                                        <p:cTn id="10" dur="500"/>
                                        <p:tgtEl>
                                          <p:spTgt spid="119"/>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fade">
                                      <p:cBhvr>
                                        <p:cTn id="24" dur="500"/>
                                        <p:tgtEl>
                                          <p:spTgt spid="54"/>
                                        </p:tgtEl>
                                      </p:cBhvr>
                                    </p:animEffect>
                                  </p:childTnLst>
                                </p:cTn>
                              </p:par>
                              <p:par>
                                <p:cTn id="25" presetID="10" presetClass="entr" presetSubtype="0" fill="hold"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500"/>
                                        <p:tgtEl>
                                          <p:spTgt spid="6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fade">
                                      <p:cBhvr>
                                        <p:cTn id="30" dur="500"/>
                                        <p:tgtEl>
                                          <p:spTgt spid="5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fade">
                                      <p:cBhvr>
                                        <p:cTn id="33" dur="500"/>
                                        <p:tgtEl>
                                          <p:spTgt spid="5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4"/>
                                        </p:tgtEl>
                                        <p:attrNameLst>
                                          <p:attrName>style.visibility</p:attrName>
                                        </p:attrNameLst>
                                      </p:cBhvr>
                                      <p:to>
                                        <p:strVal val="visible"/>
                                      </p:to>
                                    </p:set>
                                    <p:animEffect transition="in" filter="fade">
                                      <p:cBhvr>
                                        <p:cTn id="36" dur="500"/>
                                        <p:tgtEl>
                                          <p:spTgt spid="6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fade">
                                      <p:cBhvr>
                                        <p:cTn id="39" dur="500"/>
                                        <p:tgtEl>
                                          <p:spTgt spid="68"/>
                                        </p:tgtEl>
                                      </p:cBhvr>
                                    </p:animEffect>
                                  </p:childTnLst>
                                </p:cTn>
                              </p:par>
                              <p:par>
                                <p:cTn id="40" presetID="10" presetClass="entr" presetSubtype="0"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500"/>
                                        <p:tgtEl>
                                          <p:spTgt spid="42"/>
                                        </p:tgtEl>
                                      </p:cBhvr>
                                    </p:animEffect>
                                  </p:childTnLst>
                                </p:cTn>
                              </p:par>
                              <p:par>
                                <p:cTn id="43" presetID="10" presetClass="entr" presetSubtype="0" fill="hold" nodeType="with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fade">
                                      <p:cBhvr>
                                        <p:cTn id="45" dur="500"/>
                                        <p:tgtEl>
                                          <p:spTgt spid="44"/>
                                        </p:tgtEl>
                                      </p:cBhvr>
                                    </p:animEffect>
                                  </p:childTnLst>
                                </p:cTn>
                              </p:par>
                              <p:par>
                                <p:cTn id="46" presetID="10" presetClass="entr" presetSubtype="0" fill="hold" nodeType="with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500"/>
                                        <p:tgtEl>
                                          <p:spTgt spid="43"/>
                                        </p:tgtEl>
                                      </p:cBhvr>
                                    </p:animEffect>
                                  </p:childTnLst>
                                </p:cTn>
                              </p:par>
                              <p:par>
                                <p:cTn id="49" presetID="10" presetClass="entr" presetSubtype="0" fill="hold" nodeType="with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fade">
                                      <p:cBhvr>
                                        <p:cTn id="51" dur="500"/>
                                        <p:tgtEl>
                                          <p:spTgt spid="45"/>
                                        </p:tgtEl>
                                      </p:cBhvr>
                                    </p:animEffect>
                                  </p:childTnLst>
                                </p:cTn>
                              </p:par>
                              <p:par>
                                <p:cTn id="52" presetID="10" presetClass="entr" presetSubtype="0" fill="hold" nodeType="with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fade">
                                      <p:cBhvr>
                                        <p:cTn id="54" dur="500"/>
                                        <p:tgtEl>
                                          <p:spTgt spid="5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fade">
                                      <p:cBhvr>
                                        <p:cTn id="57" dur="500"/>
                                        <p:tgtEl>
                                          <p:spTgt spid="5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fade">
                                      <p:cBhvr>
                                        <p:cTn id="60" dur="500"/>
                                        <p:tgtEl>
                                          <p:spTgt spid="3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500"/>
                                        <p:tgtEl>
                                          <p:spTgt spid="2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fade">
                                      <p:cBhvr>
                                        <p:cTn id="66" dur="500"/>
                                        <p:tgtEl>
                                          <p:spTgt spid="34"/>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500"/>
                                        <p:tgtEl>
                                          <p:spTgt spid="48"/>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fade">
                                      <p:cBhvr>
                                        <p:cTn id="72" dur="500"/>
                                        <p:tgtEl>
                                          <p:spTgt spid="57"/>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
                                        </p:tgtEl>
                                        <p:attrNameLst>
                                          <p:attrName>style.visibility</p:attrName>
                                        </p:attrNameLst>
                                      </p:cBhvr>
                                      <p:to>
                                        <p:strVal val="visible"/>
                                      </p:to>
                                    </p:set>
                                    <p:animEffect transition="in" filter="fade">
                                      <p:cBhvr>
                                        <p:cTn id="75" dur="500"/>
                                        <p:tgtEl>
                                          <p:spTgt spid="3"/>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fade">
                                      <p:cBhvr>
                                        <p:cTn id="80" dur="500"/>
                                        <p:tgtEl>
                                          <p:spTgt spid="30"/>
                                        </p:tgtEl>
                                      </p:cBhvr>
                                    </p:animEffect>
                                  </p:childTnLst>
                                </p:cTn>
                              </p:par>
                              <p:par>
                                <p:cTn id="81" presetID="10" presetClass="entr" presetSubtype="0" fill="hold" nodeType="with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500"/>
                                        <p:tgtEl>
                                          <p:spTgt spid="22"/>
                                        </p:tgtEl>
                                      </p:cBhvr>
                                    </p:animEffect>
                                  </p:childTnLst>
                                </p:cTn>
                              </p:par>
                              <p:par>
                                <p:cTn id="84" presetID="10" presetClass="entr" presetSubtype="0" fill="hold" nodeType="with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fade">
                                      <p:cBhvr>
                                        <p:cTn id="86" dur="500"/>
                                        <p:tgtEl>
                                          <p:spTgt spid="62"/>
                                        </p:tgtEl>
                                      </p:cBhvr>
                                    </p:animEffect>
                                  </p:childTnLst>
                                </p:cTn>
                              </p:par>
                              <p:par>
                                <p:cTn id="87" presetID="10" presetClass="entr" presetSubtype="0" fill="hold" nodeType="with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fade">
                                      <p:cBhvr>
                                        <p:cTn id="89" dur="500"/>
                                        <p:tgtEl>
                                          <p:spTgt spid="26"/>
                                        </p:tgtEl>
                                      </p:cBhvr>
                                    </p:animEffect>
                                  </p:childTnLst>
                                </p:cTn>
                              </p:par>
                              <p:par>
                                <p:cTn id="90" presetID="10" presetClass="entr" presetSubtype="0" fill="hold" nodeType="with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fade">
                                      <p:cBhvr>
                                        <p:cTn id="92" dur="500"/>
                                        <p:tgtEl>
                                          <p:spTgt spid="33"/>
                                        </p:tgtEl>
                                      </p:cBhvr>
                                    </p:animEffect>
                                  </p:childTnLst>
                                </p:cTn>
                              </p:par>
                              <p:par>
                                <p:cTn id="93" presetID="10" presetClass="entr" presetSubtype="0" fill="hold" nodeType="withEffect">
                                  <p:stCondLst>
                                    <p:cond delay="0"/>
                                  </p:stCondLst>
                                  <p:childTnLst>
                                    <p:set>
                                      <p:cBhvr>
                                        <p:cTn id="94" dur="1" fill="hold">
                                          <p:stCondLst>
                                            <p:cond delay="0"/>
                                          </p:stCondLst>
                                        </p:cTn>
                                        <p:tgtEl>
                                          <p:spTgt spid="46"/>
                                        </p:tgtEl>
                                        <p:attrNameLst>
                                          <p:attrName>style.visibility</p:attrName>
                                        </p:attrNameLst>
                                      </p:cBhvr>
                                      <p:to>
                                        <p:strVal val="visible"/>
                                      </p:to>
                                    </p:set>
                                    <p:animEffect transition="in" filter="fade">
                                      <p:cBhvr>
                                        <p:cTn id="95" dur="500"/>
                                        <p:tgtEl>
                                          <p:spTgt spid="46"/>
                                        </p:tgtEl>
                                      </p:cBhvr>
                                    </p:animEffect>
                                  </p:childTnLst>
                                </p:cTn>
                              </p:par>
                              <p:par>
                                <p:cTn id="96" presetID="10" presetClass="entr" presetSubtype="0" fill="hold" nodeType="withEffect">
                                  <p:stCondLst>
                                    <p:cond delay="0"/>
                                  </p:stCondLst>
                                  <p:childTnLst>
                                    <p:set>
                                      <p:cBhvr>
                                        <p:cTn id="97" dur="1" fill="hold">
                                          <p:stCondLst>
                                            <p:cond delay="0"/>
                                          </p:stCondLst>
                                        </p:cTn>
                                        <p:tgtEl>
                                          <p:spTgt spid="8"/>
                                        </p:tgtEl>
                                        <p:attrNameLst>
                                          <p:attrName>style.visibility</p:attrName>
                                        </p:attrNameLst>
                                      </p:cBhvr>
                                      <p:to>
                                        <p:strVal val="visible"/>
                                      </p:to>
                                    </p:set>
                                    <p:animEffect transition="in" filter="fade">
                                      <p:cBhvr>
                                        <p:cTn id="98" dur="500"/>
                                        <p:tgtEl>
                                          <p:spTgt spid="8"/>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fade">
                                      <p:cBhvr>
                                        <p:cTn id="101" dur="500"/>
                                        <p:tgtEl>
                                          <p:spTgt spid="15"/>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6"/>
                                        </p:tgtEl>
                                        <p:attrNameLst>
                                          <p:attrName>style.visibility</p:attrName>
                                        </p:attrNameLst>
                                      </p:cBhvr>
                                      <p:to>
                                        <p:strVal val="visible"/>
                                      </p:to>
                                    </p:set>
                                    <p:animEffect transition="in" filter="fade">
                                      <p:cBhvr>
                                        <p:cTn id="104" dur="500"/>
                                        <p:tgtEl>
                                          <p:spTgt spid="6"/>
                                        </p:tgtEl>
                                      </p:cBhvr>
                                    </p:animEffect>
                                  </p:childTnLst>
                                </p:cTn>
                              </p:par>
                              <p:par>
                                <p:cTn id="105" presetID="10" presetClass="entr" presetSubtype="0" fill="hold" nodeType="withEffect">
                                  <p:stCondLst>
                                    <p:cond delay="0"/>
                                  </p:stCondLst>
                                  <p:childTnLst>
                                    <p:set>
                                      <p:cBhvr>
                                        <p:cTn id="106" dur="1" fill="hold">
                                          <p:stCondLst>
                                            <p:cond delay="0"/>
                                          </p:stCondLst>
                                        </p:cTn>
                                        <p:tgtEl>
                                          <p:spTgt spid="103"/>
                                        </p:tgtEl>
                                        <p:attrNameLst>
                                          <p:attrName>style.visibility</p:attrName>
                                        </p:attrNameLst>
                                      </p:cBhvr>
                                      <p:to>
                                        <p:strVal val="visible"/>
                                      </p:to>
                                    </p:set>
                                    <p:animEffect transition="in" filter="fade">
                                      <p:cBhvr>
                                        <p:cTn id="107" dur="500"/>
                                        <p:tgtEl>
                                          <p:spTgt spid="103"/>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16"/>
                                        </p:tgtEl>
                                        <p:attrNameLst>
                                          <p:attrName>style.visibility</p:attrName>
                                        </p:attrNameLst>
                                      </p:cBhvr>
                                      <p:to>
                                        <p:strVal val="visible"/>
                                      </p:to>
                                    </p:set>
                                    <p:animEffect transition="in" filter="fade">
                                      <p:cBhvr>
                                        <p:cTn id="110" dur="500"/>
                                        <p:tgtEl>
                                          <p:spTgt spid="16"/>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105"/>
                                        </p:tgtEl>
                                        <p:attrNameLst>
                                          <p:attrName>style.visibility</p:attrName>
                                        </p:attrNameLst>
                                      </p:cBhvr>
                                      <p:to>
                                        <p:strVal val="visible"/>
                                      </p:to>
                                    </p:set>
                                    <p:animEffect transition="in" filter="fade">
                                      <p:cBhvr>
                                        <p:cTn id="113" dur="500"/>
                                        <p:tgtEl>
                                          <p:spTgt spid="105"/>
                                        </p:tgtEl>
                                      </p:cBhvr>
                                    </p:animEffect>
                                  </p:childTnLst>
                                </p:cTn>
                              </p:par>
                              <p:par>
                                <p:cTn id="114" presetID="10" presetClass="entr" presetSubtype="0" fill="hold" nodeType="withEffect">
                                  <p:stCondLst>
                                    <p:cond delay="0"/>
                                  </p:stCondLst>
                                  <p:childTnLst>
                                    <p:set>
                                      <p:cBhvr>
                                        <p:cTn id="115" dur="1" fill="hold">
                                          <p:stCondLst>
                                            <p:cond delay="0"/>
                                          </p:stCondLst>
                                        </p:cTn>
                                        <p:tgtEl>
                                          <p:spTgt spid="106"/>
                                        </p:tgtEl>
                                        <p:attrNameLst>
                                          <p:attrName>style.visibility</p:attrName>
                                        </p:attrNameLst>
                                      </p:cBhvr>
                                      <p:to>
                                        <p:strVal val="visible"/>
                                      </p:to>
                                    </p:set>
                                    <p:animEffect transition="in" filter="fade">
                                      <p:cBhvr>
                                        <p:cTn id="116" dur="500"/>
                                        <p:tgtEl>
                                          <p:spTgt spid="106"/>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nodeType="click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500"/>
                                        <p:tgtEl>
                                          <p:spTgt spid="11"/>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14"/>
                                        </p:tgtEl>
                                        <p:attrNameLst>
                                          <p:attrName>style.visibility</p:attrName>
                                        </p:attrNameLst>
                                      </p:cBhvr>
                                      <p:to>
                                        <p:strVal val="visible"/>
                                      </p:to>
                                    </p:set>
                                    <p:animEffect transition="in" filter="fade">
                                      <p:cBhvr>
                                        <p:cTn id="124" dur="500"/>
                                        <p:tgtEl>
                                          <p:spTgt spid="14"/>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70"/>
                                        </p:tgtEl>
                                        <p:attrNameLst>
                                          <p:attrName>style.visibility</p:attrName>
                                        </p:attrNameLst>
                                      </p:cBhvr>
                                      <p:to>
                                        <p:strVal val="visible"/>
                                      </p:to>
                                    </p:set>
                                    <p:animEffect transition="in" filter="fade">
                                      <p:cBhvr>
                                        <p:cTn id="127" dur="500"/>
                                        <p:tgtEl>
                                          <p:spTgt spid="70"/>
                                        </p:tgtEl>
                                      </p:cBhvr>
                                    </p:animEffect>
                                  </p:childTnLst>
                                </p:cTn>
                              </p:par>
                              <p:par>
                                <p:cTn id="128" presetID="10" presetClass="entr" presetSubtype="0" fill="hold" nodeType="withEffect">
                                  <p:stCondLst>
                                    <p:cond delay="0"/>
                                  </p:stCondLst>
                                  <p:childTnLst>
                                    <p:set>
                                      <p:cBhvr>
                                        <p:cTn id="129" dur="1" fill="hold">
                                          <p:stCondLst>
                                            <p:cond delay="0"/>
                                          </p:stCondLst>
                                        </p:cTn>
                                        <p:tgtEl>
                                          <p:spTgt spid="93"/>
                                        </p:tgtEl>
                                        <p:attrNameLst>
                                          <p:attrName>style.visibility</p:attrName>
                                        </p:attrNameLst>
                                      </p:cBhvr>
                                      <p:to>
                                        <p:strVal val="visible"/>
                                      </p:to>
                                    </p:set>
                                    <p:animEffect transition="in" filter="fade">
                                      <p:cBhvr>
                                        <p:cTn id="130" dur="500"/>
                                        <p:tgtEl>
                                          <p:spTgt spid="93"/>
                                        </p:tgtEl>
                                      </p:cBhvr>
                                    </p:animEffect>
                                  </p:childTnLst>
                                </p:cTn>
                              </p:par>
                              <p:par>
                                <p:cTn id="131" presetID="10" presetClass="entr" presetSubtype="0" fill="hold" nodeType="withEffect">
                                  <p:stCondLst>
                                    <p:cond delay="0"/>
                                  </p:stCondLst>
                                  <p:childTnLst>
                                    <p:set>
                                      <p:cBhvr>
                                        <p:cTn id="132" dur="1" fill="hold">
                                          <p:stCondLst>
                                            <p:cond delay="0"/>
                                          </p:stCondLst>
                                        </p:cTn>
                                        <p:tgtEl>
                                          <p:spTgt spid="96"/>
                                        </p:tgtEl>
                                        <p:attrNameLst>
                                          <p:attrName>style.visibility</p:attrName>
                                        </p:attrNameLst>
                                      </p:cBhvr>
                                      <p:to>
                                        <p:strVal val="visible"/>
                                      </p:to>
                                    </p:set>
                                    <p:animEffect transition="in" filter="fade">
                                      <p:cBhvr>
                                        <p:cTn id="133" dur="500"/>
                                        <p:tgtEl>
                                          <p:spTgt spid="96"/>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94"/>
                                        </p:tgtEl>
                                        <p:attrNameLst>
                                          <p:attrName>style.visibility</p:attrName>
                                        </p:attrNameLst>
                                      </p:cBhvr>
                                      <p:to>
                                        <p:strVal val="visible"/>
                                      </p:to>
                                    </p:set>
                                    <p:animEffect transition="in" filter="fade">
                                      <p:cBhvr>
                                        <p:cTn id="136" dur="500"/>
                                        <p:tgtEl>
                                          <p:spTgt spid="94"/>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71"/>
                                        </p:tgtEl>
                                        <p:attrNameLst>
                                          <p:attrName>style.visibility</p:attrName>
                                        </p:attrNameLst>
                                      </p:cBhvr>
                                      <p:to>
                                        <p:strVal val="visible"/>
                                      </p:to>
                                    </p:set>
                                    <p:animEffect transition="in" filter="fade">
                                      <p:cBhvr>
                                        <p:cTn id="139" dur="500"/>
                                        <p:tgtEl>
                                          <p:spTgt spid="71"/>
                                        </p:tgtEl>
                                      </p:cBhvr>
                                    </p:animEffect>
                                  </p:childTnLst>
                                </p:cTn>
                              </p:par>
                              <p:par>
                                <p:cTn id="140" presetID="10" presetClass="entr" presetSubtype="0" fill="hold" nodeType="withEffect">
                                  <p:stCondLst>
                                    <p:cond delay="0"/>
                                  </p:stCondLst>
                                  <p:childTnLst>
                                    <p:set>
                                      <p:cBhvr>
                                        <p:cTn id="141" dur="1" fill="hold">
                                          <p:stCondLst>
                                            <p:cond delay="0"/>
                                          </p:stCondLst>
                                        </p:cTn>
                                        <p:tgtEl>
                                          <p:spTgt spid="89"/>
                                        </p:tgtEl>
                                        <p:attrNameLst>
                                          <p:attrName>style.visibility</p:attrName>
                                        </p:attrNameLst>
                                      </p:cBhvr>
                                      <p:to>
                                        <p:strVal val="visible"/>
                                      </p:to>
                                    </p:set>
                                    <p:animEffect transition="in" filter="fade">
                                      <p:cBhvr>
                                        <p:cTn id="142" dur="500"/>
                                        <p:tgtEl>
                                          <p:spTgt spid="89"/>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72"/>
                                        </p:tgtEl>
                                        <p:attrNameLst>
                                          <p:attrName>style.visibility</p:attrName>
                                        </p:attrNameLst>
                                      </p:cBhvr>
                                      <p:to>
                                        <p:strVal val="visible"/>
                                      </p:to>
                                    </p:set>
                                    <p:animEffect transition="in" filter="fade">
                                      <p:cBhvr>
                                        <p:cTn id="145" dur="500"/>
                                        <p:tgtEl>
                                          <p:spTgt spid="72"/>
                                        </p:tgtEl>
                                      </p:cBhvr>
                                    </p:animEffect>
                                  </p:childTnLst>
                                </p:cTn>
                              </p:par>
                              <p:par>
                                <p:cTn id="146" presetID="10" presetClass="entr" presetSubtype="0" fill="hold" nodeType="withEffect">
                                  <p:stCondLst>
                                    <p:cond delay="0"/>
                                  </p:stCondLst>
                                  <p:childTnLst>
                                    <p:set>
                                      <p:cBhvr>
                                        <p:cTn id="147" dur="1" fill="hold">
                                          <p:stCondLst>
                                            <p:cond delay="0"/>
                                          </p:stCondLst>
                                        </p:cTn>
                                        <p:tgtEl>
                                          <p:spTgt spid="90"/>
                                        </p:tgtEl>
                                        <p:attrNameLst>
                                          <p:attrName>style.visibility</p:attrName>
                                        </p:attrNameLst>
                                      </p:cBhvr>
                                      <p:to>
                                        <p:strVal val="visible"/>
                                      </p:to>
                                    </p:set>
                                    <p:animEffect transition="in" filter="fade">
                                      <p:cBhvr>
                                        <p:cTn id="148" dur="500"/>
                                        <p:tgtEl>
                                          <p:spTgt spid="90"/>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500"/>
                                        <p:tgtEl>
                                          <p:spTgt spid="73"/>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78"/>
                                        </p:tgtEl>
                                        <p:attrNameLst>
                                          <p:attrName>style.visibility</p:attrName>
                                        </p:attrNameLst>
                                      </p:cBhvr>
                                      <p:to>
                                        <p:strVal val="visible"/>
                                      </p:to>
                                    </p:set>
                                    <p:animEffect transition="in" filter="fade">
                                      <p:cBhvr>
                                        <p:cTn id="154" dur="500"/>
                                        <p:tgtEl>
                                          <p:spTgt spid="78"/>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77"/>
                                        </p:tgtEl>
                                        <p:attrNameLst>
                                          <p:attrName>style.visibility</p:attrName>
                                        </p:attrNameLst>
                                      </p:cBhvr>
                                      <p:to>
                                        <p:strVal val="visible"/>
                                      </p:to>
                                    </p:set>
                                    <p:animEffect transition="in" filter="fade">
                                      <p:cBhvr>
                                        <p:cTn id="157" dur="500"/>
                                        <p:tgtEl>
                                          <p:spTgt spid="77"/>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fade">
                                      <p:cBhvr>
                                        <p:cTn id="160" dur="500"/>
                                        <p:tgtEl>
                                          <p:spTgt spid="74"/>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99"/>
                                        </p:tgtEl>
                                        <p:attrNameLst>
                                          <p:attrName>style.visibility</p:attrName>
                                        </p:attrNameLst>
                                      </p:cBhvr>
                                      <p:to>
                                        <p:strVal val="visible"/>
                                      </p:to>
                                    </p:set>
                                    <p:animEffect transition="in" filter="fade">
                                      <p:cBhvr>
                                        <p:cTn id="163" dur="500"/>
                                        <p:tgtEl>
                                          <p:spTgt spid="99"/>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100"/>
                                        </p:tgtEl>
                                        <p:attrNameLst>
                                          <p:attrName>style.visibility</p:attrName>
                                        </p:attrNameLst>
                                      </p:cBhvr>
                                      <p:to>
                                        <p:strVal val="visible"/>
                                      </p:to>
                                    </p:set>
                                    <p:animEffect transition="in" filter="fade">
                                      <p:cBhvr>
                                        <p:cTn id="166" dur="500"/>
                                        <p:tgtEl>
                                          <p:spTgt spid="100"/>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101"/>
                                        </p:tgtEl>
                                        <p:attrNameLst>
                                          <p:attrName>style.visibility</p:attrName>
                                        </p:attrNameLst>
                                      </p:cBhvr>
                                      <p:to>
                                        <p:strVal val="visible"/>
                                      </p:to>
                                    </p:set>
                                    <p:animEffect transition="in" filter="fade">
                                      <p:cBhvr>
                                        <p:cTn id="169" dur="500"/>
                                        <p:tgtEl>
                                          <p:spTgt spid="101"/>
                                        </p:tgtEl>
                                      </p:cBhvr>
                                    </p:animEffect>
                                  </p:childTnLst>
                                </p:cTn>
                              </p:par>
                              <p:par>
                                <p:cTn id="170" presetID="10" presetClass="entr" presetSubtype="0" fill="hold" nodeType="withEffect">
                                  <p:stCondLst>
                                    <p:cond delay="0"/>
                                  </p:stCondLst>
                                  <p:childTnLst>
                                    <p:set>
                                      <p:cBhvr>
                                        <p:cTn id="171" dur="1" fill="hold">
                                          <p:stCondLst>
                                            <p:cond delay="0"/>
                                          </p:stCondLst>
                                        </p:cTn>
                                        <p:tgtEl>
                                          <p:spTgt spid="109"/>
                                        </p:tgtEl>
                                        <p:attrNameLst>
                                          <p:attrName>style.visibility</p:attrName>
                                        </p:attrNameLst>
                                      </p:cBhvr>
                                      <p:to>
                                        <p:strVal val="visible"/>
                                      </p:to>
                                    </p:set>
                                    <p:animEffect transition="in" filter="fade">
                                      <p:cBhvr>
                                        <p:cTn id="172" dur="500"/>
                                        <p:tgtEl>
                                          <p:spTgt spid="109"/>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113"/>
                                        </p:tgtEl>
                                        <p:attrNameLst>
                                          <p:attrName>style.visibility</p:attrName>
                                        </p:attrNameLst>
                                      </p:cBhvr>
                                      <p:to>
                                        <p:strVal val="visible"/>
                                      </p:to>
                                    </p:set>
                                    <p:animEffect transition="in" filter="fade">
                                      <p:cBhvr>
                                        <p:cTn id="175"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4" grpId="0" animBg="1"/>
      <p:bldP spid="15" grpId="0"/>
      <p:bldP spid="21" grpId="0"/>
      <p:bldP spid="25" grpId="0"/>
      <p:bldP spid="28" grpId="0"/>
      <p:bldP spid="29" grpId="0"/>
      <p:bldP spid="32" grpId="0"/>
      <p:bldP spid="34" grpId="0"/>
      <p:bldP spid="48" grpId="0"/>
      <p:bldP spid="54" grpId="0"/>
      <p:bldP spid="55" grpId="0"/>
      <p:bldP spid="56" grpId="0"/>
      <p:bldP spid="57" grpId="0"/>
      <p:bldP spid="59" grpId="0"/>
      <p:bldP spid="64" grpId="0"/>
      <p:bldP spid="68" grpId="0"/>
      <p:bldP spid="70" grpId="0" animBg="1"/>
      <p:bldP spid="71" grpId="0" animBg="1"/>
      <p:bldP spid="72" grpId="0" animBg="1"/>
      <p:bldP spid="73" grpId="0" animBg="1"/>
      <p:bldP spid="74" grpId="0" animBg="1"/>
      <p:bldP spid="77" grpId="0" animBg="1"/>
      <p:bldP spid="78" grpId="0"/>
      <p:bldP spid="94" grpId="0"/>
      <p:bldP spid="99" grpId="0" animBg="1"/>
      <p:bldP spid="100" grpId="0"/>
      <p:bldP spid="101" grpId="0" animBg="1"/>
      <p:bldP spid="105" grpId="0"/>
      <p:bldP spid="113" grpId="0"/>
      <p:bldP spid="119"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図 34">
            <a:extLst>
              <a:ext uri="{FF2B5EF4-FFF2-40B4-BE49-F238E27FC236}">
                <a16:creationId xmlns:a16="http://schemas.microsoft.com/office/drawing/2014/main" id="{2815C972-9E7C-478F-9CA4-6C5458BB8113}"/>
              </a:ext>
            </a:extLst>
          </p:cNvPr>
          <p:cNvPicPr>
            <a:picLocks noChangeAspect="1"/>
          </p:cNvPicPr>
          <p:nvPr/>
        </p:nvPicPr>
        <p:blipFill rotWithShape="1">
          <a:blip r:embed="rId2"/>
          <a:srcRect l="21267" r="24207"/>
          <a:stretch/>
        </p:blipFill>
        <p:spPr>
          <a:xfrm>
            <a:off x="5658597" y="1988840"/>
            <a:ext cx="1903406" cy="1693742"/>
          </a:xfrm>
          <a:prstGeom prst="rect">
            <a:avLst/>
          </a:prstGeom>
        </p:spPr>
      </p:pic>
      <p:sp>
        <p:nvSpPr>
          <p:cNvPr id="2" name="タイトル 1"/>
          <p:cNvSpPr>
            <a:spLocks noGrp="1"/>
          </p:cNvSpPr>
          <p:nvPr>
            <p:ph type="title"/>
          </p:nvPr>
        </p:nvSpPr>
        <p:spPr>
          <a:xfrm>
            <a:off x="755575" y="620688"/>
            <a:ext cx="7521381" cy="1143000"/>
          </a:xfrm>
        </p:spPr>
        <p:txBody>
          <a:bodyPr/>
          <a:lstStyle/>
          <a:p>
            <a:r>
              <a:rPr kumimoji="1" lang="en-US" altLang="ja-JP" sz="4000" b="1" dirty="0">
                <a:effectLst>
                  <a:outerShdw blurRad="38100" dist="38100" dir="2700000" algn="tl">
                    <a:srgbClr val="000000">
                      <a:alpha val="43137"/>
                    </a:srgbClr>
                  </a:outerShdw>
                </a:effectLst>
                <a:latin typeface="+mn-ea"/>
                <a:ea typeface="+mn-ea"/>
              </a:rPr>
              <a:t>4.3</a:t>
            </a:r>
            <a:r>
              <a:rPr kumimoji="1" lang="ja-JP" altLang="en-US" sz="4000" b="1" dirty="0">
                <a:effectLst>
                  <a:outerShdw blurRad="38100" dist="38100" dir="2700000" algn="tl">
                    <a:srgbClr val="000000">
                      <a:alpha val="43137"/>
                    </a:srgbClr>
                  </a:outerShdw>
                </a:effectLst>
                <a:latin typeface="+mn-ea"/>
                <a:ea typeface="+mn-ea"/>
              </a:rPr>
              <a:t>　</a:t>
            </a:r>
            <a:r>
              <a:rPr kumimoji="1" lang="ja-JP" altLang="en-US" sz="3800" b="1" dirty="0">
                <a:effectLst>
                  <a:outerShdw blurRad="38100" dist="38100" dir="2700000" algn="tl">
                    <a:srgbClr val="000000">
                      <a:alpha val="43137"/>
                    </a:srgbClr>
                  </a:outerShdw>
                </a:effectLst>
                <a:latin typeface="+mn-ea"/>
                <a:ea typeface="+mn-ea"/>
              </a:rPr>
              <a:t>信頼区間推定の大まかな手順</a:t>
            </a:r>
          </a:p>
        </p:txBody>
      </p:sp>
      <p:cxnSp>
        <p:nvCxnSpPr>
          <p:cNvPr id="9" name="直線コネクタ 8"/>
          <p:cNvCxnSpPr>
            <a:cxnSpLocks/>
          </p:cNvCxnSpPr>
          <p:nvPr/>
        </p:nvCxnSpPr>
        <p:spPr>
          <a:xfrm flipV="1">
            <a:off x="5001758" y="3674668"/>
            <a:ext cx="3312368" cy="13169"/>
          </a:xfrm>
          <a:prstGeom prst="line">
            <a:avLst/>
          </a:prstGeom>
          <a:ln w="444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6527801" y="3677004"/>
            <a:ext cx="409016" cy="400110"/>
          </a:xfrm>
          <a:prstGeom prst="rect">
            <a:avLst/>
          </a:prstGeom>
          <a:noFill/>
        </p:spPr>
        <p:txBody>
          <a:bodyPr wrap="square" rtlCol="0">
            <a:spAutoFit/>
          </a:bodyPr>
          <a:lstStyle/>
          <a:p>
            <a:r>
              <a:rPr kumimoji="1" lang="en-US" altLang="ja-JP" sz="2000" i="1" dirty="0">
                <a:solidFill>
                  <a:srgbClr val="FFFFFF"/>
                </a:solidFill>
                <a:ea typeface="HGP教科書体" pitchFamily="18" charset="-128"/>
                <a:cs typeface="Meiryo UI" pitchFamily="50" charset="-128"/>
              </a:rPr>
              <a:t>̅x</a:t>
            </a:r>
            <a:r>
              <a:rPr kumimoji="1" lang="en-US" altLang="ja-JP" sz="2000" baseline="-25000" dirty="0">
                <a:solidFill>
                  <a:srgbClr val="FFFFFF"/>
                </a:solidFill>
                <a:ea typeface="HGP教科書体" pitchFamily="18" charset="-128"/>
                <a:cs typeface="Meiryo UI" pitchFamily="50" charset="-128"/>
              </a:rPr>
              <a:t>1</a:t>
            </a:r>
            <a:endParaRPr kumimoji="1" lang="ja-JP" altLang="en-US" sz="2000" baseline="-25000" dirty="0">
              <a:solidFill>
                <a:srgbClr val="FFFFFF"/>
              </a:solidFill>
              <a:ea typeface="HGP教科書体" pitchFamily="18" charset="-128"/>
              <a:cs typeface="Meiryo UI" pitchFamily="50" charset="-128"/>
            </a:endParaRPr>
          </a:p>
        </p:txBody>
      </p:sp>
      <p:sp>
        <p:nvSpPr>
          <p:cNvPr id="18" name="テキスト ボックス 17"/>
          <p:cNvSpPr txBox="1"/>
          <p:nvPr/>
        </p:nvSpPr>
        <p:spPr>
          <a:xfrm>
            <a:off x="6428282" y="3244910"/>
            <a:ext cx="558166" cy="400110"/>
          </a:xfrm>
          <a:prstGeom prst="rect">
            <a:avLst/>
          </a:prstGeom>
          <a:noFill/>
        </p:spPr>
        <p:txBody>
          <a:bodyPr wrap="none" rtlCol="0">
            <a:spAutoFit/>
          </a:bodyPr>
          <a:lstStyle/>
          <a:p>
            <a:r>
              <a:rPr kumimoji="1" lang="en-US" altLang="ja-JP" sz="2000" dirty="0">
                <a:solidFill>
                  <a:srgbClr val="FFFFFF"/>
                </a:solidFill>
                <a:latin typeface="ＭＳ Ｐゴシック" panose="020B0600070205080204" pitchFamily="50" charset="-128"/>
                <a:cs typeface="Meiryo UI" pitchFamily="50" charset="-128"/>
              </a:rPr>
              <a:t>μ?</a:t>
            </a:r>
            <a:endParaRPr kumimoji="1" lang="ja-JP" altLang="en-US" sz="2000" dirty="0">
              <a:solidFill>
                <a:srgbClr val="FFFFFF"/>
              </a:solidFill>
              <a:latin typeface="ＭＳ Ｐゴシック" panose="020B0600070205080204" pitchFamily="50" charset="-128"/>
              <a:cs typeface="Meiryo UI" pitchFamily="50" charset="-128"/>
            </a:endParaRPr>
          </a:p>
        </p:txBody>
      </p:sp>
      <mc:AlternateContent xmlns:mc="http://schemas.openxmlformats.org/markup-compatibility/2006" xmlns:a14="http://schemas.microsoft.com/office/drawing/2010/main">
        <mc:Choice Requires="a14">
          <p:sp>
            <p:nvSpPr>
              <p:cNvPr id="19" name="テキスト ボックス 18"/>
              <p:cNvSpPr txBox="1"/>
              <p:nvPr/>
            </p:nvSpPr>
            <p:spPr>
              <a:xfrm>
                <a:off x="652674" y="2014966"/>
                <a:ext cx="3592619" cy="1015663"/>
              </a:xfrm>
              <a:prstGeom prst="rect">
                <a:avLst/>
              </a:prstGeom>
              <a:noFill/>
            </p:spPr>
            <p:txBody>
              <a:bodyPr wrap="square" rtlCol="0">
                <a:spAutoFit/>
              </a:bodyPr>
              <a:lstStyle/>
              <a:p>
                <a:pPr marL="180000" indent="-457200" algn="just"/>
                <a:r>
                  <a:rPr kumimoji="1" lang="ja-JP" altLang="en-US" sz="2000" dirty="0">
                    <a:solidFill>
                      <a:srgbClr val="FFFFFF"/>
                    </a:solidFill>
                    <a:latin typeface="ＭＳ Ｐゴシック" panose="020B0600070205080204" pitchFamily="50" charset="-128"/>
                    <a:cs typeface="Meiryo UI" pitchFamily="50" charset="-128"/>
                  </a:rPr>
                  <a:t>ステップ①：母平均</a:t>
                </a:r>
                <a:r>
                  <a:rPr kumimoji="1" lang="en-US" altLang="ja-JP" sz="2000" dirty="0">
                    <a:solidFill>
                      <a:srgbClr val="FFFFFF"/>
                    </a:solidFill>
                    <a:latin typeface="ＭＳ Ｐゴシック" panose="020B0600070205080204" pitchFamily="50" charset="-128"/>
                    <a:cs typeface="Meiryo UI" pitchFamily="50" charset="-128"/>
                  </a:rPr>
                  <a:t>μ</a:t>
                </a:r>
                <a:r>
                  <a:rPr kumimoji="1" lang="ja-JP" altLang="en-US" sz="2000" dirty="0">
                    <a:solidFill>
                      <a:srgbClr val="FFFFFF"/>
                    </a:solidFill>
                    <a:latin typeface="ＭＳ Ｐゴシック" panose="020B0600070205080204" pitchFamily="50" charset="-128"/>
                    <a:cs typeface="Meiryo UI" pitchFamily="50" charset="-128"/>
                  </a:rPr>
                  <a:t>の値は分からないので，とりあえず</a:t>
                </a:r>
                <a:r>
                  <a:rPr kumimoji="1" lang="en-US" altLang="ja-JP" sz="2000" dirty="0">
                    <a:solidFill>
                      <a:srgbClr val="FFFFFF"/>
                    </a:solidFill>
                    <a:latin typeface="ＭＳ Ｐゴシック" panose="020B0600070205080204" pitchFamily="50" charset="-128"/>
                    <a:cs typeface="Meiryo UI" pitchFamily="50" charset="-128"/>
                  </a:rPr>
                  <a:t>1</a:t>
                </a:r>
                <a:r>
                  <a:rPr kumimoji="1" lang="ja-JP" altLang="en-US" sz="2000" dirty="0">
                    <a:solidFill>
                      <a:srgbClr val="FFFFFF"/>
                    </a:solidFill>
                    <a:latin typeface="ＭＳ Ｐゴシック" panose="020B0600070205080204" pitchFamily="50" charset="-128"/>
                    <a:cs typeface="Meiryo UI" pitchFamily="50" charset="-128"/>
                  </a:rPr>
                  <a:t>回目の実験の標本平均</a:t>
                </a:r>
                <a14:m>
                  <m:oMath xmlns:m="http://schemas.openxmlformats.org/officeDocument/2006/math">
                    <m:acc>
                      <m:accPr>
                        <m:chr m:val="̅"/>
                        <m:ctrlPr>
                          <a:rPr kumimoji="1" lang="ja-JP" altLang="en-US" sz="2000" i="1" smtClean="0">
                            <a:solidFill>
                              <a:srgbClr val="FFFFFF"/>
                            </a:solidFill>
                            <a:latin typeface="Cambria Math" panose="02040503050406030204" pitchFamily="18" charset="0"/>
                          </a:rPr>
                        </m:ctrlPr>
                      </m:accPr>
                      <m:e>
                        <m:r>
                          <a:rPr kumimoji="1" lang="en-US" altLang="ja-JP" sz="2000" b="0" i="1" smtClean="0">
                            <a:solidFill>
                              <a:srgbClr val="FFFFFF"/>
                            </a:solidFill>
                            <a:latin typeface="Cambria Math" panose="02040503050406030204" pitchFamily="18" charset="0"/>
                          </a:rPr>
                          <m:t>𝑥</m:t>
                        </m:r>
                      </m:e>
                    </m:acc>
                  </m:oMath>
                </a14:m>
                <a:r>
                  <a:rPr kumimoji="1" lang="en-US" altLang="ja-JP" sz="2000" baseline="-25000" dirty="0">
                    <a:solidFill>
                      <a:srgbClr val="FFFFFF"/>
                    </a:solidFill>
                    <a:latin typeface="ＭＳ Ｐゴシック" panose="020B0600070205080204" pitchFamily="50" charset="-128"/>
                    <a:cs typeface="Meiryo UI" pitchFamily="50" charset="-128"/>
                  </a:rPr>
                  <a:t>1</a:t>
                </a:r>
                <a:r>
                  <a:rPr kumimoji="1" lang="ja-JP" altLang="en-US" sz="2000" dirty="0">
                    <a:solidFill>
                      <a:srgbClr val="FFFFFF"/>
                    </a:solidFill>
                    <a:latin typeface="ＭＳ Ｐゴシック" panose="020B0600070205080204" pitchFamily="50" charset="-128"/>
                    <a:cs typeface="Meiryo UI" pitchFamily="50" charset="-128"/>
                  </a:rPr>
                  <a:t>をおく</a:t>
                </a:r>
              </a:p>
            </p:txBody>
          </p:sp>
        </mc:Choice>
        <mc:Fallback xmlns="">
          <p:sp>
            <p:nvSpPr>
              <p:cNvPr id="19" name="テキスト ボックス 18"/>
              <p:cNvSpPr txBox="1">
                <a:spLocks noRot="1" noChangeAspect="1" noMove="1" noResize="1" noEditPoints="1" noAdjustHandles="1" noChangeArrowheads="1" noChangeShapeType="1" noTextEdit="1"/>
              </p:cNvSpPr>
              <p:nvPr/>
            </p:nvSpPr>
            <p:spPr>
              <a:xfrm>
                <a:off x="652674" y="2014966"/>
                <a:ext cx="3592619" cy="1015663"/>
              </a:xfrm>
              <a:prstGeom prst="rect">
                <a:avLst/>
              </a:prstGeom>
              <a:blipFill>
                <a:blip r:embed="rId3"/>
                <a:stretch>
                  <a:fillRect l="-1698" t="-3614" b="-9036"/>
                </a:stretch>
              </a:blipFill>
            </p:spPr>
            <p:txBody>
              <a:bodyPr/>
              <a:lstStyle/>
              <a:p>
                <a:r>
                  <a:rPr lang="ja-JP" altLang="en-US">
                    <a:noFill/>
                  </a:rPr>
                  <a:t> </a:t>
                </a:r>
              </a:p>
            </p:txBody>
          </p:sp>
        </mc:Fallback>
      </mc:AlternateContent>
      <p:sp>
        <p:nvSpPr>
          <p:cNvPr id="20" name="テキスト ボックス 19"/>
          <p:cNvSpPr txBox="1"/>
          <p:nvPr/>
        </p:nvSpPr>
        <p:spPr>
          <a:xfrm>
            <a:off x="563632" y="3281907"/>
            <a:ext cx="3743788" cy="1323439"/>
          </a:xfrm>
          <a:prstGeom prst="rect">
            <a:avLst/>
          </a:prstGeom>
          <a:noFill/>
        </p:spPr>
        <p:txBody>
          <a:bodyPr wrap="square" rtlCol="0">
            <a:spAutoFit/>
          </a:bodyPr>
          <a:lstStyle/>
          <a:p>
            <a:pPr marL="180000" indent="-457200" algn="just"/>
            <a:r>
              <a:rPr kumimoji="1" lang="ja-JP" altLang="en-US" sz="2000" dirty="0">
                <a:solidFill>
                  <a:srgbClr val="FFFFFF"/>
                </a:solidFill>
                <a:latin typeface="ＭＳ Ｐゴシック" panose="020B0600070205080204" pitchFamily="50" charset="-128"/>
                <a:cs typeface="Meiryo UI" pitchFamily="50" charset="-128"/>
              </a:rPr>
              <a:t>ステップ②：何回か観測しても（実際には</a:t>
            </a:r>
            <a:r>
              <a:rPr kumimoji="1" lang="en-US" altLang="ja-JP" sz="2000" dirty="0">
                <a:solidFill>
                  <a:srgbClr val="FFFFFF"/>
                </a:solidFill>
                <a:latin typeface="ＭＳ Ｐゴシック" panose="020B0600070205080204" pitchFamily="50" charset="-128"/>
                <a:cs typeface="Meiryo UI" pitchFamily="50" charset="-128"/>
              </a:rPr>
              <a:t>1</a:t>
            </a:r>
            <a:r>
              <a:rPr kumimoji="1" lang="ja-JP" altLang="en-US" sz="2000" dirty="0">
                <a:solidFill>
                  <a:srgbClr val="FFFFFF"/>
                </a:solidFill>
                <a:latin typeface="ＭＳ Ｐゴシック" panose="020B0600070205080204" pitchFamily="50" charset="-128"/>
                <a:cs typeface="Meiryo UI" pitchFamily="50" charset="-128"/>
              </a:rPr>
              <a:t>回），それらの標本平均はまあまあ近い値になると考えられる</a:t>
            </a:r>
          </a:p>
        </p:txBody>
      </p:sp>
      <mc:AlternateContent xmlns:mc="http://schemas.openxmlformats.org/markup-compatibility/2006" xmlns:a14="http://schemas.microsoft.com/office/drawing/2010/main">
        <mc:Choice Requires="a14">
          <p:sp>
            <p:nvSpPr>
              <p:cNvPr id="28" name="テキスト ボックス 27"/>
              <p:cNvSpPr txBox="1"/>
              <p:nvPr/>
            </p:nvSpPr>
            <p:spPr>
              <a:xfrm>
                <a:off x="654718" y="4827705"/>
                <a:ext cx="3590575" cy="1323439"/>
              </a:xfrm>
              <a:prstGeom prst="rect">
                <a:avLst/>
              </a:prstGeom>
              <a:noFill/>
            </p:spPr>
            <p:txBody>
              <a:bodyPr wrap="square" rtlCol="0">
                <a:spAutoFit/>
              </a:bodyPr>
              <a:lstStyle/>
              <a:p>
                <a:pPr marL="180000" indent="-457200" algn="just"/>
                <a:r>
                  <a:rPr kumimoji="1" lang="ja-JP" altLang="en-US" sz="2000" dirty="0">
                    <a:solidFill>
                      <a:srgbClr val="FFFFFF"/>
                    </a:solidFill>
                    <a:latin typeface="ＭＳ Ｐゴシック" panose="020B0600070205080204" pitchFamily="50" charset="-128"/>
                    <a:cs typeface="Meiryo UI" pitchFamily="50" charset="-128"/>
                  </a:rPr>
                  <a:t>ステップ③：何回目の観測がより正確かという情報はないので，</a:t>
                </a:r>
                <a:r>
                  <a:rPr kumimoji="1" lang="en-US" altLang="ja-JP" sz="2000" dirty="0">
                    <a:solidFill>
                      <a:srgbClr val="FFFFFF"/>
                    </a:solidFill>
                    <a:latin typeface="ＭＳ Ｐゴシック" panose="020B0600070205080204" pitchFamily="50" charset="-128"/>
                    <a:cs typeface="Meiryo UI" pitchFamily="50" charset="-128"/>
                  </a:rPr>
                  <a:t>1</a:t>
                </a:r>
                <a:r>
                  <a:rPr kumimoji="1" lang="ja-JP" altLang="en-US" sz="2000" dirty="0">
                    <a:solidFill>
                      <a:srgbClr val="FFFFFF"/>
                    </a:solidFill>
                    <a:latin typeface="ＭＳ Ｐゴシック" panose="020B0600070205080204" pitchFamily="50" charset="-128"/>
                    <a:cs typeface="Meiryo UI" pitchFamily="50" charset="-128"/>
                  </a:rPr>
                  <a:t>回目の</a:t>
                </a:r>
                <a:r>
                  <a:rPr kumimoji="1" lang="ja-JP" altLang="en-US" sz="2000" dirty="0">
                    <a:solidFill>
                      <a:srgbClr val="FF0000"/>
                    </a:solidFill>
                    <a:latin typeface="ＭＳ Ｐゴシック" panose="020B0600070205080204" pitchFamily="50" charset="-128"/>
                    <a:cs typeface="Meiryo UI" pitchFamily="50" charset="-128"/>
                  </a:rPr>
                  <a:t>標本平均</a:t>
                </a:r>
                <a14:m>
                  <m:oMath xmlns:m="http://schemas.openxmlformats.org/officeDocument/2006/math">
                    <m:sSub>
                      <m:sSubPr>
                        <m:ctrlPr>
                          <a:rPr kumimoji="1" lang="en-US" altLang="ja-JP" sz="2000" i="1" smtClean="0">
                            <a:solidFill>
                              <a:srgbClr val="FF0000"/>
                            </a:solidFill>
                            <a:latin typeface="Cambria Math" panose="02040503050406030204" pitchFamily="18" charset="0"/>
                          </a:rPr>
                        </m:ctrlPr>
                      </m:sSubPr>
                      <m:e>
                        <m:acc>
                          <m:accPr>
                            <m:chr m:val="̅"/>
                            <m:ctrlPr>
                              <a:rPr kumimoji="1" lang="ja-JP" altLang="en-US" sz="2000" i="1">
                                <a:solidFill>
                                  <a:srgbClr val="FF0000"/>
                                </a:solidFill>
                                <a:latin typeface="Cambria Math" panose="02040503050406030204" pitchFamily="18" charset="0"/>
                              </a:rPr>
                            </m:ctrlPr>
                          </m:accPr>
                          <m:e>
                            <m:r>
                              <a:rPr kumimoji="1" lang="en-US" altLang="ja-JP" sz="2000" i="1">
                                <a:solidFill>
                                  <a:srgbClr val="FF0000"/>
                                </a:solidFill>
                                <a:latin typeface="Cambria Math" panose="02040503050406030204" pitchFamily="18" charset="0"/>
                              </a:rPr>
                              <m:t>𝑥</m:t>
                            </m:r>
                          </m:e>
                        </m:acc>
                      </m:e>
                      <m:sub>
                        <m:r>
                          <m:rPr>
                            <m:nor/>
                          </m:rPr>
                          <a:rPr kumimoji="1" lang="en-US" altLang="ja-JP" sz="2000" baseline="-25000" dirty="0">
                            <a:solidFill>
                              <a:srgbClr val="FF0000"/>
                            </a:solidFill>
                            <a:latin typeface="ＭＳ Ｐゴシック" panose="020B0600070205080204" pitchFamily="50" charset="-128"/>
                            <a:cs typeface="Meiryo UI" pitchFamily="50" charset="-128"/>
                          </a:rPr>
                          <m:t>1</m:t>
                        </m:r>
                      </m:sub>
                    </m:sSub>
                  </m:oMath>
                </a14:m>
                <a:r>
                  <a:rPr kumimoji="1" lang="ja-JP" altLang="en-US" sz="2000" dirty="0">
                    <a:solidFill>
                      <a:srgbClr val="FF0000"/>
                    </a:solidFill>
                    <a:latin typeface="ＭＳ Ｐゴシック" panose="020B0600070205080204" pitchFamily="50" charset="-128"/>
                    <a:cs typeface="Meiryo UI" pitchFamily="50" charset="-128"/>
                  </a:rPr>
                  <a:t>を中心とした区間</a:t>
                </a:r>
                <a:r>
                  <a:rPr kumimoji="1" lang="ja-JP" altLang="en-US" sz="2000" dirty="0">
                    <a:solidFill>
                      <a:srgbClr val="FFFFFF"/>
                    </a:solidFill>
                    <a:latin typeface="ＭＳ Ｐゴシック" panose="020B0600070205080204" pitchFamily="50" charset="-128"/>
                    <a:cs typeface="Meiryo UI" pitchFamily="50" charset="-128"/>
                  </a:rPr>
                  <a:t>を考える</a:t>
                </a:r>
              </a:p>
            </p:txBody>
          </p:sp>
        </mc:Choice>
        <mc:Fallback xmlns="">
          <p:sp>
            <p:nvSpPr>
              <p:cNvPr id="28" name="テキスト ボックス 27"/>
              <p:cNvSpPr txBox="1">
                <a:spLocks noRot="1" noChangeAspect="1" noMove="1" noResize="1" noEditPoints="1" noAdjustHandles="1" noChangeArrowheads="1" noChangeShapeType="1" noTextEdit="1"/>
              </p:cNvSpPr>
              <p:nvPr/>
            </p:nvSpPr>
            <p:spPr>
              <a:xfrm>
                <a:off x="654718" y="4827705"/>
                <a:ext cx="3590575" cy="1323439"/>
              </a:xfrm>
              <a:prstGeom prst="rect">
                <a:avLst/>
              </a:prstGeom>
              <a:blipFill>
                <a:blip r:embed="rId4"/>
                <a:stretch>
                  <a:fillRect l="-1698" t="-2765" r="-1868" b="-7373"/>
                </a:stretch>
              </a:blipFill>
            </p:spPr>
            <p:txBody>
              <a:bodyPr/>
              <a:lstStyle/>
              <a:p>
                <a:r>
                  <a:rPr lang="ja-JP" altLang="en-US">
                    <a:noFill/>
                  </a:rPr>
                  <a:t> </a:t>
                </a:r>
              </a:p>
            </p:txBody>
          </p:sp>
        </mc:Fallback>
      </mc:AlternateContent>
      <p:sp>
        <p:nvSpPr>
          <p:cNvPr id="29" name="右中かっこ 28"/>
          <p:cNvSpPr/>
          <p:nvPr/>
        </p:nvSpPr>
        <p:spPr>
          <a:xfrm rot="5400000">
            <a:off x="6097621" y="3737368"/>
            <a:ext cx="249346" cy="869653"/>
          </a:xfrm>
          <a:prstGeom prst="rightBrace">
            <a:avLst/>
          </a:prstGeom>
          <a:ln w="31750">
            <a:solidFill>
              <a:srgbClr val="FFC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000000"/>
              </a:solidFill>
            </a:endParaRPr>
          </a:p>
        </p:txBody>
      </p:sp>
      <p:sp>
        <p:nvSpPr>
          <p:cNvPr id="34" name="テキスト ボックス 33"/>
          <p:cNvSpPr txBox="1"/>
          <p:nvPr/>
        </p:nvSpPr>
        <p:spPr>
          <a:xfrm>
            <a:off x="6354627" y="2784710"/>
            <a:ext cx="574196" cy="400110"/>
          </a:xfrm>
          <a:prstGeom prst="rect">
            <a:avLst/>
          </a:prstGeom>
          <a:noFill/>
        </p:spPr>
        <p:txBody>
          <a:bodyPr wrap="none" rtlCol="0">
            <a:spAutoFit/>
          </a:bodyPr>
          <a:lstStyle/>
          <a:p>
            <a:r>
              <a:rPr kumimoji="1" lang="en-US" altLang="ja-JP" sz="2000" b="1" dirty="0">
                <a:solidFill>
                  <a:schemeClr val="bg1"/>
                </a:solidFill>
                <a:latin typeface="ＭＳ Ｐゴシック" panose="020B0600070205080204" pitchFamily="50" charset="-128"/>
                <a:cs typeface="Meiryo UI" pitchFamily="50" charset="-128"/>
              </a:rPr>
              <a:t>95%</a:t>
            </a:r>
          </a:p>
        </p:txBody>
      </p:sp>
      <p:sp>
        <p:nvSpPr>
          <p:cNvPr id="36" name="テキスト ボックス 35"/>
          <p:cNvSpPr txBox="1"/>
          <p:nvPr/>
        </p:nvSpPr>
        <p:spPr>
          <a:xfrm>
            <a:off x="7358967" y="3658682"/>
            <a:ext cx="312906" cy="400110"/>
          </a:xfrm>
          <a:prstGeom prst="rect">
            <a:avLst/>
          </a:prstGeom>
          <a:noFill/>
        </p:spPr>
        <p:txBody>
          <a:bodyPr wrap="none" rtlCol="0">
            <a:spAutoFit/>
          </a:bodyPr>
          <a:lstStyle/>
          <a:p>
            <a:r>
              <a:rPr kumimoji="1" lang="en-US" altLang="ja-JP" sz="2000" b="1" dirty="0">
                <a:solidFill>
                  <a:srgbClr val="FFFF00"/>
                </a:solidFill>
                <a:latin typeface="ＭＳ Ｐゴシック" panose="020B0600070205080204" pitchFamily="50" charset="-128"/>
                <a:cs typeface="Meiryo UI" pitchFamily="50" charset="-128"/>
              </a:rPr>
              <a:t>b</a:t>
            </a:r>
            <a:endParaRPr kumimoji="1" lang="ja-JP" altLang="en-US" sz="2000" b="1" dirty="0">
              <a:solidFill>
                <a:srgbClr val="FFFF00"/>
              </a:solidFill>
              <a:latin typeface="ＭＳ Ｐゴシック" panose="020B0600070205080204" pitchFamily="50" charset="-128"/>
              <a:cs typeface="Meiryo UI" pitchFamily="50" charset="-128"/>
            </a:endParaRPr>
          </a:p>
        </p:txBody>
      </p:sp>
      <p:sp>
        <p:nvSpPr>
          <p:cNvPr id="37" name="テキスト ボックス 36"/>
          <p:cNvSpPr txBox="1"/>
          <p:nvPr/>
        </p:nvSpPr>
        <p:spPr>
          <a:xfrm>
            <a:off x="5514608" y="3687055"/>
            <a:ext cx="308098" cy="400110"/>
          </a:xfrm>
          <a:prstGeom prst="rect">
            <a:avLst/>
          </a:prstGeom>
          <a:noFill/>
        </p:spPr>
        <p:txBody>
          <a:bodyPr wrap="none" rtlCol="0">
            <a:spAutoFit/>
          </a:bodyPr>
          <a:lstStyle/>
          <a:p>
            <a:r>
              <a:rPr kumimoji="1" lang="en-US" altLang="ja-JP" sz="2000" b="1" dirty="0">
                <a:solidFill>
                  <a:srgbClr val="FFFF00"/>
                </a:solidFill>
                <a:latin typeface="ＭＳ Ｐゴシック" panose="020B0600070205080204" pitchFamily="50" charset="-128"/>
                <a:cs typeface="Meiryo UI" pitchFamily="50" charset="-128"/>
              </a:rPr>
              <a:t>a</a:t>
            </a:r>
            <a:endParaRPr kumimoji="1" lang="ja-JP" altLang="en-US" sz="2000" b="1" dirty="0">
              <a:solidFill>
                <a:srgbClr val="FFFF00"/>
              </a:solidFill>
              <a:latin typeface="ＭＳ Ｐゴシック" panose="020B0600070205080204" pitchFamily="50" charset="-128"/>
              <a:cs typeface="Meiryo UI" pitchFamily="50" charset="-128"/>
            </a:endParaRPr>
          </a:p>
        </p:txBody>
      </p:sp>
      <p:sp>
        <p:nvSpPr>
          <p:cNvPr id="25" name="テキスト ボックス 24"/>
          <p:cNvSpPr txBox="1"/>
          <p:nvPr/>
        </p:nvSpPr>
        <p:spPr>
          <a:xfrm>
            <a:off x="4994591" y="4827705"/>
            <a:ext cx="3744416" cy="1015663"/>
          </a:xfrm>
          <a:prstGeom prst="rect">
            <a:avLst/>
          </a:prstGeom>
          <a:noFill/>
        </p:spPr>
        <p:txBody>
          <a:bodyPr wrap="square" rtlCol="0">
            <a:spAutoFit/>
          </a:bodyPr>
          <a:lstStyle/>
          <a:p>
            <a:pPr marL="180000" indent="-457200" algn="just"/>
            <a:r>
              <a:rPr kumimoji="1" lang="ja-JP" altLang="en-US" sz="2000" dirty="0">
                <a:solidFill>
                  <a:srgbClr val="FFFFFF"/>
                </a:solidFill>
                <a:latin typeface="ＭＳ Ｐゴシック" panose="020B0600070205080204" pitchFamily="50" charset="-128"/>
                <a:cs typeface="Meiryo UI" pitchFamily="50" charset="-128"/>
              </a:rPr>
              <a:t>ステップ④：信頼係数に対応した信頼限界の上下値（</a:t>
            </a:r>
            <a:r>
              <a:rPr kumimoji="1" lang="en-US" altLang="ja-JP" sz="2000" dirty="0" err="1">
                <a:solidFill>
                  <a:srgbClr val="FFFF00"/>
                </a:solidFill>
                <a:latin typeface="ＭＳ Ｐゴシック" panose="020B0600070205080204" pitchFamily="50" charset="-128"/>
                <a:cs typeface="Meiryo UI" pitchFamily="50" charset="-128"/>
              </a:rPr>
              <a:t>b,a</a:t>
            </a:r>
            <a:r>
              <a:rPr kumimoji="1" lang="en-US" altLang="ja-JP" sz="2000" dirty="0">
                <a:solidFill>
                  <a:srgbClr val="FFFFFF"/>
                </a:solidFill>
                <a:latin typeface="ＭＳ Ｐゴシック" panose="020B0600070205080204" pitchFamily="50" charset="-128"/>
                <a:cs typeface="Meiryo UI" pitchFamily="50" charset="-128"/>
              </a:rPr>
              <a:t>)</a:t>
            </a:r>
            <a:r>
              <a:rPr kumimoji="1" lang="ja-JP" altLang="en-US" sz="2000" dirty="0">
                <a:solidFill>
                  <a:srgbClr val="FFFFFF"/>
                </a:solidFill>
                <a:latin typeface="ＭＳ Ｐゴシック" panose="020B0600070205080204" pitchFamily="50" charset="-128"/>
                <a:cs typeface="Meiryo UI" pitchFamily="50" charset="-128"/>
              </a:rPr>
              <a:t>を求める　←この後，詳しく解説</a:t>
            </a:r>
          </a:p>
        </p:txBody>
      </p:sp>
      <p:cxnSp>
        <p:nvCxnSpPr>
          <p:cNvPr id="26" name="直線コネクタ 25"/>
          <p:cNvCxnSpPr>
            <a:cxnSpLocks/>
          </p:cNvCxnSpPr>
          <p:nvPr/>
        </p:nvCxnSpPr>
        <p:spPr>
          <a:xfrm flipV="1">
            <a:off x="5652981" y="3682582"/>
            <a:ext cx="1924122" cy="3571"/>
          </a:xfrm>
          <a:prstGeom prst="line">
            <a:avLst/>
          </a:prstGeom>
          <a:ln w="730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6909823" y="3674674"/>
            <a:ext cx="509348" cy="400110"/>
          </a:xfrm>
          <a:prstGeom prst="rect">
            <a:avLst/>
          </a:prstGeom>
          <a:noFill/>
        </p:spPr>
        <p:txBody>
          <a:bodyPr wrap="square" rtlCol="0">
            <a:spAutoFit/>
          </a:bodyPr>
          <a:lstStyle/>
          <a:p>
            <a:r>
              <a:rPr kumimoji="1" lang="en-US" altLang="ja-JP" sz="2000" i="1" dirty="0">
                <a:solidFill>
                  <a:schemeClr val="bg1">
                    <a:lumMod val="65000"/>
                  </a:schemeClr>
                </a:solidFill>
                <a:ea typeface="HGP教科書体" pitchFamily="18" charset="-128"/>
                <a:cs typeface="Meiryo UI" pitchFamily="50" charset="-128"/>
              </a:rPr>
              <a:t>̅x</a:t>
            </a:r>
            <a:r>
              <a:rPr kumimoji="1" lang="en-US" altLang="ja-JP" sz="2000" baseline="-25000" dirty="0">
                <a:solidFill>
                  <a:schemeClr val="bg1">
                    <a:lumMod val="65000"/>
                  </a:schemeClr>
                </a:solidFill>
                <a:ea typeface="HGP教科書体" pitchFamily="18" charset="-128"/>
                <a:cs typeface="Meiryo UI" pitchFamily="50" charset="-128"/>
              </a:rPr>
              <a:t>2</a:t>
            </a:r>
            <a:endParaRPr kumimoji="1" lang="ja-JP" altLang="en-US" sz="2000" baseline="-25000" dirty="0">
              <a:solidFill>
                <a:schemeClr val="bg1">
                  <a:lumMod val="65000"/>
                </a:schemeClr>
              </a:solidFill>
              <a:ea typeface="HGP教科書体" pitchFamily="18" charset="-128"/>
              <a:cs typeface="Meiryo UI" pitchFamily="50" charset="-128"/>
            </a:endParaRPr>
          </a:p>
        </p:txBody>
      </p:sp>
      <p:sp>
        <p:nvSpPr>
          <p:cNvPr id="24" name="テキスト ボックス 23"/>
          <p:cNvSpPr txBox="1"/>
          <p:nvPr/>
        </p:nvSpPr>
        <p:spPr>
          <a:xfrm>
            <a:off x="6154170" y="3671274"/>
            <a:ext cx="424189" cy="400110"/>
          </a:xfrm>
          <a:prstGeom prst="rect">
            <a:avLst/>
          </a:prstGeom>
          <a:noFill/>
        </p:spPr>
        <p:txBody>
          <a:bodyPr wrap="square" rtlCol="0">
            <a:spAutoFit/>
          </a:bodyPr>
          <a:lstStyle/>
          <a:p>
            <a:r>
              <a:rPr kumimoji="1" lang="en-US" altLang="ja-JP" sz="2000" i="1" dirty="0">
                <a:solidFill>
                  <a:schemeClr val="bg1">
                    <a:lumMod val="65000"/>
                  </a:schemeClr>
                </a:solidFill>
                <a:ea typeface="HGP教科書体" pitchFamily="18" charset="-128"/>
                <a:cs typeface="Meiryo UI" pitchFamily="50" charset="-128"/>
              </a:rPr>
              <a:t>̅x</a:t>
            </a:r>
            <a:r>
              <a:rPr kumimoji="1" lang="en-US" altLang="ja-JP" sz="2000" baseline="-25000" dirty="0">
                <a:solidFill>
                  <a:schemeClr val="bg1">
                    <a:lumMod val="65000"/>
                  </a:schemeClr>
                </a:solidFill>
                <a:ea typeface="HGP教科書体" pitchFamily="18" charset="-128"/>
                <a:cs typeface="Meiryo UI" pitchFamily="50" charset="-128"/>
              </a:rPr>
              <a:t>3</a:t>
            </a:r>
            <a:endParaRPr kumimoji="1" lang="ja-JP" altLang="en-US" sz="2000" baseline="-25000" dirty="0">
              <a:solidFill>
                <a:schemeClr val="bg1">
                  <a:lumMod val="65000"/>
                </a:schemeClr>
              </a:solidFill>
              <a:ea typeface="HGP教科書体" pitchFamily="18" charset="-128"/>
              <a:cs typeface="Meiryo UI" pitchFamily="50" charset="-128"/>
            </a:endParaRPr>
          </a:p>
        </p:txBody>
      </p:sp>
      <p:sp>
        <p:nvSpPr>
          <p:cNvPr id="38" name="コンテンツ プレースホルダー 3">
            <a:extLst>
              <a:ext uri="{FF2B5EF4-FFF2-40B4-BE49-F238E27FC236}">
                <a16:creationId xmlns:a16="http://schemas.microsoft.com/office/drawing/2014/main" id="{38EB7E50-3D04-421E-B8BB-BCE35EE3F6AB}"/>
              </a:ext>
            </a:extLst>
          </p:cNvPr>
          <p:cNvSpPr txBox="1">
            <a:spLocks/>
          </p:cNvSpPr>
          <p:nvPr/>
        </p:nvSpPr>
        <p:spPr bwMode="auto">
          <a:xfrm>
            <a:off x="5012515" y="1969526"/>
            <a:ext cx="3297862" cy="1595759"/>
          </a:xfrm>
          <a:custGeom>
            <a:avLst/>
            <a:gdLst>
              <a:gd name="connsiteX0" fmla="*/ 0 w 2983832"/>
              <a:gd name="connsiteY0" fmla="*/ 1122950 h 1134236"/>
              <a:gd name="connsiteX1" fmla="*/ 588211 w 2983832"/>
              <a:gd name="connsiteY1" fmla="*/ 973224 h 1134236"/>
              <a:gd name="connsiteX2" fmla="*/ 1411705 w 2983832"/>
              <a:gd name="connsiteY2" fmla="*/ 3 h 1134236"/>
              <a:gd name="connsiteX3" fmla="*/ 2310063 w 2983832"/>
              <a:gd name="connsiteY3" fmla="*/ 962529 h 1134236"/>
              <a:gd name="connsiteX4" fmla="*/ 2983832 w 2983832"/>
              <a:gd name="connsiteY4" fmla="*/ 1122950 h 1134236"/>
              <a:gd name="connsiteX5" fmla="*/ 2983832 w 2983832"/>
              <a:gd name="connsiteY5" fmla="*/ 1122950 h 113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3832" h="1134236">
                <a:moveTo>
                  <a:pt x="0" y="1122950"/>
                </a:moveTo>
                <a:cubicBezTo>
                  <a:pt x="176463" y="1141666"/>
                  <a:pt x="352927" y="1160382"/>
                  <a:pt x="588211" y="973224"/>
                </a:cubicBezTo>
                <a:cubicBezTo>
                  <a:pt x="823495" y="786066"/>
                  <a:pt x="1124730" y="1785"/>
                  <a:pt x="1411705" y="3"/>
                </a:cubicBezTo>
                <a:cubicBezTo>
                  <a:pt x="1698680" y="-1779"/>
                  <a:pt x="2048042" y="775371"/>
                  <a:pt x="2310063" y="962529"/>
                </a:cubicBezTo>
                <a:cubicBezTo>
                  <a:pt x="2572084" y="1149687"/>
                  <a:pt x="2983832" y="1122950"/>
                  <a:pt x="2983832" y="1122950"/>
                </a:cubicBezTo>
                <a:lnTo>
                  <a:pt x="2983832" y="1122950"/>
                </a:lnTo>
              </a:path>
            </a:pathLst>
          </a:custGeom>
          <a:noFill/>
          <a:ln w="38100" cap="flat" cmpd="sng" algn="ctr">
            <a:solidFill>
              <a:srgbClr val="FFFFFF"/>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marL="342900" indent="-342900" algn="l" rtl="0" eaLnBrk="1" fontAlgn="base" hangingPunct="1">
              <a:spcBef>
                <a:spcPct val="20000"/>
              </a:spcBef>
              <a:spcAft>
                <a:spcPct val="0"/>
              </a:spcAft>
              <a:buBlip>
                <a:blip r:embed="rId5"/>
              </a:buBlip>
              <a:defRPr kumimoji="1" sz="3200">
                <a:solidFill>
                  <a:schemeClr val="lt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lt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lt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lt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lt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lt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lt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lt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lt1"/>
                </a:solidFill>
                <a:latin typeface="+mn-lt"/>
                <a:ea typeface="+mn-ea"/>
                <a:cs typeface="+mn-cs"/>
              </a:defRPr>
            </a:lvl9pPr>
          </a:lstStyle>
          <a:p>
            <a:endParaRPr lang="ja-JP" altLang="en-US" dirty="0">
              <a:solidFill>
                <a:srgbClr val="FFFFFF"/>
              </a:solidFill>
            </a:endParaRPr>
          </a:p>
        </p:txBody>
      </p:sp>
      <mc:AlternateContent xmlns:mc="http://schemas.openxmlformats.org/markup-compatibility/2006" xmlns:a14="http://schemas.microsoft.com/office/drawing/2010/main">
        <mc:Choice Requires="a14">
          <p:sp>
            <p:nvSpPr>
              <p:cNvPr id="39" name="テキスト ボックス 38">
                <a:extLst>
                  <a:ext uri="{FF2B5EF4-FFF2-40B4-BE49-F238E27FC236}">
                    <a16:creationId xmlns:a16="http://schemas.microsoft.com/office/drawing/2014/main" id="{56162CFA-A771-4C4C-A936-3B0AABA64F72}"/>
                  </a:ext>
                </a:extLst>
              </p:cNvPr>
              <p:cNvSpPr txBox="1"/>
              <p:nvPr/>
            </p:nvSpPr>
            <p:spPr>
              <a:xfrm>
                <a:off x="8276957" y="3438477"/>
                <a:ext cx="462050" cy="477054"/>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acc>
                        <m:accPr>
                          <m:chr m:val="̅"/>
                          <m:ctrlPr>
                            <a:rPr kumimoji="1" lang="en-US" altLang="ja-JP" sz="2500" i="1" smtClean="0">
                              <a:solidFill>
                                <a:schemeClr val="bg1"/>
                              </a:solidFill>
                              <a:latin typeface="Cambria Math" panose="02040503050406030204" pitchFamily="18" charset="0"/>
                              <a:ea typeface="ＭＳ Ｐゴシック" panose="020B0600070205080204" pitchFamily="50" charset="-128"/>
                            </a:rPr>
                          </m:ctrlPr>
                        </m:accPr>
                        <m:e>
                          <m:r>
                            <a:rPr kumimoji="1" lang="en-US" altLang="ja-JP" sz="2500" b="0" i="1" smtClean="0">
                              <a:solidFill>
                                <a:schemeClr val="bg1"/>
                              </a:solidFill>
                              <a:latin typeface="Cambria Math" panose="02040503050406030204" pitchFamily="18" charset="0"/>
                              <a:ea typeface="ＭＳ Ｐゴシック" panose="020B0600070205080204" pitchFamily="50" charset="-128"/>
                            </a:rPr>
                            <m:t>𝑥</m:t>
                          </m:r>
                        </m:e>
                      </m:acc>
                    </m:oMath>
                  </m:oMathPara>
                </a14:m>
                <a:endParaRPr kumimoji="1" lang="ja-JP" altLang="en-US"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mc:Choice>
        <mc:Fallback xmlns="">
          <p:sp>
            <p:nvSpPr>
              <p:cNvPr id="39" name="テキスト ボックス 38">
                <a:extLst>
                  <a:ext uri="{FF2B5EF4-FFF2-40B4-BE49-F238E27FC236}">
                    <a16:creationId xmlns:a16="http://schemas.microsoft.com/office/drawing/2014/main" id="{56162CFA-A771-4C4C-A936-3B0AABA64F72}"/>
                  </a:ext>
                </a:extLst>
              </p:cNvPr>
              <p:cNvSpPr txBox="1">
                <a:spLocks noRot="1" noChangeAspect="1" noMove="1" noResize="1" noEditPoints="1" noAdjustHandles="1" noChangeArrowheads="1" noChangeShapeType="1" noTextEdit="1"/>
              </p:cNvSpPr>
              <p:nvPr/>
            </p:nvSpPr>
            <p:spPr>
              <a:xfrm>
                <a:off x="8276957" y="3438477"/>
                <a:ext cx="462050" cy="477054"/>
              </a:xfrm>
              <a:prstGeom prst="rect">
                <a:avLst/>
              </a:prstGeom>
              <a:blipFill>
                <a:blip r:embed="rId6"/>
                <a:stretch>
                  <a:fillRect/>
                </a:stretch>
              </a:blipFill>
            </p:spPr>
            <p:txBody>
              <a:bodyPr/>
              <a:lstStyle/>
              <a:p>
                <a:r>
                  <a:rPr lang="ja-JP" altLang="en-US">
                    <a:noFill/>
                  </a:rPr>
                  <a:t> </a:t>
                </a:r>
              </a:p>
            </p:txBody>
          </p:sp>
        </mc:Fallback>
      </mc:AlternateContent>
      <p:sp>
        <p:nvSpPr>
          <p:cNvPr id="40" name="右中かっこ 39">
            <a:extLst>
              <a:ext uri="{FF2B5EF4-FFF2-40B4-BE49-F238E27FC236}">
                <a16:creationId xmlns:a16="http://schemas.microsoft.com/office/drawing/2014/main" id="{72B735CC-1956-4AB8-A914-D8F1DF9C4A98}"/>
              </a:ext>
            </a:extLst>
          </p:cNvPr>
          <p:cNvSpPr/>
          <p:nvPr/>
        </p:nvSpPr>
        <p:spPr>
          <a:xfrm rot="5400000">
            <a:off x="7002503" y="3746380"/>
            <a:ext cx="249346" cy="869653"/>
          </a:xfrm>
          <a:prstGeom prst="rightBrace">
            <a:avLst/>
          </a:prstGeom>
          <a:ln w="31750">
            <a:solidFill>
              <a:srgbClr val="FFC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000000"/>
              </a:solidFill>
            </a:endParaRPr>
          </a:p>
        </p:txBody>
      </p:sp>
      <p:sp>
        <p:nvSpPr>
          <p:cNvPr id="14" name="テキスト ボックス 13">
            <a:extLst>
              <a:ext uri="{FF2B5EF4-FFF2-40B4-BE49-F238E27FC236}">
                <a16:creationId xmlns:a16="http://schemas.microsoft.com/office/drawing/2014/main" id="{9C7BDE3C-299E-4C63-86F7-CCBB6CB792E8}"/>
              </a:ext>
            </a:extLst>
          </p:cNvPr>
          <p:cNvSpPr txBox="1"/>
          <p:nvPr/>
        </p:nvSpPr>
        <p:spPr>
          <a:xfrm>
            <a:off x="5614054" y="4231206"/>
            <a:ext cx="2236510" cy="400110"/>
          </a:xfrm>
          <a:prstGeom prst="rect">
            <a:avLst/>
          </a:prstGeom>
          <a:noFill/>
        </p:spPr>
        <p:txBody>
          <a:bodyPr wrap="none" rtlCol="0">
            <a:spAutoFit/>
          </a:bodyPr>
          <a:lstStyle/>
          <a:p>
            <a:pPr algn="l"/>
            <a:r>
              <a:rPr kumimoji="1" lang="ja-JP" altLang="en-US" sz="2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（標準誤差の○倍）</a:t>
            </a:r>
          </a:p>
        </p:txBody>
      </p:sp>
    </p:spTree>
    <p:extLst>
      <p:ext uri="{BB962C8B-B14F-4D97-AF65-F5344CB8AC3E}">
        <p14:creationId xmlns:p14="http://schemas.microsoft.com/office/powerpoint/2010/main" val="1287829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 presetClass="exit"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500"/>
                                        <p:tgtEl>
                                          <p:spTgt spid="3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500"/>
                                        <p:tgtEl>
                                          <p:spTgt spid="3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500"/>
                                        <p:tgtEl>
                                          <p:spTgt spid="2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fade">
                                      <p:cBhvr>
                                        <p:cTn id="54" dur="500"/>
                                        <p:tgtEl>
                                          <p:spTgt spid="3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fade">
                                      <p:cBhvr>
                                        <p:cTn id="57" dur="500"/>
                                        <p:tgtEl>
                                          <p:spTgt spid="4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P spid="19" grpId="0"/>
      <p:bldP spid="20" grpId="0"/>
      <p:bldP spid="28" grpId="0"/>
      <p:bldP spid="29" grpId="0" animBg="1"/>
      <p:bldP spid="34" grpId="0"/>
      <p:bldP spid="36" grpId="0"/>
      <p:bldP spid="37" grpId="0"/>
      <p:bldP spid="25" grpId="0"/>
      <p:bldP spid="22" grpId="0"/>
      <p:bldP spid="24" grpId="0"/>
      <p:bldP spid="38" grpId="0" animBg="1"/>
      <p:bldP spid="40" grpId="0" animBg="1"/>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500" b="1" dirty="0">
                <a:effectLst>
                  <a:outerShdw blurRad="38100" dist="38100" dir="2700000" algn="tl">
                    <a:srgbClr val="000000">
                      <a:alpha val="43137"/>
                    </a:srgbClr>
                  </a:outerShdw>
                </a:effectLst>
              </a:rPr>
              <a:t>ところで，なぜ信頼係数は</a:t>
            </a:r>
            <a:r>
              <a:rPr kumimoji="1" lang="en-US" altLang="ja-JP" sz="3500" b="1" dirty="0">
                <a:effectLst>
                  <a:outerShdw blurRad="38100" dist="38100" dir="2700000" algn="tl">
                    <a:srgbClr val="000000">
                      <a:alpha val="43137"/>
                    </a:srgbClr>
                  </a:outerShdw>
                </a:effectLst>
              </a:rPr>
              <a:t>95</a:t>
            </a:r>
            <a:r>
              <a:rPr kumimoji="1" lang="ja-JP" altLang="en-US" sz="3500" b="1" dirty="0">
                <a:effectLst>
                  <a:outerShdw blurRad="38100" dist="38100" dir="2700000" algn="tl">
                    <a:srgbClr val="000000">
                      <a:alpha val="43137"/>
                    </a:srgbClr>
                  </a:outerShdw>
                </a:effectLst>
              </a:rPr>
              <a:t>％？</a:t>
            </a:r>
          </a:p>
        </p:txBody>
      </p:sp>
      <p:pic>
        <p:nvPicPr>
          <p:cNvPr id="48" name="図 47">
            <a:extLst>
              <a:ext uri="{FF2B5EF4-FFF2-40B4-BE49-F238E27FC236}">
                <a16:creationId xmlns:a16="http://schemas.microsoft.com/office/drawing/2014/main" id="{C139E240-3372-45FF-A1FD-0458835170F9}"/>
              </a:ext>
            </a:extLst>
          </p:cNvPr>
          <p:cNvPicPr>
            <a:picLocks noChangeAspect="1"/>
          </p:cNvPicPr>
          <p:nvPr/>
        </p:nvPicPr>
        <p:blipFill rotWithShape="1">
          <a:blip r:embed="rId2"/>
          <a:srcRect l="35441" r="40107"/>
          <a:stretch/>
        </p:blipFill>
        <p:spPr>
          <a:xfrm>
            <a:off x="2060274" y="2018259"/>
            <a:ext cx="853610" cy="1425024"/>
          </a:xfrm>
          <a:prstGeom prst="rect">
            <a:avLst/>
          </a:prstGeom>
        </p:spPr>
      </p:pic>
      <p:cxnSp>
        <p:nvCxnSpPr>
          <p:cNvPr id="49" name="直線コネクタ 48">
            <a:extLst>
              <a:ext uri="{FF2B5EF4-FFF2-40B4-BE49-F238E27FC236}">
                <a16:creationId xmlns:a16="http://schemas.microsoft.com/office/drawing/2014/main" id="{F7558C37-F46E-4610-AE3C-35D185918551}"/>
              </a:ext>
            </a:extLst>
          </p:cNvPr>
          <p:cNvCxnSpPr>
            <a:cxnSpLocks/>
          </p:cNvCxnSpPr>
          <p:nvPr/>
        </p:nvCxnSpPr>
        <p:spPr>
          <a:xfrm flipV="1">
            <a:off x="899592" y="3430770"/>
            <a:ext cx="3312368" cy="13169"/>
          </a:xfrm>
          <a:prstGeom prst="line">
            <a:avLst/>
          </a:prstGeom>
          <a:ln w="444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2" name="テキスト ボックス 51">
            <a:extLst>
              <a:ext uri="{FF2B5EF4-FFF2-40B4-BE49-F238E27FC236}">
                <a16:creationId xmlns:a16="http://schemas.microsoft.com/office/drawing/2014/main" id="{36118513-18B7-442C-9E0E-498EC862FC1E}"/>
              </a:ext>
            </a:extLst>
          </p:cNvPr>
          <p:cNvSpPr txBox="1"/>
          <p:nvPr/>
        </p:nvSpPr>
        <p:spPr>
          <a:xfrm>
            <a:off x="2252461" y="2540812"/>
            <a:ext cx="574196" cy="400110"/>
          </a:xfrm>
          <a:prstGeom prst="rect">
            <a:avLst/>
          </a:prstGeom>
          <a:noFill/>
        </p:spPr>
        <p:txBody>
          <a:bodyPr wrap="none" rtlCol="0">
            <a:spAutoFit/>
          </a:bodyPr>
          <a:lstStyle/>
          <a:p>
            <a:r>
              <a:rPr kumimoji="1" lang="en-US" altLang="ja-JP" sz="2000" b="1" dirty="0">
                <a:solidFill>
                  <a:schemeClr val="bg1"/>
                </a:solidFill>
                <a:latin typeface="ＭＳ Ｐゴシック" panose="020B0600070205080204" pitchFamily="50" charset="-128"/>
                <a:cs typeface="Meiryo UI" pitchFamily="50" charset="-128"/>
              </a:rPr>
              <a:t>60%</a:t>
            </a:r>
          </a:p>
        </p:txBody>
      </p:sp>
      <p:cxnSp>
        <p:nvCxnSpPr>
          <p:cNvPr id="56" name="直線コネクタ 55">
            <a:extLst>
              <a:ext uri="{FF2B5EF4-FFF2-40B4-BE49-F238E27FC236}">
                <a16:creationId xmlns:a16="http://schemas.microsoft.com/office/drawing/2014/main" id="{340E4F42-329F-4172-A905-171A659119B8}"/>
              </a:ext>
            </a:extLst>
          </p:cNvPr>
          <p:cNvCxnSpPr>
            <a:cxnSpLocks/>
          </p:cNvCxnSpPr>
          <p:nvPr/>
        </p:nvCxnSpPr>
        <p:spPr>
          <a:xfrm flipV="1">
            <a:off x="2064887" y="3429000"/>
            <a:ext cx="853610" cy="4426"/>
          </a:xfrm>
          <a:prstGeom prst="line">
            <a:avLst/>
          </a:prstGeom>
          <a:ln w="730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68" name="コンテンツ プレースホルダー 3">
            <a:extLst>
              <a:ext uri="{FF2B5EF4-FFF2-40B4-BE49-F238E27FC236}">
                <a16:creationId xmlns:a16="http://schemas.microsoft.com/office/drawing/2014/main" id="{788934C6-4287-4D21-82F6-1FDC422822F8}"/>
              </a:ext>
            </a:extLst>
          </p:cNvPr>
          <p:cNvSpPr txBox="1">
            <a:spLocks/>
          </p:cNvSpPr>
          <p:nvPr/>
        </p:nvSpPr>
        <p:spPr bwMode="auto">
          <a:xfrm>
            <a:off x="908288" y="2007709"/>
            <a:ext cx="3297862" cy="1348967"/>
          </a:xfrm>
          <a:custGeom>
            <a:avLst/>
            <a:gdLst>
              <a:gd name="connsiteX0" fmla="*/ 0 w 2983832"/>
              <a:gd name="connsiteY0" fmla="*/ 1122950 h 1134236"/>
              <a:gd name="connsiteX1" fmla="*/ 588211 w 2983832"/>
              <a:gd name="connsiteY1" fmla="*/ 973224 h 1134236"/>
              <a:gd name="connsiteX2" fmla="*/ 1411705 w 2983832"/>
              <a:gd name="connsiteY2" fmla="*/ 3 h 1134236"/>
              <a:gd name="connsiteX3" fmla="*/ 2310063 w 2983832"/>
              <a:gd name="connsiteY3" fmla="*/ 962529 h 1134236"/>
              <a:gd name="connsiteX4" fmla="*/ 2983832 w 2983832"/>
              <a:gd name="connsiteY4" fmla="*/ 1122950 h 1134236"/>
              <a:gd name="connsiteX5" fmla="*/ 2983832 w 2983832"/>
              <a:gd name="connsiteY5" fmla="*/ 1122950 h 113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3832" h="1134236">
                <a:moveTo>
                  <a:pt x="0" y="1122950"/>
                </a:moveTo>
                <a:cubicBezTo>
                  <a:pt x="176463" y="1141666"/>
                  <a:pt x="352927" y="1160382"/>
                  <a:pt x="588211" y="973224"/>
                </a:cubicBezTo>
                <a:cubicBezTo>
                  <a:pt x="823495" y="786066"/>
                  <a:pt x="1124730" y="1785"/>
                  <a:pt x="1411705" y="3"/>
                </a:cubicBezTo>
                <a:cubicBezTo>
                  <a:pt x="1698680" y="-1779"/>
                  <a:pt x="2048042" y="775371"/>
                  <a:pt x="2310063" y="962529"/>
                </a:cubicBezTo>
                <a:cubicBezTo>
                  <a:pt x="2572084" y="1149687"/>
                  <a:pt x="2983832" y="1122950"/>
                  <a:pt x="2983832" y="1122950"/>
                </a:cubicBezTo>
                <a:lnTo>
                  <a:pt x="2983832" y="1122950"/>
                </a:lnTo>
              </a:path>
            </a:pathLst>
          </a:custGeom>
          <a:noFill/>
          <a:ln w="38100" cap="flat" cmpd="sng" algn="ctr">
            <a:solidFill>
              <a:srgbClr val="FFFFFF"/>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marL="342900" indent="-342900" algn="l" rtl="0" eaLnBrk="1" fontAlgn="base" hangingPunct="1">
              <a:spcBef>
                <a:spcPct val="20000"/>
              </a:spcBef>
              <a:spcAft>
                <a:spcPct val="0"/>
              </a:spcAft>
              <a:buBlip>
                <a:blip r:embed="rId3"/>
              </a:buBlip>
              <a:defRPr kumimoji="1" sz="3200">
                <a:solidFill>
                  <a:schemeClr val="lt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lt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lt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lt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lt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lt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lt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lt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lt1"/>
                </a:solidFill>
                <a:latin typeface="+mn-lt"/>
                <a:ea typeface="+mn-ea"/>
                <a:cs typeface="+mn-cs"/>
              </a:defRPr>
            </a:lvl9pPr>
          </a:lstStyle>
          <a:p>
            <a:endParaRPr lang="ja-JP" altLang="en-US" dirty="0">
              <a:solidFill>
                <a:srgbClr val="FFFFFF"/>
              </a:solidFill>
            </a:endParaRPr>
          </a:p>
        </p:txBody>
      </p:sp>
      <p:pic>
        <p:nvPicPr>
          <p:cNvPr id="77" name="図 76">
            <a:extLst>
              <a:ext uri="{FF2B5EF4-FFF2-40B4-BE49-F238E27FC236}">
                <a16:creationId xmlns:a16="http://schemas.microsoft.com/office/drawing/2014/main" id="{5835140D-3EB7-4537-AD1D-AF98357F97B7}"/>
              </a:ext>
            </a:extLst>
          </p:cNvPr>
          <p:cNvPicPr>
            <a:picLocks noChangeAspect="1"/>
          </p:cNvPicPr>
          <p:nvPr/>
        </p:nvPicPr>
        <p:blipFill rotWithShape="1">
          <a:blip r:embed="rId2"/>
          <a:srcRect l="13687" r="14786"/>
          <a:stretch/>
        </p:blipFill>
        <p:spPr>
          <a:xfrm>
            <a:off x="1240632" y="4293530"/>
            <a:ext cx="2592287" cy="1444817"/>
          </a:xfrm>
          <a:prstGeom prst="rect">
            <a:avLst/>
          </a:prstGeom>
        </p:spPr>
      </p:pic>
      <p:sp>
        <p:nvSpPr>
          <p:cNvPr id="78" name="コンテンツ プレースホルダー 3">
            <a:extLst>
              <a:ext uri="{FF2B5EF4-FFF2-40B4-BE49-F238E27FC236}">
                <a16:creationId xmlns:a16="http://schemas.microsoft.com/office/drawing/2014/main" id="{3ADA57C7-9E9D-4ADD-92CA-F49FE33CB96E}"/>
              </a:ext>
            </a:extLst>
          </p:cNvPr>
          <p:cNvSpPr txBox="1">
            <a:spLocks/>
          </p:cNvSpPr>
          <p:nvPr/>
        </p:nvSpPr>
        <p:spPr bwMode="auto">
          <a:xfrm>
            <a:off x="899592" y="4293096"/>
            <a:ext cx="3297862" cy="1387207"/>
          </a:xfrm>
          <a:custGeom>
            <a:avLst/>
            <a:gdLst>
              <a:gd name="connsiteX0" fmla="*/ 0 w 2983832"/>
              <a:gd name="connsiteY0" fmla="*/ 1122950 h 1134236"/>
              <a:gd name="connsiteX1" fmla="*/ 588211 w 2983832"/>
              <a:gd name="connsiteY1" fmla="*/ 973224 h 1134236"/>
              <a:gd name="connsiteX2" fmla="*/ 1411705 w 2983832"/>
              <a:gd name="connsiteY2" fmla="*/ 3 h 1134236"/>
              <a:gd name="connsiteX3" fmla="*/ 2310063 w 2983832"/>
              <a:gd name="connsiteY3" fmla="*/ 962529 h 1134236"/>
              <a:gd name="connsiteX4" fmla="*/ 2983832 w 2983832"/>
              <a:gd name="connsiteY4" fmla="*/ 1122950 h 1134236"/>
              <a:gd name="connsiteX5" fmla="*/ 2983832 w 2983832"/>
              <a:gd name="connsiteY5" fmla="*/ 1122950 h 113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3832" h="1134236">
                <a:moveTo>
                  <a:pt x="0" y="1122950"/>
                </a:moveTo>
                <a:cubicBezTo>
                  <a:pt x="176463" y="1141666"/>
                  <a:pt x="352927" y="1160382"/>
                  <a:pt x="588211" y="973224"/>
                </a:cubicBezTo>
                <a:cubicBezTo>
                  <a:pt x="823495" y="786066"/>
                  <a:pt x="1124730" y="1785"/>
                  <a:pt x="1411705" y="3"/>
                </a:cubicBezTo>
                <a:cubicBezTo>
                  <a:pt x="1698680" y="-1779"/>
                  <a:pt x="2048042" y="775371"/>
                  <a:pt x="2310063" y="962529"/>
                </a:cubicBezTo>
                <a:cubicBezTo>
                  <a:pt x="2572084" y="1149687"/>
                  <a:pt x="2983832" y="1122950"/>
                  <a:pt x="2983832" y="1122950"/>
                </a:cubicBezTo>
                <a:lnTo>
                  <a:pt x="2983832" y="1122950"/>
                </a:lnTo>
              </a:path>
            </a:pathLst>
          </a:custGeom>
          <a:noFill/>
          <a:ln w="38100" cap="flat" cmpd="sng" algn="ctr">
            <a:solidFill>
              <a:srgbClr val="FFFFFF"/>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marL="342900" indent="-342900" algn="l" rtl="0" eaLnBrk="1" fontAlgn="base" hangingPunct="1">
              <a:spcBef>
                <a:spcPct val="20000"/>
              </a:spcBef>
              <a:spcAft>
                <a:spcPct val="0"/>
              </a:spcAft>
              <a:buBlip>
                <a:blip r:embed="rId3"/>
              </a:buBlip>
              <a:defRPr kumimoji="1" sz="3200">
                <a:solidFill>
                  <a:schemeClr val="lt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lt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lt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lt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lt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lt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lt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lt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lt1"/>
                </a:solidFill>
                <a:latin typeface="+mn-lt"/>
                <a:ea typeface="+mn-ea"/>
                <a:cs typeface="+mn-cs"/>
              </a:defRPr>
            </a:lvl9pPr>
          </a:lstStyle>
          <a:p>
            <a:endParaRPr lang="ja-JP" altLang="en-US" dirty="0">
              <a:solidFill>
                <a:srgbClr val="FFFFFF"/>
              </a:solidFill>
            </a:endParaRPr>
          </a:p>
        </p:txBody>
      </p:sp>
      <p:cxnSp>
        <p:nvCxnSpPr>
          <p:cNvPr id="79" name="直線コネクタ 78">
            <a:extLst>
              <a:ext uri="{FF2B5EF4-FFF2-40B4-BE49-F238E27FC236}">
                <a16:creationId xmlns:a16="http://schemas.microsoft.com/office/drawing/2014/main" id="{57CEF3BA-C6F2-4F84-ADBD-85059F84FC62}"/>
              </a:ext>
            </a:extLst>
          </p:cNvPr>
          <p:cNvCxnSpPr>
            <a:cxnSpLocks/>
          </p:cNvCxnSpPr>
          <p:nvPr/>
        </p:nvCxnSpPr>
        <p:spPr>
          <a:xfrm flipV="1">
            <a:off x="944639" y="5725179"/>
            <a:ext cx="3312368" cy="13169"/>
          </a:xfrm>
          <a:prstGeom prst="line">
            <a:avLst/>
          </a:prstGeom>
          <a:ln w="444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0" name="直線コネクタ 79">
            <a:extLst>
              <a:ext uri="{FF2B5EF4-FFF2-40B4-BE49-F238E27FC236}">
                <a16:creationId xmlns:a16="http://schemas.microsoft.com/office/drawing/2014/main" id="{884C13BF-9E21-4987-926F-F63224286620}"/>
              </a:ext>
            </a:extLst>
          </p:cNvPr>
          <p:cNvCxnSpPr>
            <a:cxnSpLocks/>
          </p:cNvCxnSpPr>
          <p:nvPr/>
        </p:nvCxnSpPr>
        <p:spPr>
          <a:xfrm>
            <a:off x="1240632" y="5729573"/>
            <a:ext cx="2592287" cy="0"/>
          </a:xfrm>
          <a:prstGeom prst="line">
            <a:avLst/>
          </a:prstGeom>
          <a:ln w="730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82" name="テキスト ボックス 81">
            <a:extLst>
              <a:ext uri="{FF2B5EF4-FFF2-40B4-BE49-F238E27FC236}">
                <a16:creationId xmlns:a16="http://schemas.microsoft.com/office/drawing/2014/main" id="{D044CE88-CD4D-4F3F-B8AD-63E70C8B87A0}"/>
              </a:ext>
            </a:extLst>
          </p:cNvPr>
          <p:cNvSpPr txBox="1"/>
          <p:nvPr/>
        </p:nvSpPr>
        <p:spPr>
          <a:xfrm>
            <a:off x="2184180" y="4915262"/>
            <a:ext cx="756938" cy="400110"/>
          </a:xfrm>
          <a:prstGeom prst="rect">
            <a:avLst/>
          </a:prstGeom>
          <a:noFill/>
        </p:spPr>
        <p:txBody>
          <a:bodyPr wrap="none" rtlCol="0">
            <a:spAutoFit/>
          </a:bodyPr>
          <a:lstStyle/>
          <a:p>
            <a:r>
              <a:rPr kumimoji="1" lang="en-US" altLang="ja-JP" sz="2000" b="1" dirty="0">
                <a:solidFill>
                  <a:schemeClr val="bg1"/>
                </a:solidFill>
                <a:latin typeface="ＭＳ Ｐゴシック" panose="020B0600070205080204" pitchFamily="50" charset="-128"/>
                <a:cs typeface="Meiryo UI" pitchFamily="50" charset="-128"/>
              </a:rPr>
              <a:t>99.9%</a:t>
            </a:r>
          </a:p>
        </p:txBody>
      </p:sp>
      <p:cxnSp>
        <p:nvCxnSpPr>
          <p:cNvPr id="17" name="直線コネクタ 16">
            <a:extLst>
              <a:ext uri="{FF2B5EF4-FFF2-40B4-BE49-F238E27FC236}">
                <a16:creationId xmlns:a16="http://schemas.microsoft.com/office/drawing/2014/main" id="{19FA1836-A956-4CE9-A320-7C6AC7B0456A}"/>
              </a:ext>
            </a:extLst>
          </p:cNvPr>
          <p:cNvCxnSpPr>
            <a:cxnSpLocks/>
          </p:cNvCxnSpPr>
          <p:nvPr/>
        </p:nvCxnSpPr>
        <p:spPr>
          <a:xfrm flipH="1">
            <a:off x="1232437" y="3443939"/>
            <a:ext cx="827837" cy="2294408"/>
          </a:xfrm>
          <a:prstGeom prst="line">
            <a:avLst/>
          </a:prstGeom>
          <a:ln w="31750">
            <a:solidFill>
              <a:srgbClr val="FFFF00"/>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83" name="直線コネクタ 82">
            <a:extLst>
              <a:ext uri="{FF2B5EF4-FFF2-40B4-BE49-F238E27FC236}">
                <a16:creationId xmlns:a16="http://schemas.microsoft.com/office/drawing/2014/main" id="{AA8211DE-E253-486A-87CF-7160AF9597AA}"/>
              </a:ext>
            </a:extLst>
          </p:cNvPr>
          <p:cNvCxnSpPr>
            <a:cxnSpLocks/>
          </p:cNvCxnSpPr>
          <p:nvPr/>
        </p:nvCxnSpPr>
        <p:spPr>
          <a:xfrm>
            <a:off x="2918497" y="3437354"/>
            <a:ext cx="914422" cy="2300993"/>
          </a:xfrm>
          <a:prstGeom prst="line">
            <a:avLst/>
          </a:prstGeom>
          <a:ln w="31750">
            <a:solidFill>
              <a:srgbClr val="FFFF00"/>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84" name="テキスト ボックス 83">
            <a:extLst>
              <a:ext uri="{FF2B5EF4-FFF2-40B4-BE49-F238E27FC236}">
                <a16:creationId xmlns:a16="http://schemas.microsoft.com/office/drawing/2014/main" id="{6C2DE515-875C-491B-89E1-C73185872062}"/>
              </a:ext>
            </a:extLst>
          </p:cNvPr>
          <p:cNvSpPr txBox="1"/>
          <p:nvPr/>
        </p:nvSpPr>
        <p:spPr>
          <a:xfrm>
            <a:off x="4777179" y="3692499"/>
            <a:ext cx="3816424" cy="1323439"/>
          </a:xfrm>
          <a:prstGeom prst="rect">
            <a:avLst/>
          </a:prstGeom>
          <a:noFill/>
        </p:spPr>
        <p:txBody>
          <a:bodyPr wrap="square" rtlCol="0">
            <a:spAutoFit/>
          </a:bodyPr>
          <a:lstStyle/>
          <a:p>
            <a:pPr algn="just"/>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そこで，信頼係数を高くしたいが，あまり高いと区間の幅が広くなりすぎて，</a:t>
            </a:r>
            <a:r>
              <a:rPr kumimoji="1" lang="ja-JP" altLang="en-US" sz="2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母数が含まれて当然の面白くない結果</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となる</a:t>
            </a:r>
          </a:p>
        </p:txBody>
      </p:sp>
      <p:sp>
        <p:nvSpPr>
          <p:cNvPr id="85" name="テキスト ボックス 84">
            <a:extLst>
              <a:ext uri="{FF2B5EF4-FFF2-40B4-BE49-F238E27FC236}">
                <a16:creationId xmlns:a16="http://schemas.microsoft.com/office/drawing/2014/main" id="{A2E74094-68B7-4163-9D4D-22E60C3BCE96}"/>
              </a:ext>
            </a:extLst>
          </p:cNvPr>
          <p:cNvSpPr txBox="1"/>
          <p:nvPr/>
        </p:nvSpPr>
        <p:spPr>
          <a:xfrm>
            <a:off x="4777179" y="1973408"/>
            <a:ext cx="3816424" cy="1631216"/>
          </a:xfrm>
          <a:prstGeom prst="rect">
            <a:avLst/>
          </a:prstGeom>
          <a:noFill/>
        </p:spPr>
        <p:txBody>
          <a:bodyPr wrap="square" rtlCol="0">
            <a:spAutoFit/>
          </a:bodyPr>
          <a:lstStyle/>
          <a:p>
            <a:pPr algn="just"/>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母数が含まれる区間を予想しているのだから幅は狭い方が面白いが，母数が滅多に含まれない</a:t>
            </a:r>
            <a:r>
              <a:rPr kumimoji="1" lang="ja-JP" altLang="en-US" sz="2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（信頼性の低い）区間を推定しても意味が無い</a:t>
            </a:r>
          </a:p>
        </p:txBody>
      </p:sp>
      <p:sp>
        <p:nvSpPr>
          <p:cNvPr id="86" name="テキスト ボックス 85">
            <a:extLst>
              <a:ext uri="{FF2B5EF4-FFF2-40B4-BE49-F238E27FC236}">
                <a16:creationId xmlns:a16="http://schemas.microsoft.com/office/drawing/2014/main" id="{541C1F79-E680-4F18-A84B-78E07B220280}"/>
              </a:ext>
            </a:extLst>
          </p:cNvPr>
          <p:cNvSpPr txBox="1"/>
          <p:nvPr/>
        </p:nvSpPr>
        <p:spPr>
          <a:xfrm>
            <a:off x="4814063" y="5157192"/>
            <a:ext cx="3816424" cy="1015663"/>
          </a:xfrm>
          <a:prstGeom prst="rect">
            <a:avLst/>
          </a:prstGeom>
          <a:noFill/>
        </p:spPr>
        <p:txBody>
          <a:bodyPr wrap="square" rtlCol="0">
            <a:spAutoFit/>
          </a:bodyPr>
          <a:lstStyle/>
          <a:p>
            <a:pPr algn="just"/>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妥協点として，切りの良い</a:t>
            </a:r>
            <a:r>
              <a:rPr kumimoji="1" lang="en-US" altLang="ja-JP"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95</a:t>
            </a:r>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％の信頼係数</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がもっとも用いられる（標準誤差が小さければ</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99</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87" name="テキスト ボックス 86">
            <a:extLst>
              <a:ext uri="{FF2B5EF4-FFF2-40B4-BE49-F238E27FC236}">
                <a16:creationId xmlns:a16="http://schemas.microsoft.com/office/drawing/2014/main" id="{2B49469A-5E5E-46D8-B36E-0AD037AFA597}"/>
              </a:ext>
            </a:extLst>
          </p:cNvPr>
          <p:cNvSpPr txBox="1"/>
          <p:nvPr/>
        </p:nvSpPr>
        <p:spPr>
          <a:xfrm>
            <a:off x="759098" y="5828585"/>
            <a:ext cx="3555353" cy="323165"/>
          </a:xfrm>
          <a:prstGeom prst="rect">
            <a:avLst/>
          </a:prstGeom>
          <a:noFill/>
        </p:spPr>
        <p:txBody>
          <a:bodyPr wrap="square" rtlCol="0">
            <a:spAutoFit/>
          </a:bodyPr>
          <a:lstStyle/>
          <a:p>
            <a:pPr algn="just"/>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とても広い区間には母数が含まれて当然</a:t>
            </a:r>
          </a:p>
        </p:txBody>
      </p:sp>
      <p:sp>
        <p:nvSpPr>
          <p:cNvPr id="88" name="テキスト ボックス 87">
            <a:extLst>
              <a:ext uri="{FF2B5EF4-FFF2-40B4-BE49-F238E27FC236}">
                <a16:creationId xmlns:a16="http://schemas.microsoft.com/office/drawing/2014/main" id="{D1FD9409-A911-49EA-94C2-C4E6C481F7B3}"/>
              </a:ext>
            </a:extLst>
          </p:cNvPr>
          <p:cNvSpPr txBox="1"/>
          <p:nvPr/>
        </p:nvSpPr>
        <p:spPr>
          <a:xfrm>
            <a:off x="1031535" y="3515607"/>
            <a:ext cx="3138575" cy="553998"/>
          </a:xfrm>
          <a:prstGeom prst="rect">
            <a:avLst/>
          </a:prstGeom>
          <a:noFill/>
        </p:spPr>
        <p:txBody>
          <a:bodyPr wrap="square" rtlCol="0">
            <a:spAutoFit/>
          </a:bodyPr>
          <a:lstStyle/>
          <a:p>
            <a:pPr algn="just"/>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狭い区間の方が面白いが，滅多に母数が含まれないのでは意味が無い</a:t>
            </a:r>
          </a:p>
        </p:txBody>
      </p:sp>
      <p:sp>
        <p:nvSpPr>
          <p:cNvPr id="3" name="矢印: 右 2">
            <a:extLst>
              <a:ext uri="{FF2B5EF4-FFF2-40B4-BE49-F238E27FC236}">
                <a16:creationId xmlns:a16="http://schemas.microsoft.com/office/drawing/2014/main" id="{90B14256-6037-4BA0-ACF4-909275A79497}"/>
              </a:ext>
            </a:extLst>
          </p:cNvPr>
          <p:cNvSpPr/>
          <p:nvPr/>
        </p:nvSpPr>
        <p:spPr>
          <a:xfrm rot="10800000">
            <a:off x="4280844" y="3195392"/>
            <a:ext cx="458313" cy="323165"/>
          </a:xfrm>
          <a:prstGeom prst="rightArrow">
            <a:avLst/>
          </a:prstGeom>
          <a:solidFill>
            <a:srgbClr val="FFC0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矢印: 右 20">
            <a:extLst>
              <a:ext uri="{FF2B5EF4-FFF2-40B4-BE49-F238E27FC236}">
                <a16:creationId xmlns:a16="http://schemas.microsoft.com/office/drawing/2014/main" id="{186BD460-324F-4DD3-903B-258DF1976F0E}"/>
              </a:ext>
            </a:extLst>
          </p:cNvPr>
          <p:cNvSpPr/>
          <p:nvPr/>
        </p:nvSpPr>
        <p:spPr>
          <a:xfrm rot="8515048">
            <a:off x="4180101" y="4923628"/>
            <a:ext cx="682940" cy="323165"/>
          </a:xfrm>
          <a:prstGeom prst="rightArrow">
            <a:avLst/>
          </a:prstGeom>
          <a:solidFill>
            <a:srgbClr val="FFC0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33241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500"/>
                                        <p:tgtEl>
                                          <p:spTgt spid="7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fade">
                                      <p:cBhvr>
                                        <p:cTn id="10" dur="500"/>
                                        <p:tgtEl>
                                          <p:spTgt spid="78"/>
                                        </p:tgtEl>
                                      </p:cBhvr>
                                    </p:animEffect>
                                  </p:childTnLst>
                                </p:cTn>
                              </p:par>
                              <p:par>
                                <p:cTn id="11" presetID="10" presetClass="entr" presetSubtype="0" fill="hold" nodeType="withEffect">
                                  <p:stCondLst>
                                    <p:cond delay="0"/>
                                  </p:stCondLst>
                                  <p:childTnLst>
                                    <p:set>
                                      <p:cBhvr>
                                        <p:cTn id="12" dur="1" fill="hold">
                                          <p:stCondLst>
                                            <p:cond delay="0"/>
                                          </p:stCondLst>
                                        </p:cTn>
                                        <p:tgtEl>
                                          <p:spTgt spid="79"/>
                                        </p:tgtEl>
                                        <p:attrNameLst>
                                          <p:attrName>style.visibility</p:attrName>
                                        </p:attrNameLst>
                                      </p:cBhvr>
                                      <p:to>
                                        <p:strVal val="visible"/>
                                      </p:to>
                                    </p:set>
                                    <p:animEffect transition="in" filter="fade">
                                      <p:cBhvr>
                                        <p:cTn id="13" dur="500"/>
                                        <p:tgtEl>
                                          <p:spTgt spid="79"/>
                                        </p:tgtEl>
                                      </p:cBhvr>
                                    </p:animEffect>
                                  </p:childTnLst>
                                </p:cTn>
                              </p:par>
                              <p:par>
                                <p:cTn id="14" presetID="10" presetClass="entr" presetSubtype="0" fill="hold" nodeType="withEffect">
                                  <p:stCondLst>
                                    <p:cond delay="0"/>
                                  </p:stCondLst>
                                  <p:childTnLst>
                                    <p:set>
                                      <p:cBhvr>
                                        <p:cTn id="15" dur="1" fill="hold">
                                          <p:stCondLst>
                                            <p:cond delay="0"/>
                                          </p:stCondLst>
                                        </p:cTn>
                                        <p:tgtEl>
                                          <p:spTgt spid="80"/>
                                        </p:tgtEl>
                                        <p:attrNameLst>
                                          <p:attrName>style.visibility</p:attrName>
                                        </p:attrNameLst>
                                      </p:cBhvr>
                                      <p:to>
                                        <p:strVal val="visible"/>
                                      </p:to>
                                    </p:set>
                                    <p:animEffect transition="in" filter="fade">
                                      <p:cBhvr>
                                        <p:cTn id="16" dur="500"/>
                                        <p:tgtEl>
                                          <p:spTgt spid="8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fade">
                                      <p:cBhvr>
                                        <p:cTn id="19" dur="500"/>
                                        <p:tgtEl>
                                          <p:spTgt spid="8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500"/>
                                        <p:tgtEl>
                                          <p:spTgt spid="87"/>
                                        </p:tgtEl>
                                      </p:cBhvr>
                                    </p:animEffect>
                                  </p:childTnLst>
                                </p:cTn>
                              </p:par>
                              <p:par>
                                <p:cTn id="23" presetID="10"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nodeType="withEffect">
                                  <p:stCondLst>
                                    <p:cond delay="0"/>
                                  </p:stCondLst>
                                  <p:childTnLst>
                                    <p:set>
                                      <p:cBhvr>
                                        <p:cTn id="27" dur="1" fill="hold">
                                          <p:stCondLst>
                                            <p:cond delay="0"/>
                                          </p:stCondLst>
                                        </p:cTn>
                                        <p:tgtEl>
                                          <p:spTgt spid="83"/>
                                        </p:tgtEl>
                                        <p:attrNameLst>
                                          <p:attrName>style.visibility</p:attrName>
                                        </p:attrNameLst>
                                      </p:cBhvr>
                                      <p:to>
                                        <p:strVal val="visible"/>
                                      </p:to>
                                    </p:set>
                                    <p:animEffect transition="in" filter="fade">
                                      <p:cBhvr>
                                        <p:cTn id="28" dur="500"/>
                                        <p:tgtEl>
                                          <p:spTgt spid="8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4"/>
                                        </p:tgtEl>
                                        <p:attrNameLst>
                                          <p:attrName>style.visibility</p:attrName>
                                        </p:attrNameLst>
                                      </p:cBhvr>
                                      <p:to>
                                        <p:strVal val="visible"/>
                                      </p:to>
                                    </p:set>
                                    <p:animEffect transition="in" filter="fade">
                                      <p:cBhvr>
                                        <p:cTn id="31" dur="500"/>
                                        <p:tgtEl>
                                          <p:spTgt spid="8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fade">
                                      <p:cBhvr>
                                        <p:cTn id="39"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82" grpId="0"/>
      <p:bldP spid="84" grpId="0"/>
      <p:bldP spid="86" grpId="0"/>
      <p:bldP spid="87" grpId="0"/>
      <p:bldP spid="21" grpId="0" animBg="1"/>
    </p:bldLst>
  </p:timing>
</p:sld>
</file>

<file path=ppt/theme/theme1.xml><?xml version="1.0" encoding="utf-8"?>
<a:theme xmlns:a="http://schemas.openxmlformats.org/drawingml/2006/main" name="TS010336811">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0">
          <a:solidFill>
            <a:srgbClr val="FFFF00"/>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31750">
          <a:solidFill>
            <a:srgbClr val="FFFF00"/>
          </a:solidFill>
          <a:tailEnd type="arrow"/>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kumimoji="1" sz="2000" dirty="0" smtClean="0">
            <a:solidFill>
              <a:schemeClr val="bg1"/>
            </a:solidFill>
            <a:latin typeface="ＭＳ Ｐゴシック" panose="020B0600070205080204" pitchFamily="50" charset="-128"/>
            <a:ea typeface="ＭＳ Ｐゴシック" panose="020B0600070205080204" pitchFamily="50" charset="-128"/>
            <a:cs typeface="Meiryo UI" pitchFamily="50" charset="-128"/>
          </a:defRPr>
        </a:defPPr>
      </a:lstStyle>
    </a:tx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090874C-63AE-4E35-B2A1-BFA9302105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TS010336811</Template>
  <TotalTime>23591</TotalTime>
  <Words>3738</Words>
  <Application>Microsoft Office PowerPoint</Application>
  <PresentationFormat>画面に合わせる (4:3)</PresentationFormat>
  <Paragraphs>492</Paragraphs>
  <Slides>36</Slides>
  <Notes>8</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1</vt:i4>
      </vt:variant>
      <vt:variant>
        <vt:lpstr>スライド タイトル</vt:lpstr>
      </vt:variant>
      <vt:variant>
        <vt:i4>36</vt:i4>
      </vt:variant>
    </vt:vector>
  </HeadingPairs>
  <TitlesOfParts>
    <vt:vector size="46" baseType="lpstr">
      <vt:lpstr>HGP教科書体</vt:lpstr>
      <vt:lpstr>Mead Bold</vt:lpstr>
      <vt:lpstr>Meiryo UI</vt:lpstr>
      <vt:lpstr>ＭＳ Ｐゴシック</vt:lpstr>
      <vt:lpstr>ＭＳ ゴシック</vt:lpstr>
      <vt:lpstr>Calibri</vt:lpstr>
      <vt:lpstr>Cambria Math</vt:lpstr>
      <vt:lpstr>Times New Roman</vt:lpstr>
      <vt:lpstr>TS010336811</vt:lpstr>
      <vt:lpstr>Equation</vt:lpstr>
      <vt:lpstr>入門 統計学　第４章</vt:lpstr>
      <vt:lpstr>信頼区間の推定とは？</vt:lpstr>
      <vt:lpstr>区間推定に入る前に… 　　4.1　標本平均に関する2つの定理</vt:lpstr>
      <vt:lpstr>大数の法則</vt:lpstr>
      <vt:lpstr>中心極限定理</vt:lpstr>
      <vt:lpstr>4.2　区間推定の用語整理</vt:lpstr>
      <vt:lpstr>信頼係数 （推定の信頼性の高さ）</vt:lpstr>
      <vt:lpstr>4.3　信頼区間推定の大まかな手順</vt:lpstr>
      <vt:lpstr>ところで，なぜ信頼係数は95％？</vt:lpstr>
      <vt:lpstr>信頼限界の求め方</vt:lpstr>
      <vt:lpstr>（標準化していない）正規分布を用いた 母平均の区間推定</vt:lpstr>
      <vt:lpstr>母標準誤差の“1.96”倍の見つけ方</vt:lpstr>
      <vt:lpstr>標準正規（ｚ）分布を用いた 母平均の区間推定</vt:lpstr>
      <vt:lpstr>（z分布による母平均の） 信頼区間の式の変形</vt:lpstr>
      <vt:lpstr>ということは，前章で学んだ母平均の点推定値に 母標準誤差を併記するということは…</vt:lpstr>
      <vt:lpstr>例　題</vt:lpstr>
      <vt:lpstr>4.4　 t 分布による区間推定 ―母分散が未知で小標本の場合―</vt:lpstr>
      <vt:lpstr>ｔ 分布のバラツキは 自由度（標本サイズn-1)で変化</vt:lpstr>
      <vt:lpstr>ｔ 分布の信頼区間は広くなる</vt:lpstr>
      <vt:lpstr>t 分布に従う“ｔ ”とは？</vt:lpstr>
      <vt:lpstr>ｔ 分布の確率密度関数</vt:lpstr>
      <vt:lpstr>t分布を用いた 母平均の区間推定</vt:lpstr>
      <vt:lpstr>（t分布による母平均の） 信頼区間の式の変形</vt:lpstr>
      <vt:lpstr>ｔ 分布表の読み方（付録Ⅱ）</vt:lpstr>
      <vt:lpstr>例　題</vt:lpstr>
      <vt:lpstr>Excel分析ツールによる 母平均の区間推定</vt:lpstr>
      <vt:lpstr>4.5 母比率の区間推定</vt:lpstr>
      <vt:lpstr>事例として選挙速報の当確予想を考える 　　　選挙速報の「当確」とは？</vt:lpstr>
      <vt:lpstr>標本比率も正規分布に従う</vt:lpstr>
      <vt:lpstr>正規分布を用いた 母比率の区間推定（実際は不可能）</vt:lpstr>
      <vt:lpstr>実際の母比率の区間推定</vt:lpstr>
      <vt:lpstr>例　題</vt:lpstr>
      <vt:lpstr>区間推定式の逆算による簡易的な 標本サイズの決め方　比率編</vt:lpstr>
      <vt:lpstr>例　題</vt:lpstr>
      <vt:lpstr>標本サイズの決め方　平均編</vt:lpstr>
      <vt:lpstr>以上で第４章は終了です。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入門 統計学①</dc:title>
  <dc:creator>Jaco</dc:creator>
  <cp:lastModifiedBy>kuri@faculty.chiba-u.jp</cp:lastModifiedBy>
  <cp:revision>2068</cp:revision>
  <dcterms:created xsi:type="dcterms:W3CDTF">2012-01-27T05:21:34Z</dcterms:created>
  <dcterms:modified xsi:type="dcterms:W3CDTF">2021-05-24T13:16:05Z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2014441</vt:lpwstr>
  </property>
  <property fmtid="{D5CDD505-2E9C-101B-9397-08002B2CF9AE}" name="NXPowerLiteSettings" pid="3">
    <vt:lpwstr>C700052003A000</vt:lpwstr>
  </property>
  <property fmtid="{D5CDD505-2E9C-101B-9397-08002B2CF9AE}" name="NXPowerLiteVersion" pid="4">
    <vt:lpwstr>D8.0.3</vt:lpwstr>
  </property>
  <property fmtid="{D5CDD505-2E9C-101B-9397-08002B2CF9AE}" name="_TemplateID" pid="5">
    <vt:lpwstr>TC103368119990</vt:lpwstr>
  </property>
</Properties>
</file>