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467" r:id="rId3"/>
    <p:sldId id="469" r:id="rId4"/>
    <p:sldId id="371" r:id="rId5"/>
    <p:sldId id="569" r:id="rId6"/>
    <p:sldId id="373" r:id="rId7"/>
    <p:sldId id="384" r:id="rId8"/>
    <p:sldId id="572" r:id="rId9"/>
    <p:sldId id="386" r:id="rId10"/>
    <p:sldId id="573" r:id="rId11"/>
    <p:sldId id="574" r:id="rId12"/>
    <p:sldId id="571" r:id="rId13"/>
    <p:sldId id="575" r:id="rId14"/>
    <p:sldId id="576" r:id="rId15"/>
    <p:sldId id="497" r:id="rId16"/>
    <p:sldId id="577" r:id="rId17"/>
    <p:sldId id="578" r:id="rId18"/>
    <p:sldId id="579" r:id="rId19"/>
    <p:sldId id="580" r:id="rId20"/>
    <p:sldId id="581" r:id="rId21"/>
    <p:sldId id="582" r:id="rId22"/>
    <p:sldId id="498" r:id="rId23"/>
    <p:sldId id="583" r:id="rId24"/>
    <p:sldId id="409" r:id="rId25"/>
    <p:sldId id="584" r:id="rId26"/>
    <p:sldId id="410" r:id="rId27"/>
    <p:sldId id="380"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2"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6633"/>
    <a:srgbClr val="65D7FF"/>
    <a:srgbClr val="79DCFF"/>
    <a:srgbClr val="CC6600"/>
    <a:srgbClr val="996600"/>
    <a:srgbClr val="336600"/>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0509" autoAdjust="0"/>
  </p:normalViewPr>
  <p:slideViewPr>
    <p:cSldViewPr>
      <p:cViewPr varScale="1">
        <p:scale>
          <a:sx n="107" d="100"/>
          <a:sy n="107" d="100"/>
        </p:scale>
        <p:origin x="2163"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377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2021/5/26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7</a:t>
            </a:fld>
            <a:endParaRPr kumimoji="1" lang="ja-JP" altLang="en-US"/>
          </a:p>
        </p:txBody>
      </p:sp>
    </p:spTree>
    <p:extLst>
      <p:ext uri="{BB962C8B-B14F-4D97-AF65-F5344CB8AC3E}">
        <p14:creationId xmlns:p14="http://schemas.microsoft.com/office/powerpoint/2010/main" val="284599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23</a:t>
            </a:fld>
            <a:endParaRPr kumimoji="1" lang="ja-JP" altLang="en-US"/>
          </a:p>
        </p:txBody>
      </p:sp>
    </p:spTree>
    <p:extLst>
      <p:ext uri="{BB962C8B-B14F-4D97-AF65-F5344CB8AC3E}">
        <p14:creationId xmlns:p14="http://schemas.microsoft.com/office/powerpoint/2010/main" val="2631189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lgn="just">
              <a:defRPr sz="300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gif"/><Relationship Id="rId10" Type="http://schemas.openxmlformats.org/officeDocument/2006/relationships/image" Target="../media/image24.png"/><Relationship Id="rId4" Type="http://schemas.openxmlformats.org/officeDocument/2006/relationships/image" Target="../media/image15.wmf"/><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80.png"/><Relationship Id="rId4" Type="http://schemas.openxmlformats.org/officeDocument/2006/relationships/image" Target="../media/image47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99592" y="620688"/>
            <a:ext cx="7651576"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第３章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539552" y="2924944"/>
            <a:ext cx="5919192" cy="2514600"/>
          </a:xfrm>
        </p:spPr>
        <p:txBody>
          <a:bodyPr/>
          <a:lstStyle/>
          <a:p>
            <a:pPr>
              <a:buNone/>
            </a:pP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推定と誤差　</a:t>
            </a:r>
            <a:r>
              <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推測統計学</a:t>
            </a:r>
            <a:r>
              <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p>
          <a:p>
            <a:pPr>
              <a:buNone/>
            </a:pP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版　</a:t>
            </a:r>
            <a:r>
              <a:rPr lang="ja-JP" altLang="en-US" sz="2000" dirty="0" err="1">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ー</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検定から多変量解析・実験計画法・ベイズ統計学までー</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（オーム社）</a:t>
            </a: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1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4BC86-36D0-4DBC-8F5B-1911C77E9FC9}"/>
              </a:ext>
            </a:extLst>
          </p:cNvPr>
          <p:cNvSpPr>
            <a:spLocks noGrp="1"/>
          </p:cNvSpPr>
          <p:nvPr>
            <p:ph type="title"/>
          </p:nvPr>
        </p:nvSpPr>
        <p:spPr/>
        <p:txBody>
          <a:bodyPr/>
          <a:lstStyle/>
          <a:p>
            <a:r>
              <a:rPr kumimoji="1" lang="ja-JP" altLang="en-US" sz="3500" dirty="0"/>
              <a:t>自由度の事例</a:t>
            </a:r>
            <a:br>
              <a:rPr kumimoji="1" lang="en-US" altLang="ja-JP" sz="3500" dirty="0"/>
            </a:br>
            <a:r>
              <a:rPr kumimoji="1" lang="ja-JP" altLang="en-US" sz="3500" dirty="0"/>
              <a:t>（標本平均が制約条件の場合）</a:t>
            </a:r>
          </a:p>
        </p:txBody>
      </p:sp>
      <p:sp>
        <p:nvSpPr>
          <p:cNvPr id="3" name="コンテンツ プレースホルダー 2">
            <a:extLst>
              <a:ext uri="{FF2B5EF4-FFF2-40B4-BE49-F238E27FC236}">
                <a16:creationId xmlns:a16="http://schemas.microsoft.com/office/drawing/2014/main" id="{543DDA8E-EF1F-4476-9014-57E70C41AE08}"/>
              </a:ext>
            </a:extLst>
          </p:cNvPr>
          <p:cNvSpPr>
            <a:spLocks noGrp="1"/>
          </p:cNvSpPr>
          <p:nvPr>
            <p:ph idx="1"/>
          </p:nvPr>
        </p:nvSpPr>
        <p:spPr>
          <a:xfrm>
            <a:off x="685800" y="2057400"/>
            <a:ext cx="7918648" cy="4114800"/>
          </a:xfrm>
        </p:spPr>
        <p:txBody>
          <a:bodyPr/>
          <a:lstStyle/>
          <a:p>
            <a:pPr marL="0" indent="0">
              <a:buNone/>
            </a:pPr>
            <a:r>
              <a:rPr lang="ja-JP" altLang="en-US" sz="2800" dirty="0"/>
              <a:t>①</a:t>
            </a:r>
            <a:r>
              <a:rPr lang="en-US" altLang="ja-JP" sz="2800" dirty="0"/>
              <a:t>a,</a:t>
            </a:r>
            <a:r>
              <a:rPr lang="ja-JP" altLang="en-US" sz="2800" dirty="0"/>
              <a:t> </a:t>
            </a:r>
            <a:r>
              <a:rPr lang="en-US" altLang="ja-JP" sz="2800" dirty="0"/>
              <a:t>b,</a:t>
            </a:r>
            <a:r>
              <a:rPr lang="ja-JP" altLang="en-US" sz="2800" dirty="0"/>
              <a:t> </a:t>
            </a:r>
            <a:r>
              <a:rPr lang="en-US" altLang="ja-JP" sz="2800" dirty="0"/>
              <a:t>c</a:t>
            </a:r>
            <a:r>
              <a:rPr lang="ja-JP" altLang="en-US" sz="2800" dirty="0"/>
              <a:t>という，</a:t>
            </a:r>
            <a:r>
              <a:rPr lang="en-US" altLang="ja-JP" sz="2800" dirty="0"/>
              <a:t>3</a:t>
            </a:r>
            <a:r>
              <a:rPr lang="ja-JP" altLang="en-US" sz="2800" dirty="0" err="1"/>
              <a:t>つの</a:t>
            </a:r>
            <a:r>
              <a:rPr lang="ja-JP" altLang="en-US" sz="2800" dirty="0"/>
              <a:t>変数がある（</a:t>
            </a:r>
            <a:r>
              <a:rPr lang="en-US" altLang="ja-JP" sz="2800" dirty="0"/>
              <a:t>n=3</a:t>
            </a:r>
            <a:r>
              <a:rPr lang="ja-JP" altLang="en-US" sz="2800" dirty="0"/>
              <a:t>）</a:t>
            </a:r>
            <a:endParaRPr lang="en-US" altLang="ja-JP" sz="2800" dirty="0"/>
          </a:p>
          <a:p>
            <a:pPr marL="0" indent="0">
              <a:buNone/>
            </a:pPr>
            <a:r>
              <a:rPr kumimoji="1" lang="ja-JP" altLang="en-US" sz="2800" dirty="0"/>
              <a:t>②いずれもどのような値でも取れる（自由度</a:t>
            </a:r>
            <a:r>
              <a:rPr kumimoji="1" lang="en-US" altLang="ja-JP" sz="2800" dirty="0"/>
              <a:t>=3</a:t>
            </a:r>
            <a:r>
              <a:rPr kumimoji="1" lang="ja-JP" altLang="en-US" sz="2800" dirty="0"/>
              <a:t>）</a:t>
            </a:r>
            <a:endParaRPr kumimoji="1" lang="en-US" altLang="ja-JP" sz="2800" dirty="0"/>
          </a:p>
          <a:p>
            <a:pPr marL="0" indent="0">
              <a:buNone/>
            </a:pPr>
            <a:r>
              <a:rPr kumimoji="1" lang="ja-JP" altLang="en-US" sz="2800" dirty="0"/>
              <a:t>③標本平均を（</a:t>
            </a:r>
            <a:r>
              <a:rPr kumimoji="1" lang="en-US" altLang="ja-JP" sz="2800" dirty="0" err="1"/>
              <a:t>a+b+c</a:t>
            </a:r>
            <a:r>
              <a:rPr kumimoji="1" lang="en-US" altLang="ja-JP" sz="2800" dirty="0"/>
              <a:t>)/3</a:t>
            </a:r>
            <a:r>
              <a:rPr kumimoji="1" lang="ja-JP" altLang="en-US" sz="2800" dirty="0"/>
              <a:t>で計算する事を考える</a:t>
            </a:r>
            <a:endParaRPr kumimoji="1" lang="en-US" altLang="ja-JP" sz="2800" dirty="0"/>
          </a:p>
          <a:p>
            <a:pPr marL="0" indent="0">
              <a:buNone/>
            </a:pPr>
            <a:r>
              <a:rPr kumimoji="1" lang="ja-JP" altLang="en-US" sz="2800" dirty="0"/>
              <a:t>④</a:t>
            </a:r>
            <a:r>
              <a:rPr kumimoji="1" lang="en-US" altLang="ja-JP" sz="2800" dirty="0"/>
              <a:t>a</a:t>
            </a:r>
            <a:r>
              <a:rPr kumimoji="1" lang="ja-JP" altLang="en-US" sz="2800" dirty="0"/>
              <a:t>と</a:t>
            </a:r>
            <a:r>
              <a:rPr kumimoji="1" lang="en-US" altLang="ja-JP" sz="2800" dirty="0"/>
              <a:t>b</a:t>
            </a:r>
            <a:r>
              <a:rPr kumimoji="1" lang="ja-JP" altLang="en-US" sz="2800" dirty="0"/>
              <a:t>はどのような値も取れるが，</a:t>
            </a:r>
            <a:r>
              <a:rPr kumimoji="1" lang="en-US" altLang="ja-JP" sz="2800" dirty="0"/>
              <a:t>c</a:t>
            </a:r>
            <a:r>
              <a:rPr kumimoji="1" lang="ja-JP" altLang="en-US" sz="2800" dirty="0"/>
              <a:t>は取れる値が自動的に決まる（自由度</a:t>
            </a:r>
            <a:r>
              <a:rPr kumimoji="1" lang="en-US" altLang="ja-JP" sz="2800" dirty="0"/>
              <a:t>=2</a:t>
            </a:r>
            <a:r>
              <a:rPr lang="ja-JP" altLang="en-US" sz="2800" dirty="0"/>
              <a:t>）</a:t>
            </a:r>
            <a:endParaRPr lang="en-US" altLang="ja-JP" sz="2800" dirty="0"/>
          </a:p>
          <a:p>
            <a:pPr marL="0" indent="0">
              <a:buNone/>
            </a:pPr>
            <a:r>
              <a:rPr lang="ja-JP" altLang="en-US" sz="2800" dirty="0"/>
              <a:t>→各変数が</a:t>
            </a:r>
            <a:r>
              <a:rPr lang="en-US" altLang="ja-JP" sz="2800" dirty="0"/>
              <a:t>1/3</a:t>
            </a:r>
            <a:r>
              <a:rPr lang="ja-JP" altLang="en-US" sz="2800" dirty="0" err="1"/>
              <a:t>ずつの</a:t>
            </a:r>
            <a:r>
              <a:rPr lang="ja-JP" altLang="en-US" sz="2800" dirty="0"/>
              <a:t>情報を出して平均を計算したため，合計で変数</a:t>
            </a:r>
            <a:r>
              <a:rPr lang="en-US" altLang="ja-JP" sz="2800" dirty="0"/>
              <a:t>1</a:t>
            </a:r>
            <a:r>
              <a:rPr lang="ja-JP" altLang="en-US" sz="2800" dirty="0"/>
              <a:t>個分の情報量を失った（不偏分散を計算するために残った情報量は</a:t>
            </a:r>
            <a:r>
              <a:rPr lang="en-US" altLang="ja-JP" sz="2800" dirty="0"/>
              <a:t>3-1</a:t>
            </a:r>
            <a:r>
              <a:rPr lang="ja-JP" altLang="en-US" sz="2800" dirty="0"/>
              <a:t>となった）</a:t>
            </a:r>
            <a:endParaRPr kumimoji="1" lang="ja-JP" altLang="en-US" sz="2800" dirty="0"/>
          </a:p>
        </p:txBody>
      </p:sp>
    </p:spTree>
    <p:extLst>
      <p:ext uri="{BB962C8B-B14F-4D97-AF65-F5344CB8AC3E}">
        <p14:creationId xmlns:p14="http://schemas.microsoft.com/office/powerpoint/2010/main" val="269913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009EAA-64DC-465C-843E-25F545C48245}"/>
              </a:ext>
            </a:extLst>
          </p:cNvPr>
          <p:cNvSpPr>
            <a:spLocks noGrp="1"/>
          </p:cNvSpPr>
          <p:nvPr>
            <p:ph type="title"/>
          </p:nvPr>
        </p:nvSpPr>
        <p:spPr>
          <a:xfrm>
            <a:off x="395536" y="620688"/>
            <a:ext cx="8208912" cy="1143000"/>
          </a:xfrm>
        </p:spPr>
        <p:txBody>
          <a:bodyPr/>
          <a:lstStyle/>
          <a:p>
            <a:r>
              <a:rPr kumimoji="1" lang="ja-JP" altLang="en-US" sz="3500" dirty="0"/>
              <a:t>分散の分母が</a:t>
            </a:r>
            <a:r>
              <a:rPr kumimoji="1" lang="en-US" altLang="ja-JP" sz="3500" dirty="0"/>
              <a:t>n-1</a:t>
            </a:r>
            <a:r>
              <a:rPr kumimoji="1" lang="ja-JP" altLang="en-US" sz="3500" dirty="0"/>
              <a:t>となることを式で確認</a:t>
            </a:r>
          </a:p>
        </p:txBody>
      </p:sp>
      <p:sp>
        <p:nvSpPr>
          <p:cNvPr id="3" name="コンテンツ プレースホルダー 2">
            <a:extLst>
              <a:ext uri="{FF2B5EF4-FFF2-40B4-BE49-F238E27FC236}">
                <a16:creationId xmlns:a16="http://schemas.microsoft.com/office/drawing/2014/main" id="{5B50DF3B-162C-49D7-A52F-94FD9519247F}"/>
              </a:ext>
            </a:extLst>
          </p:cNvPr>
          <p:cNvSpPr>
            <a:spLocks noGrp="1"/>
          </p:cNvSpPr>
          <p:nvPr>
            <p:ph idx="1"/>
          </p:nvPr>
        </p:nvSpPr>
        <p:spPr>
          <a:xfrm>
            <a:off x="982823" y="3163325"/>
            <a:ext cx="7772400" cy="651520"/>
          </a:xfrm>
        </p:spPr>
        <p:txBody>
          <a:bodyPr/>
          <a:lstStyle/>
          <a:p>
            <a:pPr marL="0" indent="0">
              <a:buNone/>
            </a:pPr>
            <a:r>
              <a:rPr lang="ja-JP" altLang="en-US" sz="2800" dirty="0"/>
              <a:t>→整理すると分母が</a:t>
            </a:r>
            <a:r>
              <a:rPr lang="en-US" altLang="ja-JP" sz="2800" dirty="0"/>
              <a:t>n-1</a:t>
            </a:r>
            <a:r>
              <a:rPr lang="ja-JP" altLang="en-US" sz="2800" dirty="0"/>
              <a:t>となる</a:t>
            </a:r>
            <a:endParaRPr kumimoji="1" lang="en-US" altLang="ja-JP" sz="2800" dirty="0">
              <a:latin typeface="Times New Roman" panose="02020603050405020304" pitchFamily="18" charset="0"/>
              <a:cs typeface="Times New Roman" panose="02020603050405020304" pitchFamily="18" charset="0"/>
            </a:endParaRPr>
          </a:p>
        </p:txBody>
      </p:sp>
      <p:graphicFrame>
        <p:nvGraphicFramePr>
          <p:cNvPr id="4" name="オブジェクト 3">
            <a:extLst>
              <a:ext uri="{FF2B5EF4-FFF2-40B4-BE49-F238E27FC236}">
                <a16:creationId xmlns:a16="http://schemas.microsoft.com/office/drawing/2014/main" id="{AEE8C336-A3A8-40E7-8ACF-EBAC2E818B92}"/>
              </a:ext>
            </a:extLst>
          </p:cNvPr>
          <p:cNvGraphicFramePr>
            <a:graphicFrameLocks noChangeAspect="1"/>
          </p:cNvGraphicFramePr>
          <p:nvPr>
            <p:extLst>
              <p:ext uri="{D42A27DB-BD31-4B8C-83A1-F6EECF244321}">
                <p14:modId xmlns:p14="http://schemas.microsoft.com/office/powerpoint/2010/main" val="3667143289"/>
              </p:ext>
            </p:extLst>
          </p:nvPr>
        </p:nvGraphicFramePr>
        <p:xfrm>
          <a:off x="5985457" y="4365104"/>
          <a:ext cx="2459037" cy="901700"/>
        </p:xfrm>
        <a:graphic>
          <a:graphicData uri="http://schemas.openxmlformats.org/presentationml/2006/ole">
            <mc:AlternateContent xmlns:mc="http://schemas.openxmlformats.org/markup-compatibility/2006">
              <mc:Choice xmlns:v="urn:schemas-microsoft-com:vml" Requires="v">
                <p:oleObj spid="_x0000_s3226" name="Equation" r:id="rId3" imgW="1143000" imgH="419040" progId="Equation.DSMT4">
                  <p:embed/>
                </p:oleObj>
              </mc:Choice>
              <mc:Fallback>
                <p:oleObj name="Equation" r:id="rId3" imgW="1143000" imgH="419040" progId="Equation.DSMT4">
                  <p:embed/>
                  <p:pic>
                    <p:nvPicPr>
                      <p:cNvPr id="0" name=""/>
                      <p:cNvPicPr/>
                      <p:nvPr/>
                    </p:nvPicPr>
                    <p:blipFill>
                      <a:blip r:embed="rId4"/>
                      <a:stretch>
                        <a:fillRect/>
                      </a:stretch>
                    </p:blipFill>
                    <p:spPr>
                      <a:xfrm>
                        <a:off x="5985457" y="4365104"/>
                        <a:ext cx="2459037" cy="901700"/>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CAEA4C85-360A-47D0-9D69-A18A1AF9C350}"/>
              </a:ext>
            </a:extLst>
          </p:cNvPr>
          <p:cNvSpPr txBox="1"/>
          <p:nvPr/>
        </p:nvSpPr>
        <p:spPr>
          <a:xfrm>
            <a:off x="4320367" y="3775452"/>
            <a:ext cx="198002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標本平均の分散</a:t>
            </a:r>
          </a:p>
        </p:txBody>
      </p:sp>
      <p:sp>
        <p:nvSpPr>
          <p:cNvPr id="6" name="テキスト ボックス 5">
            <a:extLst>
              <a:ext uri="{FF2B5EF4-FFF2-40B4-BE49-F238E27FC236}">
                <a16:creationId xmlns:a16="http://schemas.microsoft.com/office/drawing/2014/main" id="{5DCEDE5A-19CB-4700-8060-0E902EB2914A}"/>
              </a:ext>
            </a:extLst>
          </p:cNvPr>
          <p:cNvSpPr txBox="1"/>
          <p:nvPr/>
        </p:nvSpPr>
        <p:spPr>
          <a:xfrm>
            <a:off x="1953009" y="3937554"/>
            <a:ext cx="17235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母平均は未知</a:t>
            </a:r>
          </a:p>
        </p:txBody>
      </p:sp>
      <p:cxnSp>
        <p:nvCxnSpPr>
          <p:cNvPr id="8" name="コネクタ: 曲線 7">
            <a:extLst>
              <a:ext uri="{FF2B5EF4-FFF2-40B4-BE49-F238E27FC236}">
                <a16:creationId xmlns:a16="http://schemas.microsoft.com/office/drawing/2014/main" id="{4B8BD7A6-F106-4435-BDEF-C0AD1993E172}"/>
              </a:ext>
            </a:extLst>
          </p:cNvPr>
          <p:cNvCxnSpPr>
            <a:cxnSpLocks/>
          </p:cNvCxnSpPr>
          <p:nvPr/>
        </p:nvCxnSpPr>
        <p:spPr>
          <a:xfrm rot="5400000">
            <a:off x="2454372" y="4312717"/>
            <a:ext cx="245082" cy="239696"/>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F216B6C6-FBEC-4C1D-82AB-59015EB57E8B}"/>
              </a:ext>
            </a:extLst>
          </p:cNvPr>
          <p:cNvSpPr/>
          <p:nvPr/>
        </p:nvSpPr>
        <p:spPr>
          <a:xfrm>
            <a:off x="5481401" y="4383663"/>
            <a:ext cx="504056" cy="92846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U ターン 10">
            <a:extLst>
              <a:ext uri="{FF2B5EF4-FFF2-40B4-BE49-F238E27FC236}">
                <a16:creationId xmlns:a16="http://schemas.microsoft.com/office/drawing/2014/main" id="{5EB7E227-E021-42E2-9C55-1EBE14879BC5}"/>
              </a:ext>
            </a:extLst>
          </p:cNvPr>
          <p:cNvSpPr/>
          <p:nvPr/>
        </p:nvSpPr>
        <p:spPr>
          <a:xfrm>
            <a:off x="4833329" y="4175967"/>
            <a:ext cx="954107" cy="288032"/>
          </a:xfrm>
          <a:prstGeom prst="utur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四角形: 角を丸くする 11">
            <a:extLst>
              <a:ext uri="{FF2B5EF4-FFF2-40B4-BE49-F238E27FC236}">
                <a16:creationId xmlns:a16="http://schemas.microsoft.com/office/drawing/2014/main" id="{3998240D-C4F6-41CE-8A08-AF691D663439}"/>
              </a:ext>
            </a:extLst>
          </p:cNvPr>
          <p:cNvSpPr/>
          <p:nvPr/>
        </p:nvSpPr>
        <p:spPr>
          <a:xfrm>
            <a:off x="7353609" y="4946872"/>
            <a:ext cx="720080" cy="31993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0797B5A-D998-4178-8797-63AA56A7EBB8}"/>
              </a:ext>
            </a:extLst>
          </p:cNvPr>
          <p:cNvSpPr txBox="1"/>
          <p:nvPr/>
        </p:nvSpPr>
        <p:spPr>
          <a:xfrm>
            <a:off x="7236595" y="5249382"/>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自由度</a:t>
            </a:r>
          </a:p>
        </p:txBody>
      </p:sp>
      <p:sp>
        <p:nvSpPr>
          <p:cNvPr id="15" name="コンテンツ プレースホルダー 2">
            <a:extLst>
              <a:ext uri="{FF2B5EF4-FFF2-40B4-BE49-F238E27FC236}">
                <a16:creationId xmlns:a16="http://schemas.microsoft.com/office/drawing/2014/main" id="{E146854F-3D39-4C5E-B90D-788F72E87DFC}"/>
              </a:ext>
            </a:extLst>
          </p:cNvPr>
          <p:cNvSpPr txBox="1">
            <a:spLocks/>
          </p:cNvSpPr>
          <p:nvPr/>
        </p:nvSpPr>
        <p:spPr bwMode="auto">
          <a:xfrm>
            <a:off x="807456" y="5805264"/>
            <a:ext cx="7772400" cy="65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en-US" altLang="ja-JP" sz="2000" kern="0" dirty="0">
                <a:solidFill>
                  <a:srgbClr val="FF0000"/>
                </a:solidFill>
              </a:rPr>
              <a:t>※</a:t>
            </a:r>
            <a:r>
              <a:rPr lang="ja-JP" altLang="en-US" sz="2000" kern="0" dirty="0"/>
              <a:t>標本平均の分散が</a:t>
            </a:r>
            <a:r>
              <a:rPr lang="en-US" altLang="ja-JP" sz="2000" i="1" kern="0" dirty="0">
                <a:latin typeface="Times New Roman" panose="02020603050405020304" pitchFamily="18" charset="0"/>
                <a:cs typeface="Times New Roman" panose="02020603050405020304" pitchFamily="18" charset="0"/>
              </a:rPr>
              <a:t>σ</a:t>
            </a:r>
            <a:r>
              <a:rPr lang="en-US" altLang="ja-JP" sz="2000" kern="0" baseline="30000" dirty="0">
                <a:latin typeface="Times New Roman" panose="02020603050405020304" pitchFamily="18" charset="0"/>
                <a:cs typeface="Times New Roman" panose="02020603050405020304" pitchFamily="18" charset="0"/>
              </a:rPr>
              <a:t>2</a:t>
            </a:r>
            <a:r>
              <a:rPr lang="en-US" altLang="ja-JP" sz="2000" kern="0" dirty="0">
                <a:latin typeface="Times New Roman" panose="02020603050405020304" pitchFamily="18" charset="0"/>
                <a:cs typeface="Times New Roman" panose="02020603050405020304" pitchFamily="18" charset="0"/>
              </a:rPr>
              <a:t>/</a:t>
            </a:r>
            <a:r>
              <a:rPr lang="en-US" altLang="ja-JP" sz="2000" i="1" kern="0" dirty="0">
                <a:latin typeface="Times New Roman" panose="02020603050405020304" pitchFamily="18" charset="0"/>
                <a:cs typeface="Times New Roman" panose="02020603050405020304" pitchFamily="18" charset="0"/>
              </a:rPr>
              <a:t>n</a:t>
            </a:r>
            <a:r>
              <a:rPr lang="ja-JP" altLang="en-US" sz="2000" kern="0" dirty="0"/>
              <a:t>となることは，この後解説</a:t>
            </a:r>
            <a:endParaRPr lang="en-US" altLang="ja-JP" sz="2000" kern="0" dirty="0">
              <a:latin typeface="Times New Roman" panose="02020603050405020304" pitchFamily="18" charset="0"/>
              <a:cs typeface="Times New Roman" panose="02020603050405020304" pitchFamily="18" charset="0"/>
            </a:endParaRPr>
          </a:p>
        </p:txBody>
      </p:sp>
      <p:graphicFrame>
        <p:nvGraphicFramePr>
          <p:cNvPr id="16" name="オブジェクト 15">
            <a:extLst>
              <a:ext uri="{FF2B5EF4-FFF2-40B4-BE49-F238E27FC236}">
                <a16:creationId xmlns:a16="http://schemas.microsoft.com/office/drawing/2014/main" id="{035FE86A-60F9-4D39-BFD4-78D831F13014}"/>
              </a:ext>
            </a:extLst>
          </p:cNvPr>
          <p:cNvGraphicFramePr>
            <a:graphicFrameLocks noChangeAspect="1"/>
          </p:cNvGraphicFramePr>
          <p:nvPr>
            <p:extLst>
              <p:ext uri="{D42A27DB-BD31-4B8C-83A1-F6EECF244321}">
                <p14:modId xmlns:p14="http://schemas.microsoft.com/office/powerpoint/2010/main" val="3801327307"/>
              </p:ext>
            </p:extLst>
          </p:nvPr>
        </p:nvGraphicFramePr>
        <p:xfrm>
          <a:off x="5256722" y="4380433"/>
          <a:ext cx="738188" cy="901700"/>
        </p:xfrm>
        <a:graphic>
          <a:graphicData uri="http://schemas.openxmlformats.org/presentationml/2006/ole">
            <mc:AlternateContent xmlns:mc="http://schemas.openxmlformats.org/markup-compatibility/2006">
              <mc:Choice xmlns:v="urn:schemas-microsoft-com:vml" Requires="v">
                <p:oleObj spid="_x0000_s3227" name="Equation" r:id="rId6" imgW="342720" imgH="419040" progId="Equation.DSMT4">
                  <p:embed/>
                </p:oleObj>
              </mc:Choice>
              <mc:Fallback>
                <p:oleObj name="Equation" r:id="rId6" imgW="342720" imgH="419040" progId="Equation.DSMT4">
                  <p:embed/>
                  <p:pic>
                    <p:nvPicPr>
                      <p:cNvPr id="4" name="オブジェクト 3">
                        <a:extLst>
                          <a:ext uri="{FF2B5EF4-FFF2-40B4-BE49-F238E27FC236}">
                            <a16:creationId xmlns:a16="http://schemas.microsoft.com/office/drawing/2014/main" id="{AEE8C336-A3A8-40E7-8ACF-EBAC2E818B92}"/>
                          </a:ext>
                        </a:extLst>
                      </p:cNvPr>
                      <p:cNvPicPr/>
                      <p:nvPr/>
                    </p:nvPicPr>
                    <p:blipFill>
                      <a:blip r:embed="rId7"/>
                      <a:stretch>
                        <a:fillRect/>
                      </a:stretch>
                    </p:blipFill>
                    <p:spPr>
                      <a:xfrm>
                        <a:off x="5256722" y="4380433"/>
                        <a:ext cx="738188" cy="901700"/>
                      </a:xfrm>
                      <a:prstGeom prst="rect">
                        <a:avLst/>
                      </a:prstGeom>
                    </p:spPr>
                  </p:pic>
                </p:oleObj>
              </mc:Fallback>
            </mc:AlternateContent>
          </a:graphicData>
        </a:graphic>
      </p:graphicFrame>
      <p:graphicFrame>
        <p:nvGraphicFramePr>
          <p:cNvPr id="17" name="オブジェクト 16">
            <a:extLst>
              <a:ext uri="{FF2B5EF4-FFF2-40B4-BE49-F238E27FC236}">
                <a16:creationId xmlns:a16="http://schemas.microsoft.com/office/drawing/2014/main" id="{AD2ECDD9-B7BB-4E6D-A2F4-DCD7B55A46D0}"/>
              </a:ext>
            </a:extLst>
          </p:cNvPr>
          <p:cNvGraphicFramePr>
            <a:graphicFrameLocks noChangeAspect="1"/>
          </p:cNvGraphicFramePr>
          <p:nvPr>
            <p:extLst>
              <p:ext uri="{D42A27DB-BD31-4B8C-83A1-F6EECF244321}">
                <p14:modId xmlns:p14="http://schemas.microsoft.com/office/powerpoint/2010/main" val="921781700"/>
              </p:ext>
            </p:extLst>
          </p:nvPr>
        </p:nvGraphicFramePr>
        <p:xfrm>
          <a:off x="773622" y="4399483"/>
          <a:ext cx="4508500" cy="900112"/>
        </p:xfrm>
        <a:graphic>
          <a:graphicData uri="http://schemas.openxmlformats.org/presentationml/2006/ole">
            <mc:AlternateContent xmlns:mc="http://schemas.openxmlformats.org/markup-compatibility/2006">
              <mc:Choice xmlns:v="urn:schemas-microsoft-com:vml" Requires="v">
                <p:oleObj spid="_x0000_s3228" name="Equation" r:id="rId8" imgW="2095200" imgH="419040" progId="Equation.DSMT4">
                  <p:embed/>
                </p:oleObj>
              </mc:Choice>
              <mc:Fallback>
                <p:oleObj name="Equation" r:id="rId8" imgW="2095200" imgH="419040" progId="Equation.DSMT4">
                  <p:embed/>
                  <p:pic>
                    <p:nvPicPr>
                      <p:cNvPr id="16" name="オブジェクト 15">
                        <a:extLst>
                          <a:ext uri="{FF2B5EF4-FFF2-40B4-BE49-F238E27FC236}">
                            <a16:creationId xmlns:a16="http://schemas.microsoft.com/office/drawing/2014/main" id="{035FE86A-60F9-4D39-BFD4-78D831F13014}"/>
                          </a:ext>
                        </a:extLst>
                      </p:cNvPr>
                      <p:cNvPicPr/>
                      <p:nvPr/>
                    </p:nvPicPr>
                    <p:blipFill>
                      <a:blip r:embed="rId9"/>
                      <a:stretch>
                        <a:fillRect/>
                      </a:stretch>
                    </p:blipFill>
                    <p:spPr>
                      <a:xfrm>
                        <a:off x="773622" y="4399483"/>
                        <a:ext cx="4508500" cy="900112"/>
                      </a:xfrm>
                      <a:prstGeom prst="rect">
                        <a:avLst/>
                      </a:prstGeom>
                    </p:spPr>
                  </p:pic>
                </p:oleObj>
              </mc:Fallback>
            </mc:AlternateContent>
          </a:graphicData>
        </a:graphic>
      </p:graphicFrame>
      <p:sp>
        <p:nvSpPr>
          <p:cNvPr id="18" name="コンテンツ プレースホルダー 2">
            <a:extLst>
              <a:ext uri="{FF2B5EF4-FFF2-40B4-BE49-F238E27FC236}">
                <a16:creationId xmlns:a16="http://schemas.microsoft.com/office/drawing/2014/main" id="{C50D8004-3AE9-45D7-856B-88BD26DB925E}"/>
              </a:ext>
            </a:extLst>
          </p:cNvPr>
          <p:cNvSpPr txBox="1">
            <a:spLocks/>
          </p:cNvSpPr>
          <p:nvPr/>
        </p:nvSpPr>
        <p:spPr bwMode="auto">
          <a:xfrm>
            <a:off x="947129" y="2633436"/>
            <a:ext cx="7772400" cy="65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800" kern="0" dirty="0">
                <a:latin typeface="Times New Roman" panose="02020603050405020304" pitchFamily="18" charset="0"/>
                <a:cs typeface="Times New Roman" panose="02020603050405020304" pitchFamily="18" charset="0"/>
              </a:rPr>
              <a:t>→</a:t>
            </a:r>
            <a:r>
              <a:rPr lang="ja-JP" altLang="en-US" sz="2800" kern="0" dirty="0"/>
              <a:t>標本平均もバラつくので，その分散</a:t>
            </a:r>
            <a:r>
              <a:rPr lang="en-US" altLang="ja-JP" sz="2800" kern="0" baseline="30000" dirty="0">
                <a:solidFill>
                  <a:srgbClr val="FF0000"/>
                </a:solidFill>
              </a:rPr>
              <a:t>※</a:t>
            </a:r>
            <a:r>
              <a:rPr lang="ja-JP" altLang="en-US" sz="2800" kern="0" dirty="0"/>
              <a:t>も加える</a:t>
            </a:r>
            <a:endParaRPr lang="en-US" altLang="ja-JP" sz="2800" kern="0" dirty="0"/>
          </a:p>
        </p:txBody>
      </p:sp>
      <mc:AlternateContent xmlns:mc="http://schemas.openxmlformats.org/markup-compatibility/2006" xmlns:a14="http://schemas.microsoft.com/office/drawing/2010/main">
        <mc:Choice Requires="a14">
          <p:sp>
            <p:nvSpPr>
              <p:cNvPr id="19" name="コンテンツ プレースホルダー 2">
                <a:extLst>
                  <a:ext uri="{FF2B5EF4-FFF2-40B4-BE49-F238E27FC236}">
                    <a16:creationId xmlns:a16="http://schemas.microsoft.com/office/drawing/2014/main" id="{8FCFE306-8C08-44DC-98FA-6FC802F576C7}"/>
                  </a:ext>
                </a:extLst>
              </p:cNvPr>
              <p:cNvSpPr txBox="1">
                <a:spLocks/>
              </p:cNvSpPr>
              <p:nvPr/>
            </p:nvSpPr>
            <p:spPr bwMode="auto">
              <a:xfrm>
                <a:off x="773622" y="2065485"/>
                <a:ext cx="7772400" cy="65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kern="0" dirty="0"/>
                  <a:t>母平均</a:t>
                </a:r>
                <a:r>
                  <a:rPr lang="en-US" altLang="ja-JP" i="1" kern="0" dirty="0">
                    <a:latin typeface="Times New Roman" panose="02020603050405020304" pitchFamily="18" charset="0"/>
                    <a:cs typeface="Times New Roman" panose="02020603050405020304" pitchFamily="18" charset="0"/>
                  </a:rPr>
                  <a:t>μ</a:t>
                </a:r>
                <a:r>
                  <a:rPr lang="ja-JP" altLang="en-US" kern="0" dirty="0"/>
                  <a:t>の代わりに標本平均</a:t>
                </a:r>
                <a14:m>
                  <m:oMath xmlns:m="http://schemas.openxmlformats.org/officeDocument/2006/math">
                    <m:acc>
                      <m:accPr>
                        <m:chr m:val="̅"/>
                        <m:ctrlPr>
                          <a:rPr lang="ja-JP" altLang="en-US" i="1" kern="0" smtClean="0">
                            <a:latin typeface="Cambria Math" panose="02040503050406030204" pitchFamily="18" charset="0"/>
                          </a:rPr>
                        </m:ctrlPr>
                      </m:accPr>
                      <m:e>
                        <m:r>
                          <a:rPr lang="en-US" altLang="ja-JP" i="1" kern="0">
                            <a:latin typeface="Cambria Math" panose="02040503050406030204" pitchFamily="18" charset="0"/>
                          </a:rPr>
                          <m:t>𝑥</m:t>
                        </m:r>
                      </m:e>
                    </m:acc>
                  </m:oMath>
                </a14:m>
                <a:r>
                  <a:rPr lang="ja-JP" altLang="en-US" kern="0" dirty="0">
                    <a:latin typeface="Times New Roman" panose="02020603050405020304" pitchFamily="18" charset="0"/>
                    <a:cs typeface="Times New Roman" panose="02020603050405020304" pitchFamily="18" charset="0"/>
                  </a:rPr>
                  <a:t>で分散を計算</a:t>
                </a:r>
                <a:endParaRPr lang="en-US" altLang="ja-JP" kern="0" dirty="0">
                  <a:latin typeface="Times New Roman" panose="02020603050405020304" pitchFamily="18" charset="0"/>
                  <a:cs typeface="Times New Roman" panose="02020603050405020304" pitchFamily="18" charset="0"/>
                </a:endParaRPr>
              </a:p>
            </p:txBody>
          </p:sp>
        </mc:Choice>
        <mc:Fallback xmlns="">
          <p:sp>
            <p:nvSpPr>
              <p:cNvPr id="19" name="コンテンツ プレースホルダー 2">
                <a:extLst>
                  <a:ext uri="{FF2B5EF4-FFF2-40B4-BE49-F238E27FC236}">
                    <a16:creationId xmlns:a16="http://schemas.microsoft.com/office/drawing/2014/main" id="{8FCFE306-8C08-44DC-98FA-6FC802F576C7}"/>
                  </a:ext>
                </a:extLst>
              </p:cNvPr>
              <p:cNvSpPr txBox="1">
                <a:spLocks noRot="1" noChangeAspect="1" noMove="1" noResize="1" noEditPoints="1" noAdjustHandles="1" noChangeArrowheads="1" noChangeShapeType="1" noTextEdit="1"/>
              </p:cNvSpPr>
              <p:nvPr/>
            </p:nvSpPr>
            <p:spPr bwMode="auto">
              <a:xfrm>
                <a:off x="773622" y="2065485"/>
                <a:ext cx="7772400" cy="651520"/>
              </a:xfrm>
              <a:prstGeom prst="rect">
                <a:avLst/>
              </a:prstGeom>
              <a:blipFill>
                <a:blip r:embed="rId10"/>
                <a:stretch>
                  <a:fillRect t="-14953" b="-14019"/>
                </a:stretch>
              </a:blipFill>
              <a:ln w="9525">
                <a:noFill/>
                <a:miter lim="800000"/>
                <a:headEnd/>
                <a:tailEnd/>
              </a:ln>
              <a:effectLst/>
            </p:spPr>
            <p:txBody>
              <a:bodyPr/>
              <a:lstStyle/>
              <a:p>
                <a:r>
                  <a:rPr lang="ja-JP" altLang="en-US">
                    <a:noFill/>
                  </a:rPr>
                  <a:t> </a:t>
                </a:r>
              </a:p>
            </p:txBody>
          </p:sp>
        </mc:Fallback>
      </mc:AlternateContent>
    </p:spTree>
    <p:extLst>
      <p:ext uri="{BB962C8B-B14F-4D97-AF65-F5344CB8AC3E}">
        <p14:creationId xmlns:p14="http://schemas.microsoft.com/office/powerpoint/2010/main" val="17953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animBg="1"/>
      <p:bldP spid="11" grpId="0" animBg="1"/>
      <p:bldP spid="12" grpId="0" animBg="1"/>
      <p:bldP spid="13"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E0353-2D0C-4F16-9A2B-0FE3D0158FA2}"/>
              </a:ext>
            </a:extLst>
          </p:cNvPr>
          <p:cNvSpPr>
            <a:spLocks noGrp="1"/>
          </p:cNvSpPr>
          <p:nvPr>
            <p:ph type="title"/>
          </p:nvPr>
        </p:nvSpPr>
        <p:spPr/>
        <p:txBody>
          <a:bodyPr/>
          <a:lstStyle/>
          <a:p>
            <a:r>
              <a:rPr kumimoji="1" lang="en-US" altLang="ja-JP" dirty="0"/>
              <a:t>3.3</a:t>
            </a:r>
            <a:r>
              <a:rPr kumimoji="1" lang="ja-JP" altLang="en-US" dirty="0"/>
              <a:t>　標本分布と誤差</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3FA02B9-E76B-4684-A9C9-00A2A24BC0A3}"/>
                  </a:ext>
                </a:extLst>
              </p:cNvPr>
              <p:cNvSpPr>
                <a:spLocks noGrp="1"/>
              </p:cNvSpPr>
              <p:nvPr>
                <p:ph idx="1"/>
              </p:nvPr>
            </p:nvSpPr>
            <p:spPr>
              <a:xfrm>
                <a:off x="685800" y="2057400"/>
                <a:ext cx="7772400" cy="1659632"/>
              </a:xfrm>
            </p:spPr>
            <p:txBody>
              <a:bodyPr/>
              <a:lstStyle/>
              <a:p>
                <a:r>
                  <a:rPr kumimoji="1" lang="ja-JP" altLang="en-US" dirty="0"/>
                  <a:t>推測統計学では，標本データ</a:t>
                </a:r>
                <a:r>
                  <a:rPr kumimoji="1" lang="en-US" altLang="ja-JP" i="1" dirty="0">
                    <a:latin typeface="Times New Roman" panose="02020603050405020304" pitchFamily="18" charset="0"/>
                    <a:cs typeface="Times New Roman" panose="02020603050405020304" pitchFamily="18" charset="0"/>
                  </a:rPr>
                  <a:t>x</a:t>
                </a:r>
                <a:r>
                  <a:rPr kumimoji="1" lang="ja-JP" altLang="en-US" dirty="0"/>
                  <a:t>個別の分布ではなく，標本統計量（標本平均</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r>
                  <a:rPr kumimoji="1" lang="ja-JP" altLang="en-US" dirty="0"/>
                  <a:t>や標本分散</a:t>
                </a:r>
                <a:r>
                  <a:rPr kumimoji="1" lang="en-US" altLang="ja-JP" i="1" dirty="0">
                    <a:latin typeface="Times New Roman" panose="02020603050405020304" pitchFamily="18" charset="0"/>
                    <a:cs typeface="Times New Roman" panose="02020603050405020304" pitchFamily="18" charset="0"/>
                  </a:rPr>
                  <a:t>s</a:t>
                </a:r>
                <a:r>
                  <a:rPr kumimoji="1" lang="en-US" altLang="ja-JP" baseline="30000" dirty="0">
                    <a:latin typeface="Times New Roman" panose="02020603050405020304" pitchFamily="18" charset="0"/>
                    <a:cs typeface="Times New Roman" panose="02020603050405020304" pitchFamily="18" charset="0"/>
                  </a:rPr>
                  <a:t>2</a:t>
                </a:r>
                <a:r>
                  <a:rPr kumimoji="1" lang="ja-JP" altLang="en-US" dirty="0"/>
                  <a:t>など）の分布を考える</a:t>
                </a:r>
              </a:p>
            </p:txBody>
          </p:sp>
        </mc:Choice>
        <mc:Fallback xmlns="">
          <p:sp>
            <p:nvSpPr>
              <p:cNvPr id="3" name="コンテンツ プレースホルダー 2">
                <a:extLst>
                  <a:ext uri="{FF2B5EF4-FFF2-40B4-BE49-F238E27FC236}">
                    <a16:creationId xmlns:a16="http://schemas.microsoft.com/office/drawing/2014/main" id="{43FA02B9-E76B-4684-A9C9-00A2A24BC0A3}"/>
                  </a:ext>
                </a:extLst>
              </p:cNvPr>
              <p:cNvSpPr>
                <a:spLocks noGrp="1" noRot="1" noChangeAspect="1" noMove="1" noResize="1" noEditPoints="1" noAdjustHandles="1" noChangeArrowheads="1" noChangeShapeType="1" noTextEdit="1"/>
              </p:cNvSpPr>
              <p:nvPr>
                <p:ph idx="1"/>
              </p:nvPr>
            </p:nvSpPr>
            <p:spPr>
              <a:xfrm>
                <a:off x="685800" y="2057400"/>
                <a:ext cx="7772400" cy="1659632"/>
              </a:xfrm>
              <a:blipFill>
                <a:blip r:embed="rId2"/>
                <a:stretch>
                  <a:fillRect t="-5882" r="-1804"/>
                </a:stretch>
              </a:blipFill>
            </p:spPr>
            <p:txBody>
              <a:bodyPr/>
              <a:lstStyle/>
              <a:p>
                <a:r>
                  <a:rPr lang="ja-JP" altLang="en-US">
                    <a:noFill/>
                  </a:rPr>
                  <a:t> </a:t>
                </a:r>
              </a:p>
            </p:txBody>
          </p:sp>
        </mc:Fallback>
      </mc:AlternateContent>
      <p:sp>
        <p:nvSpPr>
          <p:cNvPr id="4" name="コンテンツ プレースホルダー 3">
            <a:extLst>
              <a:ext uri="{FF2B5EF4-FFF2-40B4-BE49-F238E27FC236}">
                <a16:creationId xmlns:a16="http://schemas.microsoft.com/office/drawing/2014/main" id="{95CC2979-4254-46F7-A0C3-6DF6F2D641B8}"/>
              </a:ext>
            </a:extLst>
          </p:cNvPr>
          <p:cNvSpPr txBox="1">
            <a:spLocks/>
          </p:cNvSpPr>
          <p:nvPr/>
        </p:nvSpPr>
        <p:spPr bwMode="auto">
          <a:xfrm>
            <a:off x="689540" y="4108707"/>
            <a:ext cx="3312368" cy="1519064"/>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70C0"/>
          </a:solidFill>
          <a:ln w="5715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None/>
            </a:pPr>
            <a:endParaRPr lang="ja-JP" altLang="en-US" dirty="0">
              <a:solidFill>
                <a:srgbClr val="FFFFFF"/>
              </a:solidFill>
            </a:endParaRPr>
          </a:p>
        </p:txBody>
      </p:sp>
      <p:cxnSp>
        <p:nvCxnSpPr>
          <p:cNvPr id="6" name="直線矢印コネクタ 5">
            <a:extLst>
              <a:ext uri="{FF2B5EF4-FFF2-40B4-BE49-F238E27FC236}">
                <a16:creationId xmlns:a16="http://schemas.microsoft.com/office/drawing/2014/main" id="{DEC599D4-C337-42CF-9E06-F4C1332646D8}"/>
              </a:ext>
            </a:extLst>
          </p:cNvPr>
          <p:cNvCxnSpPr>
            <a:cxnSpLocks/>
          </p:cNvCxnSpPr>
          <p:nvPr/>
        </p:nvCxnSpPr>
        <p:spPr>
          <a:xfrm>
            <a:off x="689540" y="5625517"/>
            <a:ext cx="3456384" cy="0"/>
          </a:xfrm>
          <a:prstGeom prst="straightConnector1">
            <a:avLst/>
          </a:prstGeom>
          <a:ln w="38100">
            <a:solidFill>
              <a:schemeClr val="bg1"/>
            </a:solidFill>
            <a:headEnd w="lg" len="med"/>
            <a:tailEnd type="arrow"/>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3">
            <a:extLst>
              <a:ext uri="{FF2B5EF4-FFF2-40B4-BE49-F238E27FC236}">
                <a16:creationId xmlns:a16="http://schemas.microsoft.com/office/drawing/2014/main" id="{AFD708C6-FEF5-4CF9-B63C-F1B2D62CF4C5}"/>
              </a:ext>
            </a:extLst>
          </p:cNvPr>
          <p:cNvSpPr txBox="1">
            <a:spLocks/>
          </p:cNvSpPr>
          <p:nvPr/>
        </p:nvSpPr>
        <p:spPr bwMode="auto">
          <a:xfrm>
            <a:off x="5092978" y="3964691"/>
            <a:ext cx="2736304" cy="1660826"/>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5715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cxnSp>
        <p:nvCxnSpPr>
          <p:cNvPr id="9" name="直線矢印コネクタ 8">
            <a:extLst>
              <a:ext uri="{FF2B5EF4-FFF2-40B4-BE49-F238E27FC236}">
                <a16:creationId xmlns:a16="http://schemas.microsoft.com/office/drawing/2014/main" id="{7EEA73C9-722C-47E9-B5E8-4C0B6AACED6F}"/>
              </a:ext>
            </a:extLst>
          </p:cNvPr>
          <p:cNvCxnSpPr>
            <a:cxnSpLocks/>
          </p:cNvCxnSpPr>
          <p:nvPr/>
        </p:nvCxnSpPr>
        <p:spPr>
          <a:xfrm>
            <a:off x="5092978" y="5623263"/>
            <a:ext cx="2952328" cy="0"/>
          </a:xfrm>
          <a:prstGeom prst="straightConnector1">
            <a:avLst/>
          </a:prstGeom>
          <a:ln w="38100">
            <a:solidFill>
              <a:schemeClr val="bg1"/>
            </a:solidFill>
            <a:headEnd w="lg" len="med"/>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6656ABF-50B2-4C9B-9936-5AE4E5ECC0E6}"/>
              </a:ext>
            </a:extLst>
          </p:cNvPr>
          <p:cNvSpPr txBox="1"/>
          <p:nvPr/>
        </p:nvSpPr>
        <p:spPr>
          <a:xfrm>
            <a:off x="4081317" y="5337351"/>
            <a:ext cx="356188" cy="553998"/>
          </a:xfrm>
          <a:prstGeom prst="rect">
            <a:avLst/>
          </a:prstGeom>
          <a:noFill/>
        </p:spPr>
        <p:txBody>
          <a:bodyPr wrap="none" rtlCol="0">
            <a:spAutoFit/>
          </a:bodyPr>
          <a:lstStyle/>
          <a:p>
            <a:pPr algn="l"/>
            <a:r>
              <a:rPr kumimoji="1" lang="en-US" altLang="ja-JP" sz="3000" i="1" dirty="0">
                <a:solidFill>
                  <a:srgbClr val="FFFF00"/>
                </a:solidFill>
                <a:ea typeface="ＭＳ Ｐゴシック" panose="020B0600070205080204" pitchFamily="50" charset="-128"/>
                <a:cs typeface="Times New Roman" panose="02020603050405020304" pitchFamily="18" charset="0"/>
              </a:rPr>
              <a:t>x</a:t>
            </a:r>
            <a:endParaRPr kumimoji="1" lang="ja-JP" altLang="en-US" sz="3000" i="1" dirty="0">
              <a:solidFill>
                <a:srgbClr val="FFFF00"/>
              </a:solidFill>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529BC79A-1FE5-4247-AFD5-9198EFC934A2}"/>
                  </a:ext>
                </a:extLst>
              </p:cNvPr>
              <p:cNvSpPr txBox="1"/>
              <p:nvPr/>
            </p:nvSpPr>
            <p:spPr>
              <a:xfrm>
                <a:off x="8045306" y="5309607"/>
                <a:ext cx="452368"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0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kumimoji="1" lang="en-US" altLang="ja-JP" sz="3000" i="1" dirty="0" smtClean="0">
                              <a:solidFill>
                                <a:srgbClr val="FFFF00"/>
                              </a:solidFill>
                              <a:cs typeface="Times New Roman" panose="02020603050405020304" pitchFamily="18" charset="0"/>
                            </a:rPr>
                            <m:t>x</m:t>
                          </m:r>
                        </m:e>
                      </m:acc>
                    </m:oMath>
                  </m:oMathPara>
                </a14:m>
                <a:endParaRPr kumimoji="1" lang="ja-JP" altLang="en-US" sz="30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12" name="テキスト ボックス 11">
                <a:extLst>
                  <a:ext uri="{FF2B5EF4-FFF2-40B4-BE49-F238E27FC236}">
                    <a16:creationId xmlns:a16="http://schemas.microsoft.com/office/drawing/2014/main" id="{529BC79A-1FE5-4247-AFD5-9198EFC934A2}"/>
                  </a:ext>
                </a:extLst>
              </p:cNvPr>
              <p:cNvSpPr txBox="1">
                <a:spLocks noRot="1" noChangeAspect="1" noMove="1" noResize="1" noEditPoints="1" noAdjustHandles="1" noChangeArrowheads="1" noChangeShapeType="1" noTextEdit="1"/>
              </p:cNvSpPr>
              <p:nvPr/>
            </p:nvSpPr>
            <p:spPr>
              <a:xfrm>
                <a:off x="8045306" y="5309607"/>
                <a:ext cx="452368" cy="553998"/>
              </a:xfrm>
              <a:prstGeom prst="rect">
                <a:avLst/>
              </a:prstGeom>
              <a:blipFill>
                <a:blip r:embed="rId4"/>
                <a:stretch>
                  <a:fillRect/>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6D300B99-826A-495B-AB31-6DA048223CDE}"/>
              </a:ext>
            </a:extLst>
          </p:cNvPr>
          <p:cNvSpPr txBox="1"/>
          <p:nvPr/>
        </p:nvSpPr>
        <p:spPr>
          <a:xfrm>
            <a:off x="1601770" y="4803952"/>
            <a:ext cx="1388522" cy="707886"/>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個別データ</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の分布</a:t>
            </a:r>
          </a:p>
        </p:txBody>
      </p:sp>
      <p:sp>
        <p:nvSpPr>
          <p:cNvPr id="15" name="テキスト ボックス 14">
            <a:extLst>
              <a:ext uri="{FF2B5EF4-FFF2-40B4-BE49-F238E27FC236}">
                <a16:creationId xmlns:a16="http://schemas.microsoft.com/office/drawing/2014/main" id="{F8884255-AF52-48E5-BBE7-DB099A364BE5}"/>
              </a:ext>
            </a:extLst>
          </p:cNvPr>
          <p:cNvSpPr txBox="1"/>
          <p:nvPr/>
        </p:nvSpPr>
        <p:spPr>
          <a:xfrm>
            <a:off x="5814330" y="4773976"/>
            <a:ext cx="1210588" cy="707886"/>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の分布</a:t>
            </a:r>
          </a:p>
        </p:txBody>
      </p:sp>
      <p:sp>
        <p:nvSpPr>
          <p:cNvPr id="16" name="テキスト ボックス 15">
            <a:extLst>
              <a:ext uri="{FF2B5EF4-FFF2-40B4-BE49-F238E27FC236}">
                <a16:creationId xmlns:a16="http://schemas.microsoft.com/office/drawing/2014/main" id="{29F61B49-D7D2-4B05-B0C9-929554F4011F}"/>
              </a:ext>
            </a:extLst>
          </p:cNvPr>
          <p:cNvSpPr txBox="1"/>
          <p:nvPr/>
        </p:nvSpPr>
        <p:spPr>
          <a:xfrm>
            <a:off x="919692" y="5792540"/>
            <a:ext cx="275267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の実験の繰り返し）</a:t>
            </a:r>
          </a:p>
        </p:txBody>
      </p:sp>
      <p:sp>
        <p:nvSpPr>
          <p:cNvPr id="17" name="テキスト ボックス 16">
            <a:extLst>
              <a:ext uri="{FF2B5EF4-FFF2-40B4-BE49-F238E27FC236}">
                <a16:creationId xmlns:a16="http://schemas.microsoft.com/office/drawing/2014/main" id="{73AFCA12-7FD4-4D97-8C0F-1BDABC262F5E}"/>
              </a:ext>
            </a:extLst>
          </p:cNvPr>
          <p:cNvSpPr txBox="1"/>
          <p:nvPr/>
        </p:nvSpPr>
        <p:spPr>
          <a:xfrm>
            <a:off x="5104533" y="5804951"/>
            <a:ext cx="288091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の実験の繰り返し）</a:t>
            </a:r>
          </a:p>
        </p:txBody>
      </p:sp>
      <p:cxnSp>
        <p:nvCxnSpPr>
          <p:cNvPr id="19" name="コネクタ: 曲線 18">
            <a:extLst>
              <a:ext uri="{FF2B5EF4-FFF2-40B4-BE49-F238E27FC236}">
                <a16:creationId xmlns:a16="http://schemas.microsoft.com/office/drawing/2014/main" id="{99414C2B-F899-4310-B2ED-FFAF060621E3}"/>
              </a:ext>
            </a:extLst>
          </p:cNvPr>
          <p:cNvCxnSpPr>
            <a:cxnSpLocks/>
          </p:cNvCxnSpPr>
          <p:nvPr/>
        </p:nvCxnSpPr>
        <p:spPr>
          <a:xfrm rot="16200000" flipV="1">
            <a:off x="5545663" y="3020056"/>
            <a:ext cx="304021" cy="225835"/>
          </a:xfrm>
          <a:prstGeom prst="curvedConnector3">
            <a:avLst>
              <a:gd name="adj1" fmla="val -763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DEEB667-9FE6-4759-AF9A-26461BAFEA4B}"/>
              </a:ext>
            </a:extLst>
          </p:cNvPr>
          <p:cNvSpPr txBox="1"/>
          <p:nvPr/>
        </p:nvSpPr>
        <p:spPr>
          <a:xfrm>
            <a:off x="5602280" y="3072309"/>
            <a:ext cx="3005952" cy="707886"/>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本章はこちらを扱います</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（標本分散の分布は次章）</a:t>
            </a:r>
          </a:p>
        </p:txBody>
      </p:sp>
      <p:sp>
        <p:nvSpPr>
          <p:cNvPr id="18" name="テキスト ボックス 17">
            <a:extLst>
              <a:ext uri="{FF2B5EF4-FFF2-40B4-BE49-F238E27FC236}">
                <a16:creationId xmlns:a16="http://schemas.microsoft.com/office/drawing/2014/main" id="{C1808B66-2068-43E5-87B1-916AA8396AB9}"/>
              </a:ext>
            </a:extLst>
          </p:cNvPr>
          <p:cNvSpPr txBox="1"/>
          <p:nvPr/>
        </p:nvSpPr>
        <p:spPr>
          <a:xfrm>
            <a:off x="3392130" y="4363634"/>
            <a:ext cx="2192626" cy="707886"/>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標本データの分布といっても</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 name="十字形 4">
            <a:extLst>
              <a:ext uri="{FF2B5EF4-FFF2-40B4-BE49-F238E27FC236}">
                <a16:creationId xmlns:a16="http://schemas.microsoft.com/office/drawing/2014/main" id="{5716DDBF-740B-4444-BF21-7143809FA65E}"/>
              </a:ext>
            </a:extLst>
          </p:cNvPr>
          <p:cNvSpPr/>
          <p:nvPr/>
        </p:nvSpPr>
        <p:spPr>
          <a:xfrm rot="18861862">
            <a:off x="1408018" y="4086380"/>
            <a:ext cx="1780751" cy="1782461"/>
          </a:xfrm>
          <a:prstGeom prst="plus">
            <a:avLst>
              <a:gd name="adj" fmla="val 46226"/>
            </a:avLst>
          </a:prstGeom>
          <a:solidFill>
            <a:srgbClr val="FF0000">
              <a:alpha val="68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41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5" grpId="0"/>
      <p:bldP spid="17"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2C4CA07D-2BD9-4A3E-8FBE-A833EA61B25E}"/>
              </a:ext>
            </a:extLst>
          </p:cNvPr>
          <p:cNvSpPr/>
          <p:nvPr/>
        </p:nvSpPr>
        <p:spPr>
          <a:xfrm>
            <a:off x="6389443" y="2846156"/>
            <a:ext cx="2211907" cy="2175689"/>
          </a:xfrm>
          <a:prstGeom prst="ellipse">
            <a:avLst/>
          </a:prstGeom>
          <a:solidFill>
            <a:srgbClr val="0070C0"/>
          </a:solid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1814B890-3FC8-4D91-93BD-87EA759A63A5}"/>
              </a:ext>
            </a:extLst>
          </p:cNvPr>
          <p:cNvSpPr/>
          <p:nvPr/>
        </p:nvSpPr>
        <p:spPr>
          <a:xfrm>
            <a:off x="7639933" y="3483870"/>
            <a:ext cx="908919" cy="918239"/>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C69662CA-F030-46D0-8C1D-7A23EA8B4491}"/>
              </a:ext>
            </a:extLst>
          </p:cNvPr>
          <p:cNvSpPr/>
          <p:nvPr/>
        </p:nvSpPr>
        <p:spPr>
          <a:xfrm>
            <a:off x="6851145" y="4010408"/>
            <a:ext cx="908919" cy="918239"/>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B3405EF4-4724-4972-BEAB-EC1296080C20}"/>
              </a:ext>
            </a:extLst>
          </p:cNvPr>
          <p:cNvSpPr/>
          <p:nvPr/>
        </p:nvSpPr>
        <p:spPr>
          <a:xfrm>
            <a:off x="6784695" y="3020366"/>
            <a:ext cx="908919" cy="918239"/>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4D78DBA-5666-4E81-A159-656F7E9D83FD}"/>
              </a:ext>
            </a:extLst>
          </p:cNvPr>
          <p:cNvSpPr>
            <a:spLocks noGrp="1"/>
          </p:cNvSpPr>
          <p:nvPr>
            <p:ph type="title"/>
          </p:nvPr>
        </p:nvSpPr>
        <p:spPr/>
        <p:txBody>
          <a:bodyPr/>
          <a:lstStyle/>
          <a:p>
            <a:r>
              <a:rPr kumimoji="1" lang="ja-JP" altLang="en-US" dirty="0"/>
              <a:t>標本統計量の分布とは？</a:t>
            </a:r>
          </a:p>
        </p:txBody>
      </p:sp>
      <p:pic>
        <p:nvPicPr>
          <p:cNvPr id="5" name="図 4">
            <a:extLst>
              <a:ext uri="{FF2B5EF4-FFF2-40B4-BE49-F238E27FC236}">
                <a16:creationId xmlns:a16="http://schemas.microsoft.com/office/drawing/2014/main" id="{AA5D3B04-5486-4E9E-819D-2B07414F2B6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804248" y="3199742"/>
            <a:ext cx="504056" cy="504056"/>
          </a:xfrm>
          <a:prstGeom prst="rect">
            <a:avLst/>
          </a:prstGeom>
        </p:spPr>
      </p:pic>
      <p:pic>
        <p:nvPicPr>
          <p:cNvPr id="6" name="図 5">
            <a:extLst>
              <a:ext uri="{FF2B5EF4-FFF2-40B4-BE49-F238E27FC236}">
                <a16:creationId xmlns:a16="http://schemas.microsoft.com/office/drawing/2014/main" id="{A052ADF4-84A7-4ADC-9794-98C5F3EED95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035198" y="3948639"/>
            <a:ext cx="504056" cy="504056"/>
          </a:xfrm>
          <a:prstGeom prst="rect">
            <a:avLst/>
          </a:prstGeom>
        </p:spPr>
      </p:pic>
      <p:pic>
        <p:nvPicPr>
          <p:cNvPr id="7" name="図 6">
            <a:extLst>
              <a:ext uri="{FF2B5EF4-FFF2-40B4-BE49-F238E27FC236}">
                <a16:creationId xmlns:a16="http://schemas.microsoft.com/office/drawing/2014/main" id="{5CEAC809-E8D4-41EB-9D5A-B78873E6100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857398" y="4384351"/>
            <a:ext cx="504056" cy="504056"/>
          </a:xfrm>
          <a:prstGeom prst="rect">
            <a:avLst/>
          </a:prstGeom>
        </p:spPr>
      </p:pic>
      <p:pic>
        <p:nvPicPr>
          <p:cNvPr id="8" name="図 7">
            <a:extLst>
              <a:ext uri="{FF2B5EF4-FFF2-40B4-BE49-F238E27FC236}">
                <a16:creationId xmlns:a16="http://schemas.microsoft.com/office/drawing/2014/main" id="{16727073-905A-4F33-BE7B-D4C93AC5925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263812" y="4316007"/>
            <a:ext cx="504056" cy="504056"/>
          </a:xfrm>
          <a:prstGeom prst="rect">
            <a:avLst/>
          </a:prstGeom>
        </p:spPr>
      </p:pic>
      <p:pic>
        <p:nvPicPr>
          <p:cNvPr id="9" name="図 8">
            <a:extLst>
              <a:ext uri="{FF2B5EF4-FFF2-40B4-BE49-F238E27FC236}">
                <a16:creationId xmlns:a16="http://schemas.microsoft.com/office/drawing/2014/main" id="{31D9C341-73BE-42FE-88CF-B091FFF525A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660954" y="3853161"/>
            <a:ext cx="504056" cy="504056"/>
          </a:xfrm>
          <a:prstGeom prst="rect">
            <a:avLst/>
          </a:prstGeom>
        </p:spPr>
      </p:pic>
      <p:pic>
        <p:nvPicPr>
          <p:cNvPr id="10" name="図 9">
            <a:extLst>
              <a:ext uri="{FF2B5EF4-FFF2-40B4-BE49-F238E27FC236}">
                <a16:creationId xmlns:a16="http://schemas.microsoft.com/office/drawing/2014/main" id="{0B20336F-FBB0-4929-9563-F48D332CCF3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903288" y="3559522"/>
            <a:ext cx="504056" cy="504056"/>
          </a:xfrm>
          <a:prstGeom prst="rect">
            <a:avLst/>
          </a:prstGeom>
        </p:spPr>
      </p:pic>
      <p:pic>
        <p:nvPicPr>
          <p:cNvPr id="11" name="図 10">
            <a:extLst>
              <a:ext uri="{FF2B5EF4-FFF2-40B4-BE49-F238E27FC236}">
                <a16:creationId xmlns:a16="http://schemas.microsoft.com/office/drawing/2014/main" id="{B8C63F59-1BB4-4CFD-9DAD-5B401D1D77E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8011586" y="3898053"/>
            <a:ext cx="504056" cy="504056"/>
          </a:xfrm>
          <a:prstGeom prst="rect">
            <a:avLst/>
          </a:prstGeom>
        </p:spPr>
      </p:pic>
      <p:pic>
        <p:nvPicPr>
          <p:cNvPr id="12" name="図 11">
            <a:extLst>
              <a:ext uri="{FF2B5EF4-FFF2-40B4-BE49-F238E27FC236}">
                <a16:creationId xmlns:a16="http://schemas.microsoft.com/office/drawing/2014/main" id="{19F3511D-F85A-48C8-9AC2-2CD4B49B0FC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825164" y="4343374"/>
            <a:ext cx="504056" cy="504056"/>
          </a:xfrm>
          <a:prstGeom prst="rect">
            <a:avLst/>
          </a:prstGeom>
        </p:spPr>
      </p:pic>
      <p:pic>
        <p:nvPicPr>
          <p:cNvPr id="14" name="図 13">
            <a:extLst>
              <a:ext uri="{FF2B5EF4-FFF2-40B4-BE49-F238E27FC236}">
                <a16:creationId xmlns:a16="http://schemas.microsoft.com/office/drawing/2014/main" id="{8EA1ED43-608E-4E9C-8527-B9C5EBAC45B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737641" y="2988637"/>
            <a:ext cx="504056" cy="504056"/>
          </a:xfrm>
          <a:prstGeom prst="rect">
            <a:avLst/>
          </a:prstGeom>
        </p:spPr>
      </p:pic>
      <p:sp>
        <p:nvSpPr>
          <p:cNvPr id="15" name="楕円 14">
            <a:extLst>
              <a:ext uri="{FF2B5EF4-FFF2-40B4-BE49-F238E27FC236}">
                <a16:creationId xmlns:a16="http://schemas.microsoft.com/office/drawing/2014/main" id="{EC55F929-24E6-4701-B49A-7680C970BA7F}"/>
              </a:ext>
            </a:extLst>
          </p:cNvPr>
          <p:cNvSpPr/>
          <p:nvPr/>
        </p:nvSpPr>
        <p:spPr>
          <a:xfrm>
            <a:off x="4221433" y="2650239"/>
            <a:ext cx="908919" cy="918239"/>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5381D77-387A-4129-88C9-F0059C7DB02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329843" y="3091225"/>
            <a:ext cx="504056" cy="504056"/>
          </a:xfrm>
          <a:prstGeom prst="rect">
            <a:avLst/>
          </a:prstGeom>
        </p:spPr>
      </p:pic>
      <p:pic>
        <p:nvPicPr>
          <p:cNvPr id="18" name="図 17">
            <a:extLst>
              <a:ext uri="{FF2B5EF4-FFF2-40B4-BE49-F238E27FC236}">
                <a16:creationId xmlns:a16="http://schemas.microsoft.com/office/drawing/2014/main" id="{1ED6CC31-6AD9-4DDF-898E-43A3D03C11B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269530" y="2720244"/>
            <a:ext cx="504056" cy="504056"/>
          </a:xfrm>
          <a:prstGeom prst="rect">
            <a:avLst/>
          </a:prstGeom>
        </p:spPr>
      </p:pic>
      <p:sp>
        <p:nvSpPr>
          <p:cNvPr id="20" name="円弧 19">
            <a:extLst>
              <a:ext uri="{FF2B5EF4-FFF2-40B4-BE49-F238E27FC236}">
                <a16:creationId xmlns:a16="http://schemas.microsoft.com/office/drawing/2014/main" id="{63AF04CD-A3E6-41AC-BA05-0E6157D40F09}"/>
              </a:ext>
            </a:extLst>
          </p:cNvPr>
          <p:cNvSpPr/>
          <p:nvPr/>
        </p:nvSpPr>
        <p:spPr>
          <a:xfrm rot="776427" flipH="1">
            <a:off x="4421211" y="3124530"/>
            <a:ext cx="3312595" cy="1490817"/>
          </a:xfrm>
          <a:prstGeom prst="arc">
            <a:avLst>
              <a:gd name="adj1" fmla="val 13746585"/>
              <a:gd name="adj2" fmla="val 20087753"/>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FE31BFD6-7616-4E4A-ABCC-7353E3DD0AAF}"/>
              </a:ext>
            </a:extLst>
          </p:cNvPr>
          <p:cNvSpPr/>
          <p:nvPr/>
        </p:nvSpPr>
        <p:spPr>
          <a:xfrm rot="19536368" flipH="1" flipV="1">
            <a:off x="4701705" y="3239172"/>
            <a:ext cx="2864389" cy="1912044"/>
          </a:xfrm>
          <a:prstGeom prst="arc">
            <a:avLst>
              <a:gd name="adj1" fmla="val 14916053"/>
              <a:gd name="adj2" fmla="val 20826716"/>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D60448E1-5722-4054-B163-8C846A6618D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043601" y="3429945"/>
            <a:ext cx="504056" cy="504056"/>
          </a:xfrm>
          <a:prstGeom prst="rect">
            <a:avLst/>
          </a:prstGeom>
        </p:spPr>
      </p:pic>
      <p:cxnSp>
        <p:nvCxnSpPr>
          <p:cNvPr id="23" name="直線矢印コネクタ 22">
            <a:extLst>
              <a:ext uri="{FF2B5EF4-FFF2-40B4-BE49-F238E27FC236}">
                <a16:creationId xmlns:a16="http://schemas.microsoft.com/office/drawing/2014/main" id="{96B75021-5A8D-466E-962E-9A0CA1501D0B}"/>
              </a:ext>
            </a:extLst>
          </p:cNvPr>
          <p:cNvCxnSpPr>
            <a:cxnSpLocks/>
            <a:stCxn id="42" idx="2"/>
            <a:endCxn id="34" idx="0"/>
          </p:cNvCxnSpPr>
          <p:nvPr/>
        </p:nvCxnSpPr>
        <p:spPr>
          <a:xfrm flipH="1">
            <a:off x="5156476" y="3942990"/>
            <a:ext cx="2483457" cy="176754"/>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DDC37746-5174-4BAD-8AAC-9E59D78A014B}"/>
              </a:ext>
            </a:extLst>
          </p:cNvPr>
          <p:cNvSpPr txBox="1"/>
          <p:nvPr/>
        </p:nvSpPr>
        <p:spPr>
          <a:xfrm>
            <a:off x="7674596" y="2488424"/>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a:t>
            </a:r>
          </a:p>
        </p:txBody>
      </p:sp>
      <p:sp>
        <p:nvSpPr>
          <p:cNvPr id="27" name="テキスト ボックス 26">
            <a:extLst>
              <a:ext uri="{FF2B5EF4-FFF2-40B4-BE49-F238E27FC236}">
                <a16:creationId xmlns:a16="http://schemas.microsoft.com/office/drawing/2014/main" id="{EE4E939C-1DAE-4599-BE14-1CC619C1320E}"/>
              </a:ext>
            </a:extLst>
          </p:cNvPr>
          <p:cNvSpPr txBox="1"/>
          <p:nvPr/>
        </p:nvSpPr>
        <p:spPr>
          <a:xfrm>
            <a:off x="5032492" y="2307233"/>
            <a:ext cx="2238814" cy="707886"/>
          </a:xfrm>
          <a:prstGeom prst="rect">
            <a:avLst/>
          </a:prstGeom>
          <a:noFill/>
        </p:spPr>
        <p:txBody>
          <a:bodyPr wrap="square" rtlCol="0">
            <a:spAutoFit/>
          </a:bodyPr>
          <a:lstStyle/>
          <a:p>
            <a:pPr algn="just"/>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回の実験で</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個の標本</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(n=3)</a:t>
            </a:r>
            <a:r>
              <a:rPr kumimoji="1" lang="ja-JP" altLang="en-US" sz="20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を抽</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出</a:t>
            </a:r>
          </a:p>
        </p:txBody>
      </p:sp>
      <p:pic>
        <p:nvPicPr>
          <p:cNvPr id="28" name="図 27">
            <a:extLst>
              <a:ext uri="{FF2B5EF4-FFF2-40B4-BE49-F238E27FC236}">
                <a16:creationId xmlns:a16="http://schemas.microsoft.com/office/drawing/2014/main" id="{FC86A6EC-CEFD-44B5-91BC-DB83E3B724B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647517" y="2871006"/>
            <a:ext cx="504056" cy="504056"/>
          </a:xfrm>
          <a:prstGeom prst="rect">
            <a:avLst/>
          </a:prstGeom>
        </p:spPr>
      </p:pic>
      <p:pic>
        <p:nvPicPr>
          <p:cNvPr id="29" name="図 28">
            <a:extLst>
              <a:ext uri="{FF2B5EF4-FFF2-40B4-BE49-F238E27FC236}">
                <a16:creationId xmlns:a16="http://schemas.microsoft.com/office/drawing/2014/main" id="{B3D27876-CBED-43ED-AEC2-14597050E9E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043601" y="2933440"/>
            <a:ext cx="504056" cy="504056"/>
          </a:xfrm>
          <a:prstGeom prst="rect">
            <a:avLst/>
          </a:prstGeom>
        </p:spPr>
      </p:pic>
      <p:pic>
        <p:nvPicPr>
          <p:cNvPr id="30" name="図 29">
            <a:extLst>
              <a:ext uri="{FF2B5EF4-FFF2-40B4-BE49-F238E27FC236}">
                <a16:creationId xmlns:a16="http://schemas.microsoft.com/office/drawing/2014/main" id="{D88550D5-09D7-4DCF-A7ED-0BAFFA5B6C2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343781" y="3588311"/>
            <a:ext cx="504056" cy="504056"/>
          </a:xfrm>
          <a:prstGeom prst="rect">
            <a:avLst/>
          </a:prstGeom>
        </p:spPr>
      </p:pic>
      <p:sp>
        <p:nvSpPr>
          <p:cNvPr id="31" name="楕円 30">
            <a:extLst>
              <a:ext uri="{FF2B5EF4-FFF2-40B4-BE49-F238E27FC236}">
                <a16:creationId xmlns:a16="http://schemas.microsoft.com/office/drawing/2014/main" id="{BF3A1493-1266-4408-BD1D-94876E3F57C5}"/>
              </a:ext>
            </a:extLst>
          </p:cNvPr>
          <p:cNvSpPr/>
          <p:nvPr/>
        </p:nvSpPr>
        <p:spPr>
          <a:xfrm>
            <a:off x="4226336" y="3646949"/>
            <a:ext cx="908919" cy="918239"/>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FC4E8290-5726-4A06-A828-E6F1FF0B36C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334746" y="4087935"/>
            <a:ext cx="504056" cy="504056"/>
          </a:xfrm>
          <a:prstGeom prst="rect">
            <a:avLst/>
          </a:prstGeom>
        </p:spPr>
      </p:pic>
      <p:pic>
        <p:nvPicPr>
          <p:cNvPr id="33" name="図 32">
            <a:extLst>
              <a:ext uri="{FF2B5EF4-FFF2-40B4-BE49-F238E27FC236}">
                <a16:creationId xmlns:a16="http://schemas.microsoft.com/office/drawing/2014/main" id="{F2F4C942-257B-4773-9256-2308D6DDA52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274433" y="3716954"/>
            <a:ext cx="504056" cy="504056"/>
          </a:xfrm>
          <a:prstGeom prst="rect">
            <a:avLst/>
          </a:prstGeom>
        </p:spPr>
      </p:pic>
      <p:pic>
        <p:nvPicPr>
          <p:cNvPr id="34" name="図 33">
            <a:extLst>
              <a:ext uri="{FF2B5EF4-FFF2-40B4-BE49-F238E27FC236}">
                <a16:creationId xmlns:a16="http://schemas.microsoft.com/office/drawing/2014/main" id="{C0D240BA-4C1A-4827-B550-73755554B51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652420" y="3867716"/>
            <a:ext cx="504056" cy="504056"/>
          </a:xfrm>
          <a:prstGeom prst="rect">
            <a:avLst/>
          </a:prstGeom>
        </p:spPr>
      </p:pic>
      <p:sp>
        <p:nvSpPr>
          <p:cNvPr id="35" name="楕円 34">
            <a:extLst>
              <a:ext uri="{FF2B5EF4-FFF2-40B4-BE49-F238E27FC236}">
                <a16:creationId xmlns:a16="http://schemas.microsoft.com/office/drawing/2014/main" id="{46A1E278-9EDF-4BCB-8458-B232117D4C2F}"/>
              </a:ext>
            </a:extLst>
          </p:cNvPr>
          <p:cNvSpPr/>
          <p:nvPr/>
        </p:nvSpPr>
        <p:spPr>
          <a:xfrm>
            <a:off x="4269530" y="4635193"/>
            <a:ext cx="908919" cy="918239"/>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AED45472-11E9-40EC-A5A4-28E5AE5FF47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377940" y="5076179"/>
            <a:ext cx="504056" cy="504056"/>
          </a:xfrm>
          <a:prstGeom prst="rect">
            <a:avLst/>
          </a:prstGeom>
        </p:spPr>
      </p:pic>
      <p:pic>
        <p:nvPicPr>
          <p:cNvPr id="37" name="図 36">
            <a:extLst>
              <a:ext uri="{FF2B5EF4-FFF2-40B4-BE49-F238E27FC236}">
                <a16:creationId xmlns:a16="http://schemas.microsoft.com/office/drawing/2014/main" id="{A54FD159-5F5F-4915-9C49-635D63E6BD7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317627" y="4705198"/>
            <a:ext cx="504056" cy="504056"/>
          </a:xfrm>
          <a:prstGeom prst="rect">
            <a:avLst/>
          </a:prstGeom>
        </p:spPr>
      </p:pic>
      <p:pic>
        <p:nvPicPr>
          <p:cNvPr id="38" name="図 37">
            <a:extLst>
              <a:ext uri="{FF2B5EF4-FFF2-40B4-BE49-F238E27FC236}">
                <a16:creationId xmlns:a16="http://schemas.microsoft.com/office/drawing/2014/main" id="{C0C3590E-7553-45AC-84B0-EA49FB17A25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695614" y="4855960"/>
            <a:ext cx="504056" cy="504056"/>
          </a:xfrm>
          <a:prstGeom prst="rect">
            <a:avLst/>
          </a:prstGeom>
        </p:spPr>
      </p:pic>
      <p:sp>
        <p:nvSpPr>
          <p:cNvPr id="80" name="フリーフォーム: 図形 79">
            <a:extLst>
              <a:ext uri="{FF2B5EF4-FFF2-40B4-BE49-F238E27FC236}">
                <a16:creationId xmlns:a16="http://schemas.microsoft.com/office/drawing/2014/main" id="{EB83B272-F9AC-4A65-B1F9-4FAA290D4B2F}"/>
              </a:ext>
            </a:extLst>
          </p:cNvPr>
          <p:cNvSpPr/>
          <p:nvPr/>
        </p:nvSpPr>
        <p:spPr>
          <a:xfrm>
            <a:off x="728518" y="2960785"/>
            <a:ext cx="2315739" cy="1508772"/>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矢印コネクタ 80">
            <a:extLst>
              <a:ext uri="{FF2B5EF4-FFF2-40B4-BE49-F238E27FC236}">
                <a16:creationId xmlns:a16="http://schemas.microsoft.com/office/drawing/2014/main" id="{F937F94D-D7CE-4231-BCCE-86884C8FE37D}"/>
              </a:ext>
            </a:extLst>
          </p:cNvPr>
          <p:cNvCxnSpPr>
            <a:cxnSpLocks/>
          </p:cNvCxnSpPr>
          <p:nvPr/>
        </p:nvCxnSpPr>
        <p:spPr>
          <a:xfrm flipV="1">
            <a:off x="513994" y="4476634"/>
            <a:ext cx="2624597" cy="10192"/>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C91FFBA1-1E8B-4FE9-ACB7-12CF75CFFC43}"/>
                  </a:ext>
                </a:extLst>
              </p:cNvPr>
              <p:cNvSpPr txBox="1"/>
              <p:nvPr/>
            </p:nvSpPr>
            <p:spPr>
              <a:xfrm>
                <a:off x="3064216" y="4260678"/>
                <a:ext cx="407484"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kumimoji="1" lang="en-US" altLang="ja-JP" sz="2500" i="1" dirty="0">
                              <a:solidFill>
                                <a:schemeClr val="bg1"/>
                              </a:solidFill>
                              <a:cs typeface="Times New Roman" panose="02020603050405020304" pitchFamily="18" charset="0"/>
                            </a:rPr>
                            <m:t>x</m:t>
                          </m:r>
                        </m:e>
                      </m:acc>
                    </m:oMath>
                  </m:oMathPara>
                </a14:m>
                <a:endParaRPr kumimoji="1" lang="ja-JP" altLang="en-US" sz="25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82" name="テキスト ボックス 81">
                <a:extLst>
                  <a:ext uri="{FF2B5EF4-FFF2-40B4-BE49-F238E27FC236}">
                    <a16:creationId xmlns:a16="http://schemas.microsoft.com/office/drawing/2014/main" id="{C91FFBA1-1E8B-4FE9-ACB7-12CF75CFFC43}"/>
                  </a:ext>
                </a:extLst>
              </p:cNvPr>
              <p:cNvSpPr txBox="1">
                <a:spLocks noRot="1" noChangeAspect="1" noMove="1" noResize="1" noEditPoints="1" noAdjustHandles="1" noChangeArrowheads="1" noChangeShapeType="1" noTextEdit="1"/>
              </p:cNvSpPr>
              <p:nvPr/>
            </p:nvSpPr>
            <p:spPr>
              <a:xfrm>
                <a:off x="3064216" y="4260678"/>
                <a:ext cx="407484" cy="477054"/>
              </a:xfrm>
              <a:prstGeom prst="rect">
                <a:avLst/>
              </a:prstGeom>
              <a:blipFill>
                <a:blip r:embed="rId3"/>
                <a:stretch>
                  <a:fillRect/>
                </a:stretch>
              </a:blipFill>
            </p:spPr>
            <p:txBody>
              <a:bodyPr/>
              <a:lstStyle/>
              <a:p>
                <a:r>
                  <a:rPr lang="ja-JP" altLang="en-US">
                    <a:noFill/>
                  </a:rPr>
                  <a:t> </a:t>
                </a:r>
              </a:p>
            </p:txBody>
          </p:sp>
        </mc:Fallback>
      </mc:AlternateContent>
      <p:sp>
        <p:nvSpPr>
          <p:cNvPr id="83" name="テキスト ボックス 82">
            <a:extLst>
              <a:ext uri="{FF2B5EF4-FFF2-40B4-BE49-F238E27FC236}">
                <a16:creationId xmlns:a16="http://schemas.microsoft.com/office/drawing/2014/main" id="{47E61991-D4CA-42B4-B2FA-1175238A7A12}"/>
              </a:ext>
            </a:extLst>
          </p:cNvPr>
          <p:cNvSpPr txBox="1"/>
          <p:nvPr/>
        </p:nvSpPr>
        <p:spPr>
          <a:xfrm>
            <a:off x="1125089"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4" name="テキスト ボックス 83">
            <a:extLst>
              <a:ext uri="{FF2B5EF4-FFF2-40B4-BE49-F238E27FC236}">
                <a16:creationId xmlns:a16="http://schemas.microsoft.com/office/drawing/2014/main" id="{63014191-BCC0-4CDB-8157-A2DF1C0DF89A}"/>
              </a:ext>
            </a:extLst>
          </p:cNvPr>
          <p:cNvSpPr txBox="1"/>
          <p:nvPr/>
        </p:nvSpPr>
        <p:spPr>
          <a:xfrm>
            <a:off x="1291960"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5" name="テキスト ボックス 84">
            <a:extLst>
              <a:ext uri="{FF2B5EF4-FFF2-40B4-BE49-F238E27FC236}">
                <a16:creationId xmlns:a16="http://schemas.microsoft.com/office/drawing/2014/main" id="{CF6E1D69-8D40-4443-AF58-3EE5DA990471}"/>
              </a:ext>
            </a:extLst>
          </p:cNvPr>
          <p:cNvSpPr txBox="1"/>
          <p:nvPr/>
        </p:nvSpPr>
        <p:spPr>
          <a:xfrm>
            <a:off x="1458831"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6" name="テキスト ボックス 85">
            <a:extLst>
              <a:ext uri="{FF2B5EF4-FFF2-40B4-BE49-F238E27FC236}">
                <a16:creationId xmlns:a16="http://schemas.microsoft.com/office/drawing/2014/main" id="{1F573933-E34A-49F0-86AE-42CBFE8F1206}"/>
              </a:ext>
            </a:extLst>
          </p:cNvPr>
          <p:cNvSpPr txBox="1"/>
          <p:nvPr/>
        </p:nvSpPr>
        <p:spPr>
          <a:xfrm>
            <a:off x="1625702"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7" name="テキスト ボックス 86">
            <a:extLst>
              <a:ext uri="{FF2B5EF4-FFF2-40B4-BE49-F238E27FC236}">
                <a16:creationId xmlns:a16="http://schemas.microsoft.com/office/drawing/2014/main" id="{6C4F66D9-2239-4349-ABB3-B13C339A9267}"/>
              </a:ext>
            </a:extLst>
          </p:cNvPr>
          <p:cNvSpPr txBox="1"/>
          <p:nvPr/>
        </p:nvSpPr>
        <p:spPr>
          <a:xfrm>
            <a:off x="1792573"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8" name="テキスト ボックス 87">
            <a:extLst>
              <a:ext uri="{FF2B5EF4-FFF2-40B4-BE49-F238E27FC236}">
                <a16:creationId xmlns:a16="http://schemas.microsoft.com/office/drawing/2014/main" id="{F41AFDB1-ACEA-41CB-94C9-6F2398EBC7C3}"/>
              </a:ext>
            </a:extLst>
          </p:cNvPr>
          <p:cNvSpPr txBox="1"/>
          <p:nvPr/>
        </p:nvSpPr>
        <p:spPr>
          <a:xfrm>
            <a:off x="1959444"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9" name="テキスト ボックス 88">
            <a:extLst>
              <a:ext uri="{FF2B5EF4-FFF2-40B4-BE49-F238E27FC236}">
                <a16:creationId xmlns:a16="http://schemas.microsoft.com/office/drawing/2014/main" id="{DE7ABDFE-1FD6-45FD-9264-099DC3692387}"/>
              </a:ext>
            </a:extLst>
          </p:cNvPr>
          <p:cNvSpPr txBox="1"/>
          <p:nvPr/>
        </p:nvSpPr>
        <p:spPr>
          <a:xfrm>
            <a:off x="2126315"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0" name="テキスト ボックス 89">
            <a:extLst>
              <a:ext uri="{FF2B5EF4-FFF2-40B4-BE49-F238E27FC236}">
                <a16:creationId xmlns:a16="http://schemas.microsoft.com/office/drawing/2014/main" id="{1FFAC5DD-3D8F-42AA-AEE3-C383A9A373CA}"/>
              </a:ext>
            </a:extLst>
          </p:cNvPr>
          <p:cNvSpPr txBox="1"/>
          <p:nvPr/>
        </p:nvSpPr>
        <p:spPr>
          <a:xfrm>
            <a:off x="2281716" y="434670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1" name="テキスト ボックス 90">
            <a:extLst>
              <a:ext uri="{FF2B5EF4-FFF2-40B4-BE49-F238E27FC236}">
                <a16:creationId xmlns:a16="http://schemas.microsoft.com/office/drawing/2014/main" id="{B1F8F753-C54B-4B09-A89E-E8715EFDF96F}"/>
              </a:ext>
            </a:extLst>
          </p:cNvPr>
          <p:cNvSpPr txBox="1"/>
          <p:nvPr/>
        </p:nvSpPr>
        <p:spPr>
          <a:xfrm>
            <a:off x="1290831" y="41992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2" name="テキスト ボックス 91">
            <a:extLst>
              <a:ext uri="{FF2B5EF4-FFF2-40B4-BE49-F238E27FC236}">
                <a16:creationId xmlns:a16="http://schemas.microsoft.com/office/drawing/2014/main" id="{9BD9CB78-A6DB-4624-A260-751910E35722}"/>
              </a:ext>
            </a:extLst>
          </p:cNvPr>
          <p:cNvSpPr txBox="1"/>
          <p:nvPr/>
        </p:nvSpPr>
        <p:spPr>
          <a:xfrm>
            <a:off x="1457702" y="41992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3" name="テキスト ボックス 92">
            <a:extLst>
              <a:ext uri="{FF2B5EF4-FFF2-40B4-BE49-F238E27FC236}">
                <a16:creationId xmlns:a16="http://schemas.microsoft.com/office/drawing/2014/main" id="{3D40C05F-F345-4A34-8279-26138998245A}"/>
              </a:ext>
            </a:extLst>
          </p:cNvPr>
          <p:cNvSpPr txBox="1"/>
          <p:nvPr/>
        </p:nvSpPr>
        <p:spPr>
          <a:xfrm>
            <a:off x="1624573" y="41992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4" name="テキスト ボックス 93">
            <a:extLst>
              <a:ext uri="{FF2B5EF4-FFF2-40B4-BE49-F238E27FC236}">
                <a16:creationId xmlns:a16="http://schemas.microsoft.com/office/drawing/2014/main" id="{7EFB2521-C137-4090-8B7A-FA59AF39F410}"/>
              </a:ext>
            </a:extLst>
          </p:cNvPr>
          <p:cNvSpPr txBox="1"/>
          <p:nvPr/>
        </p:nvSpPr>
        <p:spPr>
          <a:xfrm>
            <a:off x="1791444" y="41992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5" name="テキスト ボックス 94">
            <a:extLst>
              <a:ext uri="{FF2B5EF4-FFF2-40B4-BE49-F238E27FC236}">
                <a16:creationId xmlns:a16="http://schemas.microsoft.com/office/drawing/2014/main" id="{8B53729A-2FF5-4E03-8E29-2B63A82F24D6}"/>
              </a:ext>
            </a:extLst>
          </p:cNvPr>
          <p:cNvSpPr txBox="1"/>
          <p:nvPr/>
        </p:nvSpPr>
        <p:spPr>
          <a:xfrm>
            <a:off x="1958315" y="41992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6" name="テキスト ボックス 95">
            <a:extLst>
              <a:ext uri="{FF2B5EF4-FFF2-40B4-BE49-F238E27FC236}">
                <a16:creationId xmlns:a16="http://schemas.microsoft.com/office/drawing/2014/main" id="{73F87077-2809-45F0-8501-31C670B828EF}"/>
              </a:ext>
            </a:extLst>
          </p:cNvPr>
          <p:cNvSpPr txBox="1"/>
          <p:nvPr/>
        </p:nvSpPr>
        <p:spPr>
          <a:xfrm>
            <a:off x="2125186" y="41992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7" name="テキスト ボックス 96">
            <a:extLst>
              <a:ext uri="{FF2B5EF4-FFF2-40B4-BE49-F238E27FC236}">
                <a16:creationId xmlns:a16="http://schemas.microsoft.com/office/drawing/2014/main" id="{DAB76E15-59B1-4E01-9D72-E6F45EE57CB5}"/>
              </a:ext>
            </a:extLst>
          </p:cNvPr>
          <p:cNvSpPr txBox="1"/>
          <p:nvPr/>
        </p:nvSpPr>
        <p:spPr>
          <a:xfrm>
            <a:off x="1619425" y="4044490"/>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8" name="テキスト ボックス 97">
            <a:extLst>
              <a:ext uri="{FF2B5EF4-FFF2-40B4-BE49-F238E27FC236}">
                <a16:creationId xmlns:a16="http://schemas.microsoft.com/office/drawing/2014/main" id="{DE4DACBF-13B3-4818-96D6-AA9629802B72}"/>
              </a:ext>
            </a:extLst>
          </p:cNvPr>
          <p:cNvSpPr txBox="1"/>
          <p:nvPr/>
        </p:nvSpPr>
        <p:spPr>
          <a:xfrm>
            <a:off x="1786296" y="4044490"/>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9" name="テキスト ボックス 98">
            <a:extLst>
              <a:ext uri="{FF2B5EF4-FFF2-40B4-BE49-F238E27FC236}">
                <a16:creationId xmlns:a16="http://schemas.microsoft.com/office/drawing/2014/main" id="{3F7E1373-5FC9-434A-B8BE-0143CC168C3F}"/>
              </a:ext>
            </a:extLst>
          </p:cNvPr>
          <p:cNvSpPr txBox="1"/>
          <p:nvPr/>
        </p:nvSpPr>
        <p:spPr>
          <a:xfrm>
            <a:off x="1953167" y="4044490"/>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0" name="テキスト ボックス 99">
            <a:extLst>
              <a:ext uri="{FF2B5EF4-FFF2-40B4-BE49-F238E27FC236}">
                <a16:creationId xmlns:a16="http://schemas.microsoft.com/office/drawing/2014/main" id="{DC346B14-A694-470D-9A80-29DFAAB46E49}"/>
              </a:ext>
            </a:extLst>
          </p:cNvPr>
          <p:cNvSpPr txBox="1"/>
          <p:nvPr/>
        </p:nvSpPr>
        <p:spPr>
          <a:xfrm>
            <a:off x="1471528" y="4047500"/>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1" name="テキスト ボックス 100">
            <a:extLst>
              <a:ext uri="{FF2B5EF4-FFF2-40B4-BE49-F238E27FC236}">
                <a16:creationId xmlns:a16="http://schemas.microsoft.com/office/drawing/2014/main" id="{75F1B296-5593-4E53-9EA7-31A080674D11}"/>
              </a:ext>
            </a:extLst>
          </p:cNvPr>
          <p:cNvSpPr txBox="1"/>
          <p:nvPr/>
        </p:nvSpPr>
        <p:spPr>
          <a:xfrm>
            <a:off x="1615572" y="3865388"/>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2" name="テキスト ボックス 101">
            <a:extLst>
              <a:ext uri="{FF2B5EF4-FFF2-40B4-BE49-F238E27FC236}">
                <a16:creationId xmlns:a16="http://schemas.microsoft.com/office/drawing/2014/main" id="{BD15D41F-CCCF-4A1F-B890-FBB95439FE5F}"/>
              </a:ext>
            </a:extLst>
          </p:cNvPr>
          <p:cNvSpPr txBox="1"/>
          <p:nvPr/>
        </p:nvSpPr>
        <p:spPr>
          <a:xfrm>
            <a:off x="1782443" y="3865388"/>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3" name="テキスト ボックス 102">
            <a:extLst>
              <a:ext uri="{FF2B5EF4-FFF2-40B4-BE49-F238E27FC236}">
                <a16:creationId xmlns:a16="http://schemas.microsoft.com/office/drawing/2014/main" id="{B8A5B7E4-F416-4CDD-8CAF-6E316DC8C6B6}"/>
              </a:ext>
            </a:extLst>
          </p:cNvPr>
          <p:cNvSpPr txBox="1"/>
          <p:nvPr/>
        </p:nvSpPr>
        <p:spPr>
          <a:xfrm>
            <a:off x="1949314" y="3865388"/>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4" name="テキスト ボックス 103">
            <a:extLst>
              <a:ext uri="{FF2B5EF4-FFF2-40B4-BE49-F238E27FC236}">
                <a16:creationId xmlns:a16="http://schemas.microsoft.com/office/drawing/2014/main" id="{7361B950-363A-4196-8AEF-DEBC7840BA84}"/>
              </a:ext>
            </a:extLst>
          </p:cNvPr>
          <p:cNvSpPr txBox="1"/>
          <p:nvPr/>
        </p:nvSpPr>
        <p:spPr>
          <a:xfrm>
            <a:off x="1467675" y="3868398"/>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5" name="テキスト ボックス 104">
            <a:extLst>
              <a:ext uri="{FF2B5EF4-FFF2-40B4-BE49-F238E27FC236}">
                <a16:creationId xmlns:a16="http://schemas.microsoft.com/office/drawing/2014/main" id="{51F14828-01C9-4558-ACC6-3333932EB79B}"/>
              </a:ext>
            </a:extLst>
          </p:cNvPr>
          <p:cNvSpPr txBox="1"/>
          <p:nvPr/>
        </p:nvSpPr>
        <p:spPr>
          <a:xfrm>
            <a:off x="1620105" y="3692461"/>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6" name="テキスト ボックス 105">
            <a:extLst>
              <a:ext uri="{FF2B5EF4-FFF2-40B4-BE49-F238E27FC236}">
                <a16:creationId xmlns:a16="http://schemas.microsoft.com/office/drawing/2014/main" id="{735AF875-18BF-4A99-8475-341B706BB906}"/>
              </a:ext>
            </a:extLst>
          </p:cNvPr>
          <p:cNvSpPr txBox="1"/>
          <p:nvPr/>
        </p:nvSpPr>
        <p:spPr>
          <a:xfrm>
            <a:off x="1797103" y="3712844"/>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7" name="テキスト ボックス 106">
            <a:extLst>
              <a:ext uri="{FF2B5EF4-FFF2-40B4-BE49-F238E27FC236}">
                <a16:creationId xmlns:a16="http://schemas.microsoft.com/office/drawing/2014/main" id="{EB8C4E29-831A-4A0E-9638-5787584FA029}"/>
              </a:ext>
            </a:extLst>
          </p:cNvPr>
          <p:cNvSpPr txBox="1"/>
          <p:nvPr/>
        </p:nvSpPr>
        <p:spPr>
          <a:xfrm>
            <a:off x="1625205" y="3520680"/>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8" name="テキスト ボックス 107">
            <a:extLst>
              <a:ext uri="{FF2B5EF4-FFF2-40B4-BE49-F238E27FC236}">
                <a16:creationId xmlns:a16="http://schemas.microsoft.com/office/drawing/2014/main" id="{9745EE09-44DC-4395-8F1D-79E7F3B41BEB}"/>
              </a:ext>
            </a:extLst>
          </p:cNvPr>
          <p:cNvSpPr txBox="1"/>
          <p:nvPr/>
        </p:nvSpPr>
        <p:spPr>
          <a:xfrm>
            <a:off x="1806678" y="35206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9" name="円弧 108">
            <a:extLst>
              <a:ext uri="{FF2B5EF4-FFF2-40B4-BE49-F238E27FC236}">
                <a16:creationId xmlns:a16="http://schemas.microsoft.com/office/drawing/2014/main" id="{9601BE6B-5F45-4479-B582-F49114152FB1}"/>
              </a:ext>
            </a:extLst>
          </p:cNvPr>
          <p:cNvSpPr/>
          <p:nvPr/>
        </p:nvSpPr>
        <p:spPr>
          <a:xfrm rot="534308" flipH="1" flipV="1">
            <a:off x="2322491" y="3738976"/>
            <a:ext cx="3601230" cy="1413659"/>
          </a:xfrm>
          <a:prstGeom prst="arc">
            <a:avLst>
              <a:gd name="adj1" fmla="val 14877898"/>
              <a:gd name="adj2" fmla="val 20981119"/>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10" name="円弧 109">
            <a:extLst>
              <a:ext uri="{FF2B5EF4-FFF2-40B4-BE49-F238E27FC236}">
                <a16:creationId xmlns:a16="http://schemas.microsoft.com/office/drawing/2014/main" id="{EDEA0B12-475A-41AE-9D5B-19662AC14C4A}"/>
              </a:ext>
            </a:extLst>
          </p:cNvPr>
          <p:cNvSpPr/>
          <p:nvPr/>
        </p:nvSpPr>
        <p:spPr>
          <a:xfrm rot="20752789" flipH="1">
            <a:off x="2086220" y="3260814"/>
            <a:ext cx="2402702" cy="623947"/>
          </a:xfrm>
          <a:prstGeom prst="arc">
            <a:avLst>
              <a:gd name="adj1" fmla="val 11435232"/>
              <a:gd name="adj2" fmla="val 21410994"/>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09A32BBA-5873-45E5-B972-676F994791FC}"/>
              </a:ext>
            </a:extLst>
          </p:cNvPr>
          <p:cNvSpPr/>
          <p:nvPr/>
        </p:nvSpPr>
        <p:spPr>
          <a:xfrm rot="20155800" flipH="1">
            <a:off x="1949480" y="4116569"/>
            <a:ext cx="2594393" cy="1016813"/>
          </a:xfrm>
          <a:prstGeom prst="arc">
            <a:avLst>
              <a:gd name="adj1" fmla="val 11384521"/>
              <a:gd name="adj2" fmla="val 18506208"/>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F944D65E-2CAA-48EF-8A38-CD8CC6C6C144}"/>
              </a:ext>
            </a:extLst>
          </p:cNvPr>
          <p:cNvSpPr txBox="1"/>
          <p:nvPr/>
        </p:nvSpPr>
        <p:spPr>
          <a:xfrm>
            <a:off x="1806584" y="3368135"/>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7" name="テキスト ボックス 116">
            <a:extLst>
              <a:ext uri="{FF2B5EF4-FFF2-40B4-BE49-F238E27FC236}">
                <a16:creationId xmlns:a16="http://schemas.microsoft.com/office/drawing/2014/main" id="{4EB16DFF-4215-46B6-B8F5-537D904A5E67}"/>
              </a:ext>
            </a:extLst>
          </p:cNvPr>
          <p:cNvSpPr txBox="1"/>
          <p:nvPr/>
        </p:nvSpPr>
        <p:spPr>
          <a:xfrm>
            <a:off x="1806584" y="3156414"/>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8" name="テキスト ボックス 117">
            <a:extLst>
              <a:ext uri="{FF2B5EF4-FFF2-40B4-BE49-F238E27FC236}">
                <a16:creationId xmlns:a16="http://schemas.microsoft.com/office/drawing/2014/main" id="{6FB5D8BC-203A-4757-8D9C-63B30A3076C8}"/>
              </a:ext>
            </a:extLst>
          </p:cNvPr>
          <p:cNvSpPr txBox="1"/>
          <p:nvPr/>
        </p:nvSpPr>
        <p:spPr>
          <a:xfrm>
            <a:off x="1622031" y="335824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9" name="テキスト ボックス 118">
            <a:extLst>
              <a:ext uri="{FF2B5EF4-FFF2-40B4-BE49-F238E27FC236}">
                <a16:creationId xmlns:a16="http://schemas.microsoft.com/office/drawing/2014/main" id="{4D76234D-52B1-4DE1-8E01-F3F106235B6F}"/>
              </a:ext>
            </a:extLst>
          </p:cNvPr>
          <p:cNvSpPr txBox="1"/>
          <p:nvPr/>
        </p:nvSpPr>
        <p:spPr>
          <a:xfrm>
            <a:off x="1631606" y="316607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0" name="テキスト ボックス 119">
            <a:extLst>
              <a:ext uri="{FF2B5EF4-FFF2-40B4-BE49-F238E27FC236}">
                <a16:creationId xmlns:a16="http://schemas.microsoft.com/office/drawing/2014/main" id="{E6A27BDA-DA6A-4EAD-9342-B5E833BBCCCB}"/>
              </a:ext>
            </a:extLst>
          </p:cNvPr>
          <p:cNvSpPr txBox="1"/>
          <p:nvPr/>
        </p:nvSpPr>
        <p:spPr>
          <a:xfrm>
            <a:off x="1458319" y="3713744"/>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1" name="テキスト ボックス 120">
            <a:extLst>
              <a:ext uri="{FF2B5EF4-FFF2-40B4-BE49-F238E27FC236}">
                <a16:creationId xmlns:a16="http://schemas.microsoft.com/office/drawing/2014/main" id="{7AF16ECA-8D6A-40D1-906E-8BB35DDEC8F1}"/>
              </a:ext>
            </a:extLst>
          </p:cNvPr>
          <p:cNvSpPr txBox="1"/>
          <p:nvPr/>
        </p:nvSpPr>
        <p:spPr>
          <a:xfrm>
            <a:off x="1467894" y="35215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2" name="テキスト ボックス 121">
            <a:extLst>
              <a:ext uri="{FF2B5EF4-FFF2-40B4-BE49-F238E27FC236}">
                <a16:creationId xmlns:a16="http://schemas.microsoft.com/office/drawing/2014/main" id="{427D3770-B1AB-4618-BD9F-F6A080457D22}"/>
              </a:ext>
            </a:extLst>
          </p:cNvPr>
          <p:cNvSpPr txBox="1"/>
          <p:nvPr/>
        </p:nvSpPr>
        <p:spPr>
          <a:xfrm>
            <a:off x="1967711" y="3713744"/>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3" name="テキスト ボックス 122">
            <a:extLst>
              <a:ext uri="{FF2B5EF4-FFF2-40B4-BE49-F238E27FC236}">
                <a16:creationId xmlns:a16="http://schemas.microsoft.com/office/drawing/2014/main" id="{F758F359-8656-4700-B62B-C16E88828893}"/>
              </a:ext>
            </a:extLst>
          </p:cNvPr>
          <p:cNvSpPr txBox="1"/>
          <p:nvPr/>
        </p:nvSpPr>
        <p:spPr>
          <a:xfrm>
            <a:off x="1977286" y="35215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4" name="テキスト ボックス 123">
            <a:extLst>
              <a:ext uri="{FF2B5EF4-FFF2-40B4-BE49-F238E27FC236}">
                <a16:creationId xmlns:a16="http://schemas.microsoft.com/office/drawing/2014/main" id="{E3394F5E-728C-4EDF-8080-A3266A99806F}"/>
              </a:ext>
            </a:extLst>
          </p:cNvPr>
          <p:cNvSpPr txBox="1"/>
          <p:nvPr/>
        </p:nvSpPr>
        <p:spPr>
          <a:xfrm>
            <a:off x="1285371" y="4060153"/>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5" name="テキスト ボックス 124">
            <a:extLst>
              <a:ext uri="{FF2B5EF4-FFF2-40B4-BE49-F238E27FC236}">
                <a16:creationId xmlns:a16="http://schemas.microsoft.com/office/drawing/2014/main" id="{AB05112D-3D8F-48C3-88BC-255926F29862}"/>
              </a:ext>
            </a:extLst>
          </p:cNvPr>
          <p:cNvSpPr txBox="1"/>
          <p:nvPr/>
        </p:nvSpPr>
        <p:spPr>
          <a:xfrm>
            <a:off x="1294946" y="3867988"/>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6" name="テキスト ボックス 125">
            <a:extLst>
              <a:ext uri="{FF2B5EF4-FFF2-40B4-BE49-F238E27FC236}">
                <a16:creationId xmlns:a16="http://schemas.microsoft.com/office/drawing/2014/main" id="{73EF2ADC-8E5B-4BEC-977B-60DD441C7BEE}"/>
              </a:ext>
            </a:extLst>
          </p:cNvPr>
          <p:cNvSpPr txBox="1"/>
          <p:nvPr/>
        </p:nvSpPr>
        <p:spPr>
          <a:xfrm>
            <a:off x="2102971" y="405243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7" name="テキスト ボックス 126">
            <a:extLst>
              <a:ext uri="{FF2B5EF4-FFF2-40B4-BE49-F238E27FC236}">
                <a16:creationId xmlns:a16="http://schemas.microsoft.com/office/drawing/2014/main" id="{4A632A17-4BFF-4070-9DE7-62050BB1A106}"/>
              </a:ext>
            </a:extLst>
          </p:cNvPr>
          <p:cNvSpPr txBox="1"/>
          <p:nvPr/>
        </p:nvSpPr>
        <p:spPr>
          <a:xfrm>
            <a:off x="2112546" y="386026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8" name="テキスト ボックス 127">
            <a:extLst>
              <a:ext uri="{FF2B5EF4-FFF2-40B4-BE49-F238E27FC236}">
                <a16:creationId xmlns:a16="http://schemas.microsoft.com/office/drawing/2014/main" id="{A25D6629-A981-41FA-9C78-341F0B927AEC}"/>
              </a:ext>
            </a:extLst>
          </p:cNvPr>
          <p:cNvSpPr txBox="1"/>
          <p:nvPr/>
        </p:nvSpPr>
        <p:spPr>
          <a:xfrm>
            <a:off x="1110695" y="420636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9" name="テキスト ボックス 128">
            <a:extLst>
              <a:ext uri="{FF2B5EF4-FFF2-40B4-BE49-F238E27FC236}">
                <a16:creationId xmlns:a16="http://schemas.microsoft.com/office/drawing/2014/main" id="{19A7DC8D-1C4F-4EF7-BB13-86412D63C2D1}"/>
              </a:ext>
            </a:extLst>
          </p:cNvPr>
          <p:cNvSpPr txBox="1"/>
          <p:nvPr/>
        </p:nvSpPr>
        <p:spPr>
          <a:xfrm>
            <a:off x="1120270" y="4014204"/>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0" name="テキスト ボックス 129">
            <a:extLst>
              <a:ext uri="{FF2B5EF4-FFF2-40B4-BE49-F238E27FC236}">
                <a16:creationId xmlns:a16="http://schemas.microsoft.com/office/drawing/2014/main" id="{118F5DB6-4D88-41C9-AD4C-39C7BED87FD3}"/>
              </a:ext>
            </a:extLst>
          </p:cNvPr>
          <p:cNvSpPr txBox="1"/>
          <p:nvPr/>
        </p:nvSpPr>
        <p:spPr>
          <a:xfrm>
            <a:off x="2284001" y="4195194"/>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1" name="テキスト ボックス 130">
            <a:extLst>
              <a:ext uri="{FF2B5EF4-FFF2-40B4-BE49-F238E27FC236}">
                <a16:creationId xmlns:a16="http://schemas.microsoft.com/office/drawing/2014/main" id="{C48964D0-5424-4EE5-973E-2F85CA3FCB66}"/>
              </a:ext>
            </a:extLst>
          </p:cNvPr>
          <p:cNvSpPr txBox="1"/>
          <p:nvPr/>
        </p:nvSpPr>
        <p:spPr>
          <a:xfrm>
            <a:off x="2265464" y="405243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2" name="テキスト ボックス 131">
            <a:extLst>
              <a:ext uri="{FF2B5EF4-FFF2-40B4-BE49-F238E27FC236}">
                <a16:creationId xmlns:a16="http://schemas.microsoft.com/office/drawing/2014/main" id="{4994F470-CDC3-4303-9B80-42DF74415D98}"/>
              </a:ext>
            </a:extLst>
          </p:cNvPr>
          <p:cNvSpPr txBox="1"/>
          <p:nvPr/>
        </p:nvSpPr>
        <p:spPr>
          <a:xfrm>
            <a:off x="937240" y="436179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3" name="テキスト ボックス 132">
            <a:extLst>
              <a:ext uri="{FF2B5EF4-FFF2-40B4-BE49-F238E27FC236}">
                <a16:creationId xmlns:a16="http://schemas.microsoft.com/office/drawing/2014/main" id="{D3D665BE-91BF-4E8C-867D-ED96FEC9ABCB}"/>
              </a:ext>
            </a:extLst>
          </p:cNvPr>
          <p:cNvSpPr txBox="1"/>
          <p:nvPr/>
        </p:nvSpPr>
        <p:spPr>
          <a:xfrm>
            <a:off x="946815" y="418897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4" name="テキスト ボックス 133">
            <a:extLst>
              <a:ext uri="{FF2B5EF4-FFF2-40B4-BE49-F238E27FC236}">
                <a16:creationId xmlns:a16="http://schemas.microsoft.com/office/drawing/2014/main" id="{9A4B606B-08DA-450D-BBD2-5911B235AC9F}"/>
              </a:ext>
            </a:extLst>
          </p:cNvPr>
          <p:cNvSpPr txBox="1"/>
          <p:nvPr/>
        </p:nvSpPr>
        <p:spPr>
          <a:xfrm>
            <a:off x="2466390" y="4339963"/>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5" name="テキスト ボックス 134">
            <a:extLst>
              <a:ext uri="{FF2B5EF4-FFF2-40B4-BE49-F238E27FC236}">
                <a16:creationId xmlns:a16="http://schemas.microsoft.com/office/drawing/2014/main" id="{972D5C9A-CFB8-405B-9B74-B88A6D7555BD}"/>
              </a:ext>
            </a:extLst>
          </p:cNvPr>
          <p:cNvSpPr txBox="1"/>
          <p:nvPr/>
        </p:nvSpPr>
        <p:spPr>
          <a:xfrm>
            <a:off x="2465366" y="421451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6" name="テキスト ボックス 135">
            <a:extLst>
              <a:ext uri="{FF2B5EF4-FFF2-40B4-BE49-F238E27FC236}">
                <a16:creationId xmlns:a16="http://schemas.microsoft.com/office/drawing/2014/main" id="{89D3A985-4B7D-4C82-B374-4F144C64EAD4}"/>
              </a:ext>
            </a:extLst>
          </p:cNvPr>
          <p:cNvSpPr txBox="1"/>
          <p:nvPr/>
        </p:nvSpPr>
        <p:spPr>
          <a:xfrm>
            <a:off x="2638424" y="4348923"/>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7" name="テキスト ボックス 136">
            <a:extLst>
              <a:ext uri="{FF2B5EF4-FFF2-40B4-BE49-F238E27FC236}">
                <a16:creationId xmlns:a16="http://schemas.microsoft.com/office/drawing/2014/main" id="{5E3ED0D9-D05B-42B1-A9E0-5F69421006B5}"/>
              </a:ext>
            </a:extLst>
          </p:cNvPr>
          <p:cNvSpPr txBox="1"/>
          <p:nvPr/>
        </p:nvSpPr>
        <p:spPr>
          <a:xfrm>
            <a:off x="751167" y="4360825"/>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8" name="テキスト ボックス 137">
            <a:extLst>
              <a:ext uri="{FF2B5EF4-FFF2-40B4-BE49-F238E27FC236}">
                <a16:creationId xmlns:a16="http://schemas.microsoft.com/office/drawing/2014/main" id="{4BBABFCA-828F-4DD4-9899-00B1D1FAEEAE}"/>
              </a:ext>
            </a:extLst>
          </p:cNvPr>
          <p:cNvSpPr txBox="1"/>
          <p:nvPr/>
        </p:nvSpPr>
        <p:spPr>
          <a:xfrm>
            <a:off x="6783871" y="5064450"/>
            <a:ext cx="1786066"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μ=1.0cm</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39" name="テキスト ボックス 138">
                <a:extLst>
                  <a:ext uri="{FF2B5EF4-FFF2-40B4-BE49-F238E27FC236}">
                    <a16:creationId xmlns:a16="http://schemas.microsoft.com/office/drawing/2014/main" id="{9D453987-0623-44FC-80A6-43D8EE751753}"/>
                  </a:ext>
                </a:extLst>
              </p:cNvPr>
              <p:cNvSpPr txBox="1"/>
              <p:nvPr/>
            </p:nvSpPr>
            <p:spPr>
              <a:xfrm>
                <a:off x="3291865" y="2429573"/>
                <a:ext cx="1056700" cy="61555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i="1">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=0.9cm</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39" name="テキスト ボックス 138">
                <a:extLst>
                  <a:ext uri="{FF2B5EF4-FFF2-40B4-BE49-F238E27FC236}">
                    <a16:creationId xmlns:a16="http://schemas.microsoft.com/office/drawing/2014/main" id="{9D453987-0623-44FC-80A6-43D8EE751753}"/>
                  </a:ext>
                </a:extLst>
              </p:cNvPr>
              <p:cNvSpPr txBox="1">
                <a:spLocks noRot="1" noChangeAspect="1" noMove="1" noResize="1" noEditPoints="1" noAdjustHandles="1" noChangeArrowheads="1" noChangeShapeType="1" noTextEdit="1"/>
              </p:cNvSpPr>
              <p:nvPr/>
            </p:nvSpPr>
            <p:spPr>
              <a:xfrm>
                <a:off x="3291865" y="2429573"/>
                <a:ext cx="1056700" cy="615553"/>
              </a:xfrm>
              <a:prstGeom prst="rect">
                <a:avLst/>
              </a:prstGeom>
              <a:blipFill>
                <a:blip r:embed="rId4"/>
                <a:stretch>
                  <a:fillRect l="-3468" t="-2970" r="-2312" b="-108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1" name="テキスト ボックス 140">
                <a:extLst>
                  <a:ext uri="{FF2B5EF4-FFF2-40B4-BE49-F238E27FC236}">
                    <a16:creationId xmlns:a16="http://schemas.microsoft.com/office/drawing/2014/main" id="{0167BC28-309C-4F64-8606-9EA64D581D7F}"/>
                  </a:ext>
                </a:extLst>
              </p:cNvPr>
              <p:cNvSpPr txBox="1"/>
              <p:nvPr/>
            </p:nvSpPr>
            <p:spPr>
              <a:xfrm>
                <a:off x="3285733" y="3940758"/>
                <a:ext cx="1020023" cy="353943"/>
              </a:xfrm>
              <a:prstGeom prst="rect">
                <a:avLst/>
              </a:prstGeom>
              <a:noFill/>
            </p:spPr>
            <p:txBody>
              <a:bodyPr wrap="none" rtlCol="0">
                <a:spAutoFit/>
              </a:bodyPr>
              <a:lstStyle/>
              <a:p>
                <a:pPr algn="l"/>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i="1">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=1.1cm</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41" name="テキスト ボックス 140">
                <a:extLst>
                  <a:ext uri="{FF2B5EF4-FFF2-40B4-BE49-F238E27FC236}">
                    <a16:creationId xmlns:a16="http://schemas.microsoft.com/office/drawing/2014/main" id="{0167BC28-309C-4F64-8606-9EA64D581D7F}"/>
                  </a:ext>
                </a:extLst>
              </p:cNvPr>
              <p:cNvSpPr txBox="1">
                <a:spLocks noRot="1" noChangeAspect="1" noMove="1" noResize="1" noEditPoints="1" noAdjustHandles="1" noChangeArrowheads="1" noChangeShapeType="1" noTextEdit="1"/>
              </p:cNvSpPr>
              <p:nvPr/>
            </p:nvSpPr>
            <p:spPr>
              <a:xfrm>
                <a:off x="3285733" y="3940758"/>
                <a:ext cx="1020023" cy="353943"/>
              </a:xfrm>
              <a:prstGeom prst="rect">
                <a:avLst/>
              </a:prstGeom>
              <a:blipFill>
                <a:blip r:embed="rId5"/>
                <a:stretch>
                  <a:fillRect t="-6780" r="-3593" b="-186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2" name="テキスト ボックス 141">
                <a:extLst>
                  <a:ext uri="{FF2B5EF4-FFF2-40B4-BE49-F238E27FC236}">
                    <a16:creationId xmlns:a16="http://schemas.microsoft.com/office/drawing/2014/main" id="{1AF745CF-F8BC-45EE-A490-4EF92B5033DE}"/>
                  </a:ext>
                </a:extLst>
              </p:cNvPr>
              <p:cNvSpPr txBox="1"/>
              <p:nvPr/>
            </p:nvSpPr>
            <p:spPr>
              <a:xfrm>
                <a:off x="3379678" y="5167890"/>
                <a:ext cx="1020023" cy="353943"/>
              </a:xfrm>
              <a:prstGeom prst="rect">
                <a:avLst/>
              </a:prstGeom>
              <a:noFill/>
            </p:spPr>
            <p:txBody>
              <a:bodyPr wrap="none" rtlCol="0">
                <a:spAutoFit/>
              </a:bodyPr>
              <a:lstStyle/>
              <a:p>
                <a:pPr algn="l"/>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i="1">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=1.3cm</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42" name="テキスト ボックス 141">
                <a:extLst>
                  <a:ext uri="{FF2B5EF4-FFF2-40B4-BE49-F238E27FC236}">
                    <a16:creationId xmlns:a16="http://schemas.microsoft.com/office/drawing/2014/main" id="{1AF745CF-F8BC-45EE-A490-4EF92B5033DE}"/>
                  </a:ext>
                </a:extLst>
              </p:cNvPr>
              <p:cNvSpPr txBox="1">
                <a:spLocks noRot="1" noChangeAspect="1" noMove="1" noResize="1" noEditPoints="1" noAdjustHandles="1" noChangeArrowheads="1" noChangeShapeType="1" noTextEdit="1"/>
              </p:cNvSpPr>
              <p:nvPr/>
            </p:nvSpPr>
            <p:spPr>
              <a:xfrm>
                <a:off x="3379678" y="5167890"/>
                <a:ext cx="1020023" cy="353943"/>
              </a:xfrm>
              <a:prstGeom prst="rect">
                <a:avLst/>
              </a:prstGeom>
              <a:blipFill>
                <a:blip r:embed="rId6"/>
                <a:stretch>
                  <a:fillRect t="-8621" r="-3571" b="-20690"/>
                </a:stretch>
              </a:blipFill>
            </p:spPr>
            <p:txBody>
              <a:bodyPr/>
              <a:lstStyle/>
              <a:p>
                <a:r>
                  <a:rPr lang="ja-JP" altLang="en-US">
                    <a:noFill/>
                  </a:rPr>
                  <a:t> </a:t>
                </a:r>
              </a:p>
            </p:txBody>
          </p:sp>
        </mc:Fallback>
      </mc:AlternateContent>
      <p:sp>
        <p:nvSpPr>
          <p:cNvPr id="143" name="テキスト ボックス 142">
            <a:extLst>
              <a:ext uri="{FF2B5EF4-FFF2-40B4-BE49-F238E27FC236}">
                <a16:creationId xmlns:a16="http://schemas.microsoft.com/office/drawing/2014/main" id="{73422B25-0D9F-4861-B3E1-A333D9594676}"/>
              </a:ext>
            </a:extLst>
          </p:cNvPr>
          <p:cNvSpPr txBox="1"/>
          <p:nvPr/>
        </p:nvSpPr>
        <p:spPr>
          <a:xfrm>
            <a:off x="797128" y="2504684"/>
            <a:ext cx="198002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標本平均の分布</a:t>
            </a:r>
          </a:p>
        </p:txBody>
      </p:sp>
      <p:sp>
        <p:nvSpPr>
          <p:cNvPr id="144" name="テキスト ボックス 143">
            <a:extLst>
              <a:ext uri="{FF2B5EF4-FFF2-40B4-BE49-F238E27FC236}">
                <a16:creationId xmlns:a16="http://schemas.microsoft.com/office/drawing/2014/main" id="{37C814D3-CB56-4FE1-9125-83F1F9AABC9D}"/>
              </a:ext>
            </a:extLst>
          </p:cNvPr>
          <p:cNvSpPr txBox="1"/>
          <p:nvPr/>
        </p:nvSpPr>
        <p:spPr>
          <a:xfrm>
            <a:off x="1467845" y="3357832"/>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45" name="テキスト ボックス 144">
            <a:extLst>
              <a:ext uri="{FF2B5EF4-FFF2-40B4-BE49-F238E27FC236}">
                <a16:creationId xmlns:a16="http://schemas.microsoft.com/office/drawing/2014/main" id="{BE36F105-38BC-4ED8-9330-A1A33C44F439}"/>
              </a:ext>
            </a:extLst>
          </p:cNvPr>
          <p:cNvSpPr txBox="1"/>
          <p:nvPr/>
        </p:nvSpPr>
        <p:spPr>
          <a:xfrm>
            <a:off x="1652001" y="298267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46" name="テキスト ボックス 145">
            <a:extLst>
              <a:ext uri="{FF2B5EF4-FFF2-40B4-BE49-F238E27FC236}">
                <a16:creationId xmlns:a16="http://schemas.microsoft.com/office/drawing/2014/main" id="{4E64C5A8-E7C2-41AF-A298-FB327DE1A733}"/>
              </a:ext>
            </a:extLst>
          </p:cNvPr>
          <p:cNvSpPr txBox="1"/>
          <p:nvPr/>
        </p:nvSpPr>
        <p:spPr>
          <a:xfrm>
            <a:off x="1816159" y="298241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148" name="直線矢印コネクタ 147">
            <a:extLst>
              <a:ext uri="{FF2B5EF4-FFF2-40B4-BE49-F238E27FC236}">
                <a16:creationId xmlns:a16="http://schemas.microsoft.com/office/drawing/2014/main" id="{5EEEF30A-D656-4ABE-9894-68A4B54BFE3D}"/>
              </a:ext>
            </a:extLst>
          </p:cNvPr>
          <p:cNvCxnSpPr>
            <a:cxnSpLocks/>
          </p:cNvCxnSpPr>
          <p:nvPr/>
        </p:nvCxnSpPr>
        <p:spPr>
          <a:xfrm flipV="1">
            <a:off x="1866295" y="2946693"/>
            <a:ext cx="10075" cy="1532288"/>
          </a:xfrm>
          <a:prstGeom prst="straightConnector1">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0" name="テキスト ボックス 149">
            <a:extLst>
              <a:ext uri="{FF2B5EF4-FFF2-40B4-BE49-F238E27FC236}">
                <a16:creationId xmlns:a16="http://schemas.microsoft.com/office/drawing/2014/main" id="{27D31ED7-BCF1-4139-A90A-C5C3C73F6DB3}"/>
              </a:ext>
            </a:extLst>
          </p:cNvPr>
          <p:cNvSpPr txBox="1"/>
          <p:nvPr/>
        </p:nvSpPr>
        <p:spPr>
          <a:xfrm>
            <a:off x="1431807" y="4502113"/>
            <a:ext cx="1210588" cy="707886"/>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p>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1.0cm</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52" name="タイトル 1">
            <a:extLst>
              <a:ext uri="{FF2B5EF4-FFF2-40B4-BE49-F238E27FC236}">
                <a16:creationId xmlns:a16="http://schemas.microsoft.com/office/drawing/2014/main" id="{2C428F19-56B8-4AB4-83DA-7108E7668523}"/>
              </a:ext>
            </a:extLst>
          </p:cNvPr>
          <p:cNvSpPr txBox="1">
            <a:spLocks/>
          </p:cNvSpPr>
          <p:nvPr/>
        </p:nvSpPr>
        <p:spPr bwMode="auto">
          <a:xfrm>
            <a:off x="380412" y="5612522"/>
            <a:ext cx="8378486" cy="4552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effectLst>
                  <a:outerShdw blurRad="38100" dist="38100" dir="2700000" algn="tl">
                    <a:srgbClr val="000000">
                      <a:alpha val="43137"/>
                    </a:srgbClr>
                  </a:outerShdw>
                </a:effectLst>
                <a:latin typeface="+mj-ea"/>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2000" b="0" kern="0" dirty="0">
                <a:effectLst/>
              </a:rPr>
              <a:t>実際には実験は</a:t>
            </a:r>
            <a:r>
              <a:rPr lang="en-US" altLang="ja-JP" sz="2000" b="0" kern="0" dirty="0">
                <a:effectLst/>
              </a:rPr>
              <a:t>1</a:t>
            </a:r>
            <a:r>
              <a:rPr lang="ja-JP" altLang="en-US" sz="2000" b="0" kern="0" dirty="0">
                <a:effectLst/>
              </a:rPr>
              <a:t>回だが，理論上は実験を繰り返せば標本を沢山抽出できる</a:t>
            </a:r>
          </a:p>
        </p:txBody>
      </p:sp>
      <p:sp>
        <p:nvSpPr>
          <p:cNvPr id="112" name="テキスト ボックス 111">
            <a:extLst>
              <a:ext uri="{FF2B5EF4-FFF2-40B4-BE49-F238E27FC236}">
                <a16:creationId xmlns:a16="http://schemas.microsoft.com/office/drawing/2014/main" id="{2B85EE81-0CBC-490E-A70D-A3E2776333AA}"/>
              </a:ext>
            </a:extLst>
          </p:cNvPr>
          <p:cNvSpPr txBox="1"/>
          <p:nvPr/>
        </p:nvSpPr>
        <p:spPr>
          <a:xfrm>
            <a:off x="2788245" y="3412298"/>
            <a:ext cx="116570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分布する</a:t>
            </a:r>
          </a:p>
        </p:txBody>
      </p:sp>
    </p:spTree>
    <p:extLst>
      <p:ext uri="{BB962C8B-B14F-4D97-AF65-F5344CB8AC3E}">
        <p14:creationId xmlns:p14="http://schemas.microsoft.com/office/powerpoint/2010/main" val="18401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500"/>
                                        <p:tgtEl>
                                          <p:spTgt spid="152"/>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500"/>
                                        <p:tgtEl>
                                          <p:spTgt spid="1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500"/>
                                        <p:tgtEl>
                                          <p:spTgt spid="1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10" presetClass="entr" presetSubtype="0"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fade">
                                      <p:cBhvr>
                                        <p:cTn id="81" dur="500"/>
                                        <p:tgtEl>
                                          <p:spTgt spid="8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fade">
                                      <p:cBhvr>
                                        <p:cTn id="84" dur="500"/>
                                        <p:tgtEl>
                                          <p:spTgt spid="8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500"/>
                                        <p:tgtEl>
                                          <p:spTgt spid="9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500"/>
                                        <p:tgtEl>
                                          <p:spTgt spid="9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fade">
                                      <p:cBhvr>
                                        <p:cTn id="96" dur="500"/>
                                        <p:tgtEl>
                                          <p:spTgt spid="9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fade">
                                      <p:cBhvr>
                                        <p:cTn id="99" dur="500"/>
                                        <p:tgtEl>
                                          <p:spTgt spid="9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fade">
                                      <p:cBhvr>
                                        <p:cTn id="102" dur="500"/>
                                        <p:tgtEl>
                                          <p:spTgt spid="9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fade">
                                      <p:cBhvr>
                                        <p:cTn id="111" dur="500"/>
                                        <p:tgtEl>
                                          <p:spTgt spid="9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9"/>
                                        </p:tgtEl>
                                        <p:attrNameLst>
                                          <p:attrName>style.visibility</p:attrName>
                                        </p:attrNameLst>
                                      </p:cBhvr>
                                      <p:to>
                                        <p:strVal val="visible"/>
                                      </p:to>
                                    </p:set>
                                    <p:animEffect transition="in" filter="fade">
                                      <p:cBhvr>
                                        <p:cTn id="114" dur="500"/>
                                        <p:tgtEl>
                                          <p:spTgt spid="9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fade">
                                      <p:cBhvr>
                                        <p:cTn id="117" dur="500"/>
                                        <p:tgtEl>
                                          <p:spTgt spid="10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Effect transition="in" filter="fade">
                                      <p:cBhvr>
                                        <p:cTn id="120" dur="500"/>
                                        <p:tgtEl>
                                          <p:spTgt spid="10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fade">
                                      <p:cBhvr>
                                        <p:cTn id="123" dur="500"/>
                                        <p:tgtEl>
                                          <p:spTgt spid="10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fade">
                                      <p:cBhvr>
                                        <p:cTn id="126" dur="500"/>
                                        <p:tgtEl>
                                          <p:spTgt spid="10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4"/>
                                        </p:tgtEl>
                                        <p:attrNameLst>
                                          <p:attrName>style.visibility</p:attrName>
                                        </p:attrNameLst>
                                      </p:cBhvr>
                                      <p:to>
                                        <p:strVal val="visible"/>
                                      </p:to>
                                    </p:set>
                                    <p:animEffect transition="in" filter="fade">
                                      <p:cBhvr>
                                        <p:cTn id="129" dur="500"/>
                                        <p:tgtEl>
                                          <p:spTgt spid="10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500"/>
                                        <p:tgtEl>
                                          <p:spTgt spid="10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fade">
                                      <p:cBhvr>
                                        <p:cTn id="135" dur="500"/>
                                        <p:tgtEl>
                                          <p:spTgt spid="10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7"/>
                                        </p:tgtEl>
                                        <p:attrNameLst>
                                          <p:attrName>style.visibility</p:attrName>
                                        </p:attrNameLst>
                                      </p:cBhvr>
                                      <p:to>
                                        <p:strVal val="visible"/>
                                      </p:to>
                                    </p:set>
                                    <p:animEffect transition="in" filter="fade">
                                      <p:cBhvr>
                                        <p:cTn id="138" dur="500"/>
                                        <p:tgtEl>
                                          <p:spTgt spid="10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8"/>
                                        </p:tgtEl>
                                        <p:attrNameLst>
                                          <p:attrName>style.visibility</p:attrName>
                                        </p:attrNameLst>
                                      </p:cBhvr>
                                      <p:to>
                                        <p:strVal val="visible"/>
                                      </p:to>
                                    </p:set>
                                    <p:animEffect transition="in" filter="fade">
                                      <p:cBhvr>
                                        <p:cTn id="141" dur="500"/>
                                        <p:tgtEl>
                                          <p:spTgt spid="10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fade">
                                      <p:cBhvr>
                                        <p:cTn id="144" dur="500"/>
                                        <p:tgtEl>
                                          <p:spTgt spid="11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7"/>
                                        </p:tgtEl>
                                        <p:attrNameLst>
                                          <p:attrName>style.visibility</p:attrName>
                                        </p:attrNameLst>
                                      </p:cBhvr>
                                      <p:to>
                                        <p:strVal val="visible"/>
                                      </p:to>
                                    </p:set>
                                    <p:animEffect transition="in" filter="fade">
                                      <p:cBhvr>
                                        <p:cTn id="147" dur="500"/>
                                        <p:tgtEl>
                                          <p:spTgt spid="11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18"/>
                                        </p:tgtEl>
                                        <p:attrNameLst>
                                          <p:attrName>style.visibility</p:attrName>
                                        </p:attrNameLst>
                                      </p:cBhvr>
                                      <p:to>
                                        <p:strVal val="visible"/>
                                      </p:to>
                                    </p:set>
                                    <p:animEffect transition="in" filter="fade">
                                      <p:cBhvr>
                                        <p:cTn id="150" dur="500"/>
                                        <p:tgtEl>
                                          <p:spTgt spid="11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19"/>
                                        </p:tgtEl>
                                        <p:attrNameLst>
                                          <p:attrName>style.visibility</p:attrName>
                                        </p:attrNameLst>
                                      </p:cBhvr>
                                      <p:to>
                                        <p:strVal val="visible"/>
                                      </p:to>
                                    </p:set>
                                    <p:animEffect transition="in" filter="fade">
                                      <p:cBhvr>
                                        <p:cTn id="153" dur="500"/>
                                        <p:tgtEl>
                                          <p:spTgt spid="11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20"/>
                                        </p:tgtEl>
                                        <p:attrNameLst>
                                          <p:attrName>style.visibility</p:attrName>
                                        </p:attrNameLst>
                                      </p:cBhvr>
                                      <p:to>
                                        <p:strVal val="visible"/>
                                      </p:to>
                                    </p:set>
                                    <p:animEffect transition="in" filter="fade">
                                      <p:cBhvr>
                                        <p:cTn id="156" dur="500"/>
                                        <p:tgtEl>
                                          <p:spTgt spid="12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21"/>
                                        </p:tgtEl>
                                        <p:attrNameLst>
                                          <p:attrName>style.visibility</p:attrName>
                                        </p:attrNameLst>
                                      </p:cBhvr>
                                      <p:to>
                                        <p:strVal val="visible"/>
                                      </p:to>
                                    </p:set>
                                    <p:animEffect transition="in" filter="fade">
                                      <p:cBhvr>
                                        <p:cTn id="159" dur="500"/>
                                        <p:tgtEl>
                                          <p:spTgt spid="12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500"/>
                                        <p:tgtEl>
                                          <p:spTgt spid="12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3"/>
                                        </p:tgtEl>
                                        <p:attrNameLst>
                                          <p:attrName>style.visibility</p:attrName>
                                        </p:attrNameLst>
                                      </p:cBhvr>
                                      <p:to>
                                        <p:strVal val="visible"/>
                                      </p:to>
                                    </p:set>
                                    <p:animEffect transition="in" filter="fade">
                                      <p:cBhvr>
                                        <p:cTn id="165" dur="500"/>
                                        <p:tgtEl>
                                          <p:spTgt spid="12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24"/>
                                        </p:tgtEl>
                                        <p:attrNameLst>
                                          <p:attrName>style.visibility</p:attrName>
                                        </p:attrNameLst>
                                      </p:cBhvr>
                                      <p:to>
                                        <p:strVal val="visible"/>
                                      </p:to>
                                    </p:set>
                                    <p:animEffect transition="in" filter="fade">
                                      <p:cBhvr>
                                        <p:cTn id="168" dur="500"/>
                                        <p:tgtEl>
                                          <p:spTgt spid="12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25"/>
                                        </p:tgtEl>
                                        <p:attrNameLst>
                                          <p:attrName>style.visibility</p:attrName>
                                        </p:attrNameLst>
                                      </p:cBhvr>
                                      <p:to>
                                        <p:strVal val="visible"/>
                                      </p:to>
                                    </p:set>
                                    <p:animEffect transition="in" filter="fade">
                                      <p:cBhvr>
                                        <p:cTn id="171" dur="500"/>
                                        <p:tgtEl>
                                          <p:spTgt spid="12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26"/>
                                        </p:tgtEl>
                                        <p:attrNameLst>
                                          <p:attrName>style.visibility</p:attrName>
                                        </p:attrNameLst>
                                      </p:cBhvr>
                                      <p:to>
                                        <p:strVal val="visible"/>
                                      </p:to>
                                    </p:set>
                                    <p:animEffect transition="in" filter="fade">
                                      <p:cBhvr>
                                        <p:cTn id="174" dur="500"/>
                                        <p:tgtEl>
                                          <p:spTgt spid="12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27"/>
                                        </p:tgtEl>
                                        <p:attrNameLst>
                                          <p:attrName>style.visibility</p:attrName>
                                        </p:attrNameLst>
                                      </p:cBhvr>
                                      <p:to>
                                        <p:strVal val="visible"/>
                                      </p:to>
                                    </p:set>
                                    <p:animEffect transition="in" filter="fade">
                                      <p:cBhvr>
                                        <p:cTn id="177" dur="500"/>
                                        <p:tgtEl>
                                          <p:spTgt spid="12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28"/>
                                        </p:tgtEl>
                                        <p:attrNameLst>
                                          <p:attrName>style.visibility</p:attrName>
                                        </p:attrNameLst>
                                      </p:cBhvr>
                                      <p:to>
                                        <p:strVal val="visible"/>
                                      </p:to>
                                    </p:set>
                                    <p:animEffect transition="in" filter="fade">
                                      <p:cBhvr>
                                        <p:cTn id="180" dur="500"/>
                                        <p:tgtEl>
                                          <p:spTgt spid="128"/>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29"/>
                                        </p:tgtEl>
                                        <p:attrNameLst>
                                          <p:attrName>style.visibility</p:attrName>
                                        </p:attrNameLst>
                                      </p:cBhvr>
                                      <p:to>
                                        <p:strVal val="visible"/>
                                      </p:to>
                                    </p:set>
                                    <p:animEffect transition="in" filter="fade">
                                      <p:cBhvr>
                                        <p:cTn id="183" dur="500"/>
                                        <p:tgtEl>
                                          <p:spTgt spid="129"/>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0"/>
                                        </p:tgtEl>
                                        <p:attrNameLst>
                                          <p:attrName>style.visibility</p:attrName>
                                        </p:attrNameLst>
                                      </p:cBhvr>
                                      <p:to>
                                        <p:strVal val="visible"/>
                                      </p:to>
                                    </p:set>
                                    <p:animEffect transition="in" filter="fade">
                                      <p:cBhvr>
                                        <p:cTn id="186" dur="500"/>
                                        <p:tgtEl>
                                          <p:spTgt spid="13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1"/>
                                        </p:tgtEl>
                                        <p:attrNameLst>
                                          <p:attrName>style.visibility</p:attrName>
                                        </p:attrNameLst>
                                      </p:cBhvr>
                                      <p:to>
                                        <p:strVal val="visible"/>
                                      </p:to>
                                    </p:set>
                                    <p:animEffect transition="in" filter="fade">
                                      <p:cBhvr>
                                        <p:cTn id="189" dur="500"/>
                                        <p:tgtEl>
                                          <p:spTgt spid="13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2"/>
                                        </p:tgtEl>
                                        <p:attrNameLst>
                                          <p:attrName>style.visibility</p:attrName>
                                        </p:attrNameLst>
                                      </p:cBhvr>
                                      <p:to>
                                        <p:strVal val="visible"/>
                                      </p:to>
                                    </p:set>
                                    <p:animEffect transition="in" filter="fade">
                                      <p:cBhvr>
                                        <p:cTn id="192" dur="500"/>
                                        <p:tgtEl>
                                          <p:spTgt spid="13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3"/>
                                        </p:tgtEl>
                                        <p:attrNameLst>
                                          <p:attrName>style.visibility</p:attrName>
                                        </p:attrNameLst>
                                      </p:cBhvr>
                                      <p:to>
                                        <p:strVal val="visible"/>
                                      </p:to>
                                    </p:set>
                                    <p:animEffect transition="in" filter="fade">
                                      <p:cBhvr>
                                        <p:cTn id="195" dur="500"/>
                                        <p:tgtEl>
                                          <p:spTgt spid="13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34"/>
                                        </p:tgtEl>
                                        <p:attrNameLst>
                                          <p:attrName>style.visibility</p:attrName>
                                        </p:attrNameLst>
                                      </p:cBhvr>
                                      <p:to>
                                        <p:strVal val="visible"/>
                                      </p:to>
                                    </p:set>
                                    <p:animEffect transition="in" filter="fade">
                                      <p:cBhvr>
                                        <p:cTn id="198" dur="500"/>
                                        <p:tgtEl>
                                          <p:spTgt spid="13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35"/>
                                        </p:tgtEl>
                                        <p:attrNameLst>
                                          <p:attrName>style.visibility</p:attrName>
                                        </p:attrNameLst>
                                      </p:cBhvr>
                                      <p:to>
                                        <p:strVal val="visible"/>
                                      </p:to>
                                    </p:set>
                                    <p:animEffect transition="in" filter="fade">
                                      <p:cBhvr>
                                        <p:cTn id="201" dur="500"/>
                                        <p:tgtEl>
                                          <p:spTgt spid="13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36"/>
                                        </p:tgtEl>
                                        <p:attrNameLst>
                                          <p:attrName>style.visibility</p:attrName>
                                        </p:attrNameLst>
                                      </p:cBhvr>
                                      <p:to>
                                        <p:strVal val="visible"/>
                                      </p:to>
                                    </p:set>
                                    <p:animEffect transition="in" filter="fade">
                                      <p:cBhvr>
                                        <p:cTn id="204" dur="500"/>
                                        <p:tgtEl>
                                          <p:spTgt spid="136"/>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37"/>
                                        </p:tgtEl>
                                        <p:attrNameLst>
                                          <p:attrName>style.visibility</p:attrName>
                                        </p:attrNameLst>
                                      </p:cBhvr>
                                      <p:to>
                                        <p:strVal val="visible"/>
                                      </p:to>
                                    </p:set>
                                    <p:animEffect transition="in" filter="fade">
                                      <p:cBhvr>
                                        <p:cTn id="207" dur="500"/>
                                        <p:tgtEl>
                                          <p:spTgt spid="13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43"/>
                                        </p:tgtEl>
                                        <p:attrNameLst>
                                          <p:attrName>style.visibility</p:attrName>
                                        </p:attrNameLst>
                                      </p:cBhvr>
                                      <p:to>
                                        <p:strVal val="visible"/>
                                      </p:to>
                                    </p:set>
                                    <p:animEffect transition="in" filter="fade">
                                      <p:cBhvr>
                                        <p:cTn id="210" dur="500"/>
                                        <p:tgtEl>
                                          <p:spTgt spid="14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44"/>
                                        </p:tgtEl>
                                        <p:attrNameLst>
                                          <p:attrName>style.visibility</p:attrName>
                                        </p:attrNameLst>
                                      </p:cBhvr>
                                      <p:to>
                                        <p:strVal val="visible"/>
                                      </p:to>
                                    </p:set>
                                    <p:animEffect transition="in" filter="fade">
                                      <p:cBhvr>
                                        <p:cTn id="213" dur="500"/>
                                        <p:tgtEl>
                                          <p:spTgt spid="14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45"/>
                                        </p:tgtEl>
                                        <p:attrNameLst>
                                          <p:attrName>style.visibility</p:attrName>
                                        </p:attrNameLst>
                                      </p:cBhvr>
                                      <p:to>
                                        <p:strVal val="visible"/>
                                      </p:to>
                                    </p:set>
                                    <p:animEffect transition="in" filter="fade">
                                      <p:cBhvr>
                                        <p:cTn id="216" dur="500"/>
                                        <p:tgtEl>
                                          <p:spTgt spid="145"/>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46"/>
                                        </p:tgtEl>
                                        <p:attrNameLst>
                                          <p:attrName>style.visibility</p:attrName>
                                        </p:attrNameLst>
                                      </p:cBhvr>
                                      <p:to>
                                        <p:strVal val="visible"/>
                                      </p:to>
                                    </p:set>
                                    <p:animEffect transition="in" filter="fade">
                                      <p:cBhvr>
                                        <p:cTn id="219" dur="500"/>
                                        <p:tgtEl>
                                          <p:spTgt spid="146"/>
                                        </p:tgtEl>
                                      </p:cBhvr>
                                    </p:animEffect>
                                  </p:childTnLst>
                                </p:cTn>
                              </p:par>
                              <p:par>
                                <p:cTn id="220" presetID="10" presetClass="entr" presetSubtype="0" fill="hold" nodeType="withEffect">
                                  <p:stCondLst>
                                    <p:cond delay="0"/>
                                  </p:stCondLst>
                                  <p:childTnLst>
                                    <p:set>
                                      <p:cBhvr>
                                        <p:cTn id="221" dur="1" fill="hold">
                                          <p:stCondLst>
                                            <p:cond delay="0"/>
                                          </p:stCondLst>
                                        </p:cTn>
                                        <p:tgtEl>
                                          <p:spTgt spid="148"/>
                                        </p:tgtEl>
                                        <p:attrNameLst>
                                          <p:attrName>style.visibility</p:attrName>
                                        </p:attrNameLst>
                                      </p:cBhvr>
                                      <p:to>
                                        <p:strVal val="visible"/>
                                      </p:to>
                                    </p:set>
                                    <p:animEffect transition="in" filter="fade">
                                      <p:cBhvr>
                                        <p:cTn id="222" dur="500"/>
                                        <p:tgtEl>
                                          <p:spTgt spid="14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50"/>
                                        </p:tgtEl>
                                        <p:attrNameLst>
                                          <p:attrName>style.visibility</p:attrName>
                                        </p:attrNameLst>
                                      </p:cBhvr>
                                      <p:to>
                                        <p:strVal val="visible"/>
                                      </p:to>
                                    </p:set>
                                    <p:animEffect transition="in" filter="fade">
                                      <p:cBhvr>
                                        <p:cTn id="225" dur="500"/>
                                        <p:tgtEl>
                                          <p:spTgt spid="15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10"/>
                                        </p:tgtEl>
                                        <p:attrNameLst>
                                          <p:attrName>style.visibility</p:attrName>
                                        </p:attrNameLst>
                                      </p:cBhvr>
                                      <p:to>
                                        <p:strVal val="visible"/>
                                      </p:to>
                                    </p:set>
                                    <p:animEffect transition="in" filter="fade">
                                      <p:cBhvr>
                                        <p:cTn id="228" dur="500"/>
                                        <p:tgtEl>
                                          <p:spTgt spid="110"/>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11"/>
                                        </p:tgtEl>
                                        <p:attrNameLst>
                                          <p:attrName>style.visibility</p:attrName>
                                        </p:attrNameLst>
                                      </p:cBhvr>
                                      <p:to>
                                        <p:strVal val="visible"/>
                                      </p:to>
                                    </p:set>
                                    <p:animEffect transition="in" filter="fade">
                                      <p:cBhvr>
                                        <p:cTn id="231" dur="500"/>
                                        <p:tgtEl>
                                          <p:spTgt spid="11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9"/>
                                        </p:tgtEl>
                                        <p:attrNameLst>
                                          <p:attrName>style.visibility</p:attrName>
                                        </p:attrNameLst>
                                      </p:cBhvr>
                                      <p:to>
                                        <p:strVal val="visible"/>
                                      </p:to>
                                    </p:set>
                                    <p:animEffect transition="in" filter="fade">
                                      <p:cBhvr>
                                        <p:cTn id="234" dur="500"/>
                                        <p:tgtEl>
                                          <p:spTgt spid="109"/>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12"/>
                                        </p:tgtEl>
                                        <p:attrNameLst>
                                          <p:attrName>style.visibility</p:attrName>
                                        </p:attrNameLst>
                                      </p:cBhvr>
                                      <p:to>
                                        <p:strVal val="visible"/>
                                      </p:to>
                                    </p:set>
                                    <p:animEffect transition="in" filter="fade">
                                      <p:cBhvr>
                                        <p:cTn id="23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21" grpId="0" animBg="1"/>
      <p:bldP spid="31" grpId="0" animBg="1"/>
      <p:bldP spid="35" grpId="0" animBg="1"/>
      <p:bldP spid="80" grpId="0" animBg="1"/>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animBg="1"/>
      <p:bldP spid="111" grpId="0" animBg="1"/>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41" grpId="0"/>
      <p:bldP spid="142" grpId="0"/>
      <p:bldP spid="143" grpId="0"/>
      <p:bldP spid="144" grpId="0"/>
      <p:bldP spid="145" grpId="0"/>
      <p:bldP spid="146" grpId="0"/>
      <p:bldP spid="150" grpId="0"/>
      <p:bldP spid="152"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楕円 55">
            <a:extLst>
              <a:ext uri="{FF2B5EF4-FFF2-40B4-BE49-F238E27FC236}">
                <a16:creationId xmlns:a16="http://schemas.microsoft.com/office/drawing/2014/main" id="{2305B280-7D10-4ED3-B2F4-D3BE00F1D165}"/>
              </a:ext>
            </a:extLst>
          </p:cNvPr>
          <p:cNvSpPr/>
          <p:nvPr/>
        </p:nvSpPr>
        <p:spPr>
          <a:xfrm>
            <a:off x="2891684" y="3345428"/>
            <a:ext cx="653887" cy="62630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3321AC1-CE19-4D21-BDD1-51D4307F3418}"/>
              </a:ext>
            </a:extLst>
          </p:cNvPr>
          <p:cNvSpPr>
            <a:spLocks noGrp="1"/>
          </p:cNvSpPr>
          <p:nvPr>
            <p:ph type="title"/>
          </p:nvPr>
        </p:nvSpPr>
        <p:spPr/>
        <p:txBody>
          <a:bodyPr/>
          <a:lstStyle/>
          <a:p>
            <a:r>
              <a:rPr kumimoji="1" lang="ja-JP" altLang="en-US" sz="3000" dirty="0"/>
              <a:t>標本分布を考える理由：</a:t>
            </a:r>
            <a:br>
              <a:rPr kumimoji="1" lang="en-US" altLang="ja-JP" sz="3000" dirty="0"/>
            </a:br>
            <a:r>
              <a:rPr kumimoji="1" lang="ja-JP" altLang="en-US" sz="3500" dirty="0"/>
              <a:t>推定誤差を評価するため</a:t>
            </a:r>
          </a:p>
        </p:txBody>
      </p:sp>
      <p:sp>
        <p:nvSpPr>
          <p:cNvPr id="4" name="楕円 3">
            <a:extLst>
              <a:ext uri="{FF2B5EF4-FFF2-40B4-BE49-F238E27FC236}">
                <a16:creationId xmlns:a16="http://schemas.microsoft.com/office/drawing/2014/main" id="{305C7A0A-6D69-426F-8A98-CBCD992F7254}"/>
              </a:ext>
            </a:extLst>
          </p:cNvPr>
          <p:cNvSpPr/>
          <p:nvPr/>
        </p:nvSpPr>
        <p:spPr>
          <a:xfrm>
            <a:off x="4437081" y="2710444"/>
            <a:ext cx="1872208" cy="1944216"/>
          </a:xfrm>
          <a:prstGeom prst="ellipse">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C5C5B2A-A364-4AD0-A83F-29EC77453DFF}"/>
              </a:ext>
            </a:extLst>
          </p:cNvPr>
          <p:cNvSpPr/>
          <p:nvPr/>
        </p:nvSpPr>
        <p:spPr>
          <a:xfrm>
            <a:off x="2910408" y="2638657"/>
            <a:ext cx="653887" cy="62630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6DC629F-7EA7-4BEE-B6E0-77481E1C3B07}"/>
              </a:ext>
            </a:extLst>
          </p:cNvPr>
          <p:cNvSpPr txBox="1"/>
          <p:nvPr/>
        </p:nvSpPr>
        <p:spPr>
          <a:xfrm>
            <a:off x="5157161" y="320038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 name="テキスト ボックス 6">
            <a:extLst>
              <a:ext uri="{FF2B5EF4-FFF2-40B4-BE49-F238E27FC236}">
                <a16:creationId xmlns:a16="http://schemas.microsoft.com/office/drawing/2014/main" id="{8C9BB1FD-5258-43A1-A482-8789DA78554A}"/>
              </a:ext>
            </a:extLst>
          </p:cNvPr>
          <p:cNvSpPr txBox="1"/>
          <p:nvPr/>
        </p:nvSpPr>
        <p:spPr>
          <a:xfrm>
            <a:off x="4922481" y="2221903"/>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a:t>
            </a:r>
          </a:p>
        </p:txBody>
      </p:sp>
      <p:sp>
        <p:nvSpPr>
          <p:cNvPr id="8" name="テキスト ボックス 7">
            <a:extLst>
              <a:ext uri="{FF2B5EF4-FFF2-40B4-BE49-F238E27FC236}">
                <a16:creationId xmlns:a16="http://schemas.microsoft.com/office/drawing/2014/main" id="{1F3A42B6-E005-4E93-A0A8-A8DC9518B6B6}"/>
              </a:ext>
            </a:extLst>
          </p:cNvPr>
          <p:cNvSpPr txBox="1"/>
          <p:nvPr/>
        </p:nvSpPr>
        <p:spPr>
          <a:xfrm>
            <a:off x="2935671" y="2192136"/>
            <a:ext cx="69762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p>
        </p:txBody>
      </p:sp>
      <p:sp>
        <p:nvSpPr>
          <p:cNvPr id="9" name="テキスト ボックス 8">
            <a:extLst>
              <a:ext uri="{FF2B5EF4-FFF2-40B4-BE49-F238E27FC236}">
                <a16:creationId xmlns:a16="http://schemas.microsoft.com/office/drawing/2014/main" id="{C6B513DA-4C0B-4086-837C-2E614AA7978B}"/>
              </a:ext>
            </a:extLst>
          </p:cNvPr>
          <p:cNvSpPr txBox="1"/>
          <p:nvPr/>
        </p:nvSpPr>
        <p:spPr>
          <a:xfrm>
            <a:off x="5000708" y="368130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 name="テキスト ボックス 9">
            <a:extLst>
              <a:ext uri="{FF2B5EF4-FFF2-40B4-BE49-F238E27FC236}">
                <a16:creationId xmlns:a16="http://schemas.microsoft.com/office/drawing/2014/main" id="{34294CDA-4C9A-4825-9C75-D6A3572C5438}"/>
              </a:ext>
            </a:extLst>
          </p:cNvPr>
          <p:cNvSpPr txBox="1"/>
          <p:nvPr/>
        </p:nvSpPr>
        <p:spPr>
          <a:xfrm>
            <a:off x="4544391" y="329714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 name="テキスト ボックス 10">
            <a:extLst>
              <a:ext uri="{FF2B5EF4-FFF2-40B4-BE49-F238E27FC236}">
                <a16:creationId xmlns:a16="http://schemas.microsoft.com/office/drawing/2014/main" id="{F6C8D5AD-B802-4E19-A45E-F8713E6EB4BE}"/>
              </a:ext>
            </a:extLst>
          </p:cNvPr>
          <p:cNvSpPr txBox="1"/>
          <p:nvPr/>
        </p:nvSpPr>
        <p:spPr>
          <a:xfrm>
            <a:off x="5498545" y="301050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 name="テキスト ボックス 11">
            <a:extLst>
              <a:ext uri="{FF2B5EF4-FFF2-40B4-BE49-F238E27FC236}">
                <a16:creationId xmlns:a16="http://schemas.microsoft.com/office/drawing/2014/main" id="{D2A8332C-C17E-446E-8EAF-2ADB9045E1F4}"/>
              </a:ext>
            </a:extLst>
          </p:cNvPr>
          <p:cNvSpPr txBox="1"/>
          <p:nvPr/>
        </p:nvSpPr>
        <p:spPr>
          <a:xfrm>
            <a:off x="4830016" y="309942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 name="テキスト ボックス 12">
            <a:extLst>
              <a:ext uri="{FF2B5EF4-FFF2-40B4-BE49-F238E27FC236}">
                <a16:creationId xmlns:a16="http://schemas.microsoft.com/office/drawing/2014/main" id="{DA604BC4-A661-40A7-A873-709E5107706F}"/>
              </a:ext>
            </a:extLst>
          </p:cNvPr>
          <p:cNvSpPr txBox="1"/>
          <p:nvPr/>
        </p:nvSpPr>
        <p:spPr>
          <a:xfrm>
            <a:off x="5501064" y="398086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4" name="テキスト ボックス 13">
            <a:extLst>
              <a:ext uri="{FF2B5EF4-FFF2-40B4-BE49-F238E27FC236}">
                <a16:creationId xmlns:a16="http://schemas.microsoft.com/office/drawing/2014/main" id="{D8D2C3EE-DA72-40B2-8403-2BD7DF81FCDE}"/>
              </a:ext>
            </a:extLst>
          </p:cNvPr>
          <p:cNvSpPr txBox="1"/>
          <p:nvPr/>
        </p:nvSpPr>
        <p:spPr>
          <a:xfrm>
            <a:off x="5157161" y="414879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 name="テキスト ボックス 14">
            <a:extLst>
              <a:ext uri="{FF2B5EF4-FFF2-40B4-BE49-F238E27FC236}">
                <a16:creationId xmlns:a16="http://schemas.microsoft.com/office/drawing/2014/main" id="{F1F5935C-7086-4A20-919E-997CC67D9506}"/>
              </a:ext>
            </a:extLst>
          </p:cNvPr>
          <p:cNvSpPr txBox="1"/>
          <p:nvPr/>
        </p:nvSpPr>
        <p:spPr>
          <a:xfrm>
            <a:off x="4609575" y="366012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 name="テキスト ボックス 15">
            <a:extLst>
              <a:ext uri="{FF2B5EF4-FFF2-40B4-BE49-F238E27FC236}">
                <a16:creationId xmlns:a16="http://schemas.microsoft.com/office/drawing/2014/main" id="{6A342946-2B8D-4FE4-A393-793FBE2DB5DB}"/>
              </a:ext>
            </a:extLst>
          </p:cNvPr>
          <p:cNvSpPr txBox="1"/>
          <p:nvPr/>
        </p:nvSpPr>
        <p:spPr>
          <a:xfrm>
            <a:off x="5761703" y="376905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 name="テキスト ボックス 16">
            <a:extLst>
              <a:ext uri="{FF2B5EF4-FFF2-40B4-BE49-F238E27FC236}">
                <a16:creationId xmlns:a16="http://schemas.microsoft.com/office/drawing/2014/main" id="{C84125EE-4B96-4BBA-8462-643F1108D21B}"/>
              </a:ext>
            </a:extLst>
          </p:cNvPr>
          <p:cNvSpPr txBox="1"/>
          <p:nvPr/>
        </p:nvSpPr>
        <p:spPr>
          <a:xfrm>
            <a:off x="5747464" y="3198506"/>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8" name="テキスト ボックス 17">
            <a:extLst>
              <a:ext uri="{FF2B5EF4-FFF2-40B4-BE49-F238E27FC236}">
                <a16:creationId xmlns:a16="http://schemas.microsoft.com/office/drawing/2014/main" id="{20ED1938-B06D-449D-BEA4-C0B9CA9851B4}"/>
              </a:ext>
            </a:extLst>
          </p:cNvPr>
          <p:cNvSpPr txBox="1"/>
          <p:nvPr/>
        </p:nvSpPr>
        <p:spPr>
          <a:xfrm>
            <a:off x="5591011" y="428138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9" name="テキスト ボックス 18">
            <a:extLst>
              <a:ext uri="{FF2B5EF4-FFF2-40B4-BE49-F238E27FC236}">
                <a16:creationId xmlns:a16="http://schemas.microsoft.com/office/drawing/2014/main" id="{198E017B-0A94-49B8-91B5-972EA01BB609}"/>
              </a:ext>
            </a:extLst>
          </p:cNvPr>
          <p:cNvSpPr txBox="1"/>
          <p:nvPr/>
        </p:nvSpPr>
        <p:spPr>
          <a:xfrm>
            <a:off x="5125536" y="286056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0" name="テキスト ボックス 19">
            <a:extLst>
              <a:ext uri="{FF2B5EF4-FFF2-40B4-BE49-F238E27FC236}">
                <a16:creationId xmlns:a16="http://schemas.microsoft.com/office/drawing/2014/main" id="{D8584FA1-96A1-4F9E-A02B-007D7FA51F37}"/>
              </a:ext>
            </a:extLst>
          </p:cNvPr>
          <p:cNvSpPr txBox="1"/>
          <p:nvPr/>
        </p:nvSpPr>
        <p:spPr>
          <a:xfrm>
            <a:off x="4904761" y="406324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8" name="円弧 27">
            <a:extLst>
              <a:ext uri="{FF2B5EF4-FFF2-40B4-BE49-F238E27FC236}">
                <a16:creationId xmlns:a16="http://schemas.microsoft.com/office/drawing/2014/main" id="{7F80F63C-C38C-48EA-8C82-3A86DD3BA3AE}"/>
              </a:ext>
            </a:extLst>
          </p:cNvPr>
          <p:cNvSpPr/>
          <p:nvPr/>
        </p:nvSpPr>
        <p:spPr>
          <a:xfrm rot="576595" flipH="1">
            <a:off x="3347280" y="2597888"/>
            <a:ext cx="2278481" cy="1677813"/>
          </a:xfrm>
          <a:prstGeom prst="arc">
            <a:avLst>
              <a:gd name="adj1" fmla="val 12459679"/>
              <a:gd name="adj2" fmla="val 20265992"/>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27B854E1-66FF-44FE-B9CE-90E180832D26}"/>
              </a:ext>
            </a:extLst>
          </p:cNvPr>
          <p:cNvSpPr/>
          <p:nvPr/>
        </p:nvSpPr>
        <p:spPr>
          <a:xfrm rot="20244736" flipH="1" flipV="1">
            <a:off x="2692671" y="1923809"/>
            <a:ext cx="3380399" cy="2772355"/>
          </a:xfrm>
          <a:prstGeom prst="arc">
            <a:avLst>
              <a:gd name="adj1" fmla="val 14388656"/>
              <a:gd name="adj2" fmla="val 19741065"/>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3E65464E-396D-4258-9EB5-39B09C93B87C}"/>
              </a:ext>
            </a:extLst>
          </p:cNvPr>
          <p:cNvCxnSpPr>
            <a:cxnSpLocks/>
            <a:stCxn id="60" idx="2"/>
          </p:cNvCxnSpPr>
          <p:nvPr/>
        </p:nvCxnSpPr>
        <p:spPr>
          <a:xfrm flipH="1">
            <a:off x="3564249" y="3697303"/>
            <a:ext cx="1117384" cy="385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B775D2FC-916E-4E5B-86FB-4FC0CAC5275E}"/>
              </a:ext>
            </a:extLst>
          </p:cNvPr>
          <p:cNvSpPr txBox="1"/>
          <p:nvPr/>
        </p:nvSpPr>
        <p:spPr>
          <a:xfrm>
            <a:off x="1979712" y="5113957"/>
            <a:ext cx="6023388" cy="35394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cs typeface="Meiryo UI" pitchFamily="50" charset="-128"/>
              </a:rPr>
              <a:t>標本分布を考える事で推定</a:t>
            </a:r>
            <a:r>
              <a:rPr kumimoji="1" lang="ja-JP" altLang="en-US" sz="1700" dirty="0">
                <a:solidFill>
                  <a:srgbClr val="FFFF00"/>
                </a:solidFill>
                <a:latin typeface="ＭＳ Ｐゴシック" panose="020B0600070205080204" pitchFamily="50" charset="-128"/>
                <a:cs typeface="Meiryo UI" pitchFamily="50" charset="-128"/>
              </a:rPr>
              <a:t>誤差を評価</a:t>
            </a:r>
            <a:r>
              <a:rPr kumimoji="1" lang="ja-JP" altLang="en-US" sz="1700" dirty="0">
                <a:solidFill>
                  <a:schemeClr val="bg1"/>
                </a:solidFill>
                <a:latin typeface="ＭＳ Ｐゴシック" panose="020B0600070205080204" pitchFamily="50" charset="-128"/>
                <a:cs typeface="Meiryo UI" pitchFamily="50" charset="-128"/>
              </a:rPr>
              <a:t>できる</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5" name="矢印: U ターン 44">
            <a:extLst>
              <a:ext uri="{FF2B5EF4-FFF2-40B4-BE49-F238E27FC236}">
                <a16:creationId xmlns:a16="http://schemas.microsoft.com/office/drawing/2014/main" id="{C19D344E-EBD3-482F-BA93-8E333F8FF40C}"/>
              </a:ext>
            </a:extLst>
          </p:cNvPr>
          <p:cNvSpPr/>
          <p:nvPr/>
        </p:nvSpPr>
        <p:spPr>
          <a:xfrm rot="10800000" flipH="1">
            <a:off x="1475656" y="4395866"/>
            <a:ext cx="6137470" cy="698445"/>
          </a:xfrm>
          <a:prstGeom prst="uturnArrow">
            <a:avLst>
              <a:gd name="adj1" fmla="val 8920"/>
              <a:gd name="adj2" fmla="val 10574"/>
              <a:gd name="adj3" fmla="val 20191"/>
              <a:gd name="adj4" fmla="val 43750"/>
              <a:gd name="adj5" fmla="val 99350"/>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フリーフォーム: 図形 39">
            <a:extLst>
              <a:ext uri="{FF2B5EF4-FFF2-40B4-BE49-F238E27FC236}">
                <a16:creationId xmlns:a16="http://schemas.microsoft.com/office/drawing/2014/main" id="{00B19E07-33E1-45A7-93AC-6E400BBE2254}"/>
              </a:ext>
            </a:extLst>
          </p:cNvPr>
          <p:cNvSpPr/>
          <p:nvPr/>
        </p:nvSpPr>
        <p:spPr>
          <a:xfrm>
            <a:off x="6693744" y="3010502"/>
            <a:ext cx="1632921" cy="1044653"/>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0DCC81A-0D47-45B6-A3AE-2ADC5EC77B43}"/>
              </a:ext>
            </a:extLst>
          </p:cNvPr>
          <p:cNvSpPr txBox="1"/>
          <p:nvPr/>
        </p:nvSpPr>
        <p:spPr>
          <a:xfrm>
            <a:off x="3065153" y="2693389"/>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44" name="テキスト ボックス 43">
            <a:extLst>
              <a:ext uri="{FF2B5EF4-FFF2-40B4-BE49-F238E27FC236}">
                <a16:creationId xmlns:a16="http://schemas.microsoft.com/office/drawing/2014/main" id="{F105D236-83B6-4CB7-8653-9F88F37A50D0}"/>
              </a:ext>
            </a:extLst>
          </p:cNvPr>
          <p:cNvSpPr txBox="1"/>
          <p:nvPr/>
        </p:nvSpPr>
        <p:spPr>
          <a:xfrm>
            <a:off x="3058478" y="2921364"/>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46" name="テキスト ボックス 45">
            <a:extLst>
              <a:ext uri="{FF2B5EF4-FFF2-40B4-BE49-F238E27FC236}">
                <a16:creationId xmlns:a16="http://schemas.microsoft.com/office/drawing/2014/main" id="{71DFB4ED-344D-4F6C-B96F-C60B6E605508}"/>
              </a:ext>
            </a:extLst>
          </p:cNvPr>
          <p:cNvSpPr txBox="1"/>
          <p:nvPr/>
        </p:nvSpPr>
        <p:spPr>
          <a:xfrm>
            <a:off x="3179699" y="3576707"/>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2" name="楕円 51">
            <a:extLst>
              <a:ext uri="{FF2B5EF4-FFF2-40B4-BE49-F238E27FC236}">
                <a16:creationId xmlns:a16="http://schemas.microsoft.com/office/drawing/2014/main" id="{45C33B26-5166-49C4-A655-83710F3533C1}"/>
              </a:ext>
            </a:extLst>
          </p:cNvPr>
          <p:cNvSpPr/>
          <p:nvPr/>
        </p:nvSpPr>
        <p:spPr>
          <a:xfrm>
            <a:off x="5334300" y="3050070"/>
            <a:ext cx="735136" cy="65204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E4E08B77-177D-4518-B7CD-D539A15851DD}"/>
              </a:ext>
            </a:extLst>
          </p:cNvPr>
          <p:cNvSpPr txBox="1"/>
          <p:nvPr/>
        </p:nvSpPr>
        <p:spPr>
          <a:xfrm>
            <a:off x="5489045" y="310480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4" name="テキスト ボックス 53">
            <a:extLst>
              <a:ext uri="{FF2B5EF4-FFF2-40B4-BE49-F238E27FC236}">
                <a16:creationId xmlns:a16="http://schemas.microsoft.com/office/drawing/2014/main" id="{21B58AEC-4406-46DC-A5F8-FCD47017FC1F}"/>
              </a:ext>
            </a:extLst>
          </p:cNvPr>
          <p:cNvSpPr txBox="1"/>
          <p:nvPr/>
        </p:nvSpPr>
        <p:spPr>
          <a:xfrm>
            <a:off x="5482370" y="333277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5" name="テキスト ボックス 54">
            <a:extLst>
              <a:ext uri="{FF2B5EF4-FFF2-40B4-BE49-F238E27FC236}">
                <a16:creationId xmlns:a16="http://schemas.microsoft.com/office/drawing/2014/main" id="{7F6596EC-6908-446C-AB11-61E63F80D0A1}"/>
              </a:ext>
            </a:extLst>
          </p:cNvPr>
          <p:cNvSpPr txBox="1"/>
          <p:nvPr/>
        </p:nvSpPr>
        <p:spPr>
          <a:xfrm>
            <a:off x="5701868" y="324385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7" name="テキスト ボックス 56">
            <a:extLst>
              <a:ext uri="{FF2B5EF4-FFF2-40B4-BE49-F238E27FC236}">
                <a16:creationId xmlns:a16="http://schemas.microsoft.com/office/drawing/2014/main" id="{69F02609-F5D2-4E20-ABF5-F54F0F60AF77}"/>
              </a:ext>
            </a:extLst>
          </p:cNvPr>
          <p:cNvSpPr txBox="1"/>
          <p:nvPr/>
        </p:nvSpPr>
        <p:spPr>
          <a:xfrm>
            <a:off x="3046429" y="3400160"/>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8" name="テキスト ボックス 57">
            <a:extLst>
              <a:ext uri="{FF2B5EF4-FFF2-40B4-BE49-F238E27FC236}">
                <a16:creationId xmlns:a16="http://schemas.microsoft.com/office/drawing/2014/main" id="{E597E0F8-DA5F-4F81-9DDA-209BE28AF95C}"/>
              </a:ext>
            </a:extLst>
          </p:cNvPr>
          <p:cNvSpPr txBox="1"/>
          <p:nvPr/>
        </p:nvSpPr>
        <p:spPr>
          <a:xfrm>
            <a:off x="2959028" y="3610168"/>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9" name="テキスト ボックス 58">
            <a:extLst>
              <a:ext uri="{FF2B5EF4-FFF2-40B4-BE49-F238E27FC236}">
                <a16:creationId xmlns:a16="http://schemas.microsoft.com/office/drawing/2014/main" id="{9805273F-68D7-46BA-A140-29C1EBA4C288}"/>
              </a:ext>
            </a:extLst>
          </p:cNvPr>
          <p:cNvSpPr txBox="1"/>
          <p:nvPr/>
        </p:nvSpPr>
        <p:spPr>
          <a:xfrm>
            <a:off x="3224979" y="2947591"/>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0" name="楕円 59">
            <a:extLst>
              <a:ext uri="{FF2B5EF4-FFF2-40B4-BE49-F238E27FC236}">
                <a16:creationId xmlns:a16="http://schemas.microsoft.com/office/drawing/2014/main" id="{44D83107-B48A-45D7-B1DD-D5514A85A95E}"/>
              </a:ext>
            </a:extLst>
          </p:cNvPr>
          <p:cNvSpPr/>
          <p:nvPr/>
        </p:nvSpPr>
        <p:spPr>
          <a:xfrm>
            <a:off x="4681633" y="3384153"/>
            <a:ext cx="653887" cy="62630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9EAA7E54-279F-46E8-80A3-BADA7598FE32}"/>
              </a:ext>
            </a:extLst>
          </p:cNvPr>
          <p:cNvSpPr txBox="1"/>
          <p:nvPr/>
        </p:nvSpPr>
        <p:spPr>
          <a:xfrm>
            <a:off x="4836378" y="3438885"/>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2" name="テキスト ボックス 61">
            <a:extLst>
              <a:ext uri="{FF2B5EF4-FFF2-40B4-BE49-F238E27FC236}">
                <a16:creationId xmlns:a16="http://schemas.microsoft.com/office/drawing/2014/main" id="{25034CB4-C9E9-4E41-9607-CE83B67DE9BF}"/>
              </a:ext>
            </a:extLst>
          </p:cNvPr>
          <p:cNvSpPr txBox="1"/>
          <p:nvPr/>
        </p:nvSpPr>
        <p:spPr>
          <a:xfrm>
            <a:off x="4829703" y="3666860"/>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3" name="テキスト ボックス 62">
            <a:extLst>
              <a:ext uri="{FF2B5EF4-FFF2-40B4-BE49-F238E27FC236}">
                <a16:creationId xmlns:a16="http://schemas.microsoft.com/office/drawing/2014/main" id="{CF253534-05A5-4FCF-ACD8-6C85047977F5}"/>
              </a:ext>
            </a:extLst>
          </p:cNvPr>
          <p:cNvSpPr txBox="1"/>
          <p:nvPr/>
        </p:nvSpPr>
        <p:spPr>
          <a:xfrm>
            <a:off x="5049201" y="3577938"/>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4" name="楕円 63">
            <a:extLst>
              <a:ext uri="{FF2B5EF4-FFF2-40B4-BE49-F238E27FC236}">
                <a16:creationId xmlns:a16="http://schemas.microsoft.com/office/drawing/2014/main" id="{E8585BBA-1675-424B-8CF6-79F967D2B7DC}"/>
              </a:ext>
            </a:extLst>
          </p:cNvPr>
          <p:cNvSpPr/>
          <p:nvPr/>
        </p:nvSpPr>
        <p:spPr>
          <a:xfrm>
            <a:off x="5323981" y="3865237"/>
            <a:ext cx="653887" cy="62630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テキスト ボックス 64">
            <a:extLst>
              <a:ext uri="{FF2B5EF4-FFF2-40B4-BE49-F238E27FC236}">
                <a16:creationId xmlns:a16="http://schemas.microsoft.com/office/drawing/2014/main" id="{65910CE4-096F-4B75-BB48-C68F5F5289BE}"/>
              </a:ext>
            </a:extLst>
          </p:cNvPr>
          <p:cNvSpPr txBox="1"/>
          <p:nvPr/>
        </p:nvSpPr>
        <p:spPr>
          <a:xfrm>
            <a:off x="5478726" y="3919969"/>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6" name="テキスト ボックス 65">
            <a:extLst>
              <a:ext uri="{FF2B5EF4-FFF2-40B4-BE49-F238E27FC236}">
                <a16:creationId xmlns:a16="http://schemas.microsoft.com/office/drawing/2014/main" id="{4C5EF6E1-2145-41ED-9C3E-0917897B0745}"/>
              </a:ext>
            </a:extLst>
          </p:cNvPr>
          <p:cNvSpPr txBox="1"/>
          <p:nvPr/>
        </p:nvSpPr>
        <p:spPr>
          <a:xfrm>
            <a:off x="5472051" y="4147944"/>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7" name="テキスト ボックス 66">
            <a:extLst>
              <a:ext uri="{FF2B5EF4-FFF2-40B4-BE49-F238E27FC236}">
                <a16:creationId xmlns:a16="http://schemas.microsoft.com/office/drawing/2014/main" id="{F2B45F7C-2618-4E41-A92E-FD82AE36C558}"/>
              </a:ext>
            </a:extLst>
          </p:cNvPr>
          <p:cNvSpPr txBox="1"/>
          <p:nvPr/>
        </p:nvSpPr>
        <p:spPr>
          <a:xfrm>
            <a:off x="5691549" y="4059022"/>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8" name="楕円 67">
            <a:extLst>
              <a:ext uri="{FF2B5EF4-FFF2-40B4-BE49-F238E27FC236}">
                <a16:creationId xmlns:a16="http://schemas.microsoft.com/office/drawing/2014/main" id="{FE362C12-8715-485A-867C-E82D34519D88}"/>
              </a:ext>
            </a:extLst>
          </p:cNvPr>
          <p:cNvSpPr/>
          <p:nvPr/>
        </p:nvSpPr>
        <p:spPr>
          <a:xfrm>
            <a:off x="2902412" y="4031543"/>
            <a:ext cx="653887" cy="62630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BBC5BD1C-3E67-4C48-8106-FAFD12BB8AEF}"/>
              </a:ext>
            </a:extLst>
          </p:cNvPr>
          <p:cNvSpPr txBox="1"/>
          <p:nvPr/>
        </p:nvSpPr>
        <p:spPr>
          <a:xfrm>
            <a:off x="3057157" y="4086275"/>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0" name="テキスト ボックス 69">
            <a:extLst>
              <a:ext uri="{FF2B5EF4-FFF2-40B4-BE49-F238E27FC236}">
                <a16:creationId xmlns:a16="http://schemas.microsoft.com/office/drawing/2014/main" id="{3F811DD7-FF5A-4101-AC40-E8E5B7AC3A1D}"/>
              </a:ext>
            </a:extLst>
          </p:cNvPr>
          <p:cNvSpPr txBox="1"/>
          <p:nvPr/>
        </p:nvSpPr>
        <p:spPr>
          <a:xfrm>
            <a:off x="2935671" y="4237820"/>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1" name="テキスト ボックス 70">
            <a:extLst>
              <a:ext uri="{FF2B5EF4-FFF2-40B4-BE49-F238E27FC236}">
                <a16:creationId xmlns:a16="http://schemas.microsoft.com/office/drawing/2014/main" id="{F6B12312-DC8A-4C13-BCF1-1DA1889ED047}"/>
              </a:ext>
            </a:extLst>
          </p:cNvPr>
          <p:cNvSpPr txBox="1"/>
          <p:nvPr/>
        </p:nvSpPr>
        <p:spPr>
          <a:xfrm>
            <a:off x="3109329" y="4324718"/>
            <a:ext cx="278323" cy="246221"/>
          </a:xfrm>
          <a:prstGeom prst="rect">
            <a:avLst/>
          </a:prstGeom>
          <a:noFill/>
        </p:spPr>
        <p:txBody>
          <a:bodyPr wrap="squar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2" name="フリーフォーム: 図形 71">
            <a:extLst>
              <a:ext uri="{FF2B5EF4-FFF2-40B4-BE49-F238E27FC236}">
                <a16:creationId xmlns:a16="http://schemas.microsoft.com/office/drawing/2014/main" id="{C173DEDE-07A0-4DFA-8F06-A5848B290B19}"/>
              </a:ext>
            </a:extLst>
          </p:cNvPr>
          <p:cNvSpPr/>
          <p:nvPr/>
        </p:nvSpPr>
        <p:spPr>
          <a:xfrm>
            <a:off x="723791" y="3063201"/>
            <a:ext cx="1614630" cy="1044653"/>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9C008088-76F4-49E4-BF33-04FEC09EB7F7}"/>
              </a:ext>
            </a:extLst>
          </p:cNvPr>
          <p:cNvCxnSpPr>
            <a:cxnSpLocks/>
          </p:cNvCxnSpPr>
          <p:nvPr/>
        </p:nvCxnSpPr>
        <p:spPr>
          <a:xfrm>
            <a:off x="6616183" y="4055155"/>
            <a:ext cx="1872208" cy="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4B3DB43B-22A6-41F1-936C-12877028E1D0}"/>
              </a:ext>
            </a:extLst>
          </p:cNvPr>
          <p:cNvCxnSpPr>
            <a:cxnSpLocks/>
          </p:cNvCxnSpPr>
          <p:nvPr/>
        </p:nvCxnSpPr>
        <p:spPr>
          <a:xfrm>
            <a:off x="709824" y="4115009"/>
            <a:ext cx="1727194"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76A6941C-E562-4CBC-8A63-968D37C46D10}"/>
              </a:ext>
            </a:extLst>
          </p:cNvPr>
          <p:cNvSpPr txBox="1"/>
          <p:nvPr/>
        </p:nvSpPr>
        <p:spPr>
          <a:xfrm>
            <a:off x="8445096" y="3831047"/>
            <a:ext cx="298480" cy="400110"/>
          </a:xfrm>
          <a:prstGeom prst="rect">
            <a:avLst/>
          </a:prstGeom>
          <a:noFill/>
        </p:spPr>
        <p:txBody>
          <a:bodyPr wrap="squar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x</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A513C44A-44E9-46C9-9F33-6DF9403FFFAD}"/>
                  </a:ext>
                </a:extLst>
              </p:cNvPr>
              <p:cNvSpPr txBox="1"/>
              <p:nvPr/>
            </p:nvSpPr>
            <p:spPr>
              <a:xfrm>
                <a:off x="2349900" y="3882500"/>
                <a:ext cx="3625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kumimoji="1" lang="en-US" altLang="ja-JP" sz="2000" i="1" dirty="0">
                              <a:solidFill>
                                <a:schemeClr val="bg1"/>
                              </a:solidFill>
                              <a:cs typeface="Times New Roman" panose="02020603050405020304" pitchFamily="18" charset="0"/>
                            </a:rPr>
                            <m:t>x</m:t>
                          </m:r>
                        </m:e>
                      </m:acc>
                    </m:oMath>
                  </m:oMathPara>
                </a14:m>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76" name="テキスト ボックス 75">
                <a:extLst>
                  <a:ext uri="{FF2B5EF4-FFF2-40B4-BE49-F238E27FC236}">
                    <a16:creationId xmlns:a16="http://schemas.microsoft.com/office/drawing/2014/main" id="{A513C44A-44E9-46C9-9F33-6DF9403FFFAD}"/>
                  </a:ext>
                </a:extLst>
              </p:cNvPr>
              <p:cNvSpPr txBox="1">
                <a:spLocks noRot="1" noChangeAspect="1" noMove="1" noResize="1" noEditPoints="1" noAdjustHandles="1" noChangeArrowheads="1" noChangeShapeType="1" noTextEdit="1"/>
              </p:cNvSpPr>
              <p:nvPr/>
            </p:nvSpPr>
            <p:spPr>
              <a:xfrm>
                <a:off x="2349900" y="3882500"/>
                <a:ext cx="362599" cy="400110"/>
              </a:xfrm>
              <a:prstGeom prst="rect">
                <a:avLst/>
              </a:prstGeom>
              <a:blipFill>
                <a:blip r:embed="rId2"/>
                <a:stretch>
                  <a:fillRect/>
                </a:stretch>
              </a:blipFill>
            </p:spPr>
            <p:txBody>
              <a:bodyPr/>
              <a:lstStyle/>
              <a:p>
                <a:r>
                  <a:rPr lang="ja-JP" altLang="en-US">
                    <a:noFill/>
                  </a:rPr>
                  <a:t> </a:t>
                </a:r>
              </a:p>
            </p:txBody>
          </p:sp>
        </mc:Fallback>
      </mc:AlternateContent>
      <p:sp>
        <p:nvSpPr>
          <p:cNvPr id="77" name="テキスト ボックス 76">
            <a:extLst>
              <a:ext uri="{FF2B5EF4-FFF2-40B4-BE49-F238E27FC236}">
                <a16:creationId xmlns:a16="http://schemas.microsoft.com/office/drawing/2014/main" id="{3A1C0839-689D-45EF-B9A1-9E9BFA8507C1}"/>
              </a:ext>
            </a:extLst>
          </p:cNvPr>
          <p:cNvSpPr txBox="1"/>
          <p:nvPr/>
        </p:nvSpPr>
        <p:spPr>
          <a:xfrm>
            <a:off x="6818117" y="2578215"/>
            <a:ext cx="1467068"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母集団分布</a:t>
            </a:r>
          </a:p>
        </p:txBody>
      </p:sp>
      <p:sp>
        <p:nvSpPr>
          <p:cNvPr id="78" name="テキスト ボックス 77">
            <a:extLst>
              <a:ext uri="{FF2B5EF4-FFF2-40B4-BE49-F238E27FC236}">
                <a16:creationId xmlns:a16="http://schemas.microsoft.com/office/drawing/2014/main" id="{1F7EE33C-9E12-4B49-A08D-465A01840BF3}"/>
              </a:ext>
            </a:extLst>
          </p:cNvPr>
          <p:cNvSpPr txBox="1"/>
          <p:nvPr/>
        </p:nvSpPr>
        <p:spPr>
          <a:xfrm>
            <a:off x="813873" y="2595956"/>
            <a:ext cx="1356462"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標本分布</a:t>
            </a:r>
            <a:r>
              <a:rPr kumimoji="1" lang="en-US" altLang="ja-JP" sz="17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7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9" name="テキスト ボックス 78">
            <a:extLst>
              <a:ext uri="{FF2B5EF4-FFF2-40B4-BE49-F238E27FC236}">
                <a16:creationId xmlns:a16="http://schemas.microsoft.com/office/drawing/2014/main" id="{97223D46-0370-4641-A01A-E00859BE2BC4}"/>
              </a:ext>
            </a:extLst>
          </p:cNvPr>
          <p:cNvSpPr txBox="1"/>
          <p:nvPr/>
        </p:nvSpPr>
        <p:spPr>
          <a:xfrm>
            <a:off x="6767697"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0" name="テキスト ボックス 79">
            <a:extLst>
              <a:ext uri="{FF2B5EF4-FFF2-40B4-BE49-F238E27FC236}">
                <a16:creationId xmlns:a16="http://schemas.microsoft.com/office/drawing/2014/main" id="{85183DAB-311F-4582-B545-BC51563D6ACE}"/>
              </a:ext>
            </a:extLst>
          </p:cNvPr>
          <p:cNvSpPr txBox="1"/>
          <p:nvPr/>
        </p:nvSpPr>
        <p:spPr>
          <a:xfrm>
            <a:off x="6934568"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1" name="テキスト ボックス 80">
            <a:extLst>
              <a:ext uri="{FF2B5EF4-FFF2-40B4-BE49-F238E27FC236}">
                <a16:creationId xmlns:a16="http://schemas.microsoft.com/office/drawing/2014/main" id="{4F34056B-0B60-4261-BA65-CE6FE10BBA65}"/>
              </a:ext>
            </a:extLst>
          </p:cNvPr>
          <p:cNvSpPr txBox="1"/>
          <p:nvPr/>
        </p:nvSpPr>
        <p:spPr>
          <a:xfrm>
            <a:off x="7101439"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2" name="テキスト ボックス 81">
            <a:extLst>
              <a:ext uri="{FF2B5EF4-FFF2-40B4-BE49-F238E27FC236}">
                <a16:creationId xmlns:a16="http://schemas.microsoft.com/office/drawing/2014/main" id="{471CCEEB-C50C-4C2C-96AD-26161222DE75}"/>
              </a:ext>
            </a:extLst>
          </p:cNvPr>
          <p:cNvSpPr txBox="1"/>
          <p:nvPr/>
        </p:nvSpPr>
        <p:spPr>
          <a:xfrm>
            <a:off x="7268310"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3" name="テキスト ボックス 82">
            <a:extLst>
              <a:ext uri="{FF2B5EF4-FFF2-40B4-BE49-F238E27FC236}">
                <a16:creationId xmlns:a16="http://schemas.microsoft.com/office/drawing/2014/main" id="{C17EA017-35B2-4B39-8208-6F9389B694AE}"/>
              </a:ext>
            </a:extLst>
          </p:cNvPr>
          <p:cNvSpPr txBox="1"/>
          <p:nvPr/>
        </p:nvSpPr>
        <p:spPr>
          <a:xfrm>
            <a:off x="7435181"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4" name="テキスト ボックス 83">
            <a:extLst>
              <a:ext uri="{FF2B5EF4-FFF2-40B4-BE49-F238E27FC236}">
                <a16:creationId xmlns:a16="http://schemas.microsoft.com/office/drawing/2014/main" id="{ADA11EB3-B3FC-4401-8066-F35BEE201A42}"/>
              </a:ext>
            </a:extLst>
          </p:cNvPr>
          <p:cNvSpPr txBox="1"/>
          <p:nvPr/>
        </p:nvSpPr>
        <p:spPr>
          <a:xfrm>
            <a:off x="7602052"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5" name="テキスト ボックス 84">
            <a:extLst>
              <a:ext uri="{FF2B5EF4-FFF2-40B4-BE49-F238E27FC236}">
                <a16:creationId xmlns:a16="http://schemas.microsoft.com/office/drawing/2014/main" id="{3E3D0658-76F1-425C-A7DE-9C0E0DCD03AA}"/>
              </a:ext>
            </a:extLst>
          </p:cNvPr>
          <p:cNvSpPr txBox="1"/>
          <p:nvPr/>
        </p:nvSpPr>
        <p:spPr>
          <a:xfrm>
            <a:off x="7768923"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6" name="テキスト ボックス 85">
            <a:extLst>
              <a:ext uri="{FF2B5EF4-FFF2-40B4-BE49-F238E27FC236}">
                <a16:creationId xmlns:a16="http://schemas.microsoft.com/office/drawing/2014/main" id="{74C370B7-0E4D-47B5-AF4F-1D44AC8A1305}"/>
              </a:ext>
            </a:extLst>
          </p:cNvPr>
          <p:cNvSpPr txBox="1"/>
          <p:nvPr/>
        </p:nvSpPr>
        <p:spPr>
          <a:xfrm>
            <a:off x="7935792" y="39136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3" name="テキスト ボックス 112">
            <a:extLst>
              <a:ext uri="{FF2B5EF4-FFF2-40B4-BE49-F238E27FC236}">
                <a16:creationId xmlns:a16="http://schemas.microsoft.com/office/drawing/2014/main" id="{0D1FFE89-2E08-4208-B587-7DA3955703A1}"/>
              </a:ext>
            </a:extLst>
          </p:cNvPr>
          <p:cNvSpPr txBox="1"/>
          <p:nvPr/>
        </p:nvSpPr>
        <p:spPr>
          <a:xfrm>
            <a:off x="6933439" y="37662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4" name="テキスト ボックス 113">
            <a:extLst>
              <a:ext uri="{FF2B5EF4-FFF2-40B4-BE49-F238E27FC236}">
                <a16:creationId xmlns:a16="http://schemas.microsoft.com/office/drawing/2014/main" id="{954A71FE-7D6C-409B-8167-58C7A036A6CC}"/>
              </a:ext>
            </a:extLst>
          </p:cNvPr>
          <p:cNvSpPr txBox="1"/>
          <p:nvPr/>
        </p:nvSpPr>
        <p:spPr>
          <a:xfrm>
            <a:off x="7100310" y="37662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5" name="テキスト ボックス 114">
            <a:extLst>
              <a:ext uri="{FF2B5EF4-FFF2-40B4-BE49-F238E27FC236}">
                <a16:creationId xmlns:a16="http://schemas.microsoft.com/office/drawing/2014/main" id="{8A2D8C5C-1C14-460E-8478-ABF123487446}"/>
              </a:ext>
            </a:extLst>
          </p:cNvPr>
          <p:cNvSpPr txBox="1"/>
          <p:nvPr/>
        </p:nvSpPr>
        <p:spPr>
          <a:xfrm>
            <a:off x="7267181" y="37662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6" name="テキスト ボックス 115">
            <a:extLst>
              <a:ext uri="{FF2B5EF4-FFF2-40B4-BE49-F238E27FC236}">
                <a16:creationId xmlns:a16="http://schemas.microsoft.com/office/drawing/2014/main" id="{2F8C0507-0B1D-4CCA-BEBB-4EF07F2E84C9}"/>
              </a:ext>
            </a:extLst>
          </p:cNvPr>
          <p:cNvSpPr txBox="1"/>
          <p:nvPr/>
        </p:nvSpPr>
        <p:spPr>
          <a:xfrm>
            <a:off x="7434052" y="37662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7" name="テキスト ボックス 116">
            <a:extLst>
              <a:ext uri="{FF2B5EF4-FFF2-40B4-BE49-F238E27FC236}">
                <a16:creationId xmlns:a16="http://schemas.microsoft.com/office/drawing/2014/main" id="{72CE7864-15FC-4945-92CC-52D0FD4AEB22}"/>
              </a:ext>
            </a:extLst>
          </p:cNvPr>
          <p:cNvSpPr txBox="1"/>
          <p:nvPr/>
        </p:nvSpPr>
        <p:spPr>
          <a:xfrm>
            <a:off x="7600923" y="37662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8" name="テキスト ボックス 117">
            <a:extLst>
              <a:ext uri="{FF2B5EF4-FFF2-40B4-BE49-F238E27FC236}">
                <a16:creationId xmlns:a16="http://schemas.microsoft.com/office/drawing/2014/main" id="{3EB47EA8-CA23-4422-83D7-84DAE20E32CD}"/>
              </a:ext>
            </a:extLst>
          </p:cNvPr>
          <p:cNvSpPr txBox="1"/>
          <p:nvPr/>
        </p:nvSpPr>
        <p:spPr>
          <a:xfrm>
            <a:off x="7767794" y="37662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9" name="テキスト ボックス 118">
            <a:extLst>
              <a:ext uri="{FF2B5EF4-FFF2-40B4-BE49-F238E27FC236}">
                <a16:creationId xmlns:a16="http://schemas.microsoft.com/office/drawing/2014/main" id="{665C0BFF-F8BC-4BA7-B5F4-9EA1E8A03994}"/>
              </a:ext>
            </a:extLst>
          </p:cNvPr>
          <p:cNvSpPr txBox="1"/>
          <p:nvPr/>
        </p:nvSpPr>
        <p:spPr>
          <a:xfrm>
            <a:off x="7262033" y="361143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0" name="テキスト ボックス 119">
            <a:extLst>
              <a:ext uri="{FF2B5EF4-FFF2-40B4-BE49-F238E27FC236}">
                <a16:creationId xmlns:a16="http://schemas.microsoft.com/office/drawing/2014/main" id="{8B506BD2-2A78-4B91-B359-D1EFFB1B505A}"/>
              </a:ext>
            </a:extLst>
          </p:cNvPr>
          <p:cNvSpPr txBox="1"/>
          <p:nvPr/>
        </p:nvSpPr>
        <p:spPr>
          <a:xfrm>
            <a:off x="7428904" y="361143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1" name="テキスト ボックス 120">
            <a:extLst>
              <a:ext uri="{FF2B5EF4-FFF2-40B4-BE49-F238E27FC236}">
                <a16:creationId xmlns:a16="http://schemas.microsoft.com/office/drawing/2014/main" id="{0EBF898D-AA00-4812-86CE-7188096451C8}"/>
              </a:ext>
            </a:extLst>
          </p:cNvPr>
          <p:cNvSpPr txBox="1"/>
          <p:nvPr/>
        </p:nvSpPr>
        <p:spPr>
          <a:xfrm>
            <a:off x="7595775" y="361143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2" name="テキスト ボックス 121">
            <a:extLst>
              <a:ext uri="{FF2B5EF4-FFF2-40B4-BE49-F238E27FC236}">
                <a16:creationId xmlns:a16="http://schemas.microsoft.com/office/drawing/2014/main" id="{B3A17BA7-FE97-45B5-8E57-25F38324045F}"/>
              </a:ext>
            </a:extLst>
          </p:cNvPr>
          <p:cNvSpPr txBox="1"/>
          <p:nvPr/>
        </p:nvSpPr>
        <p:spPr>
          <a:xfrm>
            <a:off x="7114136" y="361444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3" name="テキスト ボックス 122">
            <a:extLst>
              <a:ext uri="{FF2B5EF4-FFF2-40B4-BE49-F238E27FC236}">
                <a16:creationId xmlns:a16="http://schemas.microsoft.com/office/drawing/2014/main" id="{0CDC8850-5CF2-48C6-9ACB-084B15E0AC65}"/>
              </a:ext>
            </a:extLst>
          </p:cNvPr>
          <p:cNvSpPr txBox="1"/>
          <p:nvPr/>
        </p:nvSpPr>
        <p:spPr>
          <a:xfrm>
            <a:off x="7258180" y="343233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4" name="テキスト ボックス 123">
            <a:extLst>
              <a:ext uri="{FF2B5EF4-FFF2-40B4-BE49-F238E27FC236}">
                <a16:creationId xmlns:a16="http://schemas.microsoft.com/office/drawing/2014/main" id="{79228768-16E8-4DF4-AD1D-78F6BCA68E8A}"/>
              </a:ext>
            </a:extLst>
          </p:cNvPr>
          <p:cNvSpPr txBox="1"/>
          <p:nvPr/>
        </p:nvSpPr>
        <p:spPr>
          <a:xfrm>
            <a:off x="7425051" y="343233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5" name="テキスト ボックス 124">
            <a:extLst>
              <a:ext uri="{FF2B5EF4-FFF2-40B4-BE49-F238E27FC236}">
                <a16:creationId xmlns:a16="http://schemas.microsoft.com/office/drawing/2014/main" id="{8878D39E-65B2-4CA8-9B7F-8F0B25F6A5D0}"/>
              </a:ext>
            </a:extLst>
          </p:cNvPr>
          <p:cNvSpPr txBox="1"/>
          <p:nvPr/>
        </p:nvSpPr>
        <p:spPr>
          <a:xfrm>
            <a:off x="7591922" y="343233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6" name="テキスト ボックス 125">
            <a:extLst>
              <a:ext uri="{FF2B5EF4-FFF2-40B4-BE49-F238E27FC236}">
                <a16:creationId xmlns:a16="http://schemas.microsoft.com/office/drawing/2014/main" id="{1AC08C0D-BE02-45CE-A714-7CF36DBC7DD7}"/>
              </a:ext>
            </a:extLst>
          </p:cNvPr>
          <p:cNvSpPr txBox="1"/>
          <p:nvPr/>
        </p:nvSpPr>
        <p:spPr>
          <a:xfrm>
            <a:off x="7110283" y="3435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7" name="テキスト ボックス 126">
            <a:extLst>
              <a:ext uri="{FF2B5EF4-FFF2-40B4-BE49-F238E27FC236}">
                <a16:creationId xmlns:a16="http://schemas.microsoft.com/office/drawing/2014/main" id="{2C2D8B34-51F7-47C1-A9CE-C214173A4DD8}"/>
              </a:ext>
            </a:extLst>
          </p:cNvPr>
          <p:cNvSpPr txBox="1"/>
          <p:nvPr/>
        </p:nvSpPr>
        <p:spPr>
          <a:xfrm>
            <a:off x="7262713" y="325940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8" name="テキスト ボックス 127">
            <a:extLst>
              <a:ext uri="{FF2B5EF4-FFF2-40B4-BE49-F238E27FC236}">
                <a16:creationId xmlns:a16="http://schemas.microsoft.com/office/drawing/2014/main" id="{1AC1B3BA-3777-4146-8691-D421E9385099}"/>
              </a:ext>
            </a:extLst>
          </p:cNvPr>
          <p:cNvSpPr txBox="1"/>
          <p:nvPr/>
        </p:nvSpPr>
        <p:spPr>
          <a:xfrm>
            <a:off x="7439711" y="327978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9" name="テキスト ボックス 128">
            <a:extLst>
              <a:ext uri="{FF2B5EF4-FFF2-40B4-BE49-F238E27FC236}">
                <a16:creationId xmlns:a16="http://schemas.microsoft.com/office/drawing/2014/main" id="{16BFDB50-DAAC-4F62-BE8F-7E8BD9F26627}"/>
              </a:ext>
            </a:extLst>
          </p:cNvPr>
          <p:cNvSpPr txBox="1"/>
          <p:nvPr/>
        </p:nvSpPr>
        <p:spPr>
          <a:xfrm>
            <a:off x="7267813" y="308762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0" name="テキスト ボックス 129">
            <a:extLst>
              <a:ext uri="{FF2B5EF4-FFF2-40B4-BE49-F238E27FC236}">
                <a16:creationId xmlns:a16="http://schemas.microsoft.com/office/drawing/2014/main" id="{06AC7177-ED2D-4FFD-8246-EFF333F7BB39}"/>
              </a:ext>
            </a:extLst>
          </p:cNvPr>
          <p:cNvSpPr txBox="1"/>
          <p:nvPr/>
        </p:nvSpPr>
        <p:spPr>
          <a:xfrm>
            <a:off x="7449286" y="308762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7" name="テキスト ボックス 156">
            <a:extLst>
              <a:ext uri="{FF2B5EF4-FFF2-40B4-BE49-F238E27FC236}">
                <a16:creationId xmlns:a16="http://schemas.microsoft.com/office/drawing/2014/main" id="{54092107-1396-435B-BE51-F96958A911BB}"/>
              </a:ext>
            </a:extLst>
          </p:cNvPr>
          <p:cNvSpPr txBox="1"/>
          <p:nvPr/>
        </p:nvSpPr>
        <p:spPr>
          <a:xfrm>
            <a:off x="791451"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8" name="テキスト ボックス 157">
            <a:extLst>
              <a:ext uri="{FF2B5EF4-FFF2-40B4-BE49-F238E27FC236}">
                <a16:creationId xmlns:a16="http://schemas.microsoft.com/office/drawing/2014/main" id="{4C938252-DDC7-403F-AFAD-CF495C99DB56}"/>
              </a:ext>
            </a:extLst>
          </p:cNvPr>
          <p:cNvSpPr txBox="1"/>
          <p:nvPr/>
        </p:nvSpPr>
        <p:spPr>
          <a:xfrm>
            <a:off x="958322"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9" name="テキスト ボックス 158">
            <a:extLst>
              <a:ext uri="{FF2B5EF4-FFF2-40B4-BE49-F238E27FC236}">
                <a16:creationId xmlns:a16="http://schemas.microsoft.com/office/drawing/2014/main" id="{6DB31333-6CAA-4147-8070-7B8B691B2D9C}"/>
              </a:ext>
            </a:extLst>
          </p:cNvPr>
          <p:cNvSpPr txBox="1"/>
          <p:nvPr/>
        </p:nvSpPr>
        <p:spPr>
          <a:xfrm>
            <a:off x="1125193"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0" name="テキスト ボックス 159">
            <a:extLst>
              <a:ext uri="{FF2B5EF4-FFF2-40B4-BE49-F238E27FC236}">
                <a16:creationId xmlns:a16="http://schemas.microsoft.com/office/drawing/2014/main" id="{F38B4EF6-A947-4531-9E26-6471A42695CC}"/>
              </a:ext>
            </a:extLst>
          </p:cNvPr>
          <p:cNvSpPr txBox="1"/>
          <p:nvPr/>
        </p:nvSpPr>
        <p:spPr>
          <a:xfrm>
            <a:off x="1292064"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1" name="テキスト ボックス 160">
            <a:extLst>
              <a:ext uri="{FF2B5EF4-FFF2-40B4-BE49-F238E27FC236}">
                <a16:creationId xmlns:a16="http://schemas.microsoft.com/office/drawing/2014/main" id="{8C298882-B975-4D51-8993-9C513FF5BB15}"/>
              </a:ext>
            </a:extLst>
          </p:cNvPr>
          <p:cNvSpPr txBox="1"/>
          <p:nvPr/>
        </p:nvSpPr>
        <p:spPr>
          <a:xfrm>
            <a:off x="1458935"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2" name="テキスト ボックス 161">
            <a:extLst>
              <a:ext uri="{FF2B5EF4-FFF2-40B4-BE49-F238E27FC236}">
                <a16:creationId xmlns:a16="http://schemas.microsoft.com/office/drawing/2014/main" id="{27389836-2847-4CAF-83E7-E044852B2E61}"/>
              </a:ext>
            </a:extLst>
          </p:cNvPr>
          <p:cNvSpPr txBox="1"/>
          <p:nvPr/>
        </p:nvSpPr>
        <p:spPr>
          <a:xfrm>
            <a:off x="1625806"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3" name="テキスト ボックス 162">
            <a:extLst>
              <a:ext uri="{FF2B5EF4-FFF2-40B4-BE49-F238E27FC236}">
                <a16:creationId xmlns:a16="http://schemas.microsoft.com/office/drawing/2014/main" id="{18FB9B62-AA3D-4C44-8C55-20913899F0DD}"/>
              </a:ext>
            </a:extLst>
          </p:cNvPr>
          <p:cNvSpPr txBox="1"/>
          <p:nvPr/>
        </p:nvSpPr>
        <p:spPr>
          <a:xfrm>
            <a:off x="1792677"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4" name="テキスト ボックス 163">
            <a:extLst>
              <a:ext uri="{FF2B5EF4-FFF2-40B4-BE49-F238E27FC236}">
                <a16:creationId xmlns:a16="http://schemas.microsoft.com/office/drawing/2014/main" id="{219DEA58-3344-4E09-B541-9F153B6F0513}"/>
              </a:ext>
            </a:extLst>
          </p:cNvPr>
          <p:cNvSpPr txBox="1"/>
          <p:nvPr/>
        </p:nvSpPr>
        <p:spPr>
          <a:xfrm>
            <a:off x="1959546" y="3978419"/>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5" name="テキスト ボックス 164">
            <a:extLst>
              <a:ext uri="{FF2B5EF4-FFF2-40B4-BE49-F238E27FC236}">
                <a16:creationId xmlns:a16="http://schemas.microsoft.com/office/drawing/2014/main" id="{23696C50-8CC7-47A1-9905-5A301E8D778E}"/>
              </a:ext>
            </a:extLst>
          </p:cNvPr>
          <p:cNvSpPr txBox="1"/>
          <p:nvPr/>
        </p:nvSpPr>
        <p:spPr>
          <a:xfrm>
            <a:off x="957193" y="38309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6" name="テキスト ボックス 165">
            <a:extLst>
              <a:ext uri="{FF2B5EF4-FFF2-40B4-BE49-F238E27FC236}">
                <a16:creationId xmlns:a16="http://schemas.microsoft.com/office/drawing/2014/main" id="{F9B3DB45-431D-4D39-B258-74F8183EC995}"/>
              </a:ext>
            </a:extLst>
          </p:cNvPr>
          <p:cNvSpPr txBox="1"/>
          <p:nvPr/>
        </p:nvSpPr>
        <p:spPr>
          <a:xfrm>
            <a:off x="1124064" y="38309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7" name="テキスト ボックス 166">
            <a:extLst>
              <a:ext uri="{FF2B5EF4-FFF2-40B4-BE49-F238E27FC236}">
                <a16:creationId xmlns:a16="http://schemas.microsoft.com/office/drawing/2014/main" id="{D58A6B81-10DD-49B7-829D-1C43C67C5594}"/>
              </a:ext>
            </a:extLst>
          </p:cNvPr>
          <p:cNvSpPr txBox="1"/>
          <p:nvPr/>
        </p:nvSpPr>
        <p:spPr>
          <a:xfrm>
            <a:off x="1290935" y="38309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8" name="テキスト ボックス 167">
            <a:extLst>
              <a:ext uri="{FF2B5EF4-FFF2-40B4-BE49-F238E27FC236}">
                <a16:creationId xmlns:a16="http://schemas.microsoft.com/office/drawing/2014/main" id="{C91B42BC-DAC4-4E1C-9CE5-60FA4A2963DA}"/>
              </a:ext>
            </a:extLst>
          </p:cNvPr>
          <p:cNvSpPr txBox="1"/>
          <p:nvPr/>
        </p:nvSpPr>
        <p:spPr>
          <a:xfrm>
            <a:off x="1457806" y="38309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9" name="テキスト ボックス 168">
            <a:extLst>
              <a:ext uri="{FF2B5EF4-FFF2-40B4-BE49-F238E27FC236}">
                <a16:creationId xmlns:a16="http://schemas.microsoft.com/office/drawing/2014/main" id="{1CAA06D1-4E5A-42D6-A04E-E631C32D5C3C}"/>
              </a:ext>
            </a:extLst>
          </p:cNvPr>
          <p:cNvSpPr txBox="1"/>
          <p:nvPr/>
        </p:nvSpPr>
        <p:spPr>
          <a:xfrm>
            <a:off x="1624677" y="38309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0" name="テキスト ボックス 169">
            <a:extLst>
              <a:ext uri="{FF2B5EF4-FFF2-40B4-BE49-F238E27FC236}">
                <a16:creationId xmlns:a16="http://schemas.microsoft.com/office/drawing/2014/main" id="{3C638283-0983-4E09-8752-4722F51C9F96}"/>
              </a:ext>
            </a:extLst>
          </p:cNvPr>
          <p:cNvSpPr txBox="1"/>
          <p:nvPr/>
        </p:nvSpPr>
        <p:spPr>
          <a:xfrm>
            <a:off x="1791548" y="38309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1" name="テキスト ボックス 170">
            <a:extLst>
              <a:ext uri="{FF2B5EF4-FFF2-40B4-BE49-F238E27FC236}">
                <a16:creationId xmlns:a16="http://schemas.microsoft.com/office/drawing/2014/main" id="{CD21451B-04AF-48E4-8E38-D7436593D56C}"/>
              </a:ext>
            </a:extLst>
          </p:cNvPr>
          <p:cNvSpPr txBox="1"/>
          <p:nvPr/>
        </p:nvSpPr>
        <p:spPr>
          <a:xfrm>
            <a:off x="1285787" y="367620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2" name="テキスト ボックス 171">
            <a:extLst>
              <a:ext uri="{FF2B5EF4-FFF2-40B4-BE49-F238E27FC236}">
                <a16:creationId xmlns:a16="http://schemas.microsoft.com/office/drawing/2014/main" id="{35DC1662-F202-4651-92C9-70F05287463C}"/>
              </a:ext>
            </a:extLst>
          </p:cNvPr>
          <p:cNvSpPr txBox="1"/>
          <p:nvPr/>
        </p:nvSpPr>
        <p:spPr>
          <a:xfrm>
            <a:off x="1452658" y="367620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3" name="テキスト ボックス 172">
            <a:extLst>
              <a:ext uri="{FF2B5EF4-FFF2-40B4-BE49-F238E27FC236}">
                <a16:creationId xmlns:a16="http://schemas.microsoft.com/office/drawing/2014/main" id="{701E3D07-05B8-442C-8B42-2F7D092FA35B}"/>
              </a:ext>
            </a:extLst>
          </p:cNvPr>
          <p:cNvSpPr txBox="1"/>
          <p:nvPr/>
        </p:nvSpPr>
        <p:spPr>
          <a:xfrm>
            <a:off x="1619529" y="367620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4" name="テキスト ボックス 173">
            <a:extLst>
              <a:ext uri="{FF2B5EF4-FFF2-40B4-BE49-F238E27FC236}">
                <a16:creationId xmlns:a16="http://schemas.microsoft.com/office/drawing/2014/main" id="{4E45CE65-71FC-4D6F-97C7-65835251C9BC}"/>
              </a:ext>
            </a:extLst>
          </p:cNvPr>
          <p:cNvSpPr txBox="1"/>
          <p:nvPr/>
        </p:nvSpPr>
        <p:spPr>
          <a:xfrm>
            <a:off x="1137890" y="367921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5" name="テキスト ボックス 174">
            <a:extLst>
              <a:ext uri="{FF2B5EF4-FFF2-40B4-BE49-F238E27FC236}">
                <a16:creationId xmlns:a16="http://schemas.microsoft.com/office/drawing/2014/main" id="{B80D8233-8436-4270-96FE-A4F60AC3959D}"/>
              </a:ext>
            </a:extLst>
          </p:cNvPr>
          <p:cNvSpPr txBox="1"/>
          <p:nvPr/>
        </p:nvSpPr>
        <p:spPr>
          <a:xfrm>
            <a:off x="1281934" y="3497105"/>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6" name="テキスト ボックス 175">
            <a:extLst>
              <a:ext uri="{FF2B5EF4-FFF2-40B4-BE49-F238E27FC236}">
                <a16:creationId xmlns:a16="http://schemas.microsoft.com/office/drawing/2014/main" id="{B251668E-AB88-4694-977C-DE2FF56E44BF}"/>
              </a:ext>
            </a:extLst>
          </p:cNvPr>
          <p:cNvSpPr txBox="1"/>
          <p:nvPr/>
        </p:nvSpPr>
        <p:spPr>
          <a:xfrm>
            <a:off x="1448805" y="3497105"/>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7" name="テキスト ボックス 176">
            <a:extLst>
              <a:ext uri="{FF2B5EF4-FFF2-40B4-BE49-F238E27FC236}">
                <a16:creationId xmlns:a16="http://schemas.microsoft.com/office/drawing/2014/main" id="{18DE63D4-7FA6-423A-9FDE-250A1057DE09}"/>
              </a:ext>
            </a:extLst>
          </p:cNvPr>
          <p:cNvSpPr txBox="1"/>
          <p:nvPr/>
        </p:nvSpPr>
        <p:spPr>
          <a:xfrm>
            <a:off x="1615676" y="3497105"/>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8" name="テキスト ボックス 177">
            <a:extLst>
              <a:ext uri="{FF2B5EF4-FFF2-40B4-BE49-F238E27FC236}">
                <a16:creationId xmlns:a16="http://schemas.microsoft.com/office/drawing/2014/main" id="{C589567A-CA45-45B4-90DE-2EAA18477E23}"/>
              </a:ext>
            </a:extLst>
          </p:cNvPr>
          <p:cNvSpPr txBox="1"/>
          <p:nvPr/>
        </p:nvSpPr>
        <p:spPr>
          <a:xfrm>
            <a:off x="1134037" y="3500115"/>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9" name="テキスト ボックス 178">
            <a:extLst>
              <a:ext uri="{FF2B5EF4-FFF2-40B4-BE49-F238E27FC236}">
                <a16:creationId xmlns:a16="http://schemas.microsoft.com/office/drawing/2014/main" id="{63498612-87D3-45F6-8F90-BF06BEB02AF8}"/>
              </a:ext>
            </a:extLst>
          </p:cNvPr>
          <p:cNvSpPr txBox="1"/>
          <p:nvPr/>
        </p:nvSpPr>
        <p:spPr>
          <a:xfrm>
            <a:off x="1286467" y="3324178"/>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80" name="テキスト ボックス 179">
            <a:extLst>
              <a:ext uri="{FF2B5EF4-FFF2-40B4-BE49-F238E27FC236}">
                <a16:creationId xmlns:a16="http://schemas.microsoft.com/office/drawing/2014/main" id="{5C02738E-7DF2-4462-9ED6-C42BAD393C7C}"/>
              </a:ext>
            </a:extLst>
          </p:cNvPr>
          <p:cNvSpPr txBox="1"/>
          <p:nvPr/>
        </p:nvSpPr>
        <p:spPr>
          <a:xfrm>
            <a:off x="1463465" y="3344561"/>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81" name="テキスト ボックス 180">
            <a:extLst>
              <a:ext uri="{FF2B5EF4-FFF2-40B4-BE49-F238E27FC236}">
                <a16:creationId xmlns:a16="http://schemas.microsoft.com/office/drawing/2014/main" id="{93DC0EF8-EC28-4782-885C-75312B22AEE0}"/>
              </a:ext>
            </a:extLst>
          </p:cNvPr>
          <p:cNvSpPr txBox="1"/>
          <p:nvPr/>
        </p:nvSpPr>
        <p:spPr>
          <a:xfrm>
            <a:off x="1291567" y="3152397"/>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82" name="テキスト ボックス 181">
            <a:extLst>
              <a:ext uri="{FF2B5EF4-FFF2-40B4-BE49-F238E27FC236}">
                <a16:creationId xmlns:a16="http://schemas.microsoft.com/office/drawing/2014/main" id="{14E82847-D44D-4F55-9701-E57739D6A353}"/>
              </a:ext>
            </a:extLst>
          </p:cNvPr>
          <p:cNvSpPr txBox="1"/>
          <p:nvPr/>
        </p:nvSpPr>
        <p:spPr>
          <a:xfrm>
            <a:off x="1473040" y="3152396"/>
            <a:ext cx="312906" cy="246221"/>
          </a:xfrm>
          <a:prstGeom prst="rect">
            <a:avLst/>
          </a:prstGeom>
          <a:noFill/>
        </p:spPr>
        <p:txBody>
          <a:bodyPr wrap="none" rtlCol="0">
            <a:spAutoFit/>
          </a:bodyPr>
          <a:lstStyle/>
          <a:p>
            <a:pPr algn="l"/>
            <a:r>
              <a:rPr kumimoji="1" lang="ja-JP" altLang="en-US" sz="1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86" name="テキスト ボックス 185">
            <a:extLst>
              <a:ext uri="{FF2B5EF4-FFF2-40B4-BE49-F238E27FC236}">
                <a16:creationId xmlns:a16="http://schemas.microsoft.com/office/drawing/2014/main" id="{62FF2150-031C-47BD-8623-5D52DA40062D}"/>
              </a:ext>
            </a:extLst>
          </p:cNvPr>
          <p:cNvSpPr txBox="1"/>
          <p:nvPr/>
        </p:nvSpPr>
        <p:spPr>
          <a:xfrm>
            <a:off x="3541537" y="2951804"/>
            <a:ext cx="1226220" cy="615553"/>
          </a:xfrm>
          <a:prstGeom prst="rect">
            <a:avLst/>
          </a:prstGeom>
          <a:noFill/>
        </p:spPr>
        <p:txBody>
          <a:bodyPr wrap="squar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標本を何度も抽出</a:t>
            </a:r>
          </a:p>
        </p:txBody>
      </p:sp>
      <p:sp>
        <p:nvSpPr>
          <p:cNvPr id="187" name="円弧 186">
            <a:extLst>
              <a:ext uri="{FF2B5EF4-FFF2-40B4-BE49-F238E27FC236}">
                <a16:creationId xmlns:a16="http://schemas.microsoft.com/office/drawing/2014/main" id="{D6130AB0-7BD1-44B6-AC49-2C752946D537}"/>
              </a:ext>
            </a:extLst>
          </p:cNvPr>
          <p:cNvSpPr/>
          <p:nvPr/>
        </p:nvSpPr>
        <p:spPr>
          <a:xfrm rot="520162" flipH="1" flipV="1">
            <a:off x="1947595" y="3869769"/>
            <a:ext cx="1450130" cy="704201"/>
          </a:xfrm>
          <a:prstGeom prst="arc">
            <a:avLst>
              <a:gd name="adj1" fmla="val 13154369"/>
              <a:gd name="adj2" fmla="val 21410994"/>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9" name="円弧 188">
            <a:extLst>
              <a:ext uri="{FF2B5EF4-FFF2-40B4-BE49-F238E27FC236}">
                <a16:creationId xmlns:a16="http://schemas.microsoft.com/office/drawing/2014/main" id="{48D2E308-3C84-4FC8-92E4-88BFA9224414}"/>
              </a:ext>
            </a:extLst>
          </p:cNvPr>
          <p:cNvSpPr/>
          <p:nvPr/>
        </p:nvSpPr>
        <p:spPr>
          <a:xfrm flipH="1">
            <a:off x="1658662" y="2860567"/>
            <a:ext cx="1808099" cy="1249681"/>
          </a:xfrm>
          <a:prstGeom prst="arc">
            <a:avLst>
              <a:gd name="adj1" fmla="val 14388656"/>
              <a:gd name="adj2" fmla="val 21410994"/>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1" name="円弧 190">
            <a:extLst>
              <a:ext uri="{FF2B5EF4-FFF2-40B4-BE49-F238E27FC236}">
                <a16:creationId xmlns:a16="http://schemas.microsoft.com/office/drawing/2014/main" id="{7B8F7B91-F177-43C5-910D-15A312EEC457}"/>
              </a:ext>
            </a:extLst>
          </p:cNvPr>
          <p:cNvSpPr/>
          <p:nvPr/>
        </p:nvSpPr>
        <p:spPr>
          <a:xfrm rot="21211134" flipH="1">
            <a:off x="1675315" y="3457766"/>
            <a:ext cx="1645214" cy="1157978"/>
          </a:xfrm>
          <a:prstGeom prst="arc">
            <a:avLst>
              <a:gd name="adj1" fmla="val 13431644"/>
              <a:gd name="adj2" fmla="val 19863465"/>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3" name="直線コネクタ 192">
            <a:extLst>
              <a:ext uri="{FF2B5EF4-FFF2-40B4-BE49-F238E27FC236}">
                <a16:creationId xmlns:a16="http://schemas.microsoft.com/office/drawing/2014/main" id="{830C90A2-7F65-410C-869E-90684B2D2EE2}"/>
              </a:ext>
            </a:extLst>
          </p:cNvPr>
          <p:cNvCxnSpPr>
            <a:cxnSpLocks/>
            <a:stCxn id="40" idx="2"/>
          </p:cNvCxnSpPr>
          <p:nvPr/>
        </p:nvCxnSpPr>
        <p:spPr>
          <a:xfrm flipH="1">
            <a:off x="7495173" y="3010511"/>
            <a:ext cx="3532" cy="1041777"/>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95" name="テキスト ボックス 194">
            <a:extLst>
              <a:ext uri="{FF2B5EF4-FFF2-40B4-BE49-F238E27FC236}">
                <a16:creationId xmlns:a16="http://schemas.microsoft.com/office/drawing/2014/main" id="{56F0BEC1-FBAB-4443-8086-E51E86F67231}"/>
              </a:ext>
            </a:extLst>
          </p:cNvPr>
          <p:cNvSpPr txBox="1"/>
          <p:nvPr/>
        </p:nvSpPr>
        <p:spPr>
          <a:xfrm>
            <a:off x="7339033" y="3953587"/>
            <a:ext cx="312906"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3" name="矢印: 右 2">
            <a:extLst>
              <a:ext uri="{FF2B5EF4-FFF2-40B4-BE49-F238E27FC236}">
                <a16:creationId xmlns:a16="http://schemas.microsoft.com/office/drawing/2014/main" id="{860C5B60-E709-4CA2-9B9D-41C97559F8B4}"/>
              </a:ext>
            </a:extLst>
          </p:cNvPr>
          <p:cNvSpPr/>
          <p:nvPr/>
        </p:nvSpPr>
        <p:spPr>
          <a:xfrm rot="10800000" flipH="1">
            <a:off x="6461937" y="3442255"/>
            <a:ext cx="517752" cy="339357"/>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8D9C560A-26DE-4929-A015-78BA98853962}"/>
              </a:ext>
            </a:extLst>
          </p:cNvPr>
          <p:cNvSpPr txBox="1"/>
          <p:nvPr/>
        </p:nvSpPr>
        <p:spPr>
          <a:xfrm>
            <a:off x="586460" y="5661310"/>
            <a:ext cx="4129556" cy="615553"/>
          </a:xfrm>
          <a:prstGeom prst="rect">
            <a:avLst/>
          </a:prstGeom>
          <a:noFill/>
        </p:spPr>
        <p:txBody>
          <a:bodyPr wrap="square" rtlCol="0">
            <a:spAutoFit/>
          </a:bodyPr>
          <a:lstStyle/>
          <a:p>
            <a:pPr algn="l"/>
            <a:r>
              <a:rPr kumimoji="1" lang="en-US" altLang="ja-JP"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標本統計量によって分布の形は異なる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（図は標本平均の例：正規分布）</a:t>
            </a:r>
          </a:p>
        </p:txBody>
      </p:sp>
      <p:cxnSp>
        <p:nvCxnSpPr>
          <p:cNvPr id="132" name="直線コネクタ 131">
            <a:extLst>
              <a:ext uri="{FF2B5EF4-FFF2-40B4-BE49-F238E27FC236}">
                <a16:creationId xmlns:a16="http://schemas.microsoft.com/office/drawing/2014/main" id="{92757C7F-7E07-48B6-823A-5D6676EA5A42}"/>
              </a:ext>
            </a:extLst>
          </p:cNvPr>
          <p:cNvCxnSpPr>
            <a:cxnSpLocks/>
          </p:cNvCxnSpPr>
          <p:nvPr/>
        </p:nvCxnSpPr>
        <p:spPr>
          <a:xfrm flipH="1">
            <a:off x="1517883" y="3073232"/>
            <a:ext cx="3532" cy="1041777"/>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D8F680F8-A1B7-4463-BC91-8427EE68E8E8}"/>
              </a:ext>
            </a:extLst>
          </p:cNvPr>
          <p:cNvSpPr txBox="1"/>
          <p:nvPr/>
        </p:nvSpPr>
        <p:spPr>
          <a:xfrm>
            <a:off x="1361743" y="4016308"/>
            <a:ext cx="312906"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34" name="テキスト ボックス 133">
            <a:extLst>
              <a:ext uri="{FF2B5EF4-FFF2-40B4-BE49-F238E27FC236}">
                <a16:creationId xmlns:a16="http://schemas.microsoft.com/office/drawing/2014/main" id="{C9005772-1A44-4EF9-9DC0-C05003D7B6C9}"/>
              </a:ext>
            </a:extLst>
          </p:cNvPr>
          <p:cNvSpPr txBox="1"/>
          <p:nvPr/>
        </p:nvSpPr>
        <p:spPr>
          <a:xfrm>
            <a:off x="1947624" y="2967530"/>
            <a:ext cx="1018227"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分布する</a:t>
            </a:r>
          </a:p>
        </p:txBody>
      </p:sp>
    </p:spTree>
    <p:extLst>
      <p:ext uri="{BB962C8B-B14F-4D97-AF65-F5344CB8AC3E}">
        <p14:creationId xmlns:p14="http://schemas.microsoft.com/office/powerpoint/2010/main" val="3325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500"/>
                                        <p:tgtEl>
                                          <p:spTgt spid="1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500"/>
                                        <p:tgtEl>
                                          <p:spTgt spid="1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500"/>
                                        <p:tgtEl>
                                          <p:spTgt spid="12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fade">
                                      <p:cBhvr>
                                        <p:cTn id="73" dur="500"/>
                                        <p:tgtEl>
                                          <p:spTgt spid="1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fade">
                                      <p:cBhvr>
                                        <p:cTn id="76" dur="500"/>
                                        <p:tgtEl>
                                          <p:spTgt spid="12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fade">
                                      <p:cBhvr>
                                        <p:cTn id="79" dur="500"/>
                                        <p:tgtEl>
                                          <p:spTgt spid="1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500"/>
                                        <p:tgtEl>
                                          <p:spTgt spid="1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7"/>
                                        </p:tgtEl>
                                        <p:attrNameLst>
                                          <p:attrName>style.visibility</p:attrName>
                                        </p:attrNameLst>
                                      </p:cBhvr>
                                      <p:to>
                                        <p:strVal val="visible"/>
                                      </p:to>
                                    </p:set>
                                    <p:animEffect transition="in" filter="fade">
                                      <p:cBhvr>
                                        <p:cTn id="85" dur="500"/>
                                        <p:tgtEl>
                                          <p:spTgt spid="1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9"/>
                                        </p:tgtEl>
                                        <p:attrNameLst>
                                          <p:attrName>style.visibility</p:attrName>
                                        </p:attrNameLst>
                                      </p:cBhvr>
                                      <p:to>
                                        <p:strVal val="visible"/>
                                      </p:to>
                                    </p:set>
                                    <p:animEffect transition="in" filter="fade">
                                      <p:cBhvr>
                                        <p:cTn id="91" dur="500"/>
                                        <p:tgtEl>
                                          <p:spTgt spid="12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0"/>
                                        </p:tgtEl>
                                        <p:attrNameLst>
                                          <p:attrName>style.visibility</p:attrName>
                                        </p:attrNameLst>
                                      </p:cBhvr>
                                      <p:to>
                                        <p:strVal val="visible"/>
                                      </p:to>
                                    </p:set>
                                    <p:animEffect transition="in" filter="fade">
                                      <p:cBhvr>
                                        <p:cTn id="94" dur="500"/>
                                        <p:tgtEl>
                                          <p:spTgt spid="130"/>
                                        </p:tgtEl>
                                      </p:cBhvr>
                                    </p:animEffect>
                                  </p:childTnLst>
                                </p:cTn>
                              </p:par>
                              <p:par>
                                <p:cTn id="95" presetID="10" presetClass="entr" presetSubtype="0" fill="hold" nodeType="withEffect">
                                  <p:stCondLst>
                                    <p:cond delay="0"/>
                                  </p:stCondLst>
                                  <p:childTnLst>
                                    <p:set>
                                      <p:cBhvr>
                                        <p:cTn id="96" dur="1" fill="hold">
                                          <p:stCondLst>
                                            <p:cond delay="0"/>
                                          </p:stCondLst>
                                        </p:cTn>
                                        <p:tgtEl>
                                          <p:spTgt spid="193"/>
                                        </p:tgtEl>
                                        <p:attrNameLst>
                                          <p:attrName>style.visibility</p:attrName>
                                        </p:attrNameLst>
                                      </p:cBhvr>
                                      <p:to>
                                        <p:strVal val="visible"/>
                                      </p:to>
                                    </p:set>
                                    <p:animEffect transition="in" filter="fade">
                                      <p:cBhvr>
                                        <p:cTn id="97" dur="500"/>
                                        <p:tgtEl>
                                          <p:spTgt spid="19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5"/>
                                        </p:tgtEl>
                                        <p:attrNameLst>
                                          <p:attrName>style.visibility</p:attrName>
                                        </p:attrNameLst>
                                      </p:cBhvr>
                                      <p:to>
                                        <p:strVal val="visible"/>
                                      </p:to>
                                    </p:set>
                                    <p:animEffect transition="in" filter="fade">
                                      <p:cBhvr>
                                        <p:cTn id="100" dur="500"/>
                                        <p:tgtEl>
                                          <p:spTgt spid="19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5" grpId="0" animBg="1"/>
      <p:bldP spid="40" grpId="0" animBg="1"/>
      <p:bldP spid="75" grpId="0"/>
      <p:bldP spid="77" grpId="0"/>
      <p:bldP spid="79" grpId="0"/>
      <p:bldP spid="80" grpId="0"/>
      <p:bldP spid="81" grpId="0"/>
      <p:bldP spid="82" grpId="0"/>
      <p:bldP spid="83" grpId="0"/>
      <p:bldP spid="84" grpId="0"/>
      <p:bldP spid="85" grpId="0"/>
      <p:bldP spid="86"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95"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4DA46-7D50-4FE9-A474-A035EC65E29A}"/>
              </a:ext>
            </a:extLst>
          </p:cNvPr>
          <p:cNvSpPr>
            <a:spLocks noGrp="1"/>
          </p:cNvSpPr>
          <p:nvPr>
            <p:ph type="title"/>
          </p:nvPr>
        </p:nvSpPr>
        <p:spPr/>
        <p:txBody>
          <a:bodyPr/>
          <a:lstStyle/>
          <a:p>
            <a:r>
              <a:rPr kumimoji="1" lang="ja-JP" altLang="en-US" dirty="0"/>
              <a:t>誤差とは？</a:t>
            </a:r>
          </a:p>
        </p:txBody>
      </p:sp>
      <p:sp>
        <p:nvSpPr>
          <p:cNvPr id="3" name="コンテンツ プレースホルダー 2">
            <a:extLst>
              <a:ext uri="{FF2B5EF4-FFF2-40B4-BE49-F238E27FC236}">
                <a16:creationId xmlns:a16="http://schemas.microsoft.com/office/drawing/2014/main" id="{A070764B-4B9A-4801-815C-1BF66DC556D4}"/>
              </a:ext>
            </a:extLst>
          </p:cNvPr>
          <p:cNvSpPr>
            <a:spLocks noGrp="1"/>
          </p:cNvSpPr>
          <p:nvPr>
            <p:ph idx="1"/>
          </p:nvPr>
        </p:nvSpPr>
        <p:spPr>
          <a:xfrm>
            <a:off x="755576" y="5220451"/>
            <a:ext cx="7916416" cy="989886"/>
          </a:xfrm>
        </p:spPr>
        <p:txBody>
          <a:bodyPr/>
          <a:lstStyle/>
          <a:p>
            <a:r>
              <a:rPr kumimoji="1" lang="ja-JP" altLang="en-US" sz="2500" dirty="0">
                <a:solidFill>
                  <a:srgbClr val="FFFF00"/>
                </a:solidFill>
              </a:rPr>
              <a:t>誤差は標本サイズによって変化</a:t>
            </a:r>
            <a:r>
              <a:rPr kumimoji="1" lang="ja-JP" altLang="en-US" sz="2500" dirty="0"/>
              <a:t>するため，データを</a:t>
            </a:r>
            <a:r>
              <a:rPr kumimoji="1" lang="en-US" altLang="ja-JP" sz="2500" dirty="0"/>
              <a:t>1</a:t>
            </a:r>
            <a:r>
              <a:rPr kumimoji="1" lang="ja-JP" altLang="en-US" sz="2500" dirty="0" err="1"/>
              <a:t>つしか</a:t>
            </a:r>
            <a:r>
              <a:rPr kumimoji="1" lang="ja-JP" altLang="en-US" sz="2500" dirty="0"/>
              <a:t>観測していない（</a:t>
            </a:r>
            <a:r>
              <a:rPr kumimoji="1" lang="en-US" altLang="ja-JP" sz="2500" dirty="0"/>
              <a:t>n=1</a:t>
            </a:r>
            <a:r>
              <a:rPr kumimoji="1" lang="ja-JP" altLang="en-US" sz="2500" dirty="0"/>
              <a:t>）実験結果からは評価できない</a:t>
            </a:r>
            <a:endParaRPr kumimoji="1" lang="en-US" altLang="ja-JP" sz="2500" dirty="0"/>
          </a:p>
        </p:txBody>
      </p:sp>
      <p:sp>
        <p:nvSpPr>
          <p:cNvPr id="4" name="正方形/長方形 3">
            <a:extLst>
              <a:ext uri="{FF2B5EF4-FFF2-40B4-BE49-F238E27FC236}">
                <a16:creationId xmlns:a16="http://schemas.microsoft.com/office/drawing/2014/main" id="{0AE38752-9775-42F7-BDCA-658AB1351863}"/>
              </a:ext>
            </a:extLst>
          </p:cNvPr>
          <p:cNvSpPr/>
          <p:nvPr/>
        </p:nvSpPr>
        <p:spPr>
          <a:xfrm>
            <a:off x="1188350" y="3922571"/>
            <a:ext cx="2592288" cy="792088"/>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標本による推定値</a:t>
            </a:r>
            <a:endParaRPr kumimoji="1" lang="en-US" altLang="ja-JP" dirty="0"/>
          </a:p>
          <a:p>
            <a:pPr algn="ctr"/>
            <a:r>
              <a:rPr kumimoji="1" lang="ja-JP" altLang="en-US" dirty="0"/>
              <a:t>（標本平均など）</a:t>
            </a:r>
          </a:p>
        </p:txBody>
      </p:sp>
      <p:sp>
        <p:nvSpPr>
          <p:cNvPr id="5" name="正方形/長方形 4">
            <a:extLst>
              <a:ext uri="{FF2B5EF4-FFF2-40B4-BE49-F238E27FC236}">
                <a16:creationId xmlns:a16="http://schemas.microsoft.com/office/drawing/2014/main" id="{42FBE7EF-9C11-4180-B4ED-A955DF3F312D}"/>
              </a:ext>
            </a:extLst>
          </p:cNvPr>
          <p:cNvSpPr/>
          <p:nvPr/>
        </p:nvSpPr>
        <p:spPr>
          <a:xfrm>
            <a:off x="5508104" y="3933056"/>
            <a:ext cx="1979995" cy="792088"/>
          </a:xfrm>
          <a:prstGeom prst="rect">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母数</a:t>
            </a:r>
            <a:endParaRPr kumimoji="1" lang="en-US" altLang="ja-JP" dirty="0"/>
          </a:p>
          <a:p>
            <a:pPr algn="ctr"/>
            <a:r>
              <a:rPr kumimoji="1" lang="ja-JP" altLang="en-US" dirty="0"/>
              <a:t>（母平均など）</a:t>
            </a:r>
          </a:p>
        </p:txBody>
      </p:sp>
      <p:sp>
        <p:nvSpPr>
          <p:cNvPr id="6" name="矢印: 左右 5">
            <a:extLst>
              <a:ext uri="{FF2B5EF4-FFF2-40B4-BE49-F238E27FC236}">
                <a16:creationId xmlns:a16="http://schemas.microsoft.com/office/drawing/2014/main" id="{5EA453E5-46BF-44AF-84CC-518F20F75C05}"/>
              </a:ext>
            </a:extLst>
          </p:cNvPr>
          <p:cNvSpPr/>
          <p:nvPr/>
        </p:nvSpPr>
        <p:spPr>
          <a:xfrm>
            <a:off x="3851920" y="3912023"/>
            <a:ext cx="1513620" cy="663464"/>
          </a:xfrm>
          <a:prstGeom prst="leftRightArrow">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ズレ</a:t>
            </a:r>
          </a:p>
        </p:txBody>
      </p:sp>
      <p:sp>
        <p:nvSpPr>
          <p:cNvPr id="7" name="テキスト ボックス 6">
            <a:extLst>
              <a:ext uri="{FF2B5EF4-FFF2-40B4-BE49-F238E27FC236}">
                <a16:creationId xmlns:a16="http://schemas.microsoft.com/office/drawing/2014/main" id="{F84723E1-E48F-47F0-832A-5E043F74FC2B}"/>
              </a:ext>
            </a:extLst>
          </p:cNvPr>
          <p:cNvSpPr txBox="1"/>
          <p:nvPr/>
        </p:nvSpPr>
        <p:spPr>
          <a:xfrm>
            <a:off x="4331198" y="4398722"/>
            <a:ext cx="69762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誤差</a:t>
            </a:r>
          </a:p>
        </p:txBody>
      </p:sp>
      <p:sp>
        <p:nvSpPr>
          <p:cNvPr id="8" name="コンテンツ プレースホルダー 2">
            <a:extLst>
              <a:ext uri="{FF2B5EF4-FFF2-40B4-BE49-F238E27FC236}">
                <a16:creationId xmlns:a16="http://schemas.microsoft.com/office/drawing/2014/main" id="{224C850E-F6C5-497A-93B2-612B8CE6C036}"/>
              </a:ext>
            </a:extLst>
          </p:cNvPr>
          <p:cNvSpPr txBox="1">
            <a:spLocks/>
          </p:cNvSpPr>
          <p:nvPr/>
        </p:nvSpPr>
        <p:spPr bwMode="auto">
          <a:xfrm>
            <a:off x="611560" y="2144455"/>
            <a:ext cx="7916416" cy="989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2"/>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500" kern="0" dirty="0"/>
              <a:t>いくら頑張って標本データから母数（真値）を推測しても，両者の間には必ず</a:t>
            </a:r>
            <a:r>
              <a:rPr lang="ja-JP" altLang="en-US" sz="2500" kern="0" dirty="0">
                <a:solidFill>
                  <a:srgbClr val="FFFF00"/>
                </a:solidFill>
              </a:rPr>
              <a:t>誤差</a:t>
            </a:r>
            <a:r>
              <a:rPr lang="ja-JP" altLang="en-US" sz="2500" kern="0" dirty="0"/>
              <a:t>（値のズレ）が生じる</a:t>
            </a:r>
            <a:endParaRPr lang="en-US" altLang="ja-JP" sz="2500" kern="0" dirty="0"/>
          </a:p>
          <a:p>
            <a:r>
              <a:rPr lang="ja-JP" altLang="en-US" sz="2500" kern="0" dirty="0"/>
              <a:t>誤差が小さい推定とは</a:t>
            </a:r>
            <a:r>
              <a:rPr lang="ja-JP" altLang="en-US" sz="2500" kern="0" dirty="0">
                <a:solidFill>
                  <a:srgbClr val="FFFF00"/>
                </a:solidFill>
              </a:rPr>
              <a:t>精度</a:t>
            </a:r>
            <a:r>
              <a:rPr lang="ja-JP" altLang="en-US" sz="2500" kern="0" dirty="0"/>
              <a:t>の高い推定ということ</a:t>
            </a:r>
            <a:endParaRPr lang="en-US" altLang="ja-JP" sz="2500" kern="0" dirty="0"/>
          </a:p>
        </p:txBody>
      </p:sp>
    </p:spTree>
    <p:extLst>
      <p:ext uri="{BB962C8B-B14F-4D97-AF65-F5344CB8AC3E}">
        <p14:creationId xmlns:p14="http://schemas.microsoft.com/office/powerpoint/2010/main" val="10387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760AD-8CF7-4087-99F0-79E6AD0878CB}"/>
              </a:ext>
            </a:extLst>
          </p:cNvPr>
          <p:cNvSpPr>
            <a:spLocks noGrp="1"/>
          </p:cNvSpPr>
          <p:nvPr>
            <p:ph type="title"/>
          </p:nvPr>
        </p:nvSpPr>
        <p:spPr/>
        <p:txBody>
          <a:bodyPr/>
          <a:lstStyle/>
          <a:p>
            <a:r>
              <a:rPr kumimoji="1" lang="ja-JP" altLang="en-US" dirty="0"/>
              <a:t>誤差にも</a:t>
            </a:r>
            <a:r>
              <a:rPr lang="ja-JP" altLang="en-US" dirty="0"/>
              <a:t>２種類ある</a:t>
            </a:r>
            <a:endParaRPr kumimoji="1" lang="ja-JP" altLang="en-US" dirty="0"/>
          </a:p>
        </p:txBody>
      </p:sp>
      <p:sp>
        <p:nvSpPr>
          <p:cNvPr id="4" name="テキスト ボックス 3">
            <a:extLst>
              <a:ext uri="{FF2B5EF4-FFF2-40B4-BE49-F238E27FC236}">
                <a16:creationId xmlns:a16="http://schemas.microsoft.com/office/drawing/2014/main" id="{25AEBFBB-7C04-4986-A7D9-568D6F8956D7}"/>
              </a:ext>
            </a:extLst>
          </p:cNvPr>
          <p:cNvSpPr txBox="1"/>
          <p:nvPr/>
        </p:nvSpPr>
        <p:spPr>
          <a:xfrm>
            <a:off x="522258" y="3758099"/>
            <a:ext cx="1493168" cy="892552"/>
          </a:xfrm>
          <a:prstGeom prst="rect">
            <a:avLst/>
          </a:prstGeom>
          <a:solidFill>
            <a:srgbClr val="C00000"/>
          </a:solidFill>
          <a:ln w="28575">
            <a:solidFill>
              <a:schemeClr val="bg1"/>
            </a:solidFill>
          </a:ln>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誤差</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（推定値と真値とのズレ）</a:t>
            </a:r>
          </a:p>
        </p:txBody>
      </p:sp>
      <p:sp>
        <p:nvSpPr>
          <p:cNvPr id="5" name="テキスト ボックス 4">
            <a:extLst>
              <a:ext uri="{FF2B5EF4-FFF2-40B4-BE49-F238E27FC236}">
                <a16:creationId xmlns:a16="http://schemas.microsoft.com/office/drawing/2014/main" id="{98AB1EAC-B8C4-4AEA-AC5A-85D1ED9B2E17}"/>
              </a:ext>
            </a:extLst>
          </p:cNvPr>
          <p:cNvSpPr txBox="1"/>
          <p:nvPr/>
        </p:nvSpPr>
        <p:spPr>
          <a:xfrm>
            <a:off x="2861809" y="3110027"/>
            <a:ext cx="1368152" cy="707886"/>
          </a:xfrm>
          <a:prstGeom prst="rect">
            <a:avLst/>
          </a:prstGeom>
          <a:solidFill>
            <a:srgbClr val="00B050"/>
          </a:solidFill>
          <a:ln w="28575">
            <a:solidFill>
              <a:srgbClr val="FFFF00"/>
            </a:solidFill>
          </a:ln>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偶然誤差</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（本章）</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テキスト ボックス 5">
            <a:extLst>
              <a:ext uri="{FF2B5EF4-FFF2-40B4-BE49-F238E27FC236}">
                <a16:creationId xmlns:a16="http://schemas.microsoft.com/office/drawing/2014/main" id="{5BD1E707-12CE-4BCB-9E6D-90D5214C5868}"/>
              </a:ext>
            </a:extLst>
          </p:cNvPr>
          <p:cNvSpPr txBox="1"/>
          <p:nvPr/>
        </p:nvSpPr>
        <p:spPr>
          <a:xfrm>
            <a:off x="2861809" y="4951294"/>
            <a:ext cx="1368152" cy="707886"/>
          </a:xfrm>
          <a:prstGeom prst="rect">
            <a:avLst/>
          </a:prstGeom>
          <a:solidFill>
            <a:srgbClr val="0070C0"/>
          </a:solidFill>
          <a:ln w="28575">
            <a:solidFill>
              <a:schemeClr val="bg1"/>
            </a:solidFill>
          </a:ln>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系統誤差</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DF6D9E40-95D3-4691-91CB-46E07E2F86D7}"/>
              </a:ext>
            </a:extLst>
          </p:cNvPr>
          <p:cNvSpPr txBox="1"/>
          <p:nvPr/>
        </p:nvSpPr>
        <p:spPr>
          <a:xfrm>
            <a:off x="4357553" y="2978205"/>
            <a:ext cx="4149829"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ズレに方向性がなく，推定の</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精度</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指標（発生原因：標本抽出時に偶然生じる測定誤差など）</a:t>
            </a:r>
          </a:p>
        </p:txBody>
      </p:sp>
      <p:sp>
        <p:nvSpPr>
          <p:cNvPr id="9" name="テキスト ボックス 8">
            <a:extLst>
              <a:ext uri="{FF2B5EF4-FFF2-40B4-BE49-F238E27FC236}">
                <a16:creationId xmlns:a16="http://schemas.microsoft.com/office/drawing/2014/main" id="{2AC85C13-9DFC-479E-9B52-B475B4DFD57A}"/>
              </a:ext>
            </a:extLst>
          </p:cNvPr>
          <p:cNvSpPr txBox="1"/>
          <p:nvPr/>
        </p:nvSpPr>
        <p:spPr>
          <a:xfrm>
            <a:off x="4357553" y="4843572"/>
            <a:ext cx="4149829"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ズレに方向性があり，推定の</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正確さ</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の指標（発生原因：測定者や測定器の癖，実験配置の順番，欠損値など）</a:t>
            </a:r>
          </a:p>
        </p:txBody>
      </p:sp>
      <p:sp>
        <p:nvSpPr>
          <p:cNvPr id="10" name="テキスト ボックス 9">
            <a:extLst>
              <a:ext uri="{FF2B5EF4-FFF2-40B4-BE49-F238E27FC236}">
                <a16:creationId xmlns:a16="http://schemas.microsoft.com/office/drawing/2014/main" id="{1CF2E306-A999-4ED0-BD76-80E8BC84113E}"/>
              </a:ext>
            </a:extLst>
          </p:cNvPr>
          <p:cNvSpPr txBox="1"/>
          <p:nvPr/>
        </p:nvSpPr>
        <p:spPr>
          <a:xfrm>
            <a:off x="3707904" y="2420888"/>
            <a:ext cx="4817344"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標本サイズと関連（標本分布で評価できる）</a:t>
            </a:r>
          </a:p>
        </p:txBody>
      </p:sp>
      <p:cxnSp>
        <p:nvCxnSpPr>
          <p:cNvPr id="13" name="コネクタ: 曲線 12">
            <a:extLst>
              <a:ext uri="{FF2B5EF4-FFF2-40B4-BE49-F238E27FC236}">
                <a16:creationId xmlns:a16="http://schemas.microsoft.com/office/drawing/2014/main" id="{D620C957-AA68-4EF7-A9ED-CC7F0ED00798}"/>
              </a:ext>
            </a:extLst>
          </p:cNvPr>
          <p:cNvCxnSpPr>
            <a:cxnSpLocks/>
          </p:cNvCxnSpPr>
          <p:nvPr/>
        </p:nvCxnSpPr>
        <p:spPr>
          <a:xfrm rot="5400000">
            <a:off x="3331893" y="2734016"/>
            <a:ext cx="481991" cy="270030"/>
          </a:xfrm>
          <a:prstGeom prst="curvedConnector3">
            <a:avLst>
              <a:gd name="adj1" fmla="val 104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曲線 16">
            <a:extLst>
              <a:ext uri="{FF2B5EF4-FFF2-40B4-BE49-F238E27FC236}">
                <a16:creationId xmlns:a16="http://schemas.microsoft.com/office/drawing/2014/main" id="{98C8BA84-9089-46E1-BC54-F39F9EE33D83}"/>
              </a:ext>
            </a:extLst>
          </p:cNvPr>
          <p:cNvCxnSpPr>
            <a:cxnSpLocks/>
          </p:cNvCxnSpPr>
          <p:nvPr/>
        </p:nvCxnSpPr>
        <p:spPr>
          <a:xfrm rot="5400000">
            <a:off x="3304889" y="4575284"/>
            <a:ext cx="481991" cy="270030"/>
          </a:xfrm>
          <a:prstGeom prst="curvedConnector3">
            <a:avLst>
              <a:gd name="adj1" fmla="val 1042"/>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99E8D98-59B1-4070-BDC6-4A540AE47616}"/>
              </a:ext>
            </a:extLst>
          </p:cNvPr>
          <p:cNvSpPr txBox="1"/>
          <p:nvPr/>
        </p:nvSpPr>
        <p:spPr>
          <a:xfrm>
            <a:off x="3659290" y="4284637"/>
            <a:ext cx="4413388"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実験計画で除去，あるいは偶然誤差へ転化</a:t>
            </a:r>
          </a:p>
        </p:txBody>
      </p:sp>
      <p:cxnSp>
        <p:nvCxnSpPr>
          <p:cNvPr id="20" name="直線コネクタ 19">
            <a:extLst>
              <a:ext uri="{FF2B5EF4-FFF2-40B4-BE49-F238E27FC236}">
                <a16:creationId xmlns:a16="http://schemas.microsoft.com/office/drawing/2014/main" id="{AEDBFAF7-4DCC-475A-9036-C9713CFEFA6D}"/>
              </a:ext>
            </a:extLst>
          </p:cNvPr>
          <p:cNvCxnSpPr>
            <a:cxnSpLocks/>
          </p:cNvCxnSpPr>
          <p:nvPr/>
        </p:nvCxnSpPr>
        <p:spPr>
          <a:xfrm>
            <a:off x="2501769" y="3310082"/>
            <a:ext cx="0" cy="1841267"/>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790CB7E-DEEC-47D7-8D02-291CDE366E0E}"/>
              </a:ext>
            </a:extLst>
          </p:cNvPr>
          <p:cNvCxnSpPr>
            <a:cxnSpLocks/>
          </p:cNvCxnSpPr>
          <p:nvPr/>
        </p:nvCxnSpPr>
        <p:spPr>
          <a:xfrm flipH="1" flipV="1">
            <a:off x="2015426" y="4230039"/>
            <a:ext cx="486343" cy="67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D52D320-DEB0-48E2-8375-1ECBBC762171}"/>
              </a:ext>
            </a:extLst>
          </p:cNvPr>
          <p:cNvCxnSpPr>
            <a:cxnSpLocks/>
          </p:cNvCxnSpPr>
          <p:nvPr/>
        </p:nvCxnSpPr>
        <p:spPr>
          <a:xfrm flipH="1" flipV="1">
            <a:off x="2495646" y="3309405"/>
            <a:ext cx="360038" cy="67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F8452A9-0766-4EC2-A5D3-DA8912C1A491}"/>
              </a:ext>
            </a:extLst>
          </p:cNvPr>
          <p:cNvCxnSpPr>
            <a:cxnSpLocks/>
          </p:cNvCxnSpPr>
          <p:nvPr/>
        </p:nvCxnSpPr>
        <p:spPr>
          <a:xfrm flipH="1" flipV="1">
            <a:off x="2507893" y="5129711"/>
            <a:ext cx="360038" cy="67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CE32FDA-C778-47D6-9059-DE64ABEB787F}"/>
              </a:ext>
            </a:extLst>
          </p:cNvPr>
          <p:cNvSpPr txBox="1"/>
          <p:nvPr/>
        </p:nvSpPr>
        <p:spPr>
          <a:xfrm>
            <a:off x="3393715" y="2045625"/>
            <a:ext cx="513153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取り除くことができない誤差なので評価は重要</a:t>
            </a:r>
          </a:p>
        </p:txBody>
      </p:sp>
    </p:spTree>
    <p:extLst>
      <p:ext uri="{BB962C8B-B14F-4D97-AF65-F5344CB8AC3E}">
        <p14:creationId xmlns:p14="http://schemas.microsoft.com/office/powerpoint/2010/main" val="15764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15893C41-BA4A-46DE-9961-448C1872E0BC}"/>
              </a:ext>
            </a:extLst>
          </p:cNvPr>
          <p:cNvSpPr/>
          <p:nvPr/>
        </p:nvSpPr>
        <p:spPr>
          <a:xfrm>
            <a:off x="2792993" y="1951054"/>
            <a:ext cx="3651215" cy="1200058"/>
          </a:xfrm>
          <a:prstGeom prst="ellipse">
            <a:avLst/>
          </a:prstGeom>
          <a:solidFill>
            <a:srgbClr val="0070C0"/>
          </a:solid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楕円 107">
            <a:extLst>
              <a:ext uri="{FF2B5EF4-FFF2-40B4-BE49-F238E27FC236}">
                <a16:creationId xmlns:a16="http://schemas.microsoft.com/office/drawing/2014/main" id="{0C666045-2E90-455D-8F60-9AAD256FB2D2}"/>
              </a:ext>
            </a:extLst>
          </p:cNvPr>
          <p:cNvSpPr/>
          <p:nvPr/>
        </p:nvSpPr>
        <p:spPr>
          <a:xfrm>
            <a:off x="3586953" y="2148102"/>
            <a:ext cx="487234" cy="757052"/>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id="{D4F373C0-A0F6-40DF-93AA-77FAD60A5803}"/>
              </a:ext>
            </a:extLst>
          </p:cNvPr>
          <p:cNvSpPr/>
          <p:nvPr/>
        </p:nvSpPr>
        <p:spPr>
          <a:xfrm>
            <a:off x="4724537" y="2242613"/>
            <a:ext cx="965703" cy="837756"/>
          </a:xfrm>
          <a:prstGeom prst="ellipse">
            <a:avLst/>
          </a:prstGeom>
          <a:solidFill>
            <a:srgbClr val="FFC00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FBD079A-3940-4979-8C60-16CB855E534A}"/>
              </a:ext>
            </a:extLst>
          </p:cNvPr>
          <p:cNvSpPr/>
          <p:nvPr/>
        </p:nvSpPr>
        <p:spPr>
          <a:xfrm>
            <a:off x="5072909" y="2089121"/>
            <a:ext cx="965703" cy="837756"/>
          </a:xfrm>
          <a:prstGeom prst="ellipse">
            <a:avLst/>
          </a:prstGeom>
          <a:solidFill>
            <a:srgbClr val="FFC00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75C740E6-621E-433E-B11B-4152B63DE385}"/>
              </a:ext>
            </a:extLst>
          </p:cNvPr>
          <p:cNvSpPr/>
          <p:nvPr/>
        </p:nvSpPr>
        <p:spPr>
          <a:xfrm>
            <a:off x="4330427" y="1991327"/>
            <a:ext cx="965703" cy="837756"/>
          </a:xfrm>
          <a:prstGeom prst="ellipse">
            <a:avLst/>
          </a:prstGeom>
          <a:solidFill>
            <a:srgbClr val="FFC00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08978198-6650-43E4-A79D-8134AB81EC65}"/>
              </a:ext>
            </a:extLst>
          </p:cNvPr>
          <p:cNvSpPr/>
          <p:nvPr/>
        </p:nvSpPr>
        <p:spPr>
          <a:xfrm>
            <a:off x="4001313" y="2345464"/>
            <a:ext cx="487234" cy="757052"/>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21C909B-4890-45F9-95D8-8FA8EF48CB61}"/>
              </a:ext>
            </a:extLst>
          </p:cNvPr>
          <p:cNvSpPr>
            <a:spLocks noGrp="1"/>
          </p:cNvSpPr>
          <p:nvPr>
            <p:ph type="title"/>
          </p:nvPr>
        </p:nvSpPr>
        <p:spPr>
          <a:xfrm>
            <a:off x="801080" y="600396"/>
            <a:ext cx="7541840" cy="1143000"/>
          </a:xfrm>
        </p:spPr>
        <p:txBody>
          <a:bodyPr/>
          <a:lstStyle/>
          <a:p>
            <a:r>
              <a:rPr kumimoji="1" lang="en-US" altLang="ja-JP" sz="3500" dirty="0"/>
              <a:t>3.4</a:t>
            </a:r>
            <a:r>
              <a:rPr kumimoji="1" lang="ja-JP" altLang="en-US" sz="3500" dirty="0"/>
              <a:t>　標本のバラツキ（サイズとの関係）</a:t>
            </a:r>
          </a:p>
        </p:txBody>
      </p:sp>
      <p:sp>
        <p:nvSpPr>
          <p:cNvPr id="7" name="楕円 6">
            <a:extLst>
              <a:ext uri="{FF2B5EF4-FFF2-40B4-BE49-F238E27FC236}">
                <a16:creationId xmlns:a16="http://schemas.microsoft.com/office/drawing/2014/main" id="{C2582FBB-DFFC-4436-9F74-871E96252102}"/>
              </a:ext>
            </a:extLst>
          </p:cNvPr>
          <p:cNvSpPr/>
          <p:nvPr/>
        </p:nvSpPr>
        <p:spPr>
          <a:xfrm>
            <a:off x="3235511" y="2170385"/>
            <a:ext cx="487234" cy="757052"/>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BCE503EC-E892-4DB6-949B-4065CFA30D42}"/>
              </a:ext>
            </a:extLst>
          </p:cNvPr>
          <p:cNvCxnSpPr>
            <a:cxnSpLocks/>
          </p:cNvCxnSpPr>
          <p:nvPr/>
        </p:nvCxnSpPr>
        <p:spPr>
          <a:xfrm flipH="1">
            <a:off x="2149666" y="2727834"/>
            <a:ext cx="1094718" cy="902914"/>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3F46B725-F198-484F-84DC-C2FDC314AD11}"/>
              </a:ext>
            </a:extLst>
          </p:cNvPr>
          <p:cNvSpPr txBox="1"/>
          <p:nvPr/>
        </p:nvSpPr>
        <p:spPr>
          <a:xfrm>
            <a:off x="6097356" y="1865123"/>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a:t>
            </a:r>
          </a:p>
        </p:txBody>
      </p:sp>
      <p:sp>
        <p:nvSpPr>
          <p:cNvPr id="28" name="楕円 27">
            <a:extLst>
              <a:ext uri="{FF2B5EF4-FFF2-40B4-BE49-F238E27FC236}">
                <a16:creationId xmlns:a16="http://schemas.microsoft.com/office/drawing/2014/main" id="{1355B32B-51AE-4091-B753-A6B4B7D8EFD1}"/>
              </a:ext>
            </a:extLst>
          </p:cNvPr>
          <p:cNvSpPr/>
          <p:nvPr/>
        </p:nvSpPr>
        <p:spPr>
          <a:xfrm>
            <a:off x="1504993" y="3563810"/>
            <a:ext cx="908919" cy="651065"/>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7D196F72-4C13-4067-9292-5DA61CD1B24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606137" y="2137696"/>
            <a:ext cx="414222" cy="414222"/>
          </a:xfrm>
          <a:prstGeom prst="rect">
            <a:avLst/>
          </a:prstGeom>
        </p:spPr>
      </p:pic>
      <p:pic>
        <p:nvPicPr>
          <p:cNvPr id="35" name="図 34">
            <a:extLst>
              <a:ext uri="{FF2B5EF4-FFF2-40B4-BE49-F238E27FC236}">
                <a16:creationId xmlns:a16="http://schemas.microsoft.com/office/drawing/2014/main" id="{D88BA0ED-537F-4B60-B65C-046CB34FAFC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946252" y="2010462"/>
            <a:ext cx="414222" cy="414222"/>
          </a:xfrm>
          <a:prstGeom prst="rect">
            <a:avLst/>
          </a:prstGeom>
        </p:spPr>
      </p:pic>
      <p:pic>
        <p:nvPicPr>
          <p:cNvPr id="36" name="図 35">
            <a:extLst>
              <a:ext uri="{FF2B5EF4-FFF2-40B4-BE49-F238E27FC236}">
                <a16:creationId xmlns:a16="http://schemas.microsoft.com/office/drawing/2014/main" id="{55ABDA88-2218-4A2C-8B35-680023DB92B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384822" y="1996802"/>
            <a:ext cx="414222" cy="414222"/>
          </a:xfrm>
          <a:prstGeom prst="rect">
            <a:avLst/>
          </a:prstGeom>
        </p:spPr>
      </p:pic>
      <p:pic>
        <p:nvPicPr>
          <p:cNvPr id="37" name="図 36">
            <a:extLst>
              <a:ext uri="{FF2B5EF4-FFF2-40B4-BE49-F238E27FC236}">
                <a16:creationId xmlns:a16="http://schemas.microsoft.com/office/drawing/2014/main" id="{0A10750E-4DF9-451D-BB46-068BBE6D8FF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055503" y="2324113"/>
            <a:ext cx="414222" cy="414222"/>
          </a:xfrm>
          <a:prstGeom prst="rect">
            <a:avLst/>
          </a:prstGeom>
        </p:spPr>
      </p:pic>
      <p:pic>
        <p:nvPicPr>
          <p:cNvPr id="38" name="図 37">
            <a:extLst>
              <a:ext uri="{FF2B5EF4-FFF2-40B4-BE49-F238E27FC236}">
                <a16:creationId xmlns:a16="http://schemas.microsoft.com/office/drawing/2014/main" id="{EFCA46AE-E9EF-4B1E-81C2-B648A80AFE3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418947" y="2420760"/>
            <a:ext cx="414222" cy="414222"/>
          </a:xfrm>
          <a:prstGeom prst="rect">
            <a:avLst/>
          </a:prstGeom>
        </p:spPr>
      </p:pic>
      <p:pic>
        <p:nvPicPr>
          <p:cNvPr id="39" name="図 38">
            <a:extLst>
              <a:ext uri="{FF2B5EF4-FFF2-40B4-BE49-F238E27FC236}">
                <a16:creationId xmlns:a16="http://schemas.microsoft.com/office/drawing/2014/main" id="{6EFCE1D4-6203-4974-9E3B-19B64B0F896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748266" y="2288008"/>
            <a:ext cx="414222" cy="414222"/>
          </a:xfrm>
          <a:prstGeom prst="rect">
            <a:avLst/>
          </a:prstGeom>
        </p:spPr>
      </p:pic>
      <p:pic>
        <p:nvPicPr>
          <p:cNvPr id="40" name="図 39">
            <a:extLst>
              <a:ext uri="{FF2B5EF4-FFF2-40B4-BE49-F238E27FC236}">
                <a16:creationId xmlns:a16="http://schemas.microsoft.com/office/drawing/2014/main" id="{E242C51B-A0D1-4ECF-947D-F282EB77A9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186217" y="2454108"/>
            <a:ext cx="414222" cy="414222"/>
          </a:xfrm>
          <a:prstGeom prst="rect">
            <a:avLst/>
          </a:prstGeom>
        </p:spPr>
      </p:pic>
      <p:pic>
        <p:nvPicPr>
          <p:cNvPr id="41" name="図 40">
            <a:extLst>
              <a:ext uri="{FF2B5EF4-FFF2-40B4-BE49-F238E27FC236}">
                <a16:creationId xmlns:a16="http://schemas.microsoft.com/office/drawing/2014/main" id="{C33021CD-70BB-4113-A046-0749B114E73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861646" y="2558248"/>
            <a:ext cx="414222" cy="414222"/>
          </a:xfrm>
          <a:prstGeom prst="rect">
            <a:avLst/>
          </a:prstGeom>
        </p:spPr>
      </p:pic>
      <p:pic>
        <p:nvPicPr>
          <p:cNvPr id="42" name="図 41">
            <a:extLst>
              <a:ext uri="{FF2B5EF4-FFF2-40B4-BE49-F238E27FC236}">
                <a16:creationId xmlns:a16="http://schemas.microsoft.com/office/drawing/2014/main" id="{179D99B8-21F5-438B-86A7-F03B6BB984B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477326" y="2767255"/>
            <a:ext cx="414222" cy="414222"/>
          </a:xfrm>
          <a:prstGeom prst="rect">
            <a:avLst/>
          </a:prstGeom>
        </p:spPr>
      </p:pic>
      <p:pic>
        <p:nvPicPr>
          <p:cNvPr id="43" name="図 42">
            <a:extLst>
              <a:ext uri="{FF2B5EF4-FFF2-40B4-BE49-F238E27FC236}">
                <a16:creationId xmlns:a16="http://schemas.microsoft.com/office/drawing/2014/main" id="{68698986-D39E-49CC-B315-6CD458A14A9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990487" y="2689820"/>
            <a:ext cx="414222" cy="414222"/>
          </a:xfrm>
          <a:prstGeom prst="rect">
            <a:avLst/>
          </a:prstGeom>
        </p:spPr>
      </p:pic>
      <p:pic>
        <p:nvPicPr>
          <p:cNvPr id="44" name="図 43">
            <a:extLst>
              <a:ext uri="{FF2B5EF4-FFF2-40B4-BE49-F238E27FC236}">
                <a16:creationId xmlns:a16="http://schemas.microsoft.com/office/drawing/2014/main" id="{E2E56A77-53C3-4162-903F-FF4A26152B2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598312" y="2456536"/>
            <a:ext cx="414222" cy="414222"/>
          </a:xfrm>
          <a:prstGeom prst="rect">
            <a:avLst/>
          </a:prstGeom>
        </p:spPr>
      </p:pic>
      <p:pic>
        <p:nvPicPr>
          <p:cNvPr id="45" name="図 44">
            <a:extLst>
              <a:ext uri="{FF2B5EF4-FFF2-40B4-BE49-F238E27FC236}">
                <a16:creationId xmlns:a16="http://schemas.microsoft.com/office/drawing/2014/main" id="{781423B5-2774-475D-9D3C-D0BF3E359C1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924698" y="1996786"/>
            <a:ext cx="414222" cy="414222"/>
          </a:xfrm>
          <a:prstGeom prst="rect">
            <a:avLst/>
          </a:prstGeom>
        </p:spPr>
      </p:pic>
      <p:pic>
        <p:nvPicPr>
          <p:cNvPr id="48" name="図 47">
            <a:extLst>
              <a:ext uri="{FF2B5EF4-FFF2-40B4-BE49-F238E27FC236}">
                <a16:creationId xmlns:a16="http://schemas.microsoft.com/office/drawing/2014/main" id="{E36B2C0F-E29A-4C3A-AC68-A158D847F1A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1597981" y="3630748"/>
            <a:ext cx="414222" cy="414222"/>
          </a:xfrm>
          <a:prstGeom prst="rect">
            <a:avLst/>
          </a:prstGeom>
        </p:spPr>
      </p:pic>
      <p:pic>
        <p:nvPicPr>
          <p:cNvPr id="49" name="図 48">
            <a:extLst>
              <a:ext uri="{FF2B5EF4-FFF2-40B4-BE49-F238E27FC236}">
                <a16:creationId xmlns:a16="http://schemas.microsoft.com/office/drawing/2014/main" id="{648E243D-6CCC-4B9F-8110-430C8CC5B46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1925919" y="3749007"/>
            <a:ext cx="414222" cy="414222"/>
          </a:xfrm>
          <a:prstGeom prst="rect">
            <a:avLst/>
          </a:prstGeom>
        </p:spPr>
      </p:pic>
      <p:sp>
        <p:nvSpPr>
          <p:cNvPr id="50" name="楕円 49">
            <a:extLst>
              <a:ext uri="{FF2B5EF4-FFF2-40B4-BE49-F238E27FC236}">
                <a16:creationId xmlns:a16="http://schemas.microsoft.com/office/drawing/2014/main" id="{973810C5-4720-43CF-8766-250C69777786}"/>
              </a:ext>
            </a:extLst>
          </p:cNvPr>
          <p:cNvSpPr/>
          <p:nvPr/>
        </p:nvSpPr>
        <p:spPr>
          <a:xfrm>
            <a:off x="2475315" y="3529789"/>
            <a:ext cx="908919" cy="651065"/>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824D1199-958C-4994-80A1-C7F70AF818D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568303" y="3596727"/>
            <a:ext cx="414222" cy="414222"/>
          </a:xfrm>
          <a:prstGeom prst="rect">
            <a:avLst/>
          </a:prstGeom>
        </p:spPr>
      </p:pic>
      <p:pic>
        <p:nvPicPr>
          <p:cNvPr id="52" name="図 51">
            <a:extLst>
              <a:ext uri="{FF2B5EF4-FFF2-40B4-BE49-F238E27FC236}">
                <a16:creationId xmlns:a16="http://schemas.microsoft.com/office/drawing/2014/main" id="{BDA2C8A4-5E41-46B4-9069-A8B8AD1C92A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896241" y="3714986"/>
            <a:ext cx="414222" cy="414222"/>
          </a:xfrm>
          <a:prstGeom prst="rect">
            <a:avLst/>
          </a:prstGeom>
        </p:spPr>
      </p:pic>
      <p:sp>
        <p:nvSpPr>
          <p:cNvPr id="53" name="楕円 52">
            <a:extLst>
              <a:ext uri="{FF2B5EF4-FFF2-40B4-BE49-F238E27FC236}">
                <a16:creationId xmlns:a16="http://schemas.microsoft.com/office/drawing/2014/main" id="{547BB432-A845-4A95-936A-74945147363F}"/>
              </a:ext>
            </a:extLst>
          </p:cNvPr>
          <p:cNvSpPr/>
          <p:nvPr/>
        </p:nvSpPr>
        <p:spPr>
          <a:xfrm>
            <a:off x="3477222" y="3529789"/>
            <a:ext cx="908919" cy="651065"/>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a:extLst>
              <a:ext uri="{FF2B5EF4-FFF2-40B4-BE49-F238E27FC236}">
                <a16:creationId xmlns:a16="http://schemas.microsoft.com/office/drawing/2014/main" id="{5CFC726A-5831-451C-865A-CABB2C57585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570210" y="3596727"/>
            <a:ext cx="414222" cy="414222"/>
          </a:xfrm>
          <a:prstGeom prst="rect">
            <a:avLst/>
          </a:prstGeom>
        </p:spPr>
      </p:pic>
      <p:pic>
        <p:nvPicPr>
          <p:cNvPr id="55" name="図 54">
            <a:extLst>
              <a:ext uri="{FF2B5EF4-FFF2-40B4-BE49-F238E27FC236}">
                <a16:creationId xmlns:a16="http://schemas.microsoft.com/office/drawing/2014/main" id="{F30F174B-8B67-4D45-A1DD-E29246B9274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898148" y="3714986"/>
            <a:ext cx="414222" cy="414222"/>
          </a:xfrm>
          <a:prstGeom prst="rect">
            <a:avLst/>
          </a:prstGeom>
        </p:spPr>
      </p:pic>
      <p:cxnSp>
        <p:nvCxnSpPr>
          <p:cNvPr id="58" name="直線矢印コネクタ 57">
            <a:extLst>
              <a:ext uri="{FF2B5EF4-FFF2-40B4-BE49-F238E27FC236}">
                <a16:creationId xmlns:a16="http://schemas.microsoft.com/office/drawing/2014/main" id="{DE472225-8277-481C-B057-AE932A897512}"/>
              </a:ext>
            </a:extLst>
          </p:cNvPr>
          <p:cNvCxnSpPr>
            <a:cxnSpLocks/>
            <a:stCxn id="44" idx="3"/>
          </p:cNvCxnSpPr>
          <p:nvPr/>
        </p:nvCxnSpPr>
        <p:spPr>
          <a:xfrm flipH="1">
            <a:off x="3102271" y="2870758"/>
            <a:ext cx="703152" cy="700768"/>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6A3094EA-9D59-4A8F-AB54-E5949286E6F6}"/>
              </a:ext>
            </a:extLst>
          </p:cNvPr>
          <p:cNvCxnSpPr>
            <a:cxnSpLocks/>
            <a:stCxn id="43" idx="3"/>
          </p:cNvCxnSpPr>
          <p:nvPr/>
        </p:nvCxnSpPr>
        <p:spPr>
          <a:xfrm flipH="1">
            <a:off x="4064892" y="3104042"/>
            <a:ext cx="132706" cy="472585"/>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68" name="楕円 67">
            <a:extLst>
              <a:ext uri="{FF2B5EF4-FFF2-40B4-BE49-F238E27FC236}">
                <a16:creationId xmlns:a16="http://schemas.microsoft.com/office/drawing/2014/main" id="{F0A537BF-AB30-4576-BE14-D1EBB6D98E9E}"/>
              </a:ext>
            </a:extLst>
          </p:cNvPr>
          <p:cNvSpPr/>
          <p:nvPr/>
        </p:nvSpPr>
        <p:spPr>
          <a:xfrm>
            <a:off x="4565060" y="3286112"/>
            <a:ext cx="1046794" cy="862968"/>
          </a:xfrm>
          <a:prstGeom prst="ellipse">
            <a:avLst/>
          </a:prstGeom>
          <a:solidFill>
            <a:srgbClr val="FFC00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a:extLst>
              <a:ext uri="{FF2B5EF4-FFF2-40B4-BE49-F238E27FC236}">
                <a16:creationId xmlns:a16="http://schemas.microsoft.com/office/drawing/2014/main" id="{86F689EC-BB63-4C46-8184-68675EF8CBE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658048" y="3353050"/>
            <a:ext cx="414222" cy="414222"/>
          </a:xfrm>
          <a:prstGeom prst="rect">
            <a:avLst/>
          </a:prstGeom>
        </p:spPr>
      </p:pic>
      <p:pic>
        <p:nvPicPr>
          <p:cNvPr id="70" name="図 69">
            <a:extLst>
              <a:ext uri="{FF2B5EF4-FFF2-40B4-BE49-F238E27FC236}">
                <a16:creationId xmlns:a16="http://schemas.microsoft.com/office/drawing/2014/main" id="{4A30840A-1489-4080-814A-013DD69FC07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648199" y="3696941"/>
            <a:ext cx="414222" cy="414222"/>
          </a:xfrm>
          <a:prstGeom prst="rect">
            <a:avLst/>
          </a:prstGeom>
        </p:spPr>
      </p:pic>
      <p:cxnSp>
        <p:nvCxnSpPr>
          <p:cNvPr id="71" name="直線矢印コネクタ 70">
            <a:extLst>
              <a:ext uri="{FF2B5EF4-FFF2-40B4-BE49-F238E27FC236}">
                <a16:creationId xmlns:a16="http://schemas.microsoft.com/office/drawing/2014/main" id="{078A0A40-AF49-4E46-9827-B91BE1FA4FAB}"/>
              </a:ext>
            </a:extLst>
          </p:cNvPr>
          <p:cNvCxnSpPr>
            <a:cxnSpLocks/>
          </p:cNvCxnSpPr>
          <p:nvPr/>
        </p:nvCxnSpPr>
        <p:spPr>
          <a:xfrm>
            <a:off x="4860563" y="2821837"/>
            <a:ext cx="70198" cy="476515"/>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pic>
        <p:nvPicPr>
          <p:cNvPr id="74" name="図 73">
            <a:extLst>
              <a:ext uri="{FF2B5EF4-FFF2-40B4-BE49-F238E27FC236}">
                <a16:creationId xmlns:a16="http://schemas.microsoft.com/office/drawing/2014/main" id="{DB0B4341-0D72-4602-8D7A-5A17C28E35E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018510" y="3240203"/>
            <a:ext cx="414222" cy="414222"/>
          </a:xfrm>
          <a:prstGeom prst="rect">
            <a:avLst/>
          </a:prstGeom>
        </p:spPr>
      </p:pic>
      <p:pic>
        <p:nvPicPr>
          <p:cNvPr id="75" name="図 74">
            <a:extLst>
              <a:ext uri="{FF2B5EF4-FFF2-40B4-BE49-F238E27FC236}">
                <a16:creationId xmlns:a16="http://schemas.microsoft.com/office/drawing/2014/main" id="{D735CEEA-BF50-45F2-B804-B8B660734DB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145136" y="3473256"/>
            <a:ext cx="414222" cy="414222"/>
          </a:xfrm>
          <a:prstGeom prst="rect">
            <a:avLst/>
          </a:prstGeom>
        </p:spPr>
      </p:pic>
      <p:pic>
        <p:nvPicPr>
          <p:cNvPr id="76" name="図 75">
            <a:extLst>
              <a:ext uri="{FF2B5EF4-FFF2-40B4-BE49-F238E27FC236}">
                <a16:creationId xmlns:a16="http://schemas.microsoft.com/office/drawing/2014/main" id="{B0763BD7-ECD1-4772-8503-AB796C17ED7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924698" y="3714041"/>
            <a:ext cx="414222" cy="414222"/>
          </a:xfrm>
          <a:prstGeom prst="rect">
            <a:avLst/>
          </a:prstGeom>
        </p:spPr>
      </p:pic>
      <p:sp>
        <p:nvSpPr>
          <p:cNvPr id="78" name="楕円 77">
            <a:extLst>
              <a:ext uri="{FF2B5EF4-FFF2-40B4-BE49-F238E27FC236}">
                <a16:creationId xmlns:a16="http://schemas.microsoft.com/office/drawing/2014/main" id="{F48B3F5E-04A9-44EF-8A6F-2E89FFC416BF}"/>
              </a:ext>
            </a:extLst>
          </p:cNvPr>
          <p:cNvSpPr/>
          <p:nvPr/>
        </p:nvSpPr>
        <p:spPr>
          <a:xfrm>
            <a:off x="5694569" y="3300410"/>
            <a:ext cx="1046794" cy="862968"/>
          </a:xfrm>
          <a:prstGeom prst="ellipse">
            <a:avLst/>
          </a:prstGeom>
          <a:solidFill>
            <a:srgbClr val="FFC00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図 78">
            <a:extLst>
              <a:ext uri="{FF2B5EF4-FFF2-40B4-BE49-F238E27FC236}">
                <a16:creationId xmlns:a16="http://schemas.microsoft.com/office/drawing/2014/main" id="{72F93415-A7C0-43F0-A696-F7F5C903EF7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787557" y="3367348"/>
            <a:ext cx="414222" cy="414222"/>
          </a:xfrm>
          <a:prstGeom prst="rect">
            <a:avLst/>
          </a:prstGeom>
        </p:spPr>
      </p:pic>
      <p:pic>
        <p:nvPicPr>
          <p:cNvPr id="80" name="図 79">
            <a:extLst>
              <a:ext uri="{FF2B5EF4-FFF2-40B4-BE49-F238E27FC236}">
                <a16:creationId xmlns:a16="http://schemas.microsoft.com/office/drawing/2014/main" id="{73706A5C-1E95-4B0B-9661-473979D5FFE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777708" y="3711239"/>
            <a:ext cx="414222" cy="414222"/>
          </a:xfrm>
          <a:prstGeom prst="rect">
            <a:avLst/>
          </a:prstGeom>
        </p:spPr>
      </p:pic>
      <p:pic>
        <p:nvPicPr>
          <p:cNvPr id="81" name="図 80">
            <a:extLst>
              <a:ext uri="{FF2B5EF4-FFF2-40B4-BE49-F238E27FC236}">
                <a16:creationId xmlns:a16="http://schemas.microsoft.com/office/drawing/2014/main" id="{C45AED3E-50D5-4C5D-9795-4CA324389AE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148019" y="3254501"/>
            <a:ext cx="414222" cy="414222"/>
          </a:xfrm>
          <a:prstGeom prst="rect">
            <a:avLst/>
          </a:prstGeom>
        </p:spPr>
      </p:pic>
      <p:pic>
        <p:nvPicPr>
          <p:cNvPr id="82" name="図 81">
            <a:extLst>
              <a:ext uri="{FF2B5EF4-FFF2-40B4-BE49-F238E27FC236}">
                <a16:creationId xmlns:a16="http://schemas.microsoft.com/office/drawing/2014/main" id="{ABACB500-8BAB-4175-814F-056AEB96596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274645" y="3487554"/>
            <a:ext cx="414222" cy="414222"/>
          </a:xfrm>
          <a:prstGeom prst="rect">
            <a:avLst/>
          </a:prstGeom>
        </p:spPr>
      </p:pic>
      <p:pic>
        <p:nvPicPr>
          <p:cNvPr id="83" name="図 82">
            <a:extLst>
              <a:ext uri="{FF2B5EF4-FFF2-40B4-BE49-F238E27FC236}">
                <a16:creationId xmlns:a16="http://schemas.microsoft.com/office/drawing/2014/main" id="{38BA4947-FE2A-4FFF-BBC1-1594C2C7BDA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054207" y="3728339"/>
            <a:ext cx="414222" cy="414222"/>
          </a:xfrm>
          <a:prstGeom prst="rect">
            <a:avLst/>
          </a:prstGeom>
        </p:spPr>
      </p:pic>
      <p:sp>
        <p:nvSpPr>
          <p:cNvPr id="84" name="楕円 83">
            <a:extLst>
              <a:ext uri="{FF2B5EF4-FFF2-40B4-BE49-F238E27FC236}">
                <a16:creationId xmlns:a16="http://schemas.microsoft.com/office/drawing/2014/main" id="{32538C97-2DB2-4752-AD94-C19B59E97DFC}"/>
              </a:ext>
            </a:extLst>
          </p:cNvPr>
          <p:cNvSpPr/>
          <p:nvPr/>
        </p:nvSpPr>
        <p:spPr>
          <a:xfrm>
            <a:off x="6834351" y="3289459"/>
            <a:ext cx="1046794" cy="862968"/>
          </a:xfrm>
          <a:prstGeom prst="ellipse">
            <a:avLst/>
          </a:prstGeom>
          <a:solidFill>
            <a:srgbClr val="FFC00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図 84">
            <a:extLst>
              <a:ext uri="{FF2B5EF4-FFF2-40B4-BE49-F238E27FC236}">
                <a16:creationId xmlns:a16="http://schemas.microsoft.com/office/drawing/2014/main" id="{6EA140F3-9030-4A8C-AA10-8658FC7D98A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927339" y="3356397"/>
            <a:ext cx="414222" cy="414222"/>
          </a:xfrm>
          <a:prstGeom prst="rect">
            <a:avLst/>
          </a:prstGeom>
        </p:spPr>
      </p:pic>
      <p:pic>
        <p:nvPicPr>
          <p:cNvPr id="86" name="図 85">
            <a:extLst>
              <a:ext uri="{FF2B5EF4-FFF2-40B4-BE49-F238E27FC236}">
                <a16:creationId xmlns:a16="http://schemas.microsoft.com/office/drawing/2014/main" id="{E06811CC-B773-4520-B12D-58F9A5219E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917490" y="3700288"/>
            <a:ext cx="414222" cy="414222"/>
          </a:xfrm>
          <a:prstGeom prst="rect">
            <a:avLst/>
          </a:prstGeom>
        </p:spPr>
      </p:pic>
      <p:pic>
        <p:nvPicPr>
          <p:cNvPr id="87" name="図 86">
            <a:extLst>
              <a:ext uri="{FF2B5EF4-FFF2-40B4-BE49-F238E27FC236}">
                <a16:creationId xmlns:a16="http://schemas.microsoft.com/office/drawing/2014/main" id="{3C12F797-577F-45B9-AF1A-076BA8AD6D7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287801" y="3243550"/>
            <a:ext cx="414222" cy="414222"/>
          </a:xfrm>
          <a:prstGeom prst="rect">
            <a:avLst/>
          </a:prstGeom>
        </p:spPr>
      </p:pic>
      <p:pic>
        <p:nvPicPr>
          <p:cNvPr id="88" name="図 87">
            <a:extLst>
              <a:ext uri="{FF2B5EF4-FFF2-40B4-BE49-F238E27FC236}">
                <a16:creationId xmlns:a16="http://schemas.microsoft.com/office/drawing/2014/main" id="{9C3702FA-FB3A-4772-B717-5E3610824CA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414427" y="3476603"/>
            <a:ext cx="414222" cy="414222"/>
          </a:xfrm>
          <a:prstGeom prst="rect">
            <a:avLst/>
          </a:prstGeom>
        </p:spPr>
      </p:pic>
      <p:pic>
        <p:nvPicPr>
          <p:cNvPr id="89" name="図 88">
            <a:extLst>
              <a:ext uri="{FF2B5EF4-FFF2-40B4-BE49-F238E27FC236}">
                <a16:creationId xmlns:a16="http://schemas.microsoft.com/office/drawing/2014/main" id="{E914C57B-C42D-4445-AD2C-05F1AF77991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7193989" y="3717388"/>
            <a:ext cx="414222" cy="414222"/>
          </a:xfrm>
          <a:prstGeom prst="rect">
            <a:avLst/>
          </a:prstGeom>
        </p:spPr>
      </p:pic>
      <p:cxnSp>
        <p:nvCxnSpPr>
          <p:cNvPr id="90" name="直線矢印コネクタ 89">
            <a:extLst>
              <a:ext uri="{FF2B5EF4-FFF2-40B4-BE49-F238E27FC236}">
                <a16:creationId xmlns:a16="http://schemas.microsoft.com/office/drawing/2014/main" id="{624894AA-031A-4A66-96BE-4D920F95DBDD}"/>
              </a:ext>
            </a:extLst>
          </p:cNvPr>
          <p:cNvCxnSpPr>
            <a:cxnSpLocks/>
          </p:cNvCxnSpPr>
          <p:nvPr/>
        </p:nvCxnSpPr>
        <p:spPr>
          <a:xfrm>
            <a:off x="5143638" y="2708929"/>
            <a:ext cx="1050748" cy="779720"/>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FA41BC90-F33C-44B4-B5F1-EBB091FE1B1C}"/>
              </a:ext>
            </a:extLst>
          </p:cNvPr>
          <p:cNvCxnSpPr>
            <a:cxnSpLocks/>
          </p:cNvCxnSpPr>
          <p:nvPr/>
        </p:nvCxnSpPr>
        <p:spPr>
          <a:xfrm>
            <a:off x="6023757" y="2695246"/>
            <a:ext cx="986133" cy="710687"/>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pic>
        <p:nvPicPr>
          <p:cNvPr id="99" name="図 98">
            <a:extLst>
              <a:ext uri="{FF2B5EF4-FFF2-40B4-BE49-F238E27FC236}">
                <a16:creationId xmlns:a16="http://schemas.microsoft.com/office/drawing/2014/main" id="{40B9BAB2-CE73-4131-B9AC-D5BA2BE0D5D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417755" y="2051342"/>
            <a:ext cx="414222" cy="414222"/>
          </a:xfrm>
          <a:prstGeom prst="rect">
            <a:avLst/>
          </a:prstGeom>
        </p:spPr>
      </p:pic>
      <p:pic>
        <p:nvPicPr>
          <p:cNvPr id="100" name="図 99">
            <a:extLst>
              <a:ext uri="{FF2B5EF4-FFF2-40B4-BE49-F238E27FC236}">
                <a16:creationId xmlns:a16="http://schemas.microsoft.com/office/drawing/2014/main" id="{9414821B-BB97-4934-B311-D723E8A1ED4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806085" y="2215283"/>
            <a:ext cx="414222" cy="414222"/>
          </a:xfrm>
          <a:prstGeom prst="rect">
            <a:avLst/>
          </a:prstGeom>
        </p:spPr>
      </p:pic>
      <p:pic>
        <p:nvPicPr>
          <p:cNvPr id="101" name="図 100">
            <a:extLst>
              <a:ext uri="{FF2B5EF4-FFF2-40B4-BE49-F238E27FC236}">
                <a16:creationId xmlns:a16="http://schemas.microsoft.com/office/drawing/2014/main" id="{2349FDA6-09B2-4F5D-8105-370CEF71E8A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708324" y="2499186"/>
            <a:ext cx="414222" cy="414222"/>
          </a:xfrm>
          <a:prstGeom prst="rect">
            <a:avLst/>
          </a:prstGeom>
        </p:spPr>
      </p:pic>
      <p:pic>
        <p:nvPicPr>
          <p:cNvPr id="102" name="図 101">
            <a:extLst>
              <a:ext uri="{FF2B5EF4-FFF2-40B4-BE49-F238E27FC236}">
                <a16:creationId xmlns:a16="http://schemas.microsoft.com/office/drawing/2014/main" id="{FF27798F-864D-4BB2-B29B-A20345BDFFA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448139" y="2652708"/>
            <a:ext cx="414222" cy="414222"/>
          </a:xfrm>
          <a:prstGeom prst="rect">
            <a:avLst/>
          </a:prstGeom>
        </p:spPr>
      </p:pic>
      <p:pic>
        <p:nvPicPr>
          <p:cNvPr id="103" name="図 102">
            <a:extLst>
              <a:ext uri="{FF2B5EF4-FFF2-40B4-BE49-F238E27FC236}">
                <a16:creationId xmlns:a16="http://schemas.microsoft.com/office/drawing/2014/main" id="{576DDB86-862A-421B-BB79-D5E24B5234F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233734" y="2219280"/>
            <a:ext cx="414222" cy="414222"/>
          </a:xfrm>
          <a:prstGeom prst="rect">
            <a:avLst/>
          </a:prstGeom>
        </p:spPr>
      </p:pic>
      <p:pic>
        <p:nvPicPr>
          <p:cNvPr id="104" name="図 103">
            <a:extLst>
              <a:ext uri="{FF2B5EF4-FFF2-40B4-BE49-F238E27FC236}">
                <a16:creationId xmlns:a16="http://schemas.microsoft.com/office/drawing/2014/main" id="{B6A9DC66-C058-487B-B299-61D6BB5112C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279527" y="2488135"/>
            <a:ext cx="414222" cy="414222"/>
          </a:xfrm>
          <a:prstGeom prst="rect">
            <a:avLst/>
          </a:prstGeom>
        </p:spPr>
      </p:pic>
      <p:pic>
        <p:nvPicPr>
          <p:cNvPr id="111" name="図 110">
            <a:extLst>
              <a:ext uri="{FF2B5EF4-FFF2-40B4-BE49-F238E27FC236}">
                <a16:creationId xmlns:a16="http://schemas.microsoft.com/office/drawing/2014/main" id="{6821D15C-A681-4BB8-851E-20C74C427B2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449637" y="2271504"/>
            <a:ext cx="414222" cy="414222"/>
          </a:xfrm>
          <a:prstGeom prst="rect">
            <a:avLst/>
          </a:prstGeom>
        </p:spPr>
      </p:pic>
      <p:pic>
        <p:nvPicPr>
          <p:cNvPr id="113" name="図 112">
            <a:extLst>
              <a:ext uri="{FF2B5EF4-FFF2-40B4-BE49-F238E27FC236}">
                <a16:creationId xmlns:a16="http://schemas.microsoft.com/office/drawing/2014/main" id="{6526037B-50AF-4CF6-BB2C-215291C512A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105366" y="2368772"/>
            <a:ext cx="414222" cy="414222"/>
          </a:xfrm>
          <a:prstGeom prst="rect">
            <a:avLst/>
          </a:prstGeom>
        </p:spPr>
      </p:pic>
      <p:sp>
        <p:nvSpPr>
          <p:cNvPr id="121" name="テキスト ボックス 120">
            <a:extLst>
              <a:ext uri="{FF2B5EF4-FFF2-40B4-BE49-F238E27FC236}">
                <a16:creationId xmlns:a16="http://schemas.microsoft.com/office/drawing/2014/main" id="{AAC9A899-035B-4EF3-8971-9CBEBA1A8073}"/>
              </a:ext>
            </a:extLst>
          </p:cNvPr>
          <p:cNvSpPr txBox="1"/>
          <p:nvPr/>
        </p:nvSpPr>
        <p:spPr>
          <a:xfrm>
            <a:off x="655723" y="2997238"/>
            <a:ext cx="139333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小さい標本</a:t>
            </a:r>
          </a:p>
        </p:txBody>
      </p:sp>
      <p:sp>
        <p:nvSpPr>
          <p:cNvPr id="122" name="テキスト ボックス 121">
            <a:extLst>
              <a:ext uri="{FF2B5EF4-FFF2-40B4-BE49-F238E27FC236}">
                <a16:creationId xmlns:a16="http://schemas.microsoft.com/office/drawing/2014/main" id="{AEDA1AFD-A971-439C-AE3B-E8ECDBE16CA2}"/>
              </a:ext>
            </a:extLst>
          </p:cNvPr>
          <p:cNvSpPr txBox="1"/>
          <p:nvPr/>
        </p:nvSpPr>
        <p:spPr>
          <a:xfrm>
            <a:off x="6938326" y="2908775"/>
            <a:ext cx="1412566"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大きい標本</a:t>
            </a:r>
          </a:p>
        </p:txBody>
      </p:sp>
      <p:sp>
        <p:nvSpPr>
          <p:cNvPr id="158" name="フリーフォーム: 図形 157">
            <a:extLst>
              <a:ext uri="{FF2B5EF4-FFF2-40B4-BE49-F238E27FC236}">
                <a16:creationId xmlns:a16="http://schemas.microsoft.com/office/drawing/2014/main" id="{17505E96-CF2E-43BF-A03F-96B6BC7C9276}"/>
              </a:ext>
            </a:extLst>
          </p:cNvPr>
          <p:cNvSpPr/>
          <p:nvPr/>
        </p:nvSpPr>
        <p:spPr>
          <a:xfrm>
            <a:off x="1771546" y="4850706"/>
            <a:ext cx="2460223" cy="876239"/>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00B050"/>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9" name="直線矢印コネクタ 158">
            <a:extLst>
              <a:ext uri="{FF2B5EF4-FFF2-40B4-BE49-F238E27FC236}">
                <a16:creationId xmlns:a16="http://schemas.microsoft.com/office/drawing/2014/main" id="{8229B6AD-ED88-41C2-B897-234D4392B73B}"/>
              </a:ext>
            </a:extLst>
          </p:cNvPr>
          <p:cNvCxnSpPr>
            <a:cxnSpLocks/>
          </p:cNvCxnSpPr>
          <p:nvPr/>
        </p:nvCxnSpPr>
        <p:spPr>
          <a:xfrm>
            <a:off x="1772413" y="5728560"/>
            <a:ext cx="2612409" cy="1348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テキスト ボックス 159">
                <a:extLst>
                  <a:ext uri="{FF2B5EF4-FFF2-40B4-BE49-F238E27FC236}">
                    <a16:creationId xmlns:a16="http://schemas.microsoft.com/office/drawing/2014/main" id="{2A05EB9B-28C4-4346-89BA-91BABCC8CD21}"/>
                  </a:ext>
                </a:extLst>
              </p:cNvPr>
              <p:cNvSpPr txBox="1"/>
              <p:nvPr/>
            </p:nvSpPr>
            <p:spPr>
              <a:xfrm>
                <a:off x="4295449" y="5556894"/>
                <a:ext cx="3625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kumimoji="1" lang="en-US" altLang="ja-JP" sz="2000" i="1" dirty="0">
                              <a:solidFill>
                                <a:schemeClr val="bg1"/>
                              </a:solidFill>
                              <a:cs typeface="Times New Roman" panose="02020603050405020304" pitchFamily="18" charset="0"/>
                            </a:rPr>
                            <m:t>x</m:t>
                          </m:r>
                        </m:e>
                      </m:acc>
                    </m:oMath>
                  </m:oMathPara>
                </a14:m>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160" name="テキスト ボックス 159">
                <a:extLst>
                  <a:ext uri="{FF2B5EF4-FFF2-40B4-BE49-F238E27FC236}">
                    <a16:creationId xmlns:a16="http://schemas.microsoft.com/office/drawing/2014/main" id="{2A05EB9B-28C4-4346-89BA-91BABCC8CD21}"/>
                  </a:ext>
                </a:extLst>
              </p:cNvPr>
              <p:cNvSpPr txBox="1">
                <a:spLocks noRot="1" noChangeAspect="1" noMove="1" noResize="1" noEditPoints="1" noAdjustHandles="1" noChangeArrowheads="1" noChangeShapeType="1" noTextEdit="1"/>
              </p:cNvSpPr>
              <p:nvPr/>
            </p:nvSpPr>
            <p:spPr>
              <a:xfrm>
                <a:off x="4295449" y="5556894"/>
                <a:ext cx="362599" cy="400110"/>
              </a:xfrm>
              <a:prstGeom prst="rect">
                <a:avLst/>
              </a:prstGeom>
              <a:blipFill>
                <a:blip r:embed="rId3"/>
                <a:stretch>
                  <a:fillRect/>
                </a:stretch>
              </a:blipFill>
            </p:spPr>
            <p:txBody>
              <a:bodyPr/>
              <a:lstStyle/>
              <a:p>
                <a:r>
                  <a:rPr lang="ja-JP" altLang="en-US">
                    <a:noFill/>
                  </a:rPr>
                  <a:t> </a:t>
                </a:r>
              </a:p>
            </p:txBody>
          </p:sp>
        </mc:Fallback>
      </mc:AlternateContent>
      <p:sp>
        <p:nvSpPr>
          <p:cNvPr id="188" name="テキスト ボックス 187">
            <a:extLst>
              <a:ext uri="{FF2B5EF4-FFF2-40B4-BE49-F238E27FC236}">
                <a16:creationId xmlns:a16="http://schemas.microsoft.com/office/drawing/2014/main" id="{AA1C1919-A822-42DA-8369-BC64DDD769F3}"/>
              </a:ext>
            </a:extLst>
          </p:cNvPr>
          <p:cNvSpPr txBox="1"/>
          <p:nvPr/>
        </p:nvSpPr>
        <p:spPr>
          <a:xfrm>
            <a:off x="2826072" y="5685432"/>
            <a:ext cx="312906"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200" name="直線コネクタ 199">
            <a:extLst>
              <a:ext uri="{FF2B5EF4-FFF2-40B4-BE49-F238E27FC236}">
                <a16:creationId xmlns:a16="http://schemas.microsoft.com/office/drawing/2014/main" id="{3C30F59D-CF3E-4B9F-880F-BE090D4588A6}"/>
              </a:ext>
            </a:extLst>
          </p:cNvPr>
          <p:cNvCxnSpPr>
            <a:cxnSpLocks/>
          </p:cNvCxnSpPr>
          <p:nvPr/>
        </p:nvCxnSpPr>
        <p:spPr>
          <a:xfrm flipH="1">
            <a:off x="2982525" y="4845675"/>
            <a:ext cx="3580" cy="896365"/>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03" name="フリーフォーム: 図形 202">
            <a:extLst>
              <a:ext uri="{FF2B5EF4-FFF2-40B4-BE49-F238E27FC236}">
                <a16:creationId xmlns:a16="http://schemas.microsoft.com/office/drawing/2014/main" id="{E8587E10-C8A4-4566-B545-CAD17232C402}"/>
              </a:ext>
            </a:extLst>
          </p:cNvPr>
          <p:cNvSpPr/>
          <p:nvPr/>
        </p:nvSpPr>
        <p:spPr>
          <a:xfrm>
            <a:off x="5717306" y="4546007"/>
            <a:ext cx="1462237" cy="1189293"/>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FFC000"/>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4" name="直線矢印コネクタ 203">
            <a:extLst>
              <a:ext uri="{FF2B5EF4-FFF2-40B4-BE49-F238E27FC236}">
                <a16:creationId xmlns:a16="http://schemas.microsoft.com/office/drawing/2014/main" id="{8809369B-DF93-4884-9103-C0F06EC9B169}"/>
              </a:ext>
            </a:extLst>
          </p:cNvPr>
          <p:cNvCxnSpPr>
            <a:cxnSpLocks/>
          </p:cNvCxnSpPr>
          <p:nvPr/>
        </p:nvCxnSpPr>
        <p:spPr>
          <a:xfrm>
            <a:off x="5690240" y="5741805"/>
            <a:ext cx="1641472"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 name="テキスト ボックス 204">
                <a:extLst>
                  <a:ext uri="{FF2B5EF4-FFF2-40B4-BE49-F238E27FC236}">
                    <a16:creationId xmlns:a16="http://schemas.microsoft.com/office/drawing/2014/main" id="{8005E8ED-CB8E-4FDE-8596-A4548475178E}"/>
                  </a:ext>
                </a:extLst>
              </p:cNvPr>
              <p:cNvSpPr txBox="1"/>
              <p:nvPr/>
            </p:nvSpPr>
            <p:spPr>
              <a:xfrm>
                <a:off x="7233127" y="5513356"/>
                <a:ext cx="3625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kumimoji="1" lang="en-US" altLang="ja-JP" sz="2000" i="1" dirty="0">
                              <a:solidFill>
                                <a:schemeClr val="bg1"/>
                              </a:solidFill>
                              <a:cs typeface="Times New Roman" panose="02020603050405020304" pitchFamily="18" charset="0"/>
                            </a:rPr>
                            <m:t>x</m:t>
                          </m:r>
                        </m:e>
                      </m:acc>
                    </m:oMath>
                  </m:oMathPara>
                </a14:m>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205" name="テキスト ボックス 204">
                <a:extLst>
                  <a:ext uri="{FF2B5EF4-FFF2-40B4-BE49-F238E27FC236}">
                    <a16:creationId xmlns:a16="http://schemas.microsoft.com/office/drawing/2014/main" id="{8005E8ED-CB8E-4FDE-8596-A4548475178E}"/>
                  </a:ext>
                </a:extLst>
              </p:cNvPr>
              <p:cNvSpPr txBox="1">
                <a:spLocks noRot="1" noChangeAspect="1" noMove="1" noResize="1" noEditPoints="1" noAdjustHandles="1" noChangeArrowheads="1" noChangeShapeType="1" noTextEdit="1"/>
              </p:cNvSpPr>
              <p:nvPr/>
            </p:nvSpPr>
            <p:spPr>
              <a:xfrm>
                <a:off x="7233127" y="5513356"/>
                <a:ext cx="362599" cy="400110"/>
              </a:xfrm>
              <a:prstGeom prst="rect">
                <a:avLst/>
              </a:prstGeom>
              <a:blipFill>
                <a:blip r:embed="rId4"/>
                <a:stretch>
                  <a:fillRect/>
                </a:stretch>
              </a:blipFill>
            </p:spPr>
            <p:txBody>
              <a:bodyPr/>
              <a:lstStyle/>
              <a:p>
                <a:r>
                  <a:rPr lang="ja-JP" altLang="en-US">
                    <a:noFill/>
                  </a:rPr>
                  <a:t> </a:t>
                </a:r>
              </a:p>
            </p:txBody>
          </p:sp>
        </mc:Fallback>
      </mc:AlternateContent>
      <p:sp>
        <p:nvSpPr>
          <p:cNvPr id="206" name="テキスト ボックス 205">
            <a:extLst>
              <a:ext uri="{FF2B5EF4-FFF2-40B4-BE49-F238E27FC236}">
                <a16:creationId xmlns:a16="http://schemas.microsoft.com/office/drawing/2014/main" id="{9E49C4FF-75D2-4C3E-B824-9DC25776C631}"/>
              </a:ext>
            </a:extLst>
          </p:cNvPr>
          <p:cNvSpPr txBox="1"/>
          <p:nvPr/>
        </p:nvSpPr>
        <p:spPr>
          <a:xfrm>
            <a:off x="6263256" y="5713411"/>
            <a:ext cx="312906"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207" name="直線コネクタ 206">
            <a:extLst>
              <a:ext uri="{FF2B5EF4-FFF2-40B4-BE49-F238E27FC236}">
                <a16:creationId xmlns:a16="http://schemas.microsoft.com/office/drawing/2014/main" id="{0FCBF6B0-CE4D-4A62-B616-419C36013B45}"/>
              </a:ext>
            </a:extLst>
          </p:cNvPr>
          <p:cNvCxnSpPr>
            <a:cxnSpLocks/>
          </p:cNvCxnSpPr>
          <p:nvPr/>
        </p:nvCxnSpPr>
        <p:spPr>
          <a:xfrm>
            <a:off x="6438901" y="4548188"/>
            <a:ext cx="9524" cy="1209675"/>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11" name="直線矢印コネクタ 210">
            <a:extLst>
              <a:ext uri="{FF2B5EF4-FFF2-40B4-BE49-F238E27FC236}">
                <a16:creationId xmlns:a16="http://schemas.microsoft.com/office/drawing/2014/main" id="{61967F7B-AF50-4A67-AFE6-E4A986212061}"/>
              </a:ext>
            </a:extLst>
          </p:cNvPr>
          <p:cNvCxnSpPr>
            <a:cxnSpLocks/>
            <a:endCxn id="158" idx="1"/>
          </p:cNvCxnSpPr>
          <p:nvPr/>
        </p:nvCxnSpPr>
        <p:spPr>
          <a:xfrm>
            <a:off x="1966050" y="4241259"/>
            <a:ext cx="346052" cy="1274546"/>
          </a:xfrm>
          <a:prstGeom prst="straightConnector1">
            <a:avLst/>
          </a:prstGeom>
          <a:ln w="3175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13" name="直線矢印コネクタ 212">
            <a:extLst>
              <a:ext uri="{FF2B5EF4-FFF2-40B4-BE49-F238E27FC236}">
                <a16:creationId xmlns:a16="http://schemas.microsoft.com/office/drawing/2014/main" id="{451D5667-6188-416C-BD20-C5E90F038C57}"/>
              </a:ext>
            </a:extLst>
          </p:cNvPr>
          <p:cNvCxnSpPr>
            <a:cxnSpLocks/>
          </p:cNvCxnSpPr>
          <p:nvPr/>
        </p:nvCxnSpPr>
        <p:spPr>
          <a:xfrm>
            <a:off x="3037774" y="4213445"/>
            <a:ext cx="179413" cy="703917"/>
          </a:xfrm>
          <a:prstGeom prst="straightConnector1">
            <a:avLst/>
          </a:prstGeom>
          <a:ln w="3175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4164E156-6226-47DE-B14A-BF43E9706A19}"/>
              </a:ext>
            </a:extLst>
          </p:cNvPr>
          <p:cNvCxnSpPr>
            <a:cxnSpLocks/>
          </p:cNvCxnSpPr>
          <p:nvPr/>
        </p:nvCxnSpPr>
        <p:spPr>
          <a:xfrm flipH="1">
            <a:off x="3752113" y="4213445"/>
            <a:ext cx="76187" cy="1230556"/>
          </a:xfrm>
          <a:prstGeom prst="straightConnector1">
            <a:avLst/>
          </a:prstGeom>
          <a:ln w="3175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pic>
        <p:nvPicPr>
          <p:cNvPr id="218" name="図 217">
            <a:extLst>
              <a:ext uri="{FF2B5EF4-FFF2-40B4-BE49-F238E27FC236}">
                <a16:creationId xmlns:a16="http://schemas.microsoft.com/office/drawing/2014/main" id="{E5AA67F3-6DD6-4C2C-8583-6DDC324A09B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766184" y="2304894"/>
            <a:ext cx="414222" cy="414222"/>
          </a:xfrm>
          <a:prstGeom prst="rect">
            <a:avLst/>
          </a:prstGeom>
        </p:spPr>
      </p:pic>
      <p:cxnSp>
        <p:nvCxnSpPr>
          <p:cNvPr id="220" name="直線矢印コネクタ 219">
            <a:extLst>
              <a:ext uri="{FF2B5EF4-FFF2-40B4-BE49-F238E27FC236}">
                <a16:creationId xmlns:a16="http://schemas.microsoft.com/office/drawing/2014/main" id="{E9AE5104-3DAB-4BC0-98BF-81B7CD56B937}"/>
              </a:ext>
            </a:extLst>
          </p:cNvPr>
          <p:cNvCxnSpPr>
            <a:cxnSpLocks/>
          </p:cNvCxnSpPr>
          <p:nvPr/>
        </p:nvCxnSpPr>
        <p:spPr>
          <a:xfrm>
            <a:off x="3430132" y="5256043"/>
            <a:ext cx="7024" cy="47171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1" name="直線矢印コネクタ 220">
            <a:extLst>
              <a:ext uri="{FF2B5EF4-FFF2-40B4-BE49-F238E27FC236}">
                <a16:creationId xmlns:a16="http://schemas.microsoft.com/office/drawing/2014/main" id="{56D73E01-FE0F-40B3-8F88-739694E45F13}"/>
              </a:ext>
            </a:extLst>
          </p:cNvPr>
          <p:cNvCxnSpPr>
            <a:cxnSpLocks/>
          </p:cNvCxnSpPr>
          <p:nvPr/>
        </p:nvCxnSpPr>
        <p:spPr>
          <a:xfrm>
            <a:off x="6838950" y="5419725"/>
            <a:ext cx="8223" cy="34488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3" name="テキスト ボックス 222">
            <a:extLst>
              <a:ext uri="{FF2B5EF4-FFF2-40B4-BE49-F238E27FC236}">
                <a16:creationId xmlns:a16="http://schemas.microsoft.com/office/drawing/2014/main" id="{987FE7D7-28DE-4DE4-9FAA-9F52221ED274}"/>
              </a:ext>
            </a:extLst>
          </p:cNvPr>
          <p:cNvSpPr txBox="1"/>
          <p:nvPr/>
        </p:nvSpPr>
        <p:spPr>
          <a:xfrm>
            <a:off x="3213902" y="5852870"/>
            <a:ext cx="1846980" cy="353943"/>
          </a:xfrm>
          <a:prstGeom prst="rect">
            <a:avLst/>
          </a:prstGeom>
          <a:noFill/>
        </p:spPr>
        <p:txBody>
          <a:bodyPr wrap="none" rtlCol="0">
            <a:spAutoFit/>
          </a:bodyPr>
          <a:lstStyle/>
          <a:p>
            <a:pPr algn="ctr"/>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ズレ</a:t>
            </a:r>
            <a:r>
              <a:rPr kumimoji="1" lang="ja-JP" altLang="en-US" sz="1700" dirty="0" err="1">
                <a:solidFill>
                  <a:srgbClr val="FF0000"/>
                </a:solidFill>
                <a:latin typeface="ＭＳ Ｐゴシック" panose="020B0600070205080204" pitchFamily="50" charset="-128"/>
                <a:ea typeface="ＭＳ Ｐゴシック" panose="020B0600070205080204" pitchFamily="50" charset="-128"/>
                <a:cs typeface="Meiryo UI" pitchFamily="50" charset="-128"/>
              </a:rPr>
              <a:t>る</a:t>
            </a:r>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確率が高い</a:t>
            </a:r>
          </a:p>
        </p:txBody>
      </p:sp>
      <p:sp>
        <p:nvSpPr>
          <p:cNvPr id="224" name="テキスト ボックス 223">
            <a:extLst>
              <a:ext uri="{FF2B5EF4-FFF2-40B4-BE49-F238E27FC236}">
                <a16:creationId xmlns:a16="http://schemas.microsoft.com/office/drawing/2014/main" id="{BBA5E571-478C-490C-A31A-70B3D066CBE0}"/>
              </a:ext>
            </a:extLst>
          </p:cNvPr>
          <p:cNvSpPr txBox="1"/>
          <p:nvPr/>
        </p:nvSpPr>
        <p:spPr>
          <a:xfrm>
            <a:off x="6688867" y="5852870"/>
            <a:ext cx="1846979" cy="353943"/>
          </a:xfrm>
          <a:prstGeom prst="rect">
            <a:avLst/>
          </a:prstGeom>
          <a:noFill/>
        </p:spPr>
        <p:txBody>
          <a:bodyPr wrap="none" rtlCol="0">
            <a:spAutoFit/>
          </a:bodyPr>
          <a:lstStyle/>
          <a:p>
            <a:pPr algn="ctr"/>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ズレ</a:t>
            </a:r>
            <a:r>
              <a:rPr kumimoji="1" lang="ja-JP" altLang="en-US" sz="1700" dirty="0" err="1">
                <a:solidFill>
                  <a:srgbClr val="FF0000"/>
                </a:solidFill>
                <a:latin typeface="ＭＳ Ｐゴシック" panose="020B0600070205080204" pitchFamily="50" charset="-128"/>
                <a:ea typeface="ＭＳ Ｐゴシック" panose="020B0600070205080204" pitchFamily="50" charset="-128"/>
                <a:cs typeface="Meiryo UI" pitchFamily="50" charset="-128"/>
              </a:rPr>
              <a:t>る</a:t>
            </a:r>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確率が低い</a:t>
            </a:r>
          </a:p>
        </p:txBody>
      </p:sp>
      <p:sp>
        <p:nvSpPr>
          <p:cNvPr id="226" name="テキスト ボックス 225">
            <a:extLst>
              <a:ext uri="{FF2B5EF4-FFF2-40B4-BE49-F238E27FC236}">
                <a16:creationId xmlns:a16="http://schemas.microsoft.com/office/drawing/2014/main" id="{CD115471-1923-4927-BDBE-55B109F7AA4A}"/>
              </a:ext>
            </a:extLst>
          </p:cNvPr>
          <p:cNvSpPr txBox="1"/>
          <p:nvPr/>
        </p:nvSpPr>
        <p:spPr>
          <a:xfrm>
            <a:off x="1610928" y="4435905"/>
            <a:ext cx="2555508" cy="353943"/>
          </a:xfrm>
          <a:prstGeom prst="rect">
            <a:avLst/>
          </a:prstGeom>
          <a:solidFill>
            <a:srgbClr val="666633">
              <a:alpha val="47000"/>
            </a:srgbClr>
          </a:solidFill>
        </p:spPr>
        <p:txBody>
          <a:bodyPr wrap="none" rtlCol="0">
            <a:spAutoFit/>
          </a:bodyPr>
          <a:lstStyle/>
          <a:p>
            <a:pPr algn="ct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大きくバラついて分布する</a:t>
            </a:r>
          </a:p>
        </p:txBody>
      </p:sp>
      <p:sp>
        <p:nvSpPr>
          <p:cNvPr id="227" name="テキスト ボックス 226">
            <a:extLst>
              <a:ext uri="{FF2B5EF4-FFF2-40B4-BE49-F238E27FC236}">
                <a16:creationId xmlns:a16="http://schemas.microsoft.com/office/drawing/2014/main" id="{9BB18480-8033-419F-B5A5-97B245821B52}"/>
              </a:ext>
            </a:extLst>
          </p:cNvPr>
          <p:cNvSpPr txBox="1"/>
          <p:nvPr/>
        </p:nvSpPr>
        <p:spPr>
          <a:xfrm>
            <a:off x="1372896" y="2177728"/>
            <a:ext cx="1492716" cy="61555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母平均（真値）</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μ=1.0cm</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228" name="テキスト ボックス 227">
                <a:extLst>
                  <a:ext uri="{FF2B5EF4-FFF2-40B4-BE49-F238E27FC236}">
                    <a16:creationId xmlns:a16="http://schemas.microsoft.com/office/drawing/2014/main" id="{74760E8A-A9EF-4C03-B1A6-9713E0E38377}"/>
                  </a:ext>
                </a:extLst>
              </p:cNvPr>
              <p:cNvSpPr txBox="1"/>
              <p:nvPr/>
            </p:nvSpPr>
            <p:spPr>
              <a:xfrm>
                <a:off x="972367" y="4044970"/>
                <a:ext cx="750718" cy="353943"/>
              </a:xfrm>
              <a:prstGeom prst="rect">
                <a:avLst/>
              </a:prstGeom>
              <a:noFill/>
            </p:spPr>
            <p:txBody>
              <a:bodyPr wrap="none" rtlCol="0">
                <a:spAutoFit/>
              </a:bodyPr>
              <a:lstStyle/>
              <a:p>
                <a:pPr algn="ctr"/>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=0.5</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28" name="テキスト ボックス 227">
                <a:extLst>
                  <a:ext uri="{FF2B5EF4-FFF2-40B4-BE49-F238E27FC236}">
                    <a16:creationId xmlns:a16="http://schemas.microsoft.com/office/drawing/2014/main" id="{74760E8A-A9EF-4C03-B1A6-9713E0E38377}"/>
                  </a:ext>
                </a:extLst>
              </p:cNvPr>
              <p:cNvSpPr txBox="1">
                <a:spLocks noRot="1" noChangeAspect="1" noMove="1" noResize="1" noEditPoints="1" noAdjustHandles="1" noChangeArrowheads="1" noChangeShapeType="1" noTextEdit="1"/>
              </p:cNvSpPr>
              <p:nvPr/>
            </p:nvSpPr>
            <p:spPr>
              <a:xfrm>
                <a:off x="972367" y="4044970"/>
                <a:ext cx="750718" cy="353943"/>
              </a:xfrm>
              <a:prstGeom prst="rect">
                <a:avLst/>
              </a:prstGeom>
              <a:blipFill>
                <a:blip r:embed="rId5"/>
                <a:stretch>
                  <a:fillRect t="-8621" r="-4878" b="-206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9" name="テキスト ボックス 228">
                <a:extLst>
                  <a:ext uri="{FF2B5EF4-FFF2-40B4-BE49-F238E27FC236}">
                    <a16:creationId xmlns:a16="http://schemas.microsoft.com/office/drawing/2014/main" id="{2E1AA9C6-7E40-482F-8BAF-577219395D69}"/>
                  </a:ext>
                </a:extLst>
              </p:cNvPr>
              <p:cNvSpPr txBox="1"/>
              <p:nvPr/>
            </p:nvSpPr>
            <p:spPr>
              <a:xfrm>
                <a:off x="2153095" y="4075445"/>
                <a:ext cx="750719" cy="353943"/>
              </a:xfrm>
              <a:prstGeom prst="rect">
                <a:avLst/>
              </a:prstGeom>
              <a:noFill/>
            </p:spPr>
            <p:txBody>
              <a:bodyPr wrap="none" rtlCol="0">
                <a:spAutoFit/>
              </a:bodyPr>
              <a:lstStyle/>
              <a:p>
                <a:pPr algn="ctr"/>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=1.5</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29" name="テキスト ボックス 228">
                <a:extLst>
                  <a:ext uri="{FF2B5EF4-FFF2-40B4-BE49-F238E27FC236}">
                    <a16:creationId xmlns:a16="http://schemas.microsoft.com/office/drawing/2014/main" id="{2E1AA9C6-7E40-482F-8BAF-577219395D69}"/>
                  </a:ext>
                </a:extLst>
              </p:cNvPr>
              <p:cNvSpPr txBox="1">
                <a:spLocks noRot="1" noChangeAspect="1" noMove="1" noResize="1" noEditPoints="1" noAdjustHandles="1" noChangeArrowheads="1" noChangeShapeType="1" noTextEdit="1"/>
              </p:cNvSpPr>
              <p:nvPr/>
            </p:nvSpPr>
            <p:spPr>
              <a:xfrm>
                <a:off x="2153095" y="4075445"/>
                <a:ext cx="750719" cy="353943"/>
              </a:xfrm>
              <a:prstGeom prst="rect">
                <a:avLst/>
              </a:prstGeom>
              <a:blipFill>
                <a:blip r:embed="rId6"/>
                <a:stretch>
                  <a:fillRect t="-8621" r="-5691" b="-206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0" name="テキスト ボックス 229">
                <a:extLst>
                  <a:ext uri="{FF2B5EF4-FFF2-40B4-BE49-F238E27FC236}">
                    <a16:creationId xmlns:a16="http://schemas.microsoft.com/office/drawing/2014/main" id="{ED84885D-36B6-4D2E-991E-78D629E195C4}"/>
                  </a:ext>
                </a:extLst>
              </p:cNvPr>
              <p:cNvSpPr txBox="1"/>
              <p:nvPr/>
            </p:nvSpPr>
            <p:spPr>
              <a:xfrm>
                <a:off x="3066570" y="4075445"/>
                <a:ext cx="750719" cy="353943"/>
              </a:xfrm>
              <a:prstGeom prst="rect">
                <a:avLst/>
              </a:prstGeom>
              <a:noFill/>
            </p:spPr>
            <p:txBody>
              <a:bodyPr wrap="none" rtlCol="0">
                <a:spAutoFit/>
              </a:bodyPr>
              <a:lstStyle/>
              <a:p>
                <a:pPr algn="ctr"/>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30" name="テキスト ボックス 229">
                <a:extLst>
                  <a:ext uri="{FF2B5EF4-FFF2-40B4-BE49-F238E27FC236}">
                    <a16:creationId xmlns:a16="http://schemas.microsoft.com/office/drawing/2014/main" id="{ED84885D-36B6-4D2E-991E-78D629E195C4}"/>
                  </a:ext>
                </a:extLst>
              </p:cNvPr>
              <p:cNvSpPr txBox="1">
                <a:spLocks noRot="1" noChangeAspect="1" noMove="1" noResize="1" noEditPoints="1" noAdjustHandles="1" noChangeArrowheads="1" noChangeShapeType="1" noTextEdit="1"/>
              </p:cNvSpPr>
              <p:nvPr/>
            </p:nvSpPr>
            <p:spPr>
              <a:xfrm>
                <a:off x="3066570" y="4075445"/>
                <a:ext cx="750719" cy="353943"/>
              </a:xfrm>
              <a:prstGeom prst="rect">
                <a:avLst/>
              </a:prstGeom>
              <a:blipFill>
                <a:blip r:embed="rId7"/>
                <a:stretch>
                  <a:fillRect t="-8621" r="-5691" b="-206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5" name="テキスト ボックス 234">
                <a:extLst>
                  <a:ext uri="{FF2B5EF4-FFF2-40B4-BE49-F238E27FC236}">
                    <a16:creationId xmlns:a16="http://schemas.microsoft.com/office/drawing/2014/main" id="{FFBDAB53-97C8-46E2-A34F-65B18B469546}"/>
                  </a:ext>
                </a:extLst>
              </p:cNvPr>
              <p:cNvSpPr txBox="1"/>
              <p:nvPr/>
            </p:nvSpPr>
            <p:spPr>
              <a:xfrm>
                <a:off x="4605137" y="4092535"/>
                <a:ext cx="750718" cy="353943"/>
              </a:xfrm>
              <a:prstGeom prst="rect">
                <a:avLst/>
              </a:prstGeom>
              <a:noFill/>
            </p:spPr>
            <p:txBody>
              <a:bodyPr wrap="none" rtlCol="0">
                <a:spAutoFit/>
              </a:bodyPr>
              <a:lstStyle/>
              <a:p>
                <a:pPr algn="ctr"/>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=0.9</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35" name="テキスト ボックス 234">
                <a:extLst>
                  <a:ext uri="{FF2B5EF4-FFF2-40B4-BE49-F238E27FC236}">
                    <a16:creationId xmlns:a16="http://schemas.microsoft.com/office/drawing/2014/main" id="{FFBDAB53-97C8-46E2-A34F-65B18B469546}"/>
                  </a:ext>
                </a:extLst>
              </p:cNvPr>
              <p:cNvSpPr txBox="1">
                <a:spLocks noRot="1" noChangeAspect="1" noMove="1" noResize="1" noEditPoints="1" noAdjustHandles="1" noChangeArrowheads="1" noChangeShapeType="1" noTextEdit="1"/>
              </p:cNvSpPr>
              <p:nvPr/>
            </p:nvSpPr>
            <p:spPr>
              <a:xfrm>
                <a:off x="4605137" y="4092535"/>
                <a:ext cx="750718" cy="353943"/>
              </a:xfrm>
              <a:prstGeom prst="rect">
                <a:avLst/>
              </a:prstGeom>
              <a:blipFill>
                <a:blip r:embed="rId8"/>
                <a:stretch>
                  <a:fillRect t="-6897" r="-4839" b="-206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6" name="テキスト ボックス 235">
                <a:extLst>
                  <a:ext uri="{FF2B5EF4-FFF2-40B4-BE49-F238E27FC236}">
                    <a16:creationId xmlns:a16="http://schemas.microsoft.com/office/drawing/2014/main" id="{956C78A8-5FEB-4EAD-BC3E-7FE2E76FADCC}"/>
                  </a:ext>
                </a:extLst>
              </p:cNvPr>
              <p:cNvSpPr txBox="1"/>
              <p:nvPr/>
            </p:nvSpPr>
            <p:spPr>
              <a:xfrm>
                <a:off x="5633279" y="4104193"/>
                <a:ext cx="750719" cy="353943"/>
              </a:xfrm>
              <a:prstGeom prst="rect">
                <a:avLst/>
              </a:prstGeom>
              <a:noFill/>
            </p:spPr>
            <p:txBody>
              <a:bodyPr wrap="none" rtlCol="0">
                <a:spAutoFit/>
              </a:bodyPr>
              <a:lstStyle/>
              <a:p>
                <a:pPr algn="ctr"/>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36" name="テキスト ボックス 235">
                <a:extLst>
                  <a:ext uri="{FF2B5EF4-FFF2-40B4-BE49-F238E27FC236}">
                    <a16:creationId xmlns:a16="http://schemas.microsoft.com/office/drawing/2014/main" id="{956C78A8-5FEB-4EAD-BC3E-7FE2E76FADCC}"/>
                  </a:ext>
                </a:extLst>
              </p:cNvPr>
              <p:cNvSpPr txBox="1">
                <a:spLocks noRot="1" noChangeAspect="1" noMove="1" noResize="1" noEditPoints="1" noAdjustHandles="1" noChangeArrowheads="1" noChangeShapeType="1" noTextEdit="1"/>
              </p:cNvSpPr>
              <p:nvPr/>
            </p:nvSpPr>
            <p:spPr>
              <a:xfrm>
                <a:off x="5633279" y="4104193"/>
                <a:ext cx="750719" cy="353943"/>
              </a:xfrm>
              <a:prstGeom prst="rect">
                <a:avLst/>
              </a:prstGeom>
              <a:blipFill>
                <a:blip r:embed="rId9"/>
                <a:stretch>
                  <a:fillRect t="-6897" r="-5691" b="-206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7" name="テキスト ボックス 236">
                <a:extLst>
                  <a:ext uri="{FF2B5EF4-FFF2-40B4-BE49-F238E27FC236}">
                    <a16:creationId xmlns:a16="http://schemas.microsoft.com/office/drawing/2014/main" id="{BE1DBA2F-80FB-4BAB-9D75-DE17BA046696}"/>
                  </a:ext>
                </a:extLst>
              </p:cNvPr>
              <p:cNvSpPr txBox="1"/>
              <p:nvPr/>
            </p:nvSpPr>
            <p:spPr>
              <a:xfrm>
                <a:off x="6546754" y="4104193"/>
                <a:ext cx="750718" cy="353943"/>
              </a:xfrm>
              <a:prstGeom prst="rect">
                <a:avLst/>
              </a:prstGeom>
              <a:noFill/>
            </p:spPr>
            <p:txBody>
              <a:bodyPr wrap="none" rtlCol="0">
                <a:spAutoFit/>
              </a:bodyPr>
              <a:lstStyle/>
              <a:p>
                <a:pPr algn="ctr"/>
                <a14:m>
                  <m:oMath xmlns:m="http://schemas.openxmlformats.org/officeDocument/2006/math">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37" name="テキスト ボックス 236">
                <a:extLst>
                  <a:ext uri="{FF2B5EF4-FFF2-40B4-BE49-F238E27FC236}">
                    <a16:creationId xmlns:a16="http://schemas.microsoft.com/office/drawing/2014/main" id="{BE1DBA2F-80FB-4BAB-9D75-DE17BA046696}"/>
                  </a:ext>
                </a:extLst>
              </p:cNvPr>
              <p:cNvSpPr txBox="1">
                <a:spLocks noRot="1" noChangeAspect="1" noMove="1" noResize="1" noEditPoints="1" noAdjustHandles="1" noChangeArrowheads="1" noChangeShapeType="1" noTextEdit="1"/>
              </p:cNvSpPr>
              <p:nvPr/>
            </p:nvSpPr>
            <p:spPr>
              <a:xfrm>
                <a:off x="6546754" y="4104193"/>
                <a:ext cx="750718" cy="353943"/>
              </a:xfrm>
              <a:prstGeom prst="rect">
                <a:avLst/>
              </a:prstGeom>
              <a:blipFill>
                <a:blip r:embed="rId10"/>
                <a:stretch>
                  <a:fillRect t="-6897" r="-5691" b="-20690"/>
                </a:stretch>
              </a:blipFill>
            </p:spPr>
            <p:txBody>
              <a:bodyPr/>
              <a:lstStyle/>
              <a:p>
                <a:r>
                  <a:rPr lang="ja-JP" altLang="en-US">
                    <a:noFill/>
                  </a:rPr>
                  <a:t> </a:t>
                </a:r>
              </a:p>
            </p:txBody>
          </p:sp>
        </mc:Fallback>
      </mc:AlternateContent>
      <p:cxnSp>
        <p:nvCxnSpPr>
          <p:cNvPr id="238" name="直線矢印コネクタ 237">
            <a:extLst>
              <a:ext uri="{FF2B5EF4-FFF2-40B4-BE49-F238E27FC236}">
                <a16:creationId xmlns:a16="http://schemas.microsoft.com/office/drawing/2014/main" id="{B5B2FFA6-FA3B-44B3-AB00-D5E5CB826644}"/>
              </a:ext>
            </a:extLst>
          </p:cNvPr>
          <p:cNvCxnSpPr>
            <a:cxnSpLocks/>
          </p:cNvCxnSpPr>
          <p:nvPr/>
        </p:nvCxnSpPr>
        <p:spPr>
          <a:xfrm>
            <a:off x="5205456" y="4125461"/>
            <a:ext cx="880600" cy="1163364"/>
          </a:xfrm>
          <a:prstGeom prst="straightConnector1">
            <a:avLst/>
          </a:prstGeom>
          <a:ln w="3175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40" name="直線矢印コネクタ 239">
            <a:extLst>
              <a:ext uri="{FF2B5EF4-FFF2-40B4-BE49-F238E27FC236}">
                <a16:creationId xmlns:a16="http://schemas.microsoft.com/office/drawing/2014/main" id="{6463D9FB-7044-4FE4-9D36-B51941D93AC4}"/>
              </a:ext>
            </a:extLst>
          </p:cNvPr>
          <p:cNvCxnSpPr>
            <a:cxnSpLocks/>
            <a:endCxn id="203" idx="2"/>
          </p:cNvCxnSpPr>
          <p:nvPr/>
        </p:nvCxnSpPr>
        <p:spPr>
          <a:xfrm>
            <a:off x="6347557" y="4154286"/>
            <a:ext cx="90570" cy="391732"/>
          </a:xfrm>
          <a:prstGeom prst="straightConnector1">
            <a:avLst/>
          </a:prstGeom>
          <a:ln w="3175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42" name="直線矢印コネクタ 241">
            <a:extLst>
              <a:ext uri="{FF2B5EF4-FFF2-40B4-BE49-F238E27FC236}">
                <a16:creationId xmlns:a16="http://schemas.microsoft.com/office/drawing/2014/main" id="{DA83B75D-85AE-4C05-A217-548D5CAEEE4A}"/>
              </a:ext>
            </a:extLst>
          </p:cNvPr>
          <p:cNvCxnSpPr>
            <a:cxnSpLocks/>
          </p:cNvCxnSpPr>
          <p:nvPr/>
        </p:nvCxnSpPr>
        <p:spPr>
          <a:xfrm flipH="1">
            <a:off x="6724242" y="4125941"/>
            <a:ext cx="640924" cy="1001352"/>
          </a:xfrm>
          <a:prstGeom prst="straightConnector1">
            <a:avLst/>
          </a:prstGeom>
          <a:ln w="3175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244" name="テキスト ボックス 243">
            <a:extLst>
              <a:ext uri="{FF2B5EF4-FFF2-40B4-BE49-F238E27FC236}">
                <a16:creationId xmlns:a16="http://schemas.microsoft.com/office/drawing/2014/main" id="{67045AE0-5209-48A5-925C-1019C264BBA3}"/>
              </a:ext>
            </a:extLst>
          </p:cNvPr>
          <p:cNvSpPr txBox="1"/>
          <p:nvPr/>
        </p:nvSpPr>
        <p:spPr>
          <a:xfrm>
            <a:off x="5189137" y="4446478"/>
            <a:ext cx="2537874" cy="353943"/>
          </a:xfrm>
          <a:prstGeom prst="rect">
            <a:avLst/>
          </a:prstGeom>
          <a:solidFill>
            <a:srgbClr val="666633">
              <a:alpha val="47000"/>
            </a:srgbClr>
          </a:solidFill>
        </p:spPr>
        <p:txBody>
          <a:bodyPr wrap="none" rtlCol="0">
            <a:spAutoFit/>
          </a:bodyPr>
          <a:lstStyle/>
          <a:p>
            <a:pPr algn="ct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小さくバラついて分布する</a:t>
            </a:r>
          </a:p>
        </p:txBody>
      </p:sp>
      <p:sp>
        <p:nvSpPr>
          <p:cNvPr id="245" name="テキスト ボックス 244">
            <a:extLst>
              <a:ext uri="{FF2B5EF4-FFF2-40B4-BE49-F238E27FC236}">
                <a16:creationId xmlns:a16="http://schemas.microsoft.com/office/drawing/2014/main" id="{738A9237-933D-4340-A7B6-A82324D7F4F8}"/>
              </a:ext>
            </a:extLst>
          </p:cNvPr>
          <p:cNvSpPr txBox="1"/>
          <p:nvPr/>
        </p:nvSpPr>
        <p:spPr>
          <a:xfrm>
            <a:off x="6897296" y="5087228"/>
            <a:ext cx="1659429"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誤差の小さな推定</a:t>
            </a:r>
          </a:p>
        </p:txBody>
      </p:sp>
      <p:sp>
        <p:nvSpPr>
          <p:cNvPr id="246" name="テキスト ボックス 245">
            <a:extLst>
              <a:ext uri="{FF2B5EF4-FFF2-40B4-BE49-F238E27FC236}">
                <a16:creationId xmlns:a16="http://schemas.microsoft.com/office/drawing/2014/main" id="{8846BB02-14EA-448C-A910-C0C2B18ED76D}"/>
              </a:ext>
            </a:extLst>
          </p:cNvPr>
          <p:cNvSpPr txBox="1"/>
          <p:nvPr/>
        </p:nvSpPr>
        <p:spPr>
          <a:xfrm>
            <a:off x="427830" y="5044899"/>
            <a:ext cx="1673856" cy="323165"/>
          </a:xfrm>
          <a:prstGeom prst="rect">
            <a:avLst/>
          </a:prstGeom>
          <a:noFill/>
        </p:spPr>
        <p:txBody>
          <a:bodyPr wrap="none" rtlCol="0">
            <a:spAutoFit/>
          </a:bodyPr>
          <a:lstStyle/>
          <a:p>
            <a:pPr algn="l"/>
            <a:r>
              <a:rPr kumimoji="1" lang="ja-JP" altLang="en-US" sz="15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誤差の大きな推定</a:t>
            </a:r>
          </a:p>
        </p:txBody>
      </p:sp>
      <p:sp>
        <p:nvSpPr>
          <p:cNvPr id="247" name="正方形/長方形 246">
            <a:extLst>
              <a:ext uri="{FF2B5EF4-FFF2-40B4-BE49-F238E27FC236}">
                <a16:creationId xmlns:a16="http://schemas.microsoft.com/office/drawing/2014/main" id="{55C4DE77-8C2D-4FE7-B0C4-B6AD732BBCB8}"/>
              </a:ext>
            </a:extLst>
          </p:cNvPr>
          <p:cNvSpPr/>
          <p:nvPr/>
        </p:nvSpPr>
        <p:spPr>
          <a:xfrm>
            <a:off x="690635" y="3034751"/>
            <a:ext cx="1277670" cy="350534"/>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a:extLst>
              <a:ext uri="{FF2B5EF4-FFF2-40B4-BE49-F238E27FC236}">
                <a16:creationId xmlns:a16="http://schemas.microsoft.com/office/drawing/2014/main" id="{6BCBE160-8E87-4BB2-8FFC-F7D9DF20E653}"/>
              </a:ext>
            </a:extLst>
          </p:cNvPr>
          <p:cNvSpPr/>
          <p:nvPr/>
        </p:nvSpPr>
        <p:spPr>
          <a:xfrm>
            <a:off x="433727" y="5010878"/>
            <a:ext cx="1615326" cy="350534"/>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a:extLst>
              <a:ext uri="{FF2B5EF4-FFF2-40B4-BE49-F238E27FC236}">
                <a16:creationId xmlns:a16="http://schemas.microsoft.com/office/drawing/2014/main" id="{A5291C38-AB27-425F-B89C-BE962A18A0C7}"/>
              </a:ext>
            </a:extLst>
          </p:cNvPr>
          <p:cNvSpPr/>
          <p:nvPr/>
        </p:nvSpPr>
        <p:spPr>
          <a:xfrm>
            <a:off x="6975601" y="2934545"/>
            <a:ext cx="1375291" cy="350534"/>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a:extLst>
              <a:ext uri="{FF2B5EF4-FFF2-40B4-BE49-F238E27FC236}">
                <a16:creationId xmlns:a16="http://schemas.microsoft.com/office/drawing/2014/main" id="{6CE92C0A-2A19-498B-AEB7-615A0FA2B012}"/>
              </a:ext>
            </a:extLst>
          </p:cNvPr>
          <p:cNvSpPr/>
          <p:nvPr/>
        </p:nvSpPr>
        <p:spPr>
          <a:xfrm>
            <a:off x="6927339" y="5106258"/>
            <a:ext cx="1629386" cy="296034"/>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321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8"/>
                                        </p:tgtEl>
                                        <p:attrNameLst>
                                          <p:attrName>style.visibility</p:attrName>
                                        </p:attrNameLst>
                                      </p:cBhvr>
                                      <p:to>
                                        <p:strVal val="visible"/>
                                      </p:to>
                                    </p:set>
                                    <p:animEffect transition="in" filter="fade">
                                      <p:cBhvr>
                                        <p:cTn id="52" dur="500"/>
                                        <p:tgtEl>
                                          <p:spTgt spid="2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9"/>
                                        </p:tgtEl>
                                        <p:attrNameLst>
                                          <p:attrName>style.visibility</p:attrName>
                                        </p:attrNameLst>
                                      </p:cBhvr>
                                      <p:to>
                                        <p:strVal val="visible"/>
                                      </p:to>
                                    </p:set>
                                    <p:animEffect transition="in" filter="fade">
                                      <p:cBhvr>
                                        <p:cTn id="55" dur="500"/>
                                        <p:tgtEl>
                                          <p:spTgt spid="2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0"/>
                                        </p:tgtEl>
                                        <p:attrNameLst>
                                          <p:attrName>style.visibility</p:attrName>
                                        </p:attrNameLst>
                                      </p:cBhvr>
                                      <p:to>
                                        <p:strVal val="visible"/>
                                      </p:to>
                                    </p:set>
                                    <p:animEffect transition="in" filter="fade">
                                      <p:cBhvr>
                                        <p:cTn id="58" dur="500"/>
                                        <p:tgtEl>
                                          <p:spTgt spid="2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8"/>
                                        </p:tgtEl>
                                        <p:attrNameLst>
                                          <p:attrName>style.visibility</p:attrName>
                                        </p:attrNameLst>
                                      </p:cBhvr>
                                      <p:to>
                                        <p:strVal val="visible"/>
                                      </p:to>
                                    </p:set>
                                    <p:animEffect transition="in" filter="fade">
                                      <p:cBhvr>
                                        <p:cTn id="66" dur="500"/>
                                        <p:tgtEl>
                                          <p:spTgt spid="158"/>
                                        </p:tgtEl>
                                      </p:cBhvr>
                                    </p:animEffect>
                                  </p:childTnLst>
                                </p:cTn>
                              </p:par>
                              <p:par>
                                <p:cTn id="67" presetID="10" presetClass="entr" presetSubtype="0" fill="hold" nodeType="withEffect">
                                  <p:stCondLst>
                                    <p:cond delay="0"/>
                                  </p:stCondLst>
                                  <p:childTnLst>
                                    <p:set>
                                      <p:cBhvr>
                                        <p:cTn id="68" dur="1" fill="hold">
                                          <p:stCondLst>
                                            <p:cond delay="0"/>
                                          </p:stCondLst>
                                        </p:cTn>
                                        <p:tgtEl>
                                          <p:spTgt spid="159"/>
                                        </p:tgtEl>
                                        <p:attrNameLst>
                                          <p:attrName>style.visibility</p:attrName>
                                        </p:attrNameLst>
                                      </p:cBhvr>
                                      <p:to>
                                        <p:strVal val="visible"/>
                                      </p:to>
                                    </p:set>
                                    <p:animEffect transition="in" filter="fade">
                                      <p:cBhvr>
                                        <p:cTn id="69" dur="500"/>
                                        <p:tgtEl>
                                          <p:spTgt spid="15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0"/>
                                        </p:tgtEl>
                                        <p:attrNameLst>
                                          <p:attrName>style.visibility</p:attrName>
                                        </p:attrNameLst>
                                      </p:cBhvr>
                                      <p:to>
                                        <p:strVal val="visible"/>
                                      </p:to>
                                    </p:set>
                                    <p:animEffect transition="in" filter="fade">
                                      <p:cBhvr>
                                        <p:cTn id="72" dur="500"/>
                                        <p:tgtEl>
                                          <p:spTgt spid="16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8"/>
                                        </p:tgtEl>
                                        <p:attrNameLst>
                                          <p:attrName>style.visibility</p:attrName>
                                        </p:attrNameLst>
                                      </p:cBhvr>
                                      <p:to>
                                        <p:strVal val="visible"/>
                                      </p:to>
                                    </p:set>
                                    <p:animEffect transition="in" filter="fade">
                                      <p:cBhvr>
                                        <p:cTn id="75" dur="500"/>
                                        <p:tgtEl>
                                          <p:spTgt spid="188"/>
                                        </p:tgtEl>
                                      </p:cBhvr>
                                    </p:animEffect>
                                  </p:childTnLst>
                                </p:cTn>
                              </p:par>
                              <p:par>
                                <p:cTn id="76" presetID="10" presetClass="entr" presetSubtype="0" fill="hold" nodeType="withEffect">
                                  <p:stCondLst>
                                    <p:cond delay="0"/>
                                  </p:stCondLst>
                                  <p:childTnLst>
                                    <p:set>
                                      <p:cBhvr>
                                        <p:cTn id="77" dur="1" fill="hold">
                                          <p:stCondLst>
                                            <p:cond delay="0"/>
                                          </p:stCondLst>
                                        </p:cTn>
                                        <p:tgtEl>
                                          <p:spTgt spid="200"/>
                                        </p:tgtEl>
                                        <p:attrNameLst>
                                          <p:attrName>style.visibility</p:attrName>
                                        </p:attrNameLst>
                                      </p:cBhvr>
                                      <p:to>
                                        <p:strVal val="visible"/>
                                      </p:to>
                                    </p:set>
                                    <p:animEffect transition="in" filter="fade">
                                      <p:cBhvr>
                                        <p:cTn id="78" dur="500"/>
                                        <p:tgtEl>
                                          <p:spTgt spid="20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6"/>
                                        </p:tgtEl>
                                        <p:attrNameLst>
                                          <p:attrName>style.visibility</p:attrName>
                                        </p:attrNameLst>
                                      </p:cBhvr>
                                      <p:to>
                                        <p:strVal val="visible"/>
                                      </p:to>
                                    </p:set>
                                    <p:animEffect transition="in" filter="fade">
                                      <p:cBhvr>
                                        <p:cTn id="81" dur="500"/>
                                        <p:tgtEl>
                                          <p:spTgt spid="226"/>
                                        </p:tgtEl>
                                      </p:cBhvr>
                                    </p:animEffect>
                                  </p:childTnLst>
                                </p:cTn>
                              </p:par>
                              <p:par>
                                <p:cTn id="82" presetID="10" presetClass="entr" presetSubtype="0" fill="hold" nodeType="withEffect">
                                  <p:stCondLst>
                                    <p:cond delay="0"/>
                                  </p:stCondLst>
                                  <p:childTnLst>
                                    <p:set>
                                      <p:cBhvr>
                                        <p:cTn id="83" dur="1" fill="hold">
                                          <p:stCondLst>
                                            <p:cond delay="0"/>
                                          </p:stCondLst>
                                        </p:cTn>
                                        <p:tgtEl>
                                          <p:spTgt spid="211"/>
                                        </p:tgtEl>
                                        <p:attrNameLst>
                                          <p:attrName>style.visibility</p:attrName>
                                        </p:attrNameLst>
                                      </p:cBhvr>
                                      <p:to>
                                        <p:strVal val="visible"/>
                                      </p:to>
                                    </p:set>
                                    <p:animEffect transition="in" filter="fade">
                                      <p:cBhvr>
                                        <p:cTn id="84" dur="500"/>
                                        <p:tgtEl>
                                          <p:spTgt spid="211"/>
                                        </p:tgtEl>
                                      </p:cBhvr>
                                    </p:animEffect>
                                  </p:childTnLst>
                                </p:cTn>
                              </p:par>
                              <p:par>
                                <p:cTn id="85" presetID="10"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animEffect transition="in" filter="fade">
                                      <p:cBhvr>
                                        <p:cTn id="87" dur="500"/>
                                        <p:tgtEl>
                                          <p:spTgt spid="213"/>
                                        </p:tgtEl>
                                      </p:cBhvr>
                                    </p:animEffect>
                                  </p:childTnLst>
                                </p:cTn>
                              </p:par>
                              <p:par>
                                <p:cTn id="88" presetID="10" presetClass="entr" presetSubtype="0" fill="hold" nodeType="withEffect">
                                  <p:stCondLst>
                                    <p:cond delay="0"/>
                                  </p:stCondLst>
                                  <p:childTnLst>
                                    <p:set>
                                      <p:cBhvr>
                                        <p:cTn id="89" dur="1" fill="hold">
                                          <p:stCondLst>
                                            <p:cond delay="0"/>
                                          </p:stCondLst>
                                        </p:cTn>
                                        <p:tgtEl>
                                          <p:spTgt spid="215"/>
                                        </p:tgtEl>
                                        <p:attrNameLst>
                                          <p:attrName>style.visibility</p:attrName>
                                        </p:attrNameLst>
                                      </p:cBhvr>
                                      <p:to>
                                        <p:strVal val="visible"/>
                                      </p:to>
                                    </p:set>
                                    <p:animEffect transition="in" filter="fade">
                                      <p:cBhvr>
                                        <p:cTn id="90" dur="500"/>
                                        <p:tgtEl>
                                          <p:spTgt spid="21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fade">
                                      <p:cBhvr>
                                        <p:cTn id="98" dur="500"/>
                                        <p:tgtEl>
                                          <p:spTgt spid="11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par>
                                <p:cTn id="105" presetID="10"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fade">
                                      <p:cBhvr>
                                        <p:cTn id="107" dur="500"/>
                                        <p:tgtEl>
                                          <p:spTgt spid="9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500"/>
                                        <p:tgtEl>
                                          <p:spTgt spid="12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fade">
                                      <p:cBhvr>
                                        <p:cTn id="113" dur="500"/>
                                        <p:tgtEl>
                                          <p:spTgt spid="84"/>
                                        </p:tgtEl>
                                      </p:cBhvr>
                                    </p:animEffect>
                                  </p:childTnLst>
                                </p:cTn>
                              </p:par>
                              <p:par>
                                <p:cTn id="114" presetID="10" presetClass="entr" presetSubtype="0" fill="hold" nodeType="with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500"/>
                                        <p:tgtEl>
                                          <p:spTgt spid="88"/>
                                        </p:tgtEl>
                                      </p:cBhvr>
                                    </p:animEffect>
                                  </p:childTnLst>
                                </p:cTn>
                              </p:par>
                              <p:par>
                                <p:cTn id="117" presetID="10" presetClass="entr" presetSubtype="0" fill="hold" nodeType="withEffect">
                                  <p:stCondLst>
                                    <p:cond delay="0"/>
                                  </p:stCondLst>
                                  <p:childTnLst>
                                    <p:set>
                                      <p:cBhvr>
                                        <p:cTn id="118" dur="1" fill="hold">
                                          <p:stCondLst>
                                            <p:cond delay="0"/>
                                          </p:stCondLst>
                                        </p:cTn>
                                        <p:tgtEl>
                                          <p:spTgt spid="87"/>
                                        </p:tgtEl>
                                        <p:attrNameLst>
                                          <p:attrName>style.visibility</p:attrName>
                                        </p:attrNameLst>
                                      </p:cBhvr>
                                      <p:to>
                                        <p:strVal val="visible"/>
                                      </p:to>
                                    </p:set>
                                    <p:animEffect transition="in" filter="fade">
                                      <p:cBhvr>
                                        <p:cTn id="119" dur="500"/>
                                        <p:tgtEl>
                                          <p:spTgt spid="87"/>
                                        </p:tgtEl>
                                      </p:cBhvr>
                                    </p:animEffect>
                                  </p:childTnLst>
                                </p:cTn>
                              </p:par>
                              <p:par>
                                <p:cTn id="120" presetID="10"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par>
                                <p:cTn id="123" presetID="10" presetClass="entr" presetSubtype="0" fill="hold"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childTnLst>
                                </p:cTn>
                              </p:par>
                              <p:par>
                                <p:cTn id="126" presetID="10" presetClass="entr" presetSubtype="0" fill="hold"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nodeType="withEffect">
                                  <p:stCondLst>
                                    <p:cond delay="0"/>
                                  </p:stCondLst>
                                  <p:childTnLst>
                                    <p:set>
                                      <p:cBhvr>
                                        <p:cTn id="130" dur="1" fill="hold">
                                          <p:stCondLst>
                                            <p:cond delay="0"/>
                                          </p:stCondLst>
                                        </p:cTn>
                                        <p:tgtEl>
                                          <p:spTgt spid="79"/>
                                        </p:tgtEl>
                                        <p:attrNameLst>
                                          <p:attrName>style.visibility</p:attrName>
                                        </p:attrNameLst>
                                      </p:cBhvr>
                                      <p:to>
                                        <p:strVal val="visible"/>
                                      </p:to>
                                    </p:set>
                                    <p:animEffect transition="in" filter="fade">
                                      <p:cBhvr>
                                        <p:cTn id="131" dur="500"/>
                                        <p:tgtEl>
                                          <p:spTgt spid="79"/>
                                        </p:tgtEl>
                                      </p:cBhvr>
                                    </p:animEffect>
                                  </p:childTnLst>
                                </p:cTn>
                              </p:par>
                              <p:par>
                                <p:cTn id="132" presetID="10" presetClass="entr" presetSubtype="0" fill="hold" nodeType="with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fade">
                                      <p:cBhvr>
                                        <p:cTn id="134" dur="500"/>
                                        <p:tgtEl>
                                          <p:spTgt spid="80"/>
                                        </p:tgtEl>
                                      </p:cBhvr>
                                    </p:animEffect>
                                  </p:childTnLst>
                                </p:cTn>
                              </p:par>
                              <p:par>
                                <p:cTn id="135" presetID="10" presetClass="entr" presetSubtype="0"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fade">
                                      <p:cBhvr>
                                        <p:cTn id="140" dur="500"/>
                                        <p:tgtEl>
                                          <p:spTgt spid="82"/>
                                        </p:tgtEl>
                                      </p:cBhvr>
                                    </p:animEffect>
                                  </p:childTnLst>
                                </p:cTn>
                              </p:par>
                              <p:par>
                                <p:cTn id="141" presetID="10" presetClass="entr" presetSubtype="0" fill="hold" nodeType="with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fade">
                                      <p:cBhvr>
                                        <p:cTn id="143" dur="500"/>
                                        <p:tgtEl>
                                          <p:spTgt spid="81"/>
                                        </p:tgtEl>
                                      </p:cBhvr>
                                    </p:animEffect>
                                  </p:childTnLst>
                                </p:cTn>
                              </p:par>
                              <p:par>
                                <p:cTn id="144" presetID="10" presetClass="entr" presetSubtype="0" fill="hold" nodeType="with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fade">
                                      <p:cBhvr>
                                        <p:cTn id="146" dur="500"/>
                                        <p:tgtEl>
                                          <p:spTgt spid="9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8"/>
                                        </p:tgtEl>
                                        <p:attrNameLst>
                                          <p:attrName>style.visibility</p:attrName>
                                        </p:attrNameLst>
                                      </p:cBhvr>
                                      <p:to>
                                        <p:strVal val="visible"/>
                                      </p:to>
                                    </p:set>
                                    <p:animEffect transition="in" filter="fade">
                                      <p:cBhvr>
                                        <p:cTn id="149" dur="500"/>
                                        <p:tgtEl>
                                          <p:spTgt spid="78"/>
                                        </p:tgtEl>
                                      </p:cBhvr>
                                    </p:animEffect>
                                  </p:childTnLst>
                                </p:cTn>
                              </p:par>
                              <p:par>
                                <p:cTn id="150" presetID="10" presetClass="entr" presetSubtype="0" fill="hold"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500"/>
                                        <p:tgtEl>
                                          <p:spTgt spid="7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35"/>
                                        </p:tgtEl>
                                        <p:attrNameLst>
                                          <p:attrName>style.visibility</p:attrName>
                                        </p:attrNameLst>
                                      </p:cBhvr>
                                      <p:to>
                                        <p:strVal val="visible"/>
                                      </p:to>
                                    </p:set>
                                    <p:animEffect transition="in" filter="fade">
                                      <p:cBhvr>
                                        <p:cTn id="155" dur="500"/>
                                        <p:tgtEl>
                                          <p:spTgt spid="23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fade">
                                      <p:cBhvr>
                                        <p:cTn id="158" dur="500"/>
                                        <p:tgtEl>
                                          <p:spTgt spid="68"/>
                                        </p:tgtEl>
                                      </p:cBhvr>
                                    </p:animEffect>
                                  </p:childTnLst>
                                </p:cTn>
                              </p:par>
                              <p:par>
                                <p:cTn id="159" presetID="10"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Effect transition="in" filter="fade">
                                      <p:cBhvr>
                                        <p:cTn id="161" dur="500"/>
                                        <p:tgtEl>
                                          <p:spTgt spid="76"/>
                                        </p:tgtEl>
                                      </p:cBhvr>
                                    </p:animEffect>
                                  </p:childTnLst>
                                </p:cTn>
                              </p:par>
                              <p:par>
                                <p:cTn id="162" presetID="10" presetClass="entr" presetSubtype="0" fill="hold"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500"/>
                                        <p:tgtEl>
                                          <p:spTgt spid="70"/>
                                        </p:tgtEl>
                                      </p:cBhvr>
                                    </p:animEffect>
                                  </p:childTnLst>
                                </p:cTn>
                              </p:par>
                              <p:par>
                                <p:cTn id="165" presetID="10" presetClass="entr" presetSubtype="0" fill="hold"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500"/>
                                        <p:tgtEl>
                                          <p:spTgt spid="6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36"/>
                                        </p:tgtEl>
                                        <p:attrNameLst>
                                          <p:attrName>style.visibility</p:attrName>
                                        </p:attrNameLst>
                                      </p:cBhvr>
                                      <p:to>
                                        <p:strVal val="visible"/>
                                      </p:to>
                                    </p:set>
                                    <p:animEffect transition="in" filter="fade">
                                      <p:cBhvr>
                                        <p:cTn id="170" dur="500"/>
                                        <p:tgtEl>
                                          <p:spTgt spid="23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37"/>
                                        </p:tgtEl>
                                        <p:attrNameLst>
                                          <p:attrName>style.visibility</p:attrName>
                                        </p:attrNameLst>
                                      </p:cBhvr>
                                      <p:to>
                                        <p:strVal val="visible"/>
                                      </p:to>
                                    </p:set>
                                    <p:animEffect transition="in" filter="fade">
                                      <p:cBhvr>
                                        <p:cTn id="173" dur="500"/>
                                        <p:tgtEl>
                                          <p:spTgt spid="237"/>
                                        </p:tgtEl>
                                      </p:cBhvr>
                                    </p:animEffect>
                                  </p:childTnLst>
                                </p:cTn>
                              </p:par>
                              <p:par>
                                <p:cTn id="174" presetID="10" presetClass="entr" presetSubtype="0" fill="hold" nodeType="withEffect">
                                  <p:stCondLst>
                                    <p:cond delay="0"/>
                                  </p:stCondLst>
                                  <p:childTnLst>
                                    <p:set>
                                      <p:cBhvr>
                                        <p:cTn id="175" dur="1" fill="hold">
                                          <p:stCondLst>
                                            <p:cond delay="0"/>
                                          </p:stCondLst>
                                        </p:cTn>
                                        <p:tgtEl>
                                          <p:spTgt spid="74"/>
                                        </p:tgtEl>
                                        <p:attrNameLst>
                                          <p:attrName>style.visibility</p:attrName>
                                        </p:attrNameLst>
                                      </p:cBhvr>
                                      <p:to>
                                        <p:strVal val="visible"/>
                                      </p:to>
                                    </p:set>
                                    <p:animEffect transition="in" filter="fade">
                                      <p:cBhvr>
                                        <p:cTn id="176" dur="500"/>
                                        <p:tgtEl>
                                          <p:spTgt spid="74"/>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203"/>
                                        </p:tgtEl>
                                        <p:attrNameLst>
                                          <p:attrName>style.visibility</p:attrName>
                                        </p:attrNameLst>
                                      </p:cBhvr>
                                      <p:to>
                                        <p:strVal val="visible"/>
                                      </p:to>
                                    </p:set>
                                    <p:animEffect transition="in" filter="fade">
                                      <p:cBhvr>
                                        <p:cTn id="181" dur="500"/>
                                        <p:tgtEl>
                                          <p:spTgt spid="203"/>
                                        </p:tgtEl>
                                      </p:cBhvr>
                                    </p:animEffect>
                                  </p:childTnLst>
                                </p:cTn>
                              </p:par>
                              <p:par>
                                <p:cTn id="182" presetID="10" presetClass="entr" presetSubtype="0" fill="hold" nodeType="withEffect">
                                  <p:stCondLst>
                                    <p:cond delay="0"/>
                                  </p:stCondLst>
                                  <p:childTnLst>
                                    <p:set>
                                      <p:cBhvr>
                                        <p:cTn id="183" dur="1" fill="hold">
                                          <p:stCondLst>
                                            <p:cond delay="0"/>
                                          </p:stCondLst>
                                        </p:cTn>
                                        <p:tgtEl>
                                          <p:spTgt spid="204"/>
                                        </p:tgtEl>
                                        <p:attrNameLst>
                                          <p:attrName>style.visibility</p:attrName>
                                        </p:attrNameLst>
                                      </p:cBhvr>
                                      <p:to>
                                        <p:strVal val="visible"/>
                                      </p:to>
                                    </p:set>
                                    <p:animEffect transition="in" filter="fade">
                                      <p:cBhvr>
                                        <p:cTn id="184" dur="500"/>
                                        <p:tgtEl>
                                          <p:spTgt spid="20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Effect transition="in" filter="fade">
                                      <p:cBhvr>
                                        <p:cTn id="187" dur="500"/>
                                        <p:tgtEl>
                                          <p:spTgt spid="20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06"/>
                                        </p:tgtEl>
                                        <p:attrNameLst>
                                          <p:attrName>style.visibility</p:attrName>
                                        </p:attrNameLst>
                                      </p:cBhvr>
                                      <p:to>
                                        <p:strVal val="visible"/>
                                      </p:to>
                                    </p:set>
                                    <p:animEffect transition="in" filter="fade">
                                      <p:cBhvr>
                                        <p:cTn id="190" dur="500"/>
                                        <p:tgtEl>
                                          <p:spTgt spid="206"/>
                                        </p:tgtEl>
                                      </p:cBhvr>
                                    </p:animEffect>
                                  </p:childTnLst>
                                </p:cTn>
                              </p:par>
                              <p:par>
                                <p:cTn id="191" presetID="10" presetClass="entr" presetSubtype="0" fill="hold" nodeType="withEffect">
                                  <p:stCondLst>
                                    <p:cond delay="0"/>
                                  </p:stCondLst>
                                  <p:childTnLst>
                                    <p:set>
                                      <p:cBhvr>
                                        <p:cTn id="192" dur="1" fill="hold">
                                          <p:stCondLst>
                                            <p:cond delay="0"/>
                                          </p:stCondLst>
                                        </p:cTn>
                                        <p:tgtEl>
                                          <p:spTgt spid="207"/>
                                        </p:tgtEl>
                                        <p:attrNameLst>
                                          <p:attrName>style.visibility</p:attrName>
                                        </p:attrNameLst>
                                      </p:cBhvr>
                                      <p:to>
                                        <p:strVal val="visible"/>
                                      </p:to>
                                    </p:set>
                                    <p:animEffect transition="in" filter="fade">
                                      <p:cBhvr>
                                        <p:cTn id="193" dur="500"/>
                                        <p:tgtEl>
                                          <p:spTgt spid="20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44"/>
                                        </p:tgtEl>
                                        <p:attrNameLst>
                                          <p:attrName>style.visibility</p:attrName>
                                        </p:attrNameLst>
                                      </p:cBhvr>
                                      <p:to>
                                        <p:strVal val="visible"/>
                                      </p:to>
                                    </p:set>
                                    <p:animEffect transition="in" filter="fade">
                                      <p:cBhvr>
                                        <p:cTn id="196" dur="500"/>
                                        <p:tgtEl>
                                          <p:spTgt spid="244"/>
                                        </p:tgtEl>
                                      </p:cBhvr>
                                    </p:animEffect>
                                  </p:childTnLst>
                                </p:cTn>
                              </p:par>
                              <p:par>
                                <p:cTn id="197" presetID="10" presetClass="entr" presetSubtype="0" fill="hold" nodeType="withEffect">
                                  <p:stCondLst>
                                    <p:cond delay="0"/>
                                  </p:stCondLst>
                                  <p:childTnLst>
                                    <p:set>
                                      <p:cBhvr>
                                        <p:cTn id="198" dur="1" fill="hold">
                                          <p:stCondLst>
                                            <p:cond delay="0"/>
                                          </p:stCondLst>
                                        </p:cTn>
                                        <p:tgtEl>
                                          <p:spTgt spid="242"/>
                                        </p:tgtEl>
                                        <p:attrNameLst>
                                          <p:attrName>style.visibility</p:attrName>
                                        </p:attrNameLst>
                                      </p:cBhvr>
                                      <p:to>
                                        <p:strVal val="visible"/>
                                      </p:to>
                                    </p:set>
                                    <p:animEffect transition="in" filter="fade">
                                      <p:cBhvr>
                                        <p:cTn id="199" dur="500"/>
                                        <p:tgtEl>
                                          <p:spTgt spid="242"/>
                                        </p:tgtEl>
                                      </p:cBhvr>
                                    </p:animEffect>
                                  </p:childTnLst>
                                </p:cTn>
                              </p:par>
                              <p:par>
                                <p:cTn id="200" presetID="10" presetClass="entr" presetSubtype="0" fill="hold" nodeType="withEffect">
                                  <p:stCondLst>
                                    <p:cond delay="0"/>
                                  </p:stCondLst>
                                  <p:childTnLst>
                                    <p:set>
                                      <p:cBhvr>
                                        <p:cTn id="201" dur="1" fill="hold">
                                          <p:stCondLst>
                                            <p:cond delay="0"/>
                                          </p:stCondLst>
                                        </p:cTn>
                                        <p:tgtEl>
                                          <p:spTgt spid="240"/>
                                        </p:tgtEl>
                                        <p:attrNameLst>
                                          <p:attrName>style.visibility</p:attrName>
                                        </p:attrNameLst>
                                      </p:cBhvr>
                                      <p:to>
                                        <p:strVal val="visible"/>
                                      </p:to>
                                    </p:set>
                                    <p:animEffect transition="in" filter="fade">
                                      <p:cBhvr>
                                        <p:cTn id="202" dur="500"/>
                                        <p:tgtEl>
                                          <p:spTgt spid="240"/>
                                        </p:tgtEl>
                                      </p:cBhvr>
                                    </p:animEffect>
                                  </p:childTnLst>
                                </p:cTn>
                              </p:par>
                              <p:par>
                                <p:cTn id="203" presetID="10" presetClass="entr" presetSubtype="0" fill="hold" nodeType="withEffect">
                                  <p:stCondLst>
                                    <p:cond delay="0"/>
                                  </p:stCondLst>
                                  <p:childTnLst>
                                    <p:set>
                                      <p:cBhvr>
                                        <p:cTn id="204" dur="1" fill="hold">
                                          <p:stCondLst>
                                            <p:cond delay="0"/>
                                          </p:stCondLst>
                                        </p:cTn>
                                        <p:tgtEl>
                                          <p:spTgt spid="238"/>
                                        </p:tgtEl>
                                        <p:attrNameLst>
                                          <p:attrName>style.visibility</p:attrName>
                                        </p:attrNameLst>
                                      </p:cBhvr>
                                      <p:to>
                                        <p:strVal val="visible"/>
                                      </p:to>
                                    </p:set>
                                    <p:animEffect transition="in" filter="fade">
                                      <p:cBhvr>
                                        <p:cTn id="205" dur="500"/>
                                        <p:tgtEl>
                                          <p:spTgt spid="238"/>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220"/>
                                        </p:tgtEl>
                                        <p:attrNameLst>
                                          <p:attrName>style.visibility</p:attrName>
                                        </p:attrNameLst>
                                      </p:cBhvr>
                                      <p:to>
                                        <p:strVal val="visible"/>
                                      </p:to>
                                    </p:set>
                                    <p:animEffect transition="in" filter="fade">
                                      <p:cBhvr>
                                        <p:cTn id="210" dur="500"/>
                                        <p:tgtEl>
                                          <p:spTgt spid="220"/>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23"/>
                                        </p:tgtEl>
                                        <p:attrNameLst>
                                          <p:attrName>style.visibility</p:attrName>
                                        </p:attrNameLst>
                                      </p:cBhvr>
                                      <p:to>
                                        <p:strVal val="visible"/>
                                      </p:to>
                                    </p:set>
                                    <p:animEffect transition="in" filter="fade">
                                      <p:cBhvr>
                                        <p:cTn id="213" dur="500"/>
                                        <p:tgtEl>
                                          <p:spTgt spid="223"/>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46"/>
                                        </p:tgtEl>
                                        <p:attrNameLst>
                                          <p:attrName>style.visibility</p:attrName>
                                        </p:attrNameLst>
                                      </p:cBhvr>
                                      <p:to>
                                        <p:strVal val="visible"/>
                                      </p:to>
                                    </p:set>
                                    <p:animEffect transition="in" filter="fade">
                                      <p:cBhvr>
                                        <p:cTn id="216" dur="500"/>
                                        <p:tgtEl>
                                          <p:spTgt spid="246"/>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245"/>
                                        </p:tgtEl>
                                        <p:attrNameLst>
                                          <p:attrName>style.visibility</p:attrName>
                                        </p:attrNameLst>
                                      </p:cBhvr>
                                      <p:to>
                                        <p:strVal val="visible"/>
                                      </p:to>
                                    </p:set>
                                    <p:animEffect transition="in" filter="fade">
                                      <p:cBhvr>
                                        <p:cTn id="219" dur="500"/>
                                        <p:tgtEl>
                                          <p:spTgt spid="245"/>
                                        </p:tgtEl>
                                      </p:cBhvr>
                                    </p:animEffect>
                                  </p:childTnLst>
                                </p:cTn>
                              </p:par>
                              <p:par>
                                <p:cTn id="220" presetID="10" presetClass="entr" presetSubtype="0" fill="hold" nodeType="withEffect">
                                  <p:stCondLst>
                                    <p:cond delay="0"/>
                                  </p:stCondLst>
                                  <p:childTnLst>
                                    <p:set>
                                      <p:cBhvr>
                                        <p:cTn id="221" dur="1" fill="hold">
                                          <p:stCondLst>
                                            <p:cond delay="0"/>
                                          </p:stCondLst>
                                        </p:cTn>
                                        <p:tgtEl>
                                          <p:spTgt spid="221"/>
                                        </p:tgtEl>
                                        <p:attrNameLst>
                                          <p:attrName>style.visibility</p:attrName>
                                        </p:attrNameLst>
                                      </p:cBhvr>
                                      <p:to>
                                        <p:strVal val="visible"/>
                                      </p:to>
                                    </p:set>
                                    <p:animEffect transition="in" filter="fade">
                                      <p:cBhvr>
                                        <p:cTn id="222" dur="500"/>
                                        <p:tgtEl>
                                          <p:spTgt spid="221"/>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24"/>
                                        </p:tgtEl>
                                        <p:attrNameLst>
                                          <p:attrName>style.visibility</p:attrName>
                                        </p:attrNameLst>
                                      </p:cBhvr>
                                      <p:to>
                                        <p:strVal val="visible"/>
                                      </p:to>
                                    </p:set>
                                    <p:animEffect transition="in" filter="fade">
                                      <p:cBhvr>
                                        <p:cTn id="225" dur="500"/>
                                        <p:tgtEl>
                                          <p:spTgt spid="224"/>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250"/>
                                        </p:tgtEl>
                                        <p:attrNameLst>
                                          <p:attrName>style.visibility</p:attrName>
                                        </p:attrNameLst>
                                      </p:cBhvr>
                                      <p:to>
                                        <p:strVal val="visible"/>
                                      </p:to>
                                    </p:set>
                                    <p:animEffect transition="in" filter="fade">
                                      <p:cBhvr>
                                        <p:cTn id="230" dur="500"/>
                                        <p:tgtEl>
                                          <p:spTgt spid="250"/>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49"/>
                                        </p:tgtEl>
                                        <p:attrNameLst>
                                          <p:attrName>style.visibility</p:attrName>
                                        </p:attrNameLst>
                                      </p:cBhvr>
                                      <p:to>
                                        <p:strVal val="visible"/>
                                      </p:to>
                                    </p:set>
                                    <p:animEffect transition="in" filter="fade">
                                      <p:cBhvr>
                                        <p:cTn id="233" dur="500"/>
                                        <p:tgtEl>
                                          <p:spTgt spid="249"/>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247"/>
                                        </p:tgtEl>
                                        <p:attrNameLst>
                                          <p:attrName>style.visibility</p:attrName>
                                        </p:attrNameLst>
                                      </p:cBhvr>
                                      <p:to>
                                        <p:strVal val="visible"/>
                                      </p:to>
                                    </p:set>
                                    <p:animEffect transition="in" filter="fade">
                                      <p:cBhvr>
                                        <p:cTn id="236" dur="500"/>
                                        <p:tgtEl>
                                          <p:spTgt spid="247"/>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248"/>
                                        </p:tgtEl>
                                        <p:attrNameLst>
                                          <p:attrName>style.visibility</p:attrName>
                                        </p:attrNameLst>
                                      </p:cBhvr>
                                      <p:to>
                                        <p:strVal val="visible"/>
                                      </p:to>
                                    </p:set>
                                    <p:animEffect transition="in" filter="fade">
                                      <p:cBhvr>
                                        <p:cTn id="23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0" grpId="0" animBg="1"/>
      <p:bldP spid="112" grpId="0" animBg="1"/>
      <p:bldP spid="64" grpId="0" animBg="1"/>
      <p:bldP spid="63" grpId="0" animBg="1"/>
      <p:bldP spid="7" grpId="0" animBg="1"/>
      <p:bldP spid="28" grpId="0" animBg="1"/>
      <p:bldP spid="50" grpId="0" animBg="1"/>
      <p:bldP spid="53" grpId="0" animBg="1"/>
      <p:bldP spid="68" grpId="0" animBg="1"/>
      <p:bldP spid="78" grpId="0" animBg="1"/>
      <p:bldP spid="84" grpId="0" animBg="1"/>
      <p:bldP spid="121" grpId="0"/>
      <p:bldP spid="122" grpId="0"/>
      <p:bldP spid="158" grpId="0" animBg="1"/>
      <p:bldP spid="160" grpId="0"/>
      <p:bldP spid="188" grpId="0"/>
      <p:bldP spid="203" grpId="0" animBg="1"/>
      <p:bldP spid="205" grpId="0"/>
      <p:bldP spid="206" grpId="0"/>
      <p:bldP spid="223" grpId="0"/>
      <p:bldP spid="224" grpId="0"/>
      <p:bldP spid="226" grpId="0" animBg="1"/>
      <p:bldP spid="228" grpId="0"/>
      <p:bldP spid="229" grpId="0"/>
      <p:bldP spid="230" grpId="0"/>
      <p:bldP spid="235" grpId="0"/>
      <p:bldP spid="236" grpId="0"/>
      <p:bldP spid="237" grpId="0"/>
      <p:bldP spid="244" grpId="0" animBg="1"/>
      <p:bldP spid="245" grpId="0"/>
      <p:bldP spid="246" grpId="0"/>
      <p:bldP spid="247" grpId="0" animBg="1"/>
      <p:bldP spid="248" grpId="0" animBg="1"/>
      <p:bldP spid="249" grpId="0" animBg="1"/>
      <p:bldP spid="2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D8C6A-AA57-4A76-8AE0-D2140276D8D7}"/>
              </a:ext>
            </a:extLst>
          </p:cNvPr>
          <p:cNvSpPr>
            <a:spLocks noGrp="1"/>
          </p:cNvSpPr>
          <p:nvPr>
            <p:ph type="title"/>
          </p:nvPr>
        </p:nvSpPr>
        <p:spPr/>
        <p:txBody>
          <a:bodyPr/>
          <a:lstStyle/>
          <a:p>
            <a:r>
              <a:rPr kumimoji="1" lang="ja-JP" altLang="en-US" dirty="0"/>
              <a:t>誤差の指標①　誤差分散</a:t>
            </a:r>
          </a:p>
        </p:txBody>
      </p:sp>
      <p:sp>
        <p:nvSpPr>
          <p:cNvPr id="3" name="コンテンツ プレースホルダー 2">
            <a:extLst>
              <a:ext uri="{FF2B5EF4-FFF2-40B4-BE49-F238E27FC236}">
                <a16:creationId xmlns:a16="http://schemas.microsoft.com/office/drawing/2014/main" id="{25FA654F-CAD3-475A-A460-4C9ADDE6052A}"/>
              </a:ext>
            </a:extLst>
          </p:cNvPr>
          <p:cNvSpPr>
            <a:spLocks noGrp="1"/>
          </p:cNvSpPr>
          <p:nvPr>
            <p:ph idx="1"/>
          </p:nvPr>
        </p:nvSpPr>
        <p:spPr/>
        <p:txBody>
          <a:bodyPr/>
          <a:lstStyle/>
          <a:p>
            <a:r>
              <a:rPr kumimoji="1" lang="ja-JP" altLang="en-US" sz="2700" dirty="0"/>
              <a:t>誤差は標本のバラツキ（分散・標準偏差）で評価</a:t>
            </a: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0952F57A-494D-4BB5-BA4B-D8E259D1E985}"/>
                  </a:ext>
                </a:extLst>
              </p:cNvPr>
              <p:cNvSpPr/>
              <p:nvPr/>
            </p:nvSpPr>
            <p:spPr>
              <a:xfrm>
                <a:off x="611560" y="2708920"/>
                <a:ext cx="8352928" cy="3006785"/>
              </a:xfrm>
              <a:prstGeom prst="rect">
                <a:avLst/>
              </a:prstGeom>
            </p:spPr>
            <p:txBody>
              <a:bodyPr wrap="square">
                <a:spAutoFit/>
              </a:bodyPr>
              <a:lstStyle/>
              <a:p>
                <a:pPr marL="342900" lvl="0" indent="-342900" algn="just">
                  <a:spcBef>
                    <a:spcPct val="20000"/>
                  </a:spcBef>
                  <a:buBlip>
                    <a:blip r:embed="rId2"/>
                  </a:buBlip>
                </a:pPr>
                <a:r>
                  <a:rPr kumimoji="1" lang="ja-JP" altLang="en-US" sz="2500" kern="0" dirty="0">
                    <a:solidFill>
                      <a:srgbClr val="FFFFFF"/>
                    </a:solidFill>
                    <a:latin typeface="ＭＳ Ｐゴシック" pitchFamily="50" charset="-128"/>
                  </a:rPr>
                  <a:t>標本の分散：</a:t>
                </a:r>
                <a:r>
                  <a:rPr kumimoji="1" lang="ja-JP" altLang="en-US" sz="2500" kern="0" dirty="0">
                    <a:solidFill>
                      <a:srgbClr val="FFFF00"/>
                    </a:solidFill>
                    <a:latin typeface="ＭＳ Ｐゴシック" pitchFamily="50" charset="-128"/>
                  </a:rPr>
                  <a:t>誤差分散</a:t>
                </a:r>
                <a:r>
                  <a:rPr kumimoji="1" lang="ja-JP" altLang="en-US" sz="2500" kern="0" dirty="0">
                    <a:solidFill>
                      <a:srgbClr val="FFFFFF"/>
                    </a:solidFill>
                    <a:latin typeface="ＭＳ Ｐゴシック" pitchFamily="50" charset="-128"/>
                  </a:rPr>
                  <a:t>→</a:t>
                </a:r>
                <a:r>
                  <a:rPr kumimoji="1" lang="ja-JP" altLang="en-US" sz="2500" kern="0" dirty="0">
                    <a:solidFill>
                      <a:schemeClr val="bg1"/>
                    </a:solidFill>
                    <a:latin typeface="ＭＳ Ｐゴシック" pitchFamily="50" charset="-128"/>
                  </a:rPr>
                  <a:t>分散を標本サイズ</a:t>
                </a:r>
                <a:r>
                  <a:rPr kumimoji="1" lang="en-US" altLang="ja-JP" sz="2500" kern="0" dirty="0">
                    <a:solidFill>
                      <a:schemeClr val="bg1"/>
                    </a:solidFill>
                    <a:latin typeface="ＭＳ Ｐゴシック" pitchFamily="50" charset="-128"/>
                  </a:rPr>
                  <a:t>n</a:t>
                </a:r>
                <a:r>
                  <a:rPr kumimoji="1" lang="ja-JP" altLang="en-US" sz="2500" kern="0" dirty="0">
                    <a:solidFill>
                      <a:schemeClr val="bg1"/>
                    </a:solidFill>
                    <a:latin typeface="ＭＳ Ｐゴシック" pitchFamily="50" charset="-128"/>
                  </a:rPr>
                  <a:t>で割るだけ</a:t>
                </a:r>
              </a:p>
              <a:p>
                <a:pPr lvl="0" algn="just">
                  <a:spcBef>
                    <a:spcPct val="20000"/>
                  </a:spcBef>
                </a:pPr>
                <a:r>
                  <a:rPr kumimoji="1" lang="ja-JP" altLang="en-US" sz="2500" kern="0" dirty="0">
                    <a:solidFill>
                      <a:schemeClr val="bg1"/>
                    </a:solidFill>
                    <a:latin typeface="ＭＳ Ｐゴシック" pitchFamily="50" charset="-128"/>
                  </a:rPr>
                  <a:t>　　母</a:t>
                </a:r>
                <a:r>
                  <a:rPr kumimoji="1" lang="ja-JP" altLang="en-US" sz="2500" kern="0" dirty="0">
                    <a:solidFill>
                      <a:srgbClr val="FFFFFF"/>
                    </a:solidFill>
                    <a:latin typeface="ＭＳ Ｐゴシック" pitchFamily="50" charset="-128"/>
                  </a:rPr>
                  <a:t>誤差分散：</a:t>
                </a:r>
                <a14:m>
                  <m:oMath xmlns:m="http://schemas.openxmlformats.org/officeDocument/2006/math">
                    <m:sSubSup>
                      <m:sSubSupPr>
                        <m:ctrlPr>
                          <a:rPr kumimoji="1" lang="ja-JP" altLang="en-US" sz="2500" i="1" kern="0">
                            <a:solidFill>
                              <a:srgbClr val="FFFFFF"/>
                            </a:solidFill>
                            <a:latin typeface="Cambria Math" panose="02040503050406030204" pitchFamily="18" charset="0"/>
                          </a:rPr>
                        </m:ctrlPr>
                      </m:sSubSupPr>
                      <m:e>
                        <m:r>
                          <a:rPr kumimoji="1" lang="ja-JP" altLang="en-US" sz="2500" i="1" kern="0">
                            <a:solidFill>
                              <a:srgbClr val="FFFFFF"/>
                            </a:solidFill>
                            <a:latin typeface="Cambria Math"/>
                          </a:rPr>
                          <m:t>𝜎</m:t>
                        </m:r>
                      </m:e>
                      <m:sub>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𝑥</m:t>
                            </m:r>
                          </m:e>
                        </m:acc>
                      </m:sub>
                      <m:sup>
                        <m:r>
                          <a:rPr kumimoji="1" lang="ja-JP" altLang="en-US" sz="2500" kern="0">
                            <a:solidFill>
                              <a:srgbClr val="FFFFFF"/>
                            </a:solidFill>
                            <a:latin typeface="Cambria Math"/>
                          </a:rPr>
                          <m:t>2</m:t>
                        </m:r>
                      </m:sup>
                    </m:sSubSup>
                    <m:r>
                      <a:rPr kumimoji="1" lang="ja-JP" altLang="en-US" sz="2500" kern="0">
                        <a:solidFill>
                          <a:srgbClr val="FFFFFF"/>
                        </a:solidFill>
                        <a:latin typeface="Cambria Math"/>
                      </a:rPr>
                      <m:t>=</m:t>
                    </m:r>
                    <m:r>
                      <a:rPr kumimoji="1" lang="ja-JP" altLang="en-US" sz="2500" i="1" ker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sSup>
                          <m:sSupPr>
                            <m:ctrlPr>
                              <a:rPr kumimoji="1" lang="ja-JP" altLang="en-US" sz="2500" i="1" kern="0">
                                <a:solidFill>
                                  <a:srgbClr val="FFFFFF"/>
                                </a:solidFill>
                                <a:latin typeface="Cambria Math" panose="02040503050406030204" pitchFamily="18" charset="0"/>
                              </a:rPr>
                            </m:ctrlPr>
                          </m:sSupPr>
                          <m:e>
                            <m:r>
                              <a:rPr kumimoji="1" lang="ja-JP" altLang="en-US" sz="2500" i="1" kern="0">
                                <a:solidFill>
                                  <a:srgbClr val="FFFFFF"/>
                                </a:solidFill>
                                <a:latin typeface="Cambria Math"/>
                              </a:rPr>
                              <m:t>𝜎</m:t>
                            </m:r>
                          </m:e>
                          <m:sup>
                            <m:r>
                              <a:rPr kumimoji="1" lang="ja-JP" altLang="en-US" sz="2500" kern="0">
                                <a:solidFill>
                                  <a:srgbClr val="FFFFFF"/>
                                </a:solidFill>
                                <a:latin typeface="Cambria Math"/>
                              </a:rPr>
                              <m:t>2</m:t>
                            </m:r>
                          </m:sup>
                        </m:sSup>
                      </m:num>
                      <m:den>
                        <m:r>
                          <a:rPr kumimoji="1" lang="ja-JP" altLang="en-US" sz="2500" i="1" kern="0">
                            <a:solidFill>
                              <a:srgbClr val="FFFFFF"/>
                            </a:solidFill>
                            <a:latin typeface="Cambria Math"/>
                          </a:rPr>
                          <m:t>𝑛</m:t>
                        </m:r>
                      </m:den>
                    </m:f>
                  </m:oMath>
                </a14:m>
                <a:endParaRPr kumimoji="1" lang="en-US" altLang="ja-JP" sz="2500" kern="0" dirty="0">
                  <a:solidFill>
                    <a:srgbClr val="FFFFFF"/>
                  </a:solidFill>
                  <a:latin typeface="ＭＳ Ｐゴシック" pitchFamily="50" charset="-128"/>
                </a:endParaRPr>
              </a:p>
              <a:p>
                <a:pPr lvl="0" algn="just">
                  <a:spcBef>
                    <a:spcPct val="20000"/>
                  </a:spcBef>
                </a:pPr>
                <a:r>
                  <a:rPr kumimoji="1" lang="ja-JP" altLang="en-US" sz="1000" kern="0" dirty="0">
                    <a:solidFill>
                      <a:schemeClr val="bg1"/>
                    </a:solidFill>
                    <a:latin typeface="ＭＳ Ｐゴシック" pitchFamily="50" charset="-128"/>
                  </a:rPr>
                  <a:t>    </a:t>
                </a:r>
                <a:endParaRPr kumimoji="1" lang="en-US" altLang="ja-JP" sz="1000" kern="0" dirty="0">
                  <a:solidFill>
                    <a:schemeClr val="bg1"/>
                  </a:solidFill>
                  <a:latin typeface="ＭＳ Ｐゴシック" pitchFamily="50" charset="-128"/>
                </a:endParaRPr>
              </a:p>
              <a:p>
                <a:pPr lvl="0" algn="just">
                  <a:spcBef>
                    <a:spcPct val="20000"/>
                  </a:spcBef>
                </a:pPr>
                <a:r>
                  <a:rPr kumimoji="1" lang="ja-JP" altLang="en-US" sz="2500" kern="0" dirty="0">
                    <a:solidFill>
                      <a:schemeClr val="bg1"/>
                    </a:solidFill>
                    <a:latin typeface="ＭＳ Ｐゴシック" pitchFamily="50" charset="-128"/>
                  </a:rPr>
                  <a:t>　　標本</a:t>
                </a:r>
                <a:r>
                  <a:rPr kumimoji="1" lang="ja-JP" altLang="en-US" sz="2500" kern="0" dirty="0">
                    <a:solidFill>
                      <a:srgbClr val="FFFFFF"/>
                    </a:solidFill>
                    <a:latin typeface="ＭＳ Ｐゴシック" pitchFamily="50" charset="-128"/>
                  </a:rPr>
                  <a:t>誤差分散：</a:t>
                </a:r>
                <a14:m>
                  <m:oMath xmlns:m="http://schemas.openxmlformats.org/officeDocument/2006/math">
                    <m:sSubSup>
                      <m:sSubSupPr>
                        <m:ctrlPr>
                          <a:rPr kumimoji="1" lang="ja-JP" altLang="en-US" sz="2500" i="1" kern="0">
                            <a:solidFill>
                              <a:srgbClr val="FFFFFF"/>
                            </a:solidFill>
                            <a:latin typeface="Cambria Math" panose="02040503050406030204" pitchFamily="18" charset="0"/>
                          </a:rPr>
                        </m:ctrlPr>
                      </m:sSubSupPr>
                      <m:e>
                        <m:r>
                          <a:rPr kumimoji="1" lang="ja-JP" altLang="en-US" sz="2500" i="1" kern="0">
                            <a:solidFill>
                              <a:srgbClr val="FFFFFF"/>
                            </a:solidFill>
                            <a:latin typeface="Cambria Math"/>
                          </a:rPr>
                          <m:t>𝑠</m:t>
                        </m:r>
                      </m:e>
                      <m:sub>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𝑥</m:t>
                            </m:r>
                          </m:e>
                        </m:acc>
                      </m:sub>
                      <m:sup>
                        <m:r>
                          <a:rPr kumimoji="1" lang="ja-JP" altLang="en-US" sz="2500" kern="0">
                            <a:solidFill>
                              <a:srgbClr val="FFFFFF"/>
                            </a:solidFill>
                            <a:latin typeface="Cambria Math"/>
                          </a:rPr>
                          <m:t>2</m:t>
                        </m:r>
                      </m:sup>
                    </m:sSubSup>
                    <m:r>
                      <a:rPr kumimoji="1" lang="ja-JP" altLang="en-US" sz="2500" kern="0">
                        <a:solidFill>
                          <a:srgbClr val="FFFFFF"/>
                        </a:solidFill>
                        <a:latin typeface="Cambria Math"/>
                      </a:rPr>
                      <m:t>=</m:t>
                    </m:r>
                    <m:r>
                      <a:rPr kumimoji="1" lang="ja-JP" altLang="en-US" sz="2500" i="1" ker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sSup>
                          <m:sSupPr>
                            <m:ctrlPr>
                              <a:rPr kumimoji="1" lang="ja-JP" altLang="en-US" sz="2500" i="1" kern="0">
                                <a:solidFill>
                                  <a:srgbClr val="FFFFFF"/>
                                </a:solidFill>
                                <a:latin typeface="Cambria Math" panose="02040503050406030204" pitchFamily="18" charset="0"/>
                              </a:rPr>
                            </m:ctrlPr>
                          </m:sSupPr>
                          <m:e>
                            <m:r>
                              <a:rPr kumimoji="1" lang="ja-JP" altLang="en-US" sz="2500" i="1" kern="0">
                                <a:solidFill>
                                  <a:srgbClr val="FFFFFF"/>
                                </a:solidFill>
                                <a:latin typeface="Cambria Math"/>
                              </a:rPr>
                              <m:t>𝑠</m:t>
                            </m:r>
                          </m:e>
                          <m:sup>
                            <m:r>
                              <a:rPr kumimoji="1" lang="ja-JP" altLang="en-US" sz="2500" kern="0">
                                <a:solidFill>
                                  <a:srgbClr val="FFFFFF"/>
                                </a:solidFill>
                                <a:latin typeface="Cambria Math"/>
                              </a:rPr>
                              <m:t>2</m:t>
                            </m:r>
                          </m:sup>
                        </m:sSup>
                      </m:num>
                      <m:den>
                        <m:r>
                          <a:rPr kumimoji="1" lang="ja-JP" altLang="en-US" sz="2500" i="1" kern="0">
                            <a:solidFill>
                              <a:srgbClr val="FFFFFF"/>
                            </a:solidFill>
                            <a:latin typeface="Cambria Math"/>
                          </a:rPr>
                          <m:t>𝑛</m:t>
                        </m:r>
                      </m:den>
                    </m:f>
                  </m:oMath>
                </a14:m>
                <a:r>
                  <a:rPr kumimoji="1" lang="ja-JP" altLang="en-US" sz="2500" i="1" kern="0" dirty="0">
                    <a:solidFill>
                      <a:srgbClr val="FFFFFF"/>
                    </a:solidFill>
                    <a:latin typeface="ＭＳ Ｐゴシック" pitchFamily="50" charset="-128"/>
                  </a:rPr>
                  <a:t>　</a:t>
                </a:r>
                <a:endParaRPr kumimoji="1" lang="en-US" altLang="ja-JP" sz="2500" kern="0" dirty="0">
                  <a:solidFill>
                    <a:srgbClr val="FFFFFF"/>
                  </a:solidFill>
                  <a:latin typeface="ＭＳ Ｐゴシック" pitchFamily="50" charset="-128"/>
                </a:endParaRPr>
              </a:p>
              <a:p>
                <a:pPr lvl="0" algn="just">
                  <a:spcBef>
                    <a:spcPct val="20000"/>
                  </a:spcBef>
                </a:pPr>
                <a:endParaRPr kumimoji="1" lang="en-US" altLang="ja-JP" sz="1000" kern="0" dirty="0">
                  <a:solidFill>
                    <a:schemeClr val="bg1"/>
                  </a:solidFill>
                  <a:latin typeface="ＭＳ Ｐゴシック" pitchFamily="50" charset="-128"/>
                </a:endParaRPr>
              </a:p>
              <a:p>
                <a:pPr lvl="0" algn="just">
                  <a:spcBef>
                    <a:spcPct val="20000"/>
                  </a:spcBef>
                </a:pPr>
                <a:r>
                  <a:rPr kumimoji="1" lang="ja-JP" altLang="en-US" sz="2500" kern="0" dirty="0">
                    <a:solidFill>
                      <a:schemeClr val="bg1"/>
                    </a:solidFill>
                    <a:latin typeface="ＭＳ Ｐゴシック" pitchFamily="50" charset="-128"/>
                  </a:rPr>
                  <a:t>    不偏誤差分散</a:t>
                </a:r>
                <a:r>
                  <a:rPr kumimoji="1" lang="ja-JP" altLang="en-US" sz="2500" kern="0" dirty="0">
                    <a:solidFill>
                      <a:srgbClr val="FFFFFF"/>
                    </a:solidFill>
                    <a:latin typeface="ＭＳ Ｐゴシック" pitchFamily="50" charset="-128"/>
                  </a:rPr>
                  <a:t>　</a:t>
                </a:r>
                <a14:m>
                  <m:oMath xmlns:m="http://schemas.openxmlformats.org/officeDocument/2006/math">
                    <m:sSubSup>
                      <m:sSubSupPr>
                        <m:ctrlPr>
                          <a:rPr kumimoji="1" lang="ja-JP" altLang="en-US" sz="2500" i="1" kern="0">
                            <a:solidFill>
                              <a:srgbClr val="FFFFFF"/>
                            </a:solidFill>
                            <a:latin typeface="Cambria Math" panose="02040503050406030204" pitchFamily="18" charset="0"/>
                          </a:rPr>
                        </m:ctrlPr>
                      </m:sSubSupPr>
                      <m:e>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𝜎</m:t>
                            </m:r>
                          </m:e>
                        </m:acc>
                      </m:e>
                      <m:sub>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𝑥</m:t>
                            </m:r>
                          </m:e>
                        </m:acc>
                      </m:sub>
                      <m:sup>
                        <m:r>
                          <a:rPr kumimoji="1" lang="ja-JP" altLang="en-US" sz="2500" kern="0">
                            <a:solidFill>
                              <a:srgbClr val="FFFFFF"/>
                            </a:solidFill>
                            <a:latin typeface="Cambria Math"/>
                          </a:rPr>
                          <m:t>2</m:t>
                        </m:r>
                      </m:sup>
                    </m:sSubSup>
                    <m:r>
                      <a:rPr kumimoji="1" lang="ja-JP" altLang="en-US" sz="2500" kern="0">
                        <a:solidFill>
                          <a:srgbClr val="FFFFFF"/>
                        </a:solidFill>
                        <a:latin typeface="Cambria Math"/>
                      </a:rPr>
                      <m:t>=</m:t>
                    </m:r>
                    <m:r>
                      <a:rPr kumimoji="1" lang="ja-JP" altLang="en-US" sz="2500" i="1" kern="0">
                        <a:solidFill>
                          <a:srgbClr val="FFFFFF"/>
                        </a:solidFill>
                        <a:latin typeface="Cambria Math" panose="02040503050406030204" pitchFamily="18" charset="0"/>
                      </a:rPr>
                      <m:t>　　　　</m:t>
                    </m:r>
                    <m:r>
                      <a:rPr kumimoji="1" lang="en-US" altLang="ja-JP" sz="2500" b="0" i="1" kern="0" smtClea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sSup>
                          <m:sSupPr>
                            <m:ctrlPr>
                              <a:rPr kumimoji="1" lang="ja-JP" altLang="en-US" sz="2500" i="1" kern="0">
                                <a:solidFill>
                                  <a:srgbClr val="FFFFFF"/>
                                </a:solidFill>
                                <a:latin typeface="Cambria Math" panose="02040503050406030204" pitchFamily="18" charset="0"/>
                              </a:rPr>
                            </m:ctrlPr>
                          </m:sSupPr>
                          <m:e>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𝜎</m:t>
                                </m:r>
                              </m:e>
                            </m:acc>
                          </m:e>
                          <m:sup>
                            <m:r>
                              <a:rPr kumimoji="1" lang="ja-JP" altLang="en-US" sz="2500" kern="0">
                                <a:solidFill>
                                  <a:srgbClr val="FFFFFF"/>
                                </a:solidFill>
                                <a:latin typeface="Cambria Math"/>
                              </a:rPr>
                              <m:t>2</m:t>
                            </m:r>
                          </m:sup>
                        </m:sSup>
                      </m:num>
                      <m:den>
                        <m:r>
                          <a:rPr kumimoji="1" lang="ja-JP" altLang="en-US" sz="2500" i="1" kern="0">
                            <a:solidFill>
                              <a:srgbClr val="FFFFFF"/>
                            </a:solidFill>
                            <a:latin typeface="Cambria Math"/>
                          </a:rPr>
                          <m:t>𝑛</m:t>
                        </m:r>
                      </m:den>
                    </m:f>
                    <m:r>
                      <a:rPr kumimoji="1" lang="en-US" altLang="ja-JP" sz="2500" b="0" i="1" kern="0" smtClean="0">
                        <a:solidFill>
                          <a:srgbClr val="FFFFFF"/>
                        </a:solidFill>
                        <a:latin typeface="Cambria Math" panose="02040503050406030204" pitchFamily="18" charset="0"/>
                      </a:rPr>
                      <m:t> </m:t>
                    </m:r>
                    <m:r>
                      <a:rPr kumimoji="1" lang="ja-JP" altLang="en-US" sz="2500" i="1" kern="0">
                        <a:solidFill>
                          <a:srgbClr val="FFFFFF"/>
                        </a:solidFill>
                        <a:latin typeface="Cambria Math" panose="02040503050406030204" pitchFamily="18" charset="0"/>
                      </a:rPr>
                      <m:t>か</m:t>
                    </m:r>
                    <m:r>
                      <a:rPr kumimoji="1" lang="en-US" altLang="ja-JP" sz="2500" b="0" i="1" kern="0" smtClean="0">
                        <a:solidFill>
                          <a:srgbClr val="FFFFFF"/>
                        </a:solidFill>
                        <a:latin typeface="Cambria Math" panose="02040503050406030204" pitchFamily="18" charset="0"/>
                      </a:rPr>
                      <m:t> </m:t>
                    </m:r>
                    <m:r>
                      <a:rPr kumimoji="1" lang="ja-JP" altLang="en-US" sz="2500" i="1" ker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sSup>
                          <m:sSupPr>
                            <m:ctrlPr>
                              <a:rPr kumimoji="1" lang="ja-JP" altLang="en-US" sz="2500" i="1" kern="0">
                                <a:solidFill>
                                  <a:srgbClr val="FFFFFF"/>
                                </a:solidFill>
                                <a:latin typeface="Cambria Math" panose="02040503050406030204" pitchFamily="18" charset="0"/>
                              </a:rPr>
                            </m:ctrlPr>
                          </m:sSupPr>
                          <m:e>
                            <m:r>
                              <a:rPr kumimoji="1" lang="ja-JP" altLang="en-US" sz="2500" i="1" kern="0">
                                <a:solidFill>
                                  <a:srgbClr val="FFFFFF"/>
                                </a:solidFill>
                                <a:latin typeface="Cambria Math"/>
                              </a:rPr>
                              <m:t>𝑠</m:t>
                            </m:r>
                          </m:e>
                          <m:sup>
                            <m:r>
                              <a:rPr kumimoji="1" lang="ja-JP" altLang="en-US" sz="2500" kern="0">
                                <a:solidFill>
                                  <a:srgbClr val="FFFFFF"/>
                                </a:solidFill>
                                <a:latin typeface="Cambria Math"/>
                              </a:rPr>
                              <m:t>2</m:t>
                            </m:r>
                          </m:sup>
                        </m:sSup>
                      </m:num>
                      <m:den>
                        <m:r>
                          <a:rPr kumimoji="1" lang="ja-JP" altLang="en-US" sz="2500" i="1" kern="0">
                            <a:solidFill>
                              <a:srgbClr val="FFFFFF"/>
                            </a:solidFill>
                            <a:latin typeface="Cambria Math"/>
                          </a:rPr>
                          <m:t>𝑛</m:t>
                        </m:r>
                        <m:r>
                          <a:rPr kumimoji="1" lang="ja-JP" altLang="en-US" sz="2500" kern="0">
                            <a:solidFill>
                              <a:srgbClr val="FFFFFF"/>
                            </a:solidFill>
                            <a:latin typeface="Cambria Math"/>
                          </a:rPr>
                          <m:t>−1</m:t>
                        </m:r>
                      </m:den>
                    </m:f>
                  </m:oMath>
                </a14:m>
                <a:endParaRPr kumimoji="1" lang="en-US" altLang="ja-JP" sz="2500" kern="0" dirty="0">
                  <a:solidFill>
                    <a:srgbClr val="FFFFFF"/>
                  </a:solidFill>
                  <a:latin typeface="ＭＳ Ｐゴシック" pitchFamily="50" charset="-128"/>
                </a:endParaRPr>
              </a:p>
            </p:txBody>
          </p:sp>
        </mc:Choice>
        <mc:Fallback xmlns="">
          <p:sp>
            <p:nvSpPr>
              <p:cNvPr id="5" name="正方形/長方形 4">
                <a:extLst>
                  <a:ext uri="{FF2B5EF4-FFF2-40B4-BE49-F238E27FC236}">
                    <a16:creationId xmlns:a16="http://schemas.microsoft.com/office/drawing/2014/main" id="{0952F57A-494D-4BB5-BA4B-D8E259D1E985}"/>
                  </a:ext>
                </a:extLst>
              </p:cNvPr>
              <p:cNvSpPr>
                <a:spLocks noRot="1" noChangeAspect="1" noMove="1" noResize="1" noEditPoints="1" noAdjustHandles="1" noChangeArrowheads="1" noChangeShapeType="1" noTextEdit="1"/>
              </p:cNvSpPr>
              <p:nvPr/>
            </p:nvSpPr>
            <p:spPr>
              <a:xfrm>
                <a:off x="611560" y="2708920"/>
                <a:ext cx="8352928" cy="3006785"/>
              </a:xfrm>
              <a:prstGeom prst="rect">
                <a:avLst/>
              </a:prstGeom>
              <a:blipFill>
                <a:blip r:embed="rId3"/>
                <a:stretch>
                  <a:fillRect t="-16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CA7915-BC48-4372-B1E3-289B484AE2A9}"/>
                  </a:ext>
                </a:extLst>
              </p:cNvPr>
              <p:cNvSpPr/>
              <p:nvPr/>
            </p:nvSpPr>
            <p:spPr>
              <a:xfrm>
                <a:off x="3419872" y="3194091"/>
                <a:ext cx="1348446" cy="677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800" i="1" kern="0">
                              <a:solidFill>
                                <a:srgbClr val="FFFFFF"/>
                              </a:solidFill>
                              <a:latin typeface="Cambria Math" panose="02040503050406030204" pitchFamily="18" charset="0"/>
                            </a:rPr>
                          </m:ctrlPr>
                        </m:fPr>
                        <m:num>
                          <m:r>
                            <a:rPr kumimoji="1" lang="ja-JP" altLang="en-US" sz="1800" i="1" kern="0">
                              <a:solidFill>
                                <a:srgbClr val="FFFFFF"/>
                              </a:solidFill>
                              <a:latin typeface="Cambria Math" panose="02040503050406030204" pitchFamily="18" charset="0"/>
                            </a:rPr>
                            <m:t>母分散</m:t>
                          </m:r>
                        </m:num>
                        <m:den>
                          <m:r>
                            <a:rPr kumimoji="1" lang="ja-JP" altLang="en-US" sz="1800" i="1" kern="0">
                              <a:solidFill>
                                <a:srgbClr val="FFFFFF"/>
                              </a:solidFill>
                              <a:latin typeface="Cambria Math" panose="02040503050406030204" pitchFamily="18" charset="0"/>
                            </a:rPr>
                            <m:t>標本サイズ</m:t>
                          </m:r>
                        </m:den>
                      </m:f>
                    </m:oMath>
                  </m:oMathPara>
                </a14:m>
                <a:endParaRPr lang="ja-JP" altLang="en-US" sz="1800" dirty="0"/>
              </a:p>
            </p:txBody>
          </p:sp>
        </mc:Choice>
        <mc:Fallback xmlns="">
          <p:sp>
            <p:nvSpPr>
              <p:cNvPr id="6" name="正方形/長方形 5">
                <a:extLst>
                  <a:ext uri="{FF2B5EF4-FFF2-40B4-BE49-F238E27FC236}">
                    <a16:creationId xmlns:a16="http://schemas.microsoft.com/office/drawing/2014/main" id="{D6CA7915-BC48-4372-B1E3-289B484AE2A9}"/>
                  </a:ext>
                </a:extLst>
              </p:cNvPr>
              <p:cNvSpPr>
                <a:spLocks noRot="1" noChangeAspect="1" noMove="1" noResize="1" noEditPoints="1" noAdjustHandles="1" noChangeArrowheads="1" noChangeShapeType="1" noTextEdit="1"/>
              </p:cNvSpPr>
              <p:nvPr/>
            </p:nvSpPr>
            <p:spPr>
              <a:xfrm>
                <a:off x="3419872" y="3194091"/>
                <a:ext cx="1348446" cy="67749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35257E97-0463-4163-ABCF-78014C595B9C}"/>
                  </a:ext>
                </a:extLst>
              </p:cNvPr>
              <p:cNvSpPr/>
              <p:nvPr/>
            </p:nvSpPr>
            <p:spPr>
              <a:xfrm>
                <a:off x="3743063" y="4130524"/>
                <a:ext cx="1396536" cy="677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800" i="1" kern="0">
                              <a:solidFill>
                                <a:srgbClr val="FFFFFF"/>
                              </a:solidFill>
                              <a:latin typeface="Cambria Math" panose="02040503050406030204" pitchFamily="18" charset="0"/>
                            </a:rPr>
                          </m:ctrlPr>
                        </m:fPr>
                        <m:num>
                          <m:r>
                            <a:rPr kumimoji="1" lang="ja-JP" altLang="en-US" sz="1800" i="1" kern="0" smtClean="0">
                              <a:solidFill>
                                <a:srgbClr val="FFFFFF"/>
                              </a:solidFill>
                              <a:latin typeface="Cambria Math" panose="02040503050406030204" pitchFamily="18" charset="0"/>
                            </a:rPr>
                            <m:t>標本</m:t>
                          </m:r>
                          <m:r>
                            <a:rPr kumimoji="1" lang="ja-JP" altLang="en-US" sz="1800" i="1" kern="0">
                              <a:solidFill>
                                <a:srgbClr val="FFFFFF"/>
                              </a:solidFill>
                              <a:latin typeface="Cambria Math" panose="02040503050406030204" pitchFamily="18" charset="0"/>
                            </a:rPr>
                            <m:t>分散</m:t>
                          </m:r>
                        </m:num>
                        <m:den>
                          <m:r>
                            <a:rPr kumimoji="1" lang="ja-JP" altLang="en-US" sz="1800" i="1" kern="0">
                              <a:solidFill>
                                <a:srgbClr val="FFFFFF"/>
                              </a:solidFill>
                              <a:latin typeface="Cambria Math" panose="02040503050406030204" pitchFamily="18" charset="0"/>
                            </a:rPr>
                            <m:t>標本サイズ</m:t>
                          </m:r>
                        </m:den>
                      </m:f>
                    </m:oMath>
                  </m:oMathPara>
                </a14:m>
                <a:endParaRPr lang="ja-JP" altLang="en-US" sz="1800" dirty="0"/>
              </a:p>
            </p:txBody>
          </p:sp>
        </mc:Choice>
        <mc:Fallback xmlns="">
          <p:sp>
            <p:nvSpPr>
              <p:cNvPr id="7" name="正方形/長方形 6">
                <a:extLst>
                  <a:ext uri="{FF2B5EF4-FFF2-40B4-BE49-F238E27FC236}">
                    <a16:creationId xmlns:a16="http://schemas.microsoft.com/office/drawing/2014/main" id="{35257E97-0463-4163-ABCF-78014C595B9C}"/>
                  </a:ext>
                </a:extLst>
              </p:cNvPr>
              <p:cNvSpPr>
                <a:spLocks noRot="1" noChangeAspect="1" noMove="1" noResize="1" noEditPoints="1" noAdjustHandles="1" noChangeArrowheads="1" noChangeShapeType="1" noTextEdit="1"/>
              </p:cNvSpPr>
              <p:nvPr/>
            </p:nvSpPr>
            <p:spPr>
              <a:xfrm>
                <a:off x="3743063" y="4130524"/>
                <a:ext cx="1396536" cy="677493"/>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3D761006-A768-4C45-9BA1-FB115CA39EF7}"/>
                  </a:ext>
                </a:extLst>
              </p:cNvPr>
              <p:cNvSpPr/>
              <p:nvPr/>
            </p:nvSpPr>
            <p:spPr>
              <a:xfrm>
                <a:off x="6031886" y="5007648"/>
                <a:ext cx="1165704" cy="674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800" i="1" kern="0">
                              <a:solidFill>
                                <a:srgbClr val="FFFFFF"/>
                              </a:solidFill>
                              <a:latin typeface="Cambria Math" panose="02040503050406030204" pitchFamily="18" charset="0"/>
                            </a:rPr>
                          </m:ctrlPr>
                        </m:fPr>
                        <m:num>
                          <m:r>
                            <a:rPr kumimoji="1" lang="ja-JP" altLang="en-US" sz="1800" i="1" kern="0" smtClean="0">
                              <a:solidFill>
                                <a:srgbClr val="FFFFFF"/>
                              </a:solidFill>
                              <a:latin typeface="Cambria Math" panose="02040503050406030204" pitchFamily="18" charset="0"/>
                            </a:rPr>
                            <m:t>標本</m:t>
                          </m:r>
                          <m:r>
                            <a:rPr kumimoji="1" lang="ja-JP" altLang="en-US" sz="1800" i="1" kern="0">
                              <a:solidFill>
                                <a:srgbClr val="FFFFFF"/>
                              </a:solidFill>
                              <a:latin typeface="Cambria Math" panose="02040503050406030204" pitchFamily="18" charset="0"/>
                            </a:rPr>
                            <m:t>分散</m:t>
                          </m:r>
                        </m:num>
                        <m:den>
                          <m:r>
                            <a:rPr kumimoji="1" lang="ja-JP" altLang="en-US" sz="1800" i="1" kern="0">
                              <a:solidFill>
                                <a:srgbClr val="FFFFFF"/>
                              </a:solidFill>
                              <a:latin typeface="Cambria Math" panose="02040503050406030204" pitchFamily="18" charset="0"/>
                            </a:rPr>
                            <m:t>自由度</m:t>
                          </m:r>
                        </m:den>
                      </m:f>
                    </m:oMath>
                  </m:oMathPara>
                </a14:m>
                <a:endParaRPr lang="ja-JP" altLang="en-US" sz="1800" dirty="0"/>
              </a:p>
            </p:txBody>
          </p:sp>
        </mc:Choice>
        <mc:Fallback xmlns="">
          <p:sp>
            <p:nvSpPr>
              <p:cNvPr id="8" name="正方形/長方形 7">
                <a:extLst>
                  <a:ext uri="{FF2B5EF4-FFF2-40B4-BE49-F238E27FC236}">
                    <a16:creationId xmlns:a16="http://schemas.microsoft.com/office/drawing/2014/main" id="{3D761006-A768-4C45-9BA1-FB115CA39EF7}"/>
                  </a:ext>
                </a:extLst>
              </p:cNvPr>
              <p:cNvSpPr>
                <a:spLocks noRot="1" noChangeAspect="1" noMove="1" noResize="1" noEditPoints="1" noAdjustHandles="1" noChangeArrowheads="1" noChangeShapeType="1" noTextEdit="1"/>
              </p:cNvSpPr>
              <p:nvPr/>
            </p:nvSpPr>
            <p:spPr>
              <a:xfrm>
                <a:off x="6031886" y="5007648"/>
                <a:ext cx="1165704" cy="67435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3443E82C-FCA7-4FFB-A894-0F5E5D513F94}"/>
                  </a:ext>
                </a:extLst>
              </p:cNvPr>
              <p:cNvSpPr/>
              <p:nvPr/>
            </p:nvSpPr>
            <p:spPr>
              <a:xfrm>
                <a:off x="3860929" y="4837182"/>
                <a:ext cx="1348446" cy="677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800" i="1" kern="0" smtClean="0">
                              <a:solidFill>
                                <a:srgbClr val="FFFFFF"/>
                              </a:solidFill>
                              <a:latin typeface="Cambria Math" panose="02040503050406030204" pitchFamily="18" charset="0"/>
                            </a:rPr>
                          </m:ctrlPr>
                        </m:fPr>
                        <m:num>
                          <m:r>
                            <a:rPr kumimoji="1" lang="ja-JP" altLang="en-US" sz="1800" i="1" kern="0">
                              <a:solidFill>
                                <a:srgbClr val="FFFFFF"/>
                              </a:solidFill>
                              <a:latin typeface="Cambria Math" panose="02040503050406030204" pitchFamily="18" charset="0"/>
                            </a:rPr>
                            <m:t>不偏分散</m:t>
                          </m:r>
                        </m:num>
                        <m:den>
                          <m:r>
                            <a:rPr kumimoji="1" lang="ja-JP" altLang="en-US" sz="1800" i="1" kern="0">
                              <a:solidFill>
                                <a:srgbClr val="FFFFFF"/>
                              </a:solidFill>
                              <a:latin typeface="Cambria Math" panose="02040503050406030204" pitchFamily="18" charset="0"/>
                            </a:rPr>
                            <m:t>標本サイズ</m:t>
                          </m:r>
                        </m:den>
                      </m:f>
                    </m:oMath>
                  </m:oMathPara>
                </a14:m>
                <a:endParaRPr lang="ja-JP" altLang="en-US" sz="1800" dirty="0"/>
              </a:p>
            </p:txBody>
          </p:sp>
        </mc:Choice>
        <mc:Fallback xmlns="">
          <p:sp>
            <p:nvSpPr>
              <p:cNvPr id="9" name="正方形/長方形 8">
                <a:extLst>
                  <a:ext uri="{FF2B5EF4-FFF2-40B4-BE49-F238E27FC236}">
                    <a16:creationId xmlns:a16="http://schemas.microsoft.com/office/drawing/2014/main" id="{3443E82C-FCA7-4FFB-A894-0F5E5D513F94}"/>
                  </a:ext>
                </a:extLst>
              </p:cNvPr>
              <p:cNvSpPr>
                <a:spLocks noRot="1" noChangeAspect="1" noMove="1" noResize="1" noEditPoints="1" noAdjustHandles="1" noChangeArrowheads="1" noChangeShapeType="1" noTextEdit="1"/>
              </p:cNvSpPr>
              <p:nvPr/>
            </p:nvSpPr>
            <p:spPr>
              <a:xfrm>
                <a:off x="3860929" y="4837182"/>
                <a:ext cx="1348446" cy="677493"/>
              </a:xfrm>
              <a:prstGeom prst="rect">
                <a:avLst/>
              </a:prstGeom>
              <a:blipFill>
                <a:blip r:embed="rId7"/>
                <a:stretch>
                  <a:fillRect/>
                </a:stretch>
              </a:blipFill>
            </p:spPr>
            <p:txBody>
              <a:bodyPr/>
              <a:lstStyle/>
              <a:p>
                <a:r>
                  <a:rPr lang="ja-JP" altLang="en-US">
                    <a:noFill/>
                  </a:rPr>
                  <a:t> </a:t>
                </a:r>
              </a:p>
            </p:txBody>
          </p:sp>
        </mc:Fallback>
      </mc:AlternateContent>
      <p:sp>
        <p:nvSpPr>
          <p:cNvPr id="10" name="左中かっこ 9">
            <a:extLst>
              <a:ext uri="{FF2B5EF4-FFF2-40B4-BE49-F238E27FC236}">
                <a16:creationId xmlns:a16="http://schemas.microsoft.com/office/drawing/2014/main" id="{CF5F4006-8DF3-40B1-8043-1052D0D7EC4A}"/>
              </a:ext>
            </a:extLst>
          </p:cNvPr>
          <p:cNvSpPr/>
          <p:nvPr/>
        </p:nvSpPr>
        <p:spPr>
          <a:xfrm>
            <a:off x="755576" y="3429001"/>
            <a:ext cx="235024" cy="2209272"/>
          </a:xfrm>
          <a:prstGeom prst="leftBrace">
            <a:avLst>
              <a:gd name="adj1" fmla="val 85336"/>
              <a:gd name="adj2" fmla="val 50000"/>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51FB83D-FF90-4DFF-A372-DC8C548D8437}"/>
              </a:ext>
            </a:extLst>
          </p:cNvPr>
          <p:cNvSpPr txBox="1"/>
          <p:nvPr/>
        </p:nvSpPr>
        <p:spPr>
          <a:xfrm>
            <a:off x="6858210" y="2428720"/>
            <a:ext cx="1728192" cy="400110"/>
          </a:xfrm>
          <a:prstGeom prst="rect">
            <a:avLst/>
          </a:prstGeom>
          <a:noFill/>
        </p:spPr>
        <p:txBody>
          <a:bodyPr wrap="squar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理由は次</a:t>
            </a:r>
          </a:p>
        </p:txBody>
      </p:sp>
      <p:cxnSp>
        <p:nvCxnSpPr>
          <p:cNvPr id="16" name="コネクタ: 曲線 15">
            <a:extLst>
              <a:ext uri="{FF2B5EF4-FFF2-40B4-BE49-F238E27FC236}">
                <a16:creationId xmlns:a16="http://schemas.microsoft.com/office/drawing/2014/main" id="{FDB63FA8-9AEE-4F0E-BF44-E9A984E2B03F}"/>
              </a:ext>
            </a:extLst>
          </p:cNvPr>
          <p:cNvCxnSpPr>
            <a:cxnSpLocks/>
          </p:cNvCxnSpPr>
          <p:nvPr/>
        </p:nvCxnSpPr>
        <p:spPr>
          <a:xfrm rot="5400000">
            <a:off x="6846491" y="2756710"/>
            <a:ext cx="155996" cy="123846"/>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BA6AFAE-94D4-4B4F-9224-732A00C7C6EC}"/>
              </a:ext>
            </a:extLst>
          </p:cNvPr>
          <p:cNvSpPr txBox="1"/>
          <p:nvPr/>
        </p:nvSpPr>
        <p:spPr>
          <a:xfrm>
            <a:off x="5833016" y="5703738"/>
            <a:ext cx="2689695"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不偏分散を自由度で割らない</a:t>
            </a:r>
          </a:p>
        </p:txBody>
      </p:sp>
      <p:cxnSp>
        <p:nvCxnSpPr>
          <p:cNvPr id="18" name="コネクタ: 曲線 17">
            <a:extLst>
              <a:ext uri="{FF2B5EF4-FFF2-40B4-BE49-F238E27FC236}">
                <a16:creationId xmlns:a16="http://schemas.microsoft.com/office/drawing/2014/main" id="{F5D9BB49-1871-4E6F-8FC9-B7F18BC4B33E}"/>
              </a:ext>
            </a:extLst>
          </p:cNvPr>
          <p:cNvCxnSpPr>
            <a:cxnSpLocks/>
          </p:cNvCxnSpPr>
          <p:nvPr/>
        </p:nvCxnSpPr>
        <p:spPr>
          <a:xfrm rot="10800000">
            <a:off x="5622119" y="5514675"/>
            <a:ext cx="260415" cy="321065"/>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曲線 18">
            <a:extLst>
              <a:ext uri="{FF2B5EF4-FFF2-40B4-BE49-F238E27FC236}">
                <a16:creationId xmlns:a16="http://schemas.microsoft.com/office/drawing/2014/main" id="{F852AEC2-C5D6-4347-9AFB-8AB04F06A164}"/>
              </a:ext>
            </a:extLst>
          </p:cNvPr>
          <p:cNvCxnSpPr>
            <a:cxnSpLocks/>
          </p:cNvCxnSpPr>
          <p:nvPr/>
        </p:nvCxnSpPr>
        <p:spPr>
          <a:xfrm rot="10800000">
            <a:off x="5452436" y="3420211"/>
            <a:ext cx="380581" cy="112626"/>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3A534183-469A-4036-90ED-3D3235E0EC84}"/>
              </a:ext>
            </a:extLst>
          </p:cNvPr>
          <p:cNvSpPr txBox="1"/>
          <p:nvPr/>
        </p:nvSpPr>
        <p:spPr>
          <a:xfrm>
            <a:off x="5771529" y="3230222"/>
            <a:ext cx="2852122" cy="784830"/>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がわかる状況ならば誤差を考える必要は無いので出番はない（概念として示しただけ）</a:t>
            </a:r>
          </a:p>
        </p:txBody>
      </p:sp>
      <p:sp>
        <p:nvSpPr>
          <p:cNvPr id="22" name="テキスト ボックス 21">
            <a:extLst>
              <a:ext uri="{FF2B5EF4-FFF2-40B4-BE49-F238E27FC236}">
                <a16:creationId xmlns:a16="http://schemas.microsoft.com/office/drawing/2014/main" id="{73D6D6EB-3D62-4AC5-B755-C8A6E787C0E9}"/>
              </a:ext>
            </a:extLst>
          </p:cNvPr>
          <p:cNvSpPr txBox="1"/>
          <p:nvPr/>
        </p:nvSpPr>
        <p:spPr>
          <a:xfrm>
            <a:off x="6044500" y="4172793"/>
            <a:ext cx="2448272"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バラツキを過小評価するので推測統計学では使わない</a:t>
            </a:r>
          </a:p>
        </p:txBody>
      </p:sp>
      <p:cxnSp>
        <p:nvCxnSpPr>
          <p:cNvPr id="23" name="コネクタ: 曲線 22">
            <a:extLst>
              <a:ext uri="{FF2B5EF4-FFF2-40B4-BE49-F238E27FC236}">
                <a16:creationId xmlns:a16="http://schemas.microsoft.com/office/drawing/2014/main" id="{B819B290-5A0F-43F1-AB89-AB5B38A69B09}"/>
              </a:ext>
            </a:extLst>
          </p:cNvPr>
          <p:cNvCxnSpPr>
            <a:cxnSpLocks/>
          </p:cNvCxnSpPr>
          <p:nvPr/>
        </p:nvCxnSpPr>
        <p:spPr>
          <a:xfrm rot="10800000">
            <a:off x="5674959" y="4278306"/>
            <a:ext cx="421758" cy="44702"/>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2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5" grpId="0"/>
      <p:bldP spid="17"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6A910-A08B-4C2C-B83F-A21081CC85E2}"/>
              </a:ext>
            </a:extLst>
          </p:cNvPr>
          <p:cNvSpPr>
            <a:spLocks noGrp="1"/>
          </p:cNvSpPr>
          <p:nvPr>
            <p:ph type="title"/>
          </p:nvPr>
        </p:nvSpPr>
        <p:spPr>
          <a:xfrm>
            <a:off x="467544" y="620688"/>
            <a:ext cx="8352928" cy="1143000"/>
          </a:xfrm>
        </p:spPr>
        <p:txBody>
          <a:bodyPr/>
          <a:lstStyle/>
          <a:p>
            <a:r>
              <a:rPr kumimoji="1" lang="ja-JP" altLang="en-US" sz="3000" dirty="0"/>
              <a:t>補足　　</a:t>
            </a:r>
            <a:r>
              <a:rPr kumimoji="1" lang="en-US" altLang="ja-JP" sz="3000" dirty="0"/>
              <a:t>2</a:t>
            </a:r>
            <a:r>
              <a:rPr kumimoji="1" lang="ja-JP" altLang="en-US" sz="3000" dirty="0"/>
              <a:t>度も</a:t>
            </a:r>
            <a:r>
              <a:rPr kumimoji="1" lang="en-US" altLang="ja-JP" sz="3000" dirty="0"/>
              <a:t>n</a:t>
            </a:r>
            <a:r>
              <a:rPr kumimoji="1" lang="ja-JP" altLang="en-US" sz="3000" dirty="0"/>
              <a:t>で除す理由</a:t>
            </a:r>
            <a:br>
              <a:rPr kumimoji="1" lang="en-US" altLang="ja-JP" sz="3000" dirty="0"/>
            </a:br>
            <a:r>
              <a:rPr kumimoji="1" lang="ja-JP" altLang="en-US" sz="2300" b="0" dirty="0">
                <a:effectLst/>
              </a:rPr>
              <a:t>（平均の分散である誤差分散は，なぜ分散を再び</a:t>
            </a:r>
            <a:r>
              <a:rPr kumimoji="1" lang="en-US" altLang="ja-JP" sz="2300" b="0" dirty="0">
                <a:effectLst/>
              </a:rPr>
              <a:t>n</a:t>
            </a:r>
            <a:r>
              <a:rPr kumimoji="1" lang="ja-JP" altLang="en-US" sz="2300" b="0" dirty="0">
                <a:effectLst/>
              </a:rPr>
              <a:t>で割るのか？）</a:t>
            </a:r>
          </a:p>
        </p:txBody>
      </p:sp>
      <p:sp>
        <p:nvSpPr>
          <p:cNvPr id="3" name="コンテンツ プレースホルダー 2">
            <a:extLst>
              <a:ext uri="{FF2B5EF4-FFF2-40B4-BE49-F238E27FC236}">
                <a16:creationId xmlns:a16="http://schemas.microsoft.com/office/drawing/2014/main" id="{C677D193-813B-4EB6-8753-5064EE34118A}"/>
              </a:ext>
            </a:extLst>
          </p:cNvPr>
          <p:cNvSpPr>
            <a:spLocks noGrp="1"/>
          </p:cNvSpPr>
          <p:nvPr>
            <p:ph idx="1"/>
          </p:nvPr>
        </p:nvSpPr>
        <p:spPr>
          <a:xfrm>
            <a:off x="685800" y="2057400"/>
            <a:ext cx="7772400" cy="1083568"/>
          </a:xfrm>
        </p:spPr>
        <p:txBody>
          <a:bodyPr/>
          <a:lstStyle/>
          <a:p>
            <a:r>
              <a:rPr lang="ja-JP" altLang="en-US" sz="2500" dirty="0"/>
              <a:t>分散に関する２つの性質を利用する</a:t>
            </a:r>
            <a:endParaRPr lang="en-US" altLang="ja-JP" sz="2500" dirty="0"/>
          </a:p>
          <a:p>
            <a:pPr marL="360000" indent="-457200">
              <a:buNone/>
            </a:pPr>
            <a:r>
              <a:rPr lang="ja-JP" altLang="en-US" sz="2500" dirty="0"/>
              <a:t>性質①：確率変数</a:t>
            </a:r>
            <a:r>
              <a:rPr lang="en-US" altLang="ja-JP" sz="2500" dirty="0"/>
              <a:t>x</a:t>
            </a:r>
            <a:r>
              <a:rPr lang="ja-JP" altLang="en-US" sz="2500" dirty="0"/>
              <a:t>を定数倍したものの分散は，元の確率変数</a:t>
            </a:r>
            <a:r>
              <a:rPr lang="en-US" altLang="ja-JP" sz="2500" dirty="0"/>
              <a:t>x</a:t>
            </a:r>
            <a:r>
              <a:rPr lang="ja-JP" altLang="en-US" sz="2500" dirty="0"/>
              <a:t>の分散を定数の</a:t>
            </a:r>
            <a:r>
              <a:rPr lang="en-US" altLang="ja-JP" sz="2500" dirty="0"/>
              <a:t>2</a:t>
            </a:r>
            <a:r>
              <a:rPr lang="ja-JP" altLang="en-US" sz="2500" dirty="0"/>
              <a:t>乗倍したものになる</a:t>
            </a:r>
            <a:endParaRPr lang="en-US" altLang="ja-JP" sz="2500" dirty="0"/>
          </a:p>
          <a:p>
            <a:pPr marL="360000" indent="-457200">
              <a:buNone/>
            </a:pPr>
            <a:r>
              <a:rPr lang="ja-JP" altLang="en-US" sz="2500" dirty="0"/>
              <a:t>性質②：“和の分散”は“分散の和”と等しい</a:t>
            </a:r>
            <a:endParaRPr kumimoji="1" lang="ja-JP" altLang="en-US" sz="2500" dirty="0"/>
          </a:p>
        </p:txBody>
      </p:sp>
      <p:graphicFrame>
        <p:nvGraphicFramePr>
          <p:cNvPr id="5" name="オブジェクト 4">
            <a:extLst>
              <a:ext uri="{FF2B5EF4-FFF2-40B4-BE49-F238E27FC236}">
                <a16:creationId xmlns:a16="http://schemas.microsoft.com/office/drawing/2014/main" id="{5DED3758-54DA-420E-A547-039462DF29F4}"/>
              </a:ext>
            </a:extLst>
          </p:cNvPr>
          <p:cNvGraphicFramePr>
            <a:graphicFrameLocks noChangeAspect="1"/>
          </p:cNvGraphicFramePr>
          <p:nvPr>
            <p:extLst>
              <p:ext uri="{D42A27DB-BD31-4B8C-83A1-F6EECF244321}">
                <p14:modId xmlns:p14="http://schemas.microsoft.com/office/powerpoint/2010/main" val="2206839209"/>
              </p:ext>
            </p:extLst>
          </p:nvPr>
        </p:nvGraphicFramePr>
        <p:xfrm>
          <a:off x="480578" y="4690247"/>
          <a:ext cx="8110669" cy="839035"/>
        </p:xfrm>
        <a:graphic>
          <a:graphicData uri="http://schemas.openxmlformats.org/presentationml/2006/ole">
            <mc:AlternateContent xmlns:mc="http://schemas.openxmlformats.org/markup-compatibility/2006">
              <mc:Choice xmlns:v="urn:schemas-microsoft-com:vml" Requires="v">
                <p:oleObj spid="_x0000_s4126" name="Equation" r:id="rId3" imgW="4419360" imgH="457200" progId="Equation.DSMT4">
                  <p:embed/>
                </p:oleObj>
              </mc:Choice>
              <mc:Fallback>
                <p:oleObj name="Equation" r:id="rId3" imgW="4419360" imgH="457200" progId="Equation.DSMT4">
                  <p:embed/>
                  <p:pic>
                    <p:nvPicPr>
                      <p:cNvPr id="0" name="Object 1"/>
                      <p:cNvPicPr>
                        <a:picLocks noChangeAspect="1" noChangeArrowheads="1"/>
                      </p:cNvPicPr>
                      <p:nvPr/>
                    </p:nvPicPr>
                    <p:blipFill>
                      <a:blip r:embed="rId4"/>
                      <a:srcRect/>
                      <a:stretch>
                        <a:fillRect/>
                      </a:stretch>
                    </p:blipFill>
                    <p:spPr bwMode="auto">
                      <a:xfrm>
                        <a:off x="480578" y="4690247"/>
                        <a:ext cx="8110669" cy="839035"/>
                      </a:xfrm>
                      <a:prstGeom prst="rect">
                        <a:avLst/>
                      </a:prstGeom>
                      <a:noFill/>
                    </p:spPr>
                  </p:pic>
                </p:oleObj>
              </mc:Fallback>
            </mc:AlternateContent>
          </a:graphicData>
        </a:graphic>
      </p:graphicFrame>
      <p:sp>
        <p:nvSpPr>
          <p:cNvPr id="6" name="矢印: U ターン 5">
            <a:extLst>
              <a:ext uri="{FF2B5EF4-FFF2-40B4-BE49-F238E27FC236}">
                <a16:creationId xmlns:a16="http://schemas.microsoft.com/office/drawing/2014/main" id="{455DCF54-9770-4C5D-9E8E-E1CB80C96A27}"/>
              </a:ext>
            </a:extLst>
          </p:cNvPr>
          <p:cNvSpPr/>
          <p:nvPr/>
        </p:nvSpPr>
        <p:spPr>
          <a:xfrm flipV="1">
            <a:off x="1799609" y="5523260"/>
            <a:ext cx="1224136" cy="241935"/>
          </a:xfrm>
          <a:prstGeom prst="uturnArrow">
            <a:avLst>
              <a:gd name="adj1" fmla="val 27857"/>
              <a:gd name="adj2" fmla="val 25000"/>
              <a:gd name="adj3" fmla="val 26885"/>
              <a:gd name="adj4" fmla="val 73115"/>
              <a:gd name="adj5" fmla="val 100000"/>
            </a:avLst>
          </a:prstGeom>
          <a:solidFill>
            <a:srgbClr val="FFFF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矢印: U ターン 7">
            <a:extLst>
              <a:ext uri="{FF2B5EF4-FFF2-40B4-BE49-F238E27FC236}">
                <a16:creationId xmlns:a16="http://schemas.microsoft.com/office/drawing/2014/main" id="{04B14EF9-DEF4-42E2-BDC2-166258777AE2}"/>
              </a:ext>
            </a:extLst>
          </p:cNvPr>
          <p:cNvSpPr/>
          <p:nvPr/>
        </p:nvSpPr>
        <p:spPr>
          <a:xfrm flipV="1">
            <a:off x="3343859" y="5523259"/>
            <a:ext cx="1768117" cy="241935"/>
          </a:xfrm>
          <a:prstGeom prst="uturnArrow">
            <a:avLst>
              <a:gd name="adj1" fmla="val 27857"/>
              <a:gd name="adj2" fmla="val 25000"/>
              <a:gd name="adj3" fmla="val 26885"/>
              <a:gd name="adj4" fmla="val 73115"/>
              <a:gd name="adj5" fmla="val 100000"/>
            </a:avLst>
          </a:prstGeom>
          <a:solidFill>
            <a:srgbClr val="00B0F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テキスト ボックス 8">
            <a:extLst>
              <a:ext uri="{FF2B5EF4-FFF2-40B4-BE49-F238E27FC236}">
                <a16:creationId xmlns:a16="http://schemas.microsoft.com/office/drawing/2014/main" id="{C78F189A-E25A-4C2F-A0BF-62DD1EAD480B}"/>
              </a:ext>
            </a:extLst>
          </p:cNvPr>
          <p:cNvSpPr txBox="1"/>
          <p:nvPr/>
        </p:nvSpPr>
        <p:spPr>
          <a:xfrm>
            <a:off x="1934623" y="5765194"/>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性質①</a:t>
            </a:r>
          </a:p>
        </p:txBody>
      </p:sp>
      <p:sp>
        <p:nvSpPr>
          <p:cNvPr id="10" name="テキスト ボックス 9">
            <a:extLst>
              <a:ext uri="{FF2B5EF4-FFF2-40B4-BE49-F238E27FC236}">
                <a16:creationId xmlns:a16="http://schemas.microsoft.com/office/drawing/2014/main" id="{6EA40AD0-90E8-4D6C-8F0C-CEBCBB99DBCA}"/>
              </a:ext>
            </a:extLst>
          </p:cNvPr>
          <p:cNvSpPr txBox="1"/>
          <p:nvPr/>
        </p:nvSpPr>
        <p:spPr>
          <a:xfrm>
            <a:off x="3809273" y="5765194"/>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性質②</a:t>
            </a:r>
          </a:p>
        </p:txBody>
      </p:sp>
      <p:sp>
        <p:nvSpPr>
          <p:cNvPr id="11" name="矢印: U ターン 10">
            <a:extLst>
              <a:ext uri="{FF2B5EF4-FFF2-40B4-BE49-F238E27FC236}">
                <a16:creationId xmlns:a16="http://schemas.microsoft.com/office/drawing/2014/main" id="{37C37EBB-5123-4CCA-B09F-95B7FD627C6E}"/>
              </a:ext>
            </a:extLst>
          </p:cNvPr>
          <p:cNvSpPr/>
          <p:nvPr/>
        </p:nvSpPr>
        <p:spPr>
          <a:xfrm>
            <a:off x="6624145" y="4529747"/>
            <a:ext cx="1080120" cy="237158"/>
          </a:xfrm>
          <a:prstGeom prst="uturnArrow">
            <a:avLst>
              <a:gd name="adj1" fmla="val 27857"/>
              <a:gd name="adj2" fmla="val 25000"/>
              <a:gd name="adj3" fmla="val 26885"/>
              <a:gd name="adj4" fmla="val 73115"/>
              <a:gd name="adj5" fmla="val 100000"/>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11">
            <a:extLst>
              <a:ext uri="{FF2B5EF4-FFF2-40B4-BE49-F238E27FC236}">
                <a16:creationId xmlns:a16="http://schemas.microsoft.com/office/drawing/2014/main" id="{5B9C9710-38AA-4B09-8AA8-8D46B95CC12B}"/>
              </a:ext>
            </a:extLst>
          </p:cNvPr>
          <p:cNvSpPr txBox="1"/>
          <p:nvPr/>
        </p:nvSpPr>
        <p:spPr>
          <a:xfrm>
            <a:off x="6036638" y="3975749"/>
            <a:ext cx="2255134"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同じ母集団から抽出した標本の分散は全て等しい</a:t>
            </a:r>
          </a:p>
        </p:txBody>
      </p:sp>
      <p:sp>
        <p:nvSpPr>
          <p:cNvPr id="13" name="テキスト ボックス 12">
            <a:extLst>
              <a:ext uri="{FF2B5EF4-FFF2-40B4-BE49-F238E27FC236}">
                <a16:creationId xmlns:a16="http://schemas.microsoft.com/office/drawing/2014/main" id="{F53DAEC5-A480-46E6-8BC6-80059CC16E67}"/>
              </a:ext>
            </a:extLst>
          </p:cNvPr>
          <p:cNvSpPr txBox="1"/>
          <p:nvPr/>
        </p:nvSpPr>
        <p:spPr>
          <a:xfrm>
            <a:off x="1586213" y="4368164"/>
            <a:ext cx="1378642"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標本平均式</a:t>
            </a:r>
          </a:p>
        </p:txBody>
      </p:sp>
    </p:spTree>
    <p:extLst>
      <p:ext uri="{BB962C8B-B14F-4D97-AF65-F5344CB8AC3E}">
        <p14:creationId xmlns:p14="http://schemas.microsoft.com/office/powerpoint/2010/main" val="413072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5F628-2E66-4FFA-8D2F-E08B764A97D3}"/>
              </a:ext>
            </a:extLst>
          </p:cNvPr>
          <p:cNvSpPr>
            <a:spLocks noGrp="1"/>
          </p:cNvSpPr>
          <p:nvPr>
            <p:ph type="title"/>
          </p:nvPr>
        </p:nvSpPr>
        <p:spPr/>
        <p:txBody>
          <a:bodyPr/>
          <a:lstStyle/>
          <a:p>
            <a:r>
              <a:rPr kumimoji="1" lang="en-US" altLang="ja-JP" dirty="0"/>
              <a:t>3.1</a:t>
            </a:r>
            <a:r>
              <a:rPr kumimoji="1" lang="ja-JP" altLang="en-US" dirty="0"/>
              <a:t>　推測統計学</a:t>
            </a:r>
          </a:p>
        </p:txBody>
      </p:sp>
      <p:sp>
        <p:nvSpPr>
          <p:cNvPr id="4" name="楕円 3">
            <a:extLst>
              <a:ext uri="{FF2B5EF4-FFF2-40B4-BE49-F238E27FC236}">
                <a16:creationId xmlns:a16="http://schemas.microsoft.com/office/drawing/2014/main" id="{11F73F2B-EE67-47E4-97F5-E83DCBEC87EF}"/>
              </a:ext>
            </a:extLst>
          </p:cNvPr>
          <p:cNvSpPr/>
          <p:nvPr/>
        </p:nvSpPr>
        <p:spPr>
          <a:xfrm>
            <a:off x="4960152" y="3386033"/>
            <a:ext cx="1908212" cy="1934714"/>
          </a:xfrm>
          <a:prstGeom prst="ellipse">
            <a:avLst/>
          </a:prstGeom>
          <a:solidFill>
            <a:srgbClr val="0070C0"/>
          </a:solid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BAEBF82-5A56-429C-B313-9BD86F3BC70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212180" y="3683193"/>
            <a:ext cx="504056" cy="504056"/>
          </a:xfrm>
          <a:prstGeom prst="rect">
            <a:avLst/>
          </a:prstGeom>
        </p:spPr>
      </p:pic>
      <p:pic>
        <p:nvPicPr>
          <p:cNvPr id="6" name="図 5">
            <a:extLst>
              <a:ext uri="{FF2B5EF4-FFF2-40B4-BE49-F238E27FC236}">
                <a16:creationId xmlns:a16="http://schemas.microsoft.com/office/drawing/2014/main" id="{0743D282-0D98-4D44-98FB-51F247A2B50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212180" y="4223253"/>
            <a:ext cx="504056" cy="504056"/>
          </a:xfrm>
          <a:prstGeom prst="rect">
            <a:avLst/>
          </a:prstGeom>
        </p:spPr>
      </p:pic>
      <p:pic>
        <p:nvPicPr>
          <p:cNvPr id="7" name="図 6">
            <a:extLst>
              <a:ext uri="{FF2B5EF4-FFF2-40B4-BE49-F238E27FC236}">
                <a16:creationId xmlns:a16="http://schemas.microsoft.com/office/drawing/2014/main" id="{D7E05179-13ED-4B4F-A79E-1602AF61A96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318468" y="4714769"/>
            <a:ext cx="504056" cy="504056"/>
          </a:xfrm>
          <a:prstGeom prst="rect">
            <a:avLst/>
          </a:prstGeom>
        </p:spPr>
      </p:pic>
      <p:pic>
        <p:nvPicPr>
          <p:cNvPr id="8" name="図 7">
            <a:extLst>
              <a:ext uri="{FF2B5EF4-FFF2-40B4-BE49-F238E27FC236}">
                <a16:creationId xmlns:a16="http://schemas.microsoft.com/office/drawing/2014/main" id="{001BBF68-8D6D-4EA4-B3DB-E0E37389727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738184" y="4875644"/>
            <a:ext cx="504056" cy="504056"/>
          </a:xfrm>
          <a:prstGeom prst="rect">
            <a:avLst/>
          </a:prstGeom>
        </p:spPr>
      </p:pic>
      <p:pic>
        <p:nvPicPr>
          <p:cNvPr id="9" name="図 8">
            <a:extLst>
              <a:ext uri="{FF2B5EF4-FFF2-40B4-BE49-F238E27FC236}">
                <a16:creationId xmlns:a16="http://schemas.microsoft.com/office/drawing/2014/main" id="{2953DF1D-FCE4-45A6-AE4F-BE168DA155D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860252" y="4403273"/>
            <a:ext cx="504056" cy="504056"/>
          </a:xfrm>
          <a:prstGeom prst="rect">
            <a:avLst/>
          </a:prstGeom>
        </p:spPr>
      </p:pic>
      <p:pic>
        <p:nvPicPr>
          <p:cNvPr id="10" name="図 9">
            <a:extLst>
              <a:ext uri="{FF2B5EF4-FFF2-40B4-BE49-F238E27FC236}">
                <a16:creationId xmlns:a16="http://schemas.microsoft.com/office/drawing/2014/main" id="{4D59D120-BD3C-4D7A-8EC9-923CE86CCE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927966" y="4042744"/>
            <a:ext cx="504056" cy="504056"/>
          </a:xfrm>
          <a:prstGeom prst="rect">
            <a:avLst/>
          </a:prstGeom>
        </p:spPr>
      </p:pic>
      <p:pic>
        <p:nvPicPr>
          <p:cNvPr id="11" name="図 10">
            <a:extLst>
              <a:ext uri="{FF2B5EF4-FFF2-40B4-BE49-F238E27FC236}">
                <a16:creationId xmlns:a16="http://schemas.microsoft.com/office/drawing/2014/main" id="{B2460BE3-68D9-453E-825A-EE62B672692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364308" y="4344499"/>
            <a:ext cx="504056" cy="504056"/>
          </a:xfrm>
          <a:prstGeom prst="rect">
            <a:avLst/>
          </a:prstGeom>
        </p:spPr>
      </p:pic>
      <p:pic>
        <p:nvPicPr>
          <p:cNvPr id="12" name="図 11">
            <a:extLst>
              <a:ext uri="{FF2B5EF4-FFF2-40B4-BE49-F238E27FC236}">
                <a16:creationId xmlns:a16="http://schemas.microsoft.com/office/drawing/2014/main" id="{CEE26284-AF74-4D55-966B-04738B9331C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055669" y="4706415"/>
            <a:ext cx="504056" cy="504056"/>
          </a:xfrm>
          <a:prstGeom prst="rect">
            <a:avLst/>
          </a:prstGeom>
        </p:spPr>
      </p:pic>
      <p:pic>
        <p:nvPicPr>
          <p:cNvPr id="13" name="図 12">
            <a:extLst>
              <a:ext uri="{FF2B5EF4-FFF2-40B4-BE49-F238E27FC236}">
                <a16:creationId xmlns:a16="http://schemas.microsoft.com/office/drawing/2014/main" id="{6687C8E1-0788-4B13-ACCE-AAD6AC07F14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6280007" y="3764529"/>
            <a:ext cx="504056" cy="504056"/>
          </a:xfrm>
          <a:prstGeom prst="rect">
            <a:avLst/>
          </a:prstGeom>
        </p:spPr>
      </p:pic>
      <p:pic>
        <p:nvPicPr>
          <p:cNvPr id="14" name="図 13">
            <a:extLst>
              <a:ext uri="{FF2B5EF4-FFF2-40B4-BE49-F238E27FC236}">
                <a16:creationId xmlns:a16="http://schemas.microsoft.com/office/drawing/2014/main" id="{00E8DC32-BA2F-413B-BF9F-016331F05E6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893077" y="3440059"/>
            <a:ext cx="504056" cy="504056"/>
          </a:xfrm>
          <a:prstGeom prst="rect">
            <a:avLst/>
          </a:prstGeom>
        </p:spPr>
      </p:pic>
      <p:sp>
        <p:nvSpPr>
          <p:cNvPr id="15" name="楕円 14">
            <a:extLst>
              <a:ext uri="{FF2B5EF4-FFF2-40B4-BE49-F238E27FC236}">
                <a16:creationId xmlns:a16="http://schemas.microsoft.com/office/drawing/2014/main" id="{DAC3E4C0-4709-4DB3-A66A-46F57F8D0D1A}"/>
              </a:ext>
            </a:extLst>
          </p:cNvPr>
          <p:cNvSpPr/>
          <p:nvPr/>
        </p:nvSpPr>
        <p:spPr>
          <a:xfrm>
            <a:off x="2313708" y="3560778"/>
            <a:ext cx="1584176" cy="1602158"/>
          </a:xfrm>
          <a:prstGeom prst="ellipse">
            <a:avLst/>
          </a:prstGeom>
          <a:solidFill>
            <a:srgbClr val="00B050"/>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90CE0DCC-BE06-4B03-B133-66C7220A42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403921" y="4050603"/>
            <a:ext cx="504056" cy="504056"/>
          </a:xfrm>
          <a:prstGeom prst="rect">
            <a:avLst/>
          </a:prstGeom>
        </p:spPr>
      </p:pic>
      <p:pic>
        <p:nvPicPr>
          <p:cNvPr id="17" name="図 16">
            <a:extLst>
              <a:ext uri="{FF2B5EF4-FFF2-40B4-BE49-F238E27FC236}">
                <a16:creationId xmlns:a16="http://schemas.microsoft.com/office/drawing/2014/main" id="{32FE862C-C25F-49C9-9922-0E197E6723C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835969" y="4617132"/>
            <a:ext cx="504056" cy="504056"/>
          </a:xfrm>
          <a:prstGeom prst="rect">
            <a:avLst/>
          </a:prstGeom>
        </p:spPr>
      </p:pic>
      <p:pic>
        <p:nvPicPr>
          <p:cNvPr id="18" name="図 17">
            <a:extLst>
              <a:ext uri="{FF2B5EF4-FFF2-40B4-BE49-F238E27FC236}">
                <a16:creationId xmlns:a16="http://schemas.microsoft.com/office/drawing/2014/main" id="{8BFAE1AE-3356-4299-AE0C-D3709B69ED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015989" y="3659280"/>
            <a:ext cx="504056" cy="504056"/>
          </a:xfrm>
          <a:prstGeom prst="rect">
            <a:avLst/>
          </a:prstGeom>
        </p:spPr>
      </p:pic>
      <p:pic>
        <p:nvPicPr>
          <p:cNvPr id="19" name="図 18">
            <a:extLst>
              <a:ext uri="{FF2B5EF4-FFF2-40B4-BE49-F238E27FC236}">
                <a16:creationId xmlns:a16="http://schemas.microsoft.com/office/drawing/2014/main" id="{2768036D-6C63-4F29-A3F4-812E1E21F39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145298" y="4260634"/>
            <a:ext cx="504056" cy="504056"/>
          </a:xfrm>
          <a:prstGeom prst="rect">
            <a:avLst/>
          </a:prstGeom>
        </p:spPr>
      </p:pic>
      <p:sp>
        <p:nvSpPr>
          <p:cNvPr id="20" name="円弧 19">
            <a:extLst>
              <a:ext uri="{FF2B5EF4-FFF2-40B4-BE49-F238E27FC236}">
                <a16:creationId xmlns:a16="http://schemas.microsoft.com/office/drawing/2014/main" id="{7C48C0C3-C6B7-4D7B-876F-796B6834EE38}"/>
              </a:ext>
            </a:extLst>
          </p:cNvPr>
          <p:cNvSpPr/>
          <p:nvPr/>
        </p:nvSpPr>
        <p:spPr>
          <a:xfrm rot="21378302" flipH="1">
            <a:off x="2601287" y="3724739"/>
            <a:ext cx="3312595" cy="1490817"/>
          </a:xfrm>
          <a:prstGeom prst="arc">
            <a:avLst>
              <a:gd name="adj1" fmla="val 12381153"/>
              <a:gd name="adj2" fmla="val 1914565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875A55A0-3E75-4E29-9A6A-1F23D8B7A809}"/>
              </a:ext>
            </a:extLst>
          </p:cNvPr>
          <p:cNvSpPr/>
          <p:nvPr/>
        </p:nvSpPr>
        <p:spPr>
          <a:xfrm rot="21378302" flipH="1" flipV="1">
            <a:off x="2946417" y="3624013"/>
            <a:ext cx="3439074" cy="1496716"/>
          </a:xfrm>
          <a:prstGeom prst="arc">
            <a:avLst>
              <a:gd name="adj1" fmla="val 13433496"/>
              <a:gd name="adj2" fmla="val 20575830"/>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431F7EE7-CAD2-4FB3-9630-E98DB0643B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451533" y="3913396"/>
            <a:ext cx="504056" cy="504056"/>
          </a:xfrm>
          <a:prstGeom prst="rect">
            <a:avLst/>
          </a:prstGeom>
        </p:spPr>
      </p:pic>
      <p:cxnSp>
        <p:nvCxnSpPr>
          <p:cNvPr id="23" name="直線矢印コネクタ 22">
            <a:extLst>
              <a:ext uri="{FF2B5EF4-FFF2-40B4-BE49-F238E27FC236}">
                <a16:creationId xmlns:a16="http://schemas.microsoft.com/office/drawing/2014/main" id="{97DFFD28-0BBD-4BAD-966A-A2B24BDEE6C3}"/>
              </a:ext>
            </a:extLst>
          </p:cNvPr>
          <p:cNvCxnSpPr>
            <a:cxnSpLocks/>
            <a:endCxn id="19" idx="0"/>
          </p:cNvCxnSpPr>
          <p:nvPr/>
        </p:nvCxnSpPr>
        <p:spPr>
          <a:xfrm flipH="1">
            <a:off x="3649354" y="4501638"/>
            <a:ext cx="1640716" cy="11024"/>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59A9A76B-EA99-404E-83CC-E82A702826A6}"/>
              </a:ext>
            </a:extLst>
          </p:cNvPr>
          <p:cNvSpPr txBox="1"/>
          <p:nvPr/>
        </p:nvSpPr>
        <p:spPr>
          <a:xfrm>
            <a:off x="5513158" y="2972605"/>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a:t>
            </a:r>
          </a:p>
        </p:txBody>
      </p:sp>
      <p:sp>
        <p:nvSpPr>
          <p:cNvPr id="25" name="テキスト ボックス 24">
            <a:extLst>
              <a:ext uri="{FF2B5EF4-FFF2-40B4-BE49-F238E27FC236}">
                <a16:creationId xmlns:a16="http://schemas.microsoft.com/office/drawing/2014/main" id="{D2C8A130-D17B-44E3-91F9-74FF4BC0A9DD}"/>
              </a:ext>
            </a:extLst>
          </p:cNvPr>
          <p:cNvSpPr txBox="1"/>
          <p:nvPr/>
        </p:nvSpPr>
        <p:spPr>
          <a:xfrm>
            <a:off x="2756982" y="3112020"/>
            <a:ext cx="69762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p>
        </p:txBody>
      </p:sp>
      <p:sp>
        <p:nvSpPr>
          <p:cNvPr id="26" name="矢印: U ターン 25">
            <a:extLst>
              <a:ext uri="{FF2B5EF4-FFF2-40B4-BE49-F238E27FC236}">
                <a16:creationId xmlns:a16="http://schemas.microsoft.com/office/drawing/2014/main" id="{B159A69F-B6F2-49C7-8E52-796479621041}"/>
              </a:ext>
            </a:extLst>
          </p:cNvPr>
          <p:cNvSpPr/>
          <p:nvPr/>
        </p:nvSpPr>
        <p:spPr>
          <a:xfrm rot="10800000" flipH="1">
            <a:off x="3015989" y="5143809"/>
            <a:ext cx="3145282" cy="542454"/>
          </a:xfrm>
          <a:prstGeom prst="uturnArrow">
            <a:avLst>
              <a:gd name="adj1" fmla="val 16614"/>
              <a:gd name="adj2" fmla="val 25000"/>
              <a:gd name="adj3" fmla="val 25000"/>
              <a:gd name="adj4" fmla="val 43750"/>
              <a:gd name="adj5" fmla="val 58754"/>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4A340EAE-10E5-43F0-87C0-376AA37F6E61}"/>
              </a:ext>
            </a:extLst>
          </p:cNvPr>
          <p:cNvSpPr txBox="1"/>
          <p:nvPr/>
        </p:nvSpPr>
        <p:spPr>
          <a:xfrm>
            <a:off x="3203848" y="5711440"/>
            <a:ext cx="3831475" cy="353943"/>
          </a:xfrm>
          <a:prstGeom prst="rect">
            <a:avLst/>
          </a:prstGeom>
          <a:noFill/>
        </p:spPr>
        <p:txBody>
          <a:bodyPr wrap="square" rtlCol="0">
            <a:spAutoFit/>
          </a:bodyPr>
          <a:lstStyle/>
          <a:p>
            <a:pPr algn="just"/>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母集団の分布の特性を推定</a:t>
            </a:r>
          </a:p>
        </p:txBody>
      </p:sp>
      <p:sp>
        <p:nvSpPr>
          <p:cNvPr id="28" name="テキスト ボックス 27">
            <a:extLst>
              <a:ext uri="{FF2B5EF4-FFF2-40B4-BE49-F238E27FC236}">
                <a16:creationId xmlns:a16="http://schemas.microsoft.com/office/drawing/2014/main" id="{24AAE6F6-47F7-4038-A39F-3FD1282CC126}"/>
              </a:ext>
            </a:extLst>
          </p:cNvPr>
          <p:cNvSpPr txBox="1"/>
          <p:nvPr/>
        </p:nvSpPr>
        <p:spPr>
          <a:xfrm>
            <a:off x="3993204" y="4112552"/>
            <a:ext cx="69762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抽出</a:t>
            </a:r>
          </a:p>
        </p:txBody>
      </p:sp>
      <p:sp>
        <p:nvSpPr>
          <p:cNvPr id="29" name="テキスト ボックス 28">
            <a:extLst>
              <a:ext uri="{FF2B5EF4-FFF2-40B4-BE49-F238E27FC236}">
                <a16:creationId xmlns:a16="http://schemas.microsoft.com/office/drawing/2014/main" id="{1D2CF0C2-CC01-463A-A00F-A3C1D5254952}"/>
              </a:ext>
            </a:extLst>
          </p:cNvPr>
          <p:cNvSpPr txBox="1"/>
          <p:nvPr/>
        </p:nvSpPr>
        <p:spPr>
          <a:xfrm>
            <a:off x="6938807" y="3865999"/>
            <a:ext cx="1732310" cy="61555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調べようとする調査対象の全体</a:t>
            </a:r>
          </a:p>
        </p:txBody>
      </p:sp>
      <p:sp>
        <p:nvSpPr>
          <p:cNvPr id="30" name="テキスト ボックス 29">
            <a:extLst>
              <a:ext uri="{FF2B5EF4-FFF2-40B4-BE49-F238E27FC236}">
                <a16:creationId xmlns:a16="http://schemas.microsoft.com/office/drawing/2014/main" id="{B1DCFF6A-9D68-4D72-A0DF-51E6D00599B2}"/>
              </a:ext>
            </a:extLst>
          </p:cNvPr>
          <p:cNvSpPr txBox="1"/>
          <p:nvPr/>
        </p:nvSpPr>
        <p:spPr>
          <a:xfrm>
            <a:off x="450941" y="3828024"/>
            <a:ext cx="1829755" cy="113877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調査のために母集団から抜き出された要素の全体（観測データ）</a:t>
            </a:r>
          </a:p>
        </p:txBody>
      </p:sp>
      <p:sp>
        <p:nvSpPr>
          <p:cNvPr id="31" name="テキスト ボックス 30">
            <a:extLst>
              <a:ext uri="{FF2B5EF4-FFF2-40B4-BE49-F238E27FC236}">
                <a16:creationId xmlns:a16="http://schemas.microsoft.com/office/drawing/2014/main" id="{B06B0CA8-C8AB-437F-BDAD-55443413035F}"/>
              </a:ext>
            </a:extLst>
          </p:cNvPr>
          <p:cNvSpPr txBox="1"/>
          <p:nvPr/>
        </p:nvSpPr>
        <p:spPr>
          <a:xfrm>
            <a:off x="6894019" y="4764690"/>
            <a:ext cx="1786654" cy="87716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興味はこちらだが全数調査は不可能な場合が多い</a:t>
            </a:r>
          </a:p>
        </p:txBody>
      </p:sp>
      <p:sp>
        <p:nvSpPr>
          <p:cNvPr id="32" name="矢印: 右 31">
            <a:extLst>
              <a:ext uri="{FF2B5EF4-FFF2-40B4-BE49-F238E27FC236}">
                <a16:creationId xmlns:a16="http://schemas.microsoft.com/office/drawing/2014/main" id="{97ABB5C8-E287-428E-9F4D-579545C77547}"/>
              </a:ext>
            </a:extLst>
          </p:cNvPr>
          <p:cNvSpPr/>
          <p:nvPr/>
        </p:nvSpPr>
        <p:spPr>
          <a:xfrm rot="16200000">
            <a:off x="7555931" y="4515659"/>
            <a:ext cx="288032" cy="21003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コンテンツ プレースホルダー 33">
            <a:extLst>
              <a:ext uri="{FF2B5EF4-FFF2-40B4-BE49-F238E27FC236}">
                <a16:creationId xmlns:a16="http://schemas.microsoft.com/office/drawing/2014/main" id="{A8294663-2FC0-4185-B2A7-D3AD5055A73F}"/>
              </a:ext>
            </a:extLst>
          </p:cNvPr>
          <p:cNvSpPr>
            <a:spLocks noGrp="1"/>
          </p:cNvSpPr>
          <p:nvPr>
            <p:ph idx="1"/>
          </p:nvPr>
        </p:nvSpPr>
        <p:spPr>
          <a:xfrm>
            <a:off x="395536" y="1904606"/>
            <a:ext cx="8352928" cy="1049582"/>
          </a:xfrm>
        </p:spPr>
        <p:txBody>
          <a:bodyPr/>
          <a:lstStyle/>
          <a:p>
            <a:r>
              <a:rPr lang="ja-JP" altLang="en-US" sz="2700" dirty="0"/>
              <a:t>母集団の特性（</a:t>
            </a:r>
            <a:r>
              <a:rPr lang="ja-JP" altLang="en-US" sz="2700" dirty="0">
                <a:solidFill>
                  <a:srgbClr val="FFFF00"/>
                </a:solidFill>
              </a:rPr>
              <a:t>母数</a:t>
            </a:r>
            <a:r>
              <a:rPr lang="en-US" altLang="ja-JP" sz="2700" baseline="30000" dirty="0">
                <a:solidFill>
                  <a:srgbClr val="FF0000"/>
                </a:solidFill>
              </a:rPr>
              <a:t>※</a:t>
            </a:r>
            <a:r>
              <a:rPr lang="ja-JP" altLang="en-US" sz="2700" dirty="0"/>
              <a:t>）の値を，標本から推定する学問</a:t>
            </a:r>
          </a:p>
          <a:p>
            <a:pPr marL="0" indent="0">
              <a:buNone/>
            </a:pPr>
            <a:r>
              <a:rPr lang="ja-JP" altLang="en-US" sz="2000" dirty="0">
                <a:solidFill>
                  <a:srgbClr val="FFFF00"/>
                </a:solidFill>
              </a:rPr>
              <a:t>　</a:t>
            </a:r>
            <a:r>
              <a:rPr lang="en-US" altLang="ja-JP" sz="2300" dirty="0">
                <a:solidFill>
                  <a:srgbClr val="FF0000"/>
                </a:solidFill>
              </a:rPr>
              <a:t>※</a:t>
            </a:r>
            <a:r>
              <a:rPr lang="ja-JP" altLang="en-US" sz="2300" dirty="0"/>
              <a:t>母数：母集団の分布形を決める平均や分散などの未知の定数</a:t>
            </a:r>
          </a:p>
          <a:p>
            <a:endParaRPr lang="ja-JP" altLang="en-US" dirty="0"/>
          </a:p>
        </p:txBody>
      </p:sp>
    </p:spTree>
    <p:extLst>
      <p:ext uri="{BB962C8B-B14F-4D97-AF65-F5344CB8AC3E}">
        <p14:creationId xmlns:p14="http://schemas.microsoft.com/office/powerpoint/2010/main" val="163661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5" grpId="0"/>
      <p:bldP spid="26" grpId="0" animBg="1"/>
      <p:bldP spid="27" grpId="0"/>
      <p:bldP spid="28" grpId="0"/>
      <p:bldP spid="30" grpId="0"/>
      <p:bldP spid="31"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D8C6A-AA57-4A76-8AE0-D2140276D8D7}"/>
              </a:ext>
            </a:extLst>
          </p:cNvPr>
          <p:cNvSpPr>
            <a:spLocks noGrp="1"/>
          </p:cNvSpPr>
          <p:nvPr>
            <p:ph type="title"/>
          </p:nvPr>
        </p:nvSpPr>
        <p:spPr/>
        <p:txBody>
          <a:bodyPr/>
          <a:lstStyle/>
          <a:p>
            <a:r>
              <a:rPr kumimoji="1" lang="ja-JP" altLang="en-US" dirty="0"/>
              <a:t>誤差の指標②　標準誤差</a:t>
            </a: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0952F57A-494D-4BB5-BA4B-D8E259D1E985}"/>
                  </a:ext>
                </a:extLst>
              </p:cNvPr>
              <p:cNvSpPr/>
              <p:nvPr/>
            </p:nvSpPr>
            <p:spPr>
              <a:xfrm>
                <a:off x="395536" y="2060848"/>
                <a:ext cx="8352928" cy="2899640"/>
              </a:xfrm>
              <a:prstGeom prst="rect">
                <a:avLst/>
              </a:prstGeom>
            </p:spPr>
            <p:txBody>
              <a:bodyPr wrap="square">
                <a:spAutoFit/>
              </a:bodyPr>
              <a:lstStyle/>
              <a:p>
                <a:pPr marL="342900" lvl="0" indent="-342900" algn="just">
                  <a:spcBef>
                    <a:spcPct val="20000"/>
                  </a:spcBef>
                  <a:buBlip>
                    <a:blip r:embed="rId2"/>
                  </a:buBlip>
                </a:pPr>
                <a:r>
                  <a:rPr kumimoji="1" lang="ja-JP" altLang="en-US" sz="2700" kern="0" dirty="0">
                    <a:solidFill>
                      <a:srgbClr val="FFFFFF"/>
                    </a:solidFill>
                    <a:latin typeface="ＭＳ Ｐゴシック" panose="020B0600070205080204" pitchFamily="50" charset="-128"/>
                  </a:rPr>
                  <a:t>標本の標準偏差：</a:t>
                </a:r>
                <a:r>
                  <a:rPr kumimoji="1" lang="ja-JP" altLang="en-US" sz="2700" kern="0" dirty="0">
                    <a:solidFill>
                      <a:srgbClr val="FFFF00"/>
                    </a:solidFill>
                    <a:latin typeface="ＭＳ Ｐゴシック" panose="020B0600070205080204" pitchFamily="50" charset="-128"/>
                  </a:rPr>
                  <a:t>標準誤差（</a:t>
                </a:r>
                <a:r>
                  <a:rPr kumimoji="1" lang="en-US" altLang="ja-JP" sz="2700" kern="0" dirty="0">
                    <a:solidFill>
                      <a:srgbClr val="FFFF00"/>
                    </a:solidFill>
                    <a:latin typeface="ＭＳ Ｐゴシック" panose="020B0600070205080204" pitchFamily="50" charset="-128"/>
                  </a:rPr>
                  <a:t>SE)</a:t>
                </a:r>
                <a:r>
                  <a:rPr kumimoji="1" lang="ja-JP" altLang="en-US" sz="2700" kern="0" dirty="0">
                    <a:solidFill>
                      <a:srgbClr val="FFFFFF"/>
                    </a:solidFill>
                    <a:latin typeface="ＭＳ Ｐゴシック" panose="020B0600070205080204" pitchFamily="50" charset="-128"/>
                  </a:rPr>
                  <a:t>→誤差分散の平方根</a:t>
                </a:r>
                <a:endParaRPr kumimoji="1" lang="en-US" altLang="ja-JP" sz="2700" kern="0" dirty="0">
                  <a:solidFill>
                    <a:srgbClr val="FFFFFF"/>
                  </a:solidFill>
                  <a:latin typeface="ＭＳ Ｐゴシック" panose="020B0600070205080204" pitchFamily="50" charset="-128"/>
                </a:endParaRPr>
              </a:p>
              <a:p>
                <a:pPr marL="342900" lvl="0" indent="-342900" algn="just">
                  <a:spcBef>
                    <a:spcPct val="20000"/>
                  </a:spcBef>
                  <a:buBlip>
                    <a:blip r:embed="rId2"/>
                  </a:buBlip>
                </a:pPr>
                <a:endParaRPr kumimoji="1" lang="ja-JP" altLang="en-US" sz="1500" kern="0" dirty="0">
                  <a:solidFill>
                    <a:schemeClr val="bg1"/>
                  </a:solidFill>
                  <a:latin typeface="ＭＳ Ｐゴシック" pitchFamily="50" charset="-128"/>
                </a:endParaRPr>
              </a:p>
              <a:p>
                <a:pPr lvl="0" algn="just">
                  <a:spcBef>
                    <a:spcPct val="20000"/>
                  </a:spcBef>
                </a:pPr>
                <a:r>
                  <a:rPr kumimoji="1" lang="ja-JP" altLang="en-US" sz="2500" kern="0" dirty="0">
                    <a:solidFill>
                      <a:schemeClr val="bg1"/>
                    </a:solidFill>
                    <a:latin typeface="ＭＳ Ｐゴシック" pitchFamily="50" charset="-128"/>
                  </a:rPr>
                  <a:t>　　母標準誤差　 </a:t>
                </a:r>
                <a:r>
                  <a:rPr kumimoji="1" lang="ja-JP" altLang="en-US" sz="2500" kern="0" dirty="0">
                    <a:solidFill>
                      <a:srgbClr val="FFFFFF"/>
                    </a:solidFill>
                    <a:latin typeface="ＭＳ Ｐゴシック" pitchFamily="50" charset="-128"/>
                  </a:rPr>
                  <a:t>：</a:t>
                </a:r>
                <a14:m>
                  <m:oMath xmlns:m="http://schemas.openxmlformats.org/officeDocument/2006/math">
                    <m:sSub>
                      <m:sSubPr>
                        <m:ctrlPr>
                          <a:rPr kumimoji="1" lang="en-US" altLang="ja-JP" sz="2500" i="1" kern="0" smtClean="0">
                            <a:solidFill>
                              <a:srgbClr val="FFFFFF"/>
                            </a:solidFill>
                            <a:latin typeface="Cambria Math" panose="02040503050406030204" pitchFamily="18" charset="0"/>
                          </a:rPr>
                        </m:ctrlPr>
                      </m:sSubPr>
                      <m:e>
                        <m:r>
                          <a:rPr kumimoji="1" lang="ja-JP" altLang="en-US" sz="2500" i="1" kern="0">
                            <a:solidFill>
                              <a:srgbClr val="FFFFFF"/>
                            </a:solidFill>
                            <a:latin typeface="Cambria Math"/>
                          </a:rPr>
                          <m:t>𝜎</m:t>
                        </m:r>
                      </m:e>
                      <m:sub>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𝑥</m:t>
                            </m:r>
                          </m:e>
                        </m:acc>
                      </m:sub>
                    </m:sSub>
                    <m:r>
                      <a:rPr kumimoji="1" lang="ja-JP" altLang="en-US" sz="2500" kern="0">
                        <a:solidFill>
                          <a:srgbClr val="FFFFFF"/>
                        </a:solidFill>
                        <a:latin typeface="Cambria Math"/>
                      </a:rPr>
                      <m:t>=</m:t>
                    </m:r>
                    <m:r>
                      <a:rPr kumimoji="1" lang="en-US" altLang="ja-JP" sz="2500" b="0" i="1" kern="0" smtClean="0">
                        <a:solidFill>
                          <a:srgbClr val="FFFFFF"/>
                        </a:solidFill>
                        <a:latin typeface="Cambria Math" panose="02040503050406030204" pitchFamily="18" charset="0"/>
                      </a:rPr>
                      <m:t>  </m:t>
                    </m:r>
                    <m:r>
                      <a:rPr kumimoji="1" lang="ja-JP" altLang="en-US" sz="2500" i="1" ker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r>
                          <a:rPr kumimoji="1" lang="en-US" altLang="ja-JP" sz="2500" i="1" kern="0">
                            <a:solidFill>
                              <a:srgbClr val="FFFFFF"/>
                            </a:solidFill>
                            <a:latin typeface="Cambria Math" panose="02040503050406030204" pitchFamily="18" charset="0"/>
                          </a:rPr>
                          <m:t>𝜎</m:t>
                        </m:r>
                      </m:num>
                      <m:den>
                        <m:rad>
                          <m:radPr>
                            <m:degHide m:val="on"/>
                            <m:ctrlPr>
                              <a:rPr kumimoji="1" lang="ja-JP" altLang="en-US" sz="2500" i="1" kern="0" smtClean="0">
                                <a:solidFill>
                                  <a:srgbClr val="FFFFFF"/>
                                </a:solidFill>
                                <a:latin typeface="Cambria Math" panose="02040503050406030204" pitchFamily="18" charset="0"/>
                              </a:rPr>
                            </m:ctrlPr>
                          </m:radPr>
                          <m:deg/>
                          <m:e>
                            <m:r>
                              <a:rPr kumimoji="1" lang="en-US" altLang="ja-JP" sz="2500" b="0" i="1" kern="0" smtClean="0">
                                <a:solidFill>
                                  <a:srgbClr val="FFFFFF"/>
                                </a:solidFill>
                                <a:latin typeface="Cambria Math" panose="02040503050406030204" pitchFamily="18" charset="0"/>
                              </a:rPr>
                              <m:t>𝑛</m:t>
                            </m:r>
                          </m:e>
                        </m:rad>
                      </m:den>
                    </m:f>
                  </m:oMath>
                </a14:m>
                <a:endParaRPr kumimoji="1" lang="en-US" altLang="ja-JP" sz="2500" i="1" kern="0" dirty="0">
                  <a:solidFill>
                    <a:srgbClr val="FFFFFF"/>
                  </a:solidFill>
                  <a:latin typeface="ＭＳ Ｐゴシック" pitchFamily="50" charset="-128"/>
                </a:endParaRPr>
              </a:p>
              <a:p>
                <a:pPr lvl="0" algn="just">
                  <a:spcBef>
                    <a:spcPct val="20000"/>
                  </a:spcBef>
                </a:pPr>
                <a:r>
                  <a:rPr kumimoji="1" lang="ja-JP" altLang="en-US" sz="2500" kern="0" dirty="0">
                    <a:solidFill>
                      <a:schemeClr val="bg1"/>
                    </a:solidFill>
                    <a:latin typeface="ＭＳ Ｐゴシック" pitchFamily="50" charset="-128"/>
                  </a:rPr>
                  <a:t>    標本標準誤差</a:t>
                </a:r>
                <a:r>
                  <a:rPr kumimoji="1" lang="ja-JP" altLang="en-US" sz="2500" kern="0" dirty="0">
                    <a:solidFill>
                      <a:srgbClr val="FFFFFF"/>
                    </a:solidFill>
                    <a:latin typeface="ＭＳ Ｐゴシック" pitchFamily="50" charset="-128"/>
                  </a:rPr>
                  <a:t>：</a:t>
                </a:r>
                <a14:m>
                  <m:oMath xmlns:m="http://schemas.openxmlformats.org/officeDocument/2006/math">
                    <m:sSub>
                      <m:sSubPr>
                        <m:ctrlPr>
                          <a:rPr kumimoji="1" lang="en-US" altLang="ja-JP" sz="2500" i="1" kern="0">
                            <a:solidFill>
                              <a:srgbClr val="FFFFFF"/>
                            </a:solidFill>
                            <a:latin typeface="Cambria Math" panose="02040503050406030204" pitchFamily="18" charset="0"/>
                          </a:rPr>
                        </m:ctrlPr>
                      </m:sSubPr>
                      <m:e>
                        <m:r>
                          <a:rPr kumimoji="1" lang="en-US" altLang="ja-JP" sz="2500" b="0" i="1" kern="0" smtClean="0">
                            <a:solidFill>
                              <a:srgbClr val="FFFFFF"/>
                            </a:solidFill>
                            <a:latin typeface="Cambria Math" panose="02040503050406030204" pitchFamily="18" charset="0"/>
                          </a:rPr>
                          <m:t>𝑠</m:t>
                        </m:r>
                      </m:e>
                      <m:sub>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𝑥</m:t>
                            </m:r>
                          </m:e>
                        </m:acc>
                      </m:sub>
                    </m:sSub>
                    <m:r>
                      <a:rPr kumimoji="1" lang="ja-JP" altLang="en-US" sz="2500" kern="0">
                        <a:solidFill>
                          <a:srgbClr val="FFFFFF"/>
                        </a:solidFill>
                        <a:latin typeface="Cambria Math"/>
                      </a:rPr>
                      <m:t>=</m:t>
                    </m:r>
                    <m:r>
                      <a:rPr kumimoji="1" lang="ja-JP" altLang="en-US" sz="2500" i="1" ker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r>
                          <a:rPr kumimoji="1" lang="en-US" altLang="ja-JP" sz="2500" b="0" i="1" kern="0" smtClean="0">
                            <a:solidFill>
                              <a:srgbClr val="FFFFFF"/>
                            </a:solidFill>
                            <a:latin typeface="Cambria Math" panose="02040503050406030204" pitchFamily="18" charset="0"/>
                          </a:rPr>
                          <m:t>𝑠</m:t>
                        </m:r>
                      </m:num>
                      <m:den>
                        <m:rad>
                          <m:radPr>
                            <m:degHide m:val="on"/>
                            <m:ctrlPr>
                              <a:rPr kumimoji="1" lang="ja-JP" altLang="en-US" sz="2500" i="1" kern="0" smtClean="0">
                                <a:solidFill>
                                  <a:srgbClr val="FFFFFF"/>
                                </a:solidFill>
                                <a:latin typeface="Cambria Math" panose="02040503050406030204" pitchFamily="18" charset="0"/>
                              </a:rPr>
                            </m:ctrlPr>
                          </m:radPr>
                          <m:deg/>
                          <m:e>
                            <m:r>
                              <a:rPr kumimoji="1" lang="en-US" altLang="ja-JP" sz="2500" b="0" i="1" kern="0" smtClean="0">
                                <a:solidFill>
                                  <a:srgbClr val="FFFFFF"/>
                                </a:solidFill>
                                <a:latin typeface="Cambria Math" panose="02040503050406030204" pitchFamily="18" charset="0"/>
                              </a:rPr>
                              <m:t>𝑛</m:t>
                            </m:r>
                          </m:e>
                        </m:rad>
                      </m:den>
                    </m:f>
                  </m:oMath>
                </a14:m>
                <a:r>
                  <a:rPr kumimoji="1" lang="ja-JP" altLang="en-US" sz="2500" i="1" kern="0" dirty="0">
                    <a:solidFill>
                      <a:srgbClr val="FFFFFF"/>
                    </a:solidFill>
                    <a:latin typeface="ＭＳ Ｐゴシック" pitchFamily="50" charset="-128"/>
                  </a:rPr>
                  <a:t>　</a:t>
                </a:r>
                <a:endParaRPr kumimoji="1" lang="en-US" altLang="ja-JP" sz="2500" kern="0" dirty="0">
                  <a:solidFill>
                    <a:srgbClr val="FFFFFF"/>
                  </a:solidFill>
                  <a:latin typeface="ＭＳ Ｐゴシック" pitchFamily="50" charset="-128"/>
                </a:endParaRPr>
              </a:p>
              <a:p>
                <a:pPr lvl="0" algn="just">
                  <a:spcBef>
                    <a:spcPct val="20000"/>
                  </a:spcBef>
                </a:pPr>
                <a:r>
                  <a:rPr kumimoji="1" lang="ja-JP" altLang="en-US" sz="2500" kern="0" dirty="0">
                    <a:solidFill>
                      <a:schemeClr val="bg1"/>
                    </a:solidFill>
                    <a:latin typeface="ＭＳ Ｐゴシック" pitchFamily="50" charset="-128"/>
                  </a:rPr>
                  <a:t>    </a:t>
                </a:r>
                <a:r>
                  <a:rPr kumimoji="1" lang="ja-JP" altLang="en-US" sz="2500" kern="0" dirty="0">
                    <a:solidFill>
                      <a:srgbClr val="FFFF00"/>
                    </a:solidFill>
                    <a:latin typeface="ＭＳ Ｐゴシック" pitchFamily="50" charset="-128"/>
                  </a:rPr>
                  <a:t>不偏標準誤差</a:t>
                </a:r>
                <a:r>
                  <a:rPr kumimoji="1" lang="ja-JP" altLang="en-US" sz="2500" kern="0" dirty="0">
                    <a:solidFill>
                      <a:schemeClr val="bg1"/>
                    </a:solidFill>
                    <a:latin typeface="ＭＳ Ｐゴシック" pitchFamily="50" charset="-128"/>
                  </a:rPr>
                  <a:t>：</a:t>
                </a:r>
                <a14:m>
                  <m:oMath xmlns:m="http://schemas.openxmlformats.org/officeDocument/2006/math">
                    <m:sSub>
                      <m:sSubPr>
                        <m:ctrlPr>
                          <a:rPr kumimoji="1" lang="en-US" altLang="ja-JP" sz="2500" i="1" kern="0">
                            <a:solidFill>
                              <a:srgbClr val="FFFFFF"/>
                            </a:solidFill>
                            <a:latin typeface="Cambria Math" panose="02040503050406030204" pitchFamily="18" charset="0"/>
                          </a:rPr>
                        </m:ctrlPr>
                      </m:sSubPr>
                      <m:e>
                        <m:acc>
                          <m:accPr>
                            <m:chr m:val="̂"/>
                            <m:ctrlPr>
                              <a:rPr kumimoji="1" lang="en-US" altLang="ja-JP" sz="2500" i="1" kern="0" smtClean="0">
                                <a:solidFill>
                                  <a:srgbClr val="FFFFFF"/>
                                </a:solidFill>
                                <a:latin typeface="Cambria Math" panose="02040503050406030204" pitchFamily="18" charset="0"/>
                              </a:rPr>
                            </m:ctrlPr>
                          </m:accPr>
                          <m:e>
                            <m:r>
                              <a:rPr kumimoji="1" lang="ja-JP" altLang="en-US" sz="2500" i="1" kern="0">
                                <a:solidFill>
                                  <a:srgbClr val="FFFFFF"/>
                                </a:solidFill>
                                <a:latin typeface="Cambria Math"/>
                              </a:rPr>
                              <m:t>𝜎</m:t>
                            </m:r>
                          </m:e>
                        </m:acc>
                      </m:e>
                      <m:sub>
                        <m:acc>
                          <m:accPr>
                            <m:chr m:val="̅"/>
                            <m:ctrlPr>
                              <a:rPr kumimoji="1" lang="ja-JP" altLang="en-US" sz="2500" i="1" kern="0">
                                <a:solidFill>
                                  <a:srgbClr val="FFFFFF"/>
                                </a:solidFill>
                                <a:latin typeface="Cambria Math" panose="02040503050406030204" pitchFamily="18" charset="0"/>
                              </a:rPr>
                            </m:ctrlPr>
                          </m:accPr>
                          <m:e>
                            <m:r>
                              <a:rPr kumimoji="1" lang="ja-JP" altLang="en-US" sz="2500" i="1" kern="0">
                                <a:solidFill>
                                  <a:srgbClr val="FFFFFF"/>
                                </a:solidFill>
                                <a:latin typeface="Cambria Math"/>
                              </a:rPr>
                              <m:t>𝑥</m:t>
                            </m:r>
                          </m:e>
                        </m:acc>
                      </m:sub>
                    </m:sSub>
                    <m:r>
                      <a:rPr kumimoji="1" lang="ja-JP" altLang="en-US" sz="2500" kern="0">
                        <a:solidFill>
                          <a:srgbClr val="FFFFFF"/>
                        </a:solidFill>
                        <a:latin typeface="Cambria Math"/>
                      </a:rPr>
                      <m:t>=</m:t>
                    </m:r>
                    <m:r>
                      <a:rPr kumimoji="1" lang="en-US" altLang="ja-JP" sz="2500" b="0" i="0" kern="0" smtClean="0">
                        <a:solidFill>
                          <a:srgbClr val="FFFFFF"/>
                        </a:solidFill>
                        <a:latin typeface="Cambria Math" panose="02040503050406030204" pitchFamily="18" charset="0"/>
                      </a:rPr>
                      <m:t>    </m:t>
                    </m:r>
                    <m:r>
                      <a:rPr kumimoji="1" lang="ja-JP" altLang="en-US" sz="2500" i="1" kern="0">
                        <a:solidFill>
                          <a:srgbClr val="FFFFFF"/>
                        </a:solidFill>
                        <a:latin typeface="Cambria Math" panose="02040503050406030204" pitchFamily="18" charset="0"/>
                      </a:rPr>
                      <m:t>　　　　</m:t>
                    </m:r>
                    <m:r>
                      <a:rPr kumimoji="1" lang="en-US" altLang="ja-JP" sz="2500" b="0" i="1" kern="0" smtClea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acc>
                          <m:accPr>
                            <m:chr m:val="̂"/>
                            <m:ctrlPr>
                              <a:rPr kumimoji="1" lang="ja-JP" altLang="en-US" sz="2500" i="1" kern="0" smtClean="0">
                                <a:solidFill>
                                  <a:srgbClr val="FFFFFF"/>
                                </a:solidFill>
                                <a:latin typeface="Cambria Math" panose="02040503050406030204" pitchFamily="18" charset="0"/>
                              </a:rPr>
                            </m:ctrlPr>
                          </m:accPr>
                          <m:e>
                            <m:r>
                              <a:rPr kumimoji="1" lang="en-US" altLang="ja-JP" sz="2500" i="1" kern="0">
                                <a:solidFill>
                                  <a:srgbClr val="FFFFFF"/>
                                </a:solidFill>
                                <a:latin typeface="Cambria Math" panose="02040503050406030204" pitchFamily="18" charset="0"/>
                              </a:rPr>
                              <m:t>𝜎</m:t>
                            </m:r>
                          </m:e>
                        </m:acc>
                      </m:num>
                      <m:den>
                        <m:rad>
                          <m:radPr>
                            <m:degHide m:val="on"/>
                            <m:ctrlPr>
                              <a:rPr kumimoji="1" lang="ja-JP" altLang="en-US" sz="2500" i="1" kern="0" smtClean="0">
                                <a:solidFill>
                                  <a:srgbClr val="FFFFFF"/>
                                </a:solidFill>
                                <a:latin typeface="Cambria Math" panose="02040503050406030204" pitchFamily="18" charset="0"/>
                              </a:rPr>
                            </m:ctrlPr>
                          </m:radPr>
                          <m:deg/>
                          <m:e>
                            <m:r>
                              <a:rPr kumimoji="1" lang="en-US" altLang="ja-JP" sz="2500" b="0" i="1" kern="0" smtClean="0">
                                <a:solidFill>
                                  <a:srgbClr val="FFFFFF"/>
                                </a:solidFill>
                                <a:latin typeface="Cambria Math" panose="02040503050406030204" pitchFamily="18" charset="0"/>
                              </a:rPr>
                              <m:t>𝑛</m:t>
                            </m:r>
                          </m:e>
                        </m:rad>
                      </m:den>
                    </m:f>
                    <m:r>
                      <a:rPr kumimoji="1" lang="en-US" altLang="ja-JP" sz="2500" b="0" i="1" kern="0" smtClean="0">
                        <a:solidFill>
                          <a:srgbClr val="FFFFFF"/>
                        </a:solidFill>
                        <a:latin typeface="Cambria Math" panose="02040503050406030204" pitchFamily="18" charset="0"/>
                      </a:rPr>
                      <m:t> </m:t>
                    </m:r>
                    <m:r>
                      <a:rPr kumimoji="1" lang="ja-JP" altLang="en-US" sz="2500" i="1" kern="0">
                        <a:solidFill>
                          <a:srgbClr val="FFFFFF"/>
                        </a:solidFill>
                        <a:latin typeface="Cambria Math" panose="02040503050406030204" pitchFamily="18" charset="0"/>
                      </a:rPr>
                      <m:t>か</m:t>
                    </m:r>
                    <m:r>
                      <a:rPr kumimoji="1" lang="en-US" altLang="ja-JP" sz="2500" b="0" i="1" kern="0" smtClean="0">
                        <a:solidFill>
                          <a:srgbClr val="FFFFFF"/>
                        </a:solidFill>
                        <a:latin typeface="Cambria Math" panose="02040503050406030204" pitchFamily="18" charset="0"/>
                      </a:rPr>
                      <m:t>         </m:t>
                    </m:r>
                    <m:r>
                      <a:rPr kumimoji="1" lang="ja-JP" altLang="en-US" sz="2500" i="1" kern="0">
                        <a:solidFill>
                          <a:srgbClr val="FFFFFF"/>
                        </a:solidFill>
                        <a:latin typeface="Cambria Math" panose="02040503050406030204" pitchFamily="18" charset="0"/>
                      </a:rPr>
                      <m:t>　　　　</m:t>
                    </m:r>
                    <m:r>
                      <a:rPr kumimoji="1" lang="en-US" altLang="ja-JP" sz="2500" i="1" kern="0">
                        <a:solidFill>
                          <a:srgbClr val="FFFFFF"/>
                        </a:solidFill>
                        <a:latin typeface="Cambria Math" panose="02040503050406030204" pitchFamily="18" charset="0"/>
                      </a:rPr>
                      <m:t>=</m:t>
                    </m:r>
                    <m:f>
                      <m:fPr>
                        <m:ctrlPr>
                          <a:rPr kumimoji="1" lang="ja-JP" altLang="en-US" sz="2500" i="1" kern="0">
                            <a:solidFill>
                              <a:srgbClr val="FFFFFF"/>
                            </a:solidFill>
                            <a:latin typeface="Cambria Math" panose="02040503050406030204" pitchFamily="18" charset="0"/>
                          </a:rPr>
                        </m:ctrlPr>
                      </m:fPr>
                      <m:num>
                        <m:r>
                          <a:rPr kumimoji="1" lang="en-US" altLang="ja-JP" sz="2500" b="0" i="1" kern="0" smtClean="0">
                            <a:solidFill>
                              <a:srgbClr val="FFFFFF"/>
                            </a:solidFill>
                            <a:latin typeface="Cambria Math" panose="02040503050406030204" pitchFamily="18" charset="0"/>
                          </a:rPr>
                          <m:t>𝑠</m:t>
                        </m:r>
                      </m:num>
                      <m:den>
                        <m:rad>
                          <m:radPr>
                            <m:degHide m:val="on"/>
                            <m:ctrlPr>
                              <a:rPr kumimoji="1" lang="ja-JP" altLang="en-US" sz="2500" i="1" kern="0" smtClean="0">
                                <a:solidFill>
                                  <a:srgbClr val="FFFFFF"/>
                                </a:solidFill>
                                <a:latin typeface="Cambria Math" panose="02040503050406030204" pitchFamily="18" charset="0"/>
                              </a:rPr>
                            </m:ctrlPr>
                          </m:radPr>
                          <m:deg/>
                          <m:e>
                            <m:r>
                              <a:rPr kumimoji="1" lang="en-US" altLang="ja-JP" sz="2500" b="0" i="1" kern="0" smtClean="0">
                                <a:solidFill>
                                  <a:srgbClr val="FFFFFF"/>
                                </a:solidFill>
                                <a:latin typeface="Cambria Math" panose="02040503050406030204" pitchFamily="18" charset="0"/>
                              </a:rPr>
                              <m:t>𝑛</m:t>
                            </m:r>
                            <m:r>
                              <a:rPr kumimoji="1" lang="en-US" altLang="ja-JP" sz="2500" b="0" i="1" kern="0" smtClean="0">
                                <a:solidFill>
                                  <a:srgbClr val="FFFFFF"/>
                                </a:solidFill>
                                <a:latin typeface="Cambria Math" panose="02040503050406030204" pitchFamily="18" charset="0"/>
                              </a:rPr>
                              <m:t>−1</m:t>
                            </m:r>
                          </m:e>
                        </m:rad>
                      </m:den>
                    </m:f>
                  </m:oMath>
                </a14:m>
                <a:endParaRPr kumimoji="1" lang="en-US" altLang="ja-JP" sz="2500" kern="0" dirty="0">
                  <a:solidFill>
                    <a:srgbClr val="FFFFFF"/>
                  </a:solidFill>
                  <a:latin typeface="ＭＳ Ｐゴシック" pitchFamily="50" charset="-128"/>
                </a:endParaRPr>
              </a:p>
            </p:txBody>
          </p:sp>
        </mc:Choice>
        <mc:Fallback xmlns="">
          <p:sp>
            <p:nvSpPr>
              <p:cNvPr id="5" name="正方形/長方形 4">
                <a:extLst>
                  <a:ext uri="{FF2B5EF4-FFF2-40B4-BE49-F238E27FC236}">
                    <a16:creationId xmlns:a16="http://schemas.microsoft.com/office/drawing/2014/main" id="{0952F57A-494D-4BB5-BA4B-D8E259D1E985}"/>
                  </a:ext>
                </a:extLst>
              </p:cNvPr>
              <p:cNvSpPr>
                <a:spLocks noRot="1" noChangeAspect="1" noMove="1" noResize="1" noEditPoints="1" noAdjustHandles="1" noChangeArrowheads="1" noChangeShapeType="1" noTextEdit="1"/>
              </p:cNvSpPr>
              <p:nvPr/>
            </p:nvSpPr>
            <p:spPr>
              <a:xfrm>
                <a:off x="395536" y="2060848"/>
                <a:ext cx="8352928" cy="2899640"/>
              </a:xfrm>
              <a:prstGeom prst="rect">
                <a:avLst/>
              </a:prstGeom>
              <a:blipFill>
                <a:blip r:embed="rId3"/>
                <a:stretch>
                  <a:fillRect t="-18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6CA7915-BC48-4372-B1E3-289B484AE2A9}"/>
                  </a:ext>
                </a:extLst>
              </p:cNvPr>
              <p:cNvSpPr/>
              <p:nvPr/>
            </p:nvSpPr>
            <p:spPr>
              <a:xfrm>
                <a:off x="3347864" y="2824070"/>
                <a:ext cx="1372619" cy="686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kern="0">
                              <a:solidFill>
                                <a:srgbClr val="FFFFFF"/>
                              </a:solidFill>
                              <a:latin typeface="Cambria Math" panose="02040503050406030204" pitchFamily="18" charset="0"/>
                            </a:rPr>
                          </m:ctrlPr>
                        </m:fPr>
                        <m:num>
                          <m:r>
                            <a:rPr kumimoji="1" lang="ja-JP" altLang="en-US" sz="1600" i="1" kern="0">
                              <a:solidFill>
                                <a:srgbClr val="FFFFFF"/>
                              </a:solidFill>
                              <a:latin typeface="Cambria Math" panose="02040503050406030204" pitchFamily="18" charset="0"/>
                            </a:rPr>
                            <m:t>母標準偏差</m:t>
                          </m:r>
                        </m:num>
                        <m:den>
                          <m:rad>
                            <m:radPr>
                              <m:degHide m:val="on"/>
                              <m:ctrlPr>
                                <a:rPr kumimoji="1" lang="ja-JP" altLang="en-US" sz="1600" i="1" kern="0" smtClean="0">
                                  <a:solidFill>
                                    <a:srgbClr val="FFFFFF"/>
                                  </a:solidFill>
                                  <a:latin typeface="Cambria Math" panose="02040503050406030204" pitchFamily="18" charset="0"/>
                                </a:rPr>
                              </m:ctrlPr>
                            </m:radPr>
                            <m:deg/>
                            <m:e>
                              <m:r>
                                <a:rPr kumimoji="1" lang="ja-JP" altLang="en-US" sz="1600" i="1" kern="0">
                                  <a:solidFill>
                                    <a:srgbClr val="FFFFFF"/>
                                  </a:solidFill>
                                  <a:latin typeface="Cambria Math" panose="02040503050406030204" pitchFamily="18" charset="0"/>
                                </a:rPr>
                                <m:t>標本サイズ</m:t>
                              </m:r>
                            </m:e>
                          </m:rad>
                        </m:den>
                      </m:f>
                    </m:oMath>
                  </m:oMathPara>
                </a14:m>
                <a:endParaRPr lang="ja-JP" altLang="en-US" sz="1600" dirty="0"/>
              </a:p>
            </p:txBody>
          </p:sp>
        </mc:Choice>
        <mc:Fallback xmlns="">
          <p:sp>
            <p:nvSpPr>
              <p:cNvPr id="6" name="正方形/長方形 5">
                <a:extLst>
                  <a:ext uri="{FF2B5EF4-FFF2-40B4-BE49-F238E27FC236}">
                    <a16:creationId xmlns:a16="http://schemas.microsoft.com/office/drawing/2014/main" id="{D6CA7915-BC48-4372-B1E3-289B484AE2A9}"/>
                  </a:ext>
                </a:extLst>
              </p:cNvPr>
              <p:cNvSpPr>
                <a:spLocks noRot="1" noChangeAspect="1" noMove="1" noResize="1" noEditPoints="1" noAdjustHandles="1" noChangeArrowheads="1" noChangeShapeType="1" noTextEdit="1"/>
              </p:cNvSpPr>
              <p:nvPr/>
            </p:nvSpPr>
            <p:spPr>
              <a:xfrm>
                <a:off x="3347864" y="2824070"/>
                <a:ext cx="1372619" cy="68659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35257E97-0463-4163-ABCF-78014C595B9C}"/>
                  </a:ext>
                </a:extLst>
              </p:cNvPr>
              <p:cNvSpPr/>
              <p:nvPr/>
            </p:nvSpPr>
            <p:spPr>
              <a:xfrm>
                <a:off x="3555893" y="3512863"/>
                <a:ext cx="1467068" cy="686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kern="0" smtClean="0">
                              <a:solidFill>
                                <a:srgbClr val="FFFFFF"/>
                              </a:solidFill>
                              <a:latin typeface="Cambria Math" panose="02040503050406030204" pitchFamily="18" charset="0"/>
                            </a:rPr>
                          </m:ctrlPr>
                        </m:fPr>
                        <m:num>
                          <m:r>
                            <a:rPr kumimoji="1" lang="ja-JP" altLang="en-US" sz="1600" i="1" kern="0" smtClean="0">
                              <a:solidFill>
                                <a:srgbClr val="FFFFFF"/>
                              </a:solidFill>
                              <a:latin typeface="Cambria Math" panose="02040503050406030204" pitchFamily="18" charset="0"/>
                            </a:rPr>
                            <m:t>標本</m:t>
                          </m:r>
                          <m:r>
                            <a:rPr kumimoji="1" lang="ja-JP" altLang="en-US" sz="1600" i="1" kern="0">
                              <a:solidFill>
                                <a:srgbClr val="FFFFFF"/>
                              </a:solidFill>
                              <a:latin typeface="Cambria Math" panose="02040503050406030204" pitchFamily="18" charset="0"/>
                            </a:rPr>
                            <m:t>標準偏差</m:t>
                          </m:r>
                        </m:num>
                        <m:den>
                          <m:rad>
                            <m:radPr>
                              <m:degHide m:val="on"/>
                              <m:ctrlPr>
                                <a:rPr kumimoji="1" lang="ja-JP" altLang="en-US" sz="1600" i="1" kern="0" smtClean="0">
                                  <a:solidFill>
                                    <a:srgbClr val="FFFFFF"/>
                                  </a:solidFill>
                                  <a:latin typeface="Cambria Math" panose="02040503050406030204" pitchFamily="18" charset="0"/>
                                </a:rPr>
                              </m:ctrlPr>
                            </m:radPr>
                            <m:deg/>
                            <m:e>
                              <m:r>
                                <a:rPr kumimoji="1" lang="ja-JP" altLang="en-US" sz="1600" i="1" kern="0">
                                  <a:solidFill>
                                    <a:srgbClr val="FFFFFF"/>
                                  </a:solidFill>
                                  <a:latin typeface="Cambria Math" panose="02040503050406030204" pitchFamily="18" charset="0"/>
                                </a:rPr>
                                <m:t>標本サイズ</m:t>
                              </m:r>
                            </m:e>
                          </m:rad>
                        </m:den>
                      </m:f>
                    </m:oMath>
                  </m:oMathPara>
                </a14:m>
                <a:endParaRPr lang="ja-JP" altLang="en-US" sz="1600" dirty="0"/>
              </a:p>
            </p:txBody>
          </p:sp>
        </mc:Choice>
        <mc:Fallback xmlns="">
          <p:sp>
            <p:nvSpPr>
              <p:cNvPr id="7" name="正方形/長方形 6">
                <a:extLst>
                  <a:ext uri="{FF2B5EF4-FFF2-40B4-BE49-F238E27FC236}">
                    <a16:creationId xmlns:a16="http://schemas.microsoft.com/office/drawing/2014/main" id="{35257E97-0463-4163-ABCF-78014C595B9C}"/>
                  </a:ext>
                </a:extLst>
              </p:cNvPr>
              <p:cNvSpPr>
                <a:spLocks noRot="1" noChangeAspect="1" noMove="1" noResize="1" noEditPoints="1" noAdjustHandles="1" noChangeArrowheads="1" noChangeShapeType="1" noTextEdit="1"/>
              </p:cNvSpPr>
              <p:nvPr/>
            </p:nvSpPr>
            <p:spPr>
              <a:xfrm>
                <a:off x="3555893" y="3512863"/>
                <a:ext cx="1467068" cy="68659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3D761006-A768-4C45-9BA1-FB115CA39EF7}"/>
                  </a:ext>
                </a:extLst>
              </p:cNvPr>
              <p:cNvSpPr/>
              <p:nvPr/>
            </p:nvSpPr>
            <p:spPr>
              <a:xfrm>
                <a:off x="6300192" y="4273890"/>
                <a:ext cx="1467068" cy="686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kern="0">
                              <a:solidFill>
                                <a:srgbClr val="FFFFFF"/>
                              </a:solidFill>
                              <a:latin typeface="Cambria Math" panose="02040503050406030204" pitchFamily="18" charset="0"/>
                            </a:rPr>
                          </m:ctrlPr>
                        </m:fPr>
                        <m:num>
                          <m:r>
                            <a:rPr kumimoji="1" lang="ja-JP" altLang="en-US" sz="1600" i="1" kern="0" smtClean="0">
                              <a:solidFill>
                                <a:srgbClr val="FFFFFF"/>
                              </a:solidFill>
                              <a:latin typeface="Cambria Math" panose="02040503050406030204" pitchFamily="18" charset="0"/>
                            </a:rPr>
                            <m:t>標本</m:t>
                          </m:r>
                          <m:r>
                            <a:rPr kumimoji="1" lang="ja-JP" altLang="en-US" sz="1600" i="1" kern="0">
                              <a:solidFill>
                                <a:srgbClr val="FFFFFF"/>
                              </a:solidFill>
                              <a:latin typeface="Cambria Math" panose="02040503050406030204" pitchFamily="18" charset="0"/>
                            </a:rPr>
                            <m:t>標準偏差</m:t>
                          </m:r>
                        </m:num>
                        <m:den>
                          <m:rad>
                            <m:radPr>
                              <m:degHide m:val="on"/>
                              <m:ctrlPr>
                                <a:rPr kumimoji="1" lang="ja-JP" altLang="en-US" sz="1600" i="1" kern="0" smtClean="0">
                                  <a:solidFill>
                                    <a:srgbClr val="FFFFFF"/>
                                  </a:solidFill>
                                  <a:latin typeface="Cambria Math" panose="02040503050406030204" pitchFamily="18" charset="0"/>
                                </a:rPr>
                              </m:ctrlPr>
                            </m:radPr>
                            <m:deg/>
                            <m:e>
                              <m:r>
                                <a:rPr kumimoji="1" lang="ja-JP" altLang="en-US" sz="1600" i="1" kern="0">
                                  <a:solidFill>
                                    <a:srgbClr val="FFFFFF"/>
                                  </a:solidFill>
                                  <a:latin typeface="Cambria Math" panose="02040503050406030204" pitchFamily="18" charset="0"/>
                                </a:rPr>
                                <m:t>自由</m:t>
                              </m:r>
                              <m:r>
                                <a:rPr kumimoji="1" lang="ja-JP" altLang="en-US" sz="1600" i="1" kern="0" smtClean="0">
                                  <a:solidFill>
                                    <a:srgbClr val="FFFFFF"/>
                                  </a:solidFill>
                                  <a:latin typeface="Cambria Math" panose="02040503050406030204" pitchFamily="18" charset="0"/>
                                </a:rPr>
                                <m:t>度</m:t>
                              </m:r>
                            </m:e>
                          </m:rad>
                        </m:den>
                      </m:f>
                    </m:oMath>
                  </m:oMathPara>
                </a14:m>
                <a:endParaRPr lang="ja-JP" altLang="en-US" sz="1600" dirty="0"/>
              </a:p>
            </p:txBody>
          </p:sp>
        </mc:Choice>
        <mc:Fallback xmlns="">
          <p:sp>
            <p:nvSpPr>
              <p:cNvPr id="8" name="正方形/長方形 7">
                <a:extLst>
                  <a:ext uri="{FF2B5EF4-FFF2-40B4-BE49-F238E27FC236}">
                    <a16:creationId xmlns:a16="http://schemas.microsoft.com/office/drawing/2014/main" id="{3D761006-A768-4C45-9BA1-FB115CA39EF7}"/>
                  </a:ext>
                </a:extLst>
              </p:cNvPr>
              <p:cNvSpPr>
                <a:spLocks noRot="1" noChangeAspect="1" noMove="1" noResize="1" noEditPoints="1" noAdjustHandles="1" noChangeArrowheads="1" noChangeShapeType="1" noTextEdit="1"/>
              </p:cNvSpPr>
              <p:nvPr/>
            </p:nvSpPr>
            <p:spPr>
              <a:xfrm>
                <a:off x="6300192" y="4273890"/>
                <a:ext cx="1467068" cy="68659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3443E82C-FCA7-4FFB-A894-0F5E5D513F94}"/>
                  </a:ext>
                </a:extLst>
              </p:cNvPr>
              <p:cNvSpPr/>
              <p:nvPr/>
            </p:nvSpPr>
            <p:spPr>
              <a:xfrm>
                <a:off x="3594646" y="4244509"/>
                <a:ext cx="1467068" cy="686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kern="0" smtClean="0">
                              <a:solidFill>
                                <a:srgbClr val="FFFFFF"/>
                              </a:solidFill>
                              <a:latin typeface="Cambria Math" panose="02040503050406030204" pitchFamily="18" charset="0"/>
                            </a:rPr>
                          </m:ctrlPr>
                        </m:fPr>
                        <m:num>
                          <m:r>
                            <a:rPr kumimoji="1" lang="ja-JP" altLang="en-US" sz="1600" i="1" kern="0">
                              <a:solidFill>
                                <a:srgbClr val="FFFFFF"/>
                              </a:solidFill>
                              <a:latin typeface="Cambria Math" panose="02040503050406030204" pitchFamily="18" charset="0"/>
                            </a:rPr>
                            <m:t>不偏標準偏差</m:t>
                          </m:r>
                        </m:num>
                        <m:den>
                          <m:rad>
                            <m:radPr>
                              <m:degHide m:val="on"/>
                              <m:ctrlPr>
                                <a:rPr kumimoji="1" lang="ja-JP" altLang="en-US" sz="1600" i="1" kern="0" smtClean="0">
                                  <a:solidFill>
                                    <a:srgbClr val="FFFFFF"/>
                                  </a:solidFill>
                                  <a:latin typeface="Cambria Math" panose="02040503050406030204" pitchFamily="18" charset="0"/>
                                </a:rPr>
                              </m:ctrlPr>
                            </m:radPr>
                            <m:deg/>
                            <m:e>
                              <m:r>
                                <a:rPr kumimoji="1" lang="ja-JP" altLang="en-US" sz="1600" i="1" kern="0">
                                  <a:solidFill>
                                    <a:srgbClr val="FFFFFF"/>
                                  </a:solidFill>
                                  <a:latin typeface="Cambria Math" panose="02040503050406030204" pitchFamily="18" charset="0"/>
                                </a:rPr>
                                <m:t>標本サイズ</m:t>
                              </m:r>
                            </m:e>
                          </m:rad>
                        </m:den>
                      </m:f>
                    </m:oMath>
                  </m:oMathPara>
                </a14:m>
                <a:endParaRPr lang="ja-JP" altLang="en-US" sz="1600" dirty="0"/>
              </a:p>
            </p:txBody>
          </p:sp>
        </mc:Choice>
        <mc:Fallback xmlns="">
          <p:sp>
            <p:nvSpPr>
              <p:cNvPr id="9" name="正方形/長方形 8">
                <a:extLst>
                  <a:ext uri="{FF2B5EF4-FFF2-40B4-BE49-F238E27FC236}">
                    <a16:creationId xmlns:a16="http://schemas.microsoft.com/office/drawing/2014/main" id="{3443E82C-FCA7-4FFB-A894-0F5E5D513F94}"/>
                  </a:ext>
                </a:extLst>
              </p:cNvPr>
              <p:cNvSpPr>
                <a:spLocks noRot="1" noChangeAspect="1" noMove="1" noResize="1" noEditPoints="1" noAdjustHandles="1" noChangeArrowheads="1" noChangeShapeType="1" noTextEdit="1"/>
              </p:cNvSpPr>
              <p:nvPr/>
            </p:nvSpPr>
            <p:spPr>
              <a:xfrm>
                <a:off x="3594646" y="4244509"/>
                <a:ext cx="1467068" cy="686598"/>
              </a:xfrm>
              <a:prstGeom prst="rect">
                <a:avLst/>
              </a:prstGeom>
              <a:blipFill>
                <a:blip r:embed="rId7"/>
                <a:stretch>
                  <a:fillRect/>
                </a:stretch>
              </a:blipFill>
            </p:spPr>
            <p:txBody>
              <a:bodyPr/>
              <a:lstStyle/>
              <a:p>
                <a:r>
                  <a:rPr lang="ja-JP" altLang="en-US">
                    <a:noFill/>
                  </a:rPr>
                  <a:t> </a:t>
                </a:r>
              </a:p>
            </p:txBody>
          </p:sp>
        </mc:Fallback>
      </mc:AlternateContent>
      <p:sp>
        <p:nvSpPr>
          <p:cNvPr id="10" name="左中かっこ 9">
            <a:extLst>
              <a:ext uri="{FF2B5EF4-FFF2-40B4-BE49-F238E27FC236}">
                <a16:creationId xmlns:a16="http://schemas.microsoft.com/office/drawing/2014/main" id="{CF5F4006-8DF3-40B1-8043-1052D0D7EC4A}"/>
              </a:ext>
            </a:extLst>
          </p:cNvPr>
          <p:cNvSpPr/>
          <p:nvPr/>
        </p:nvSpPr>
        <p:spPr>
          <a:xfrm>
            <a:off x="589708" y="2978945"/>
            <a:ext cx="235024" cy="1728192"/>
          </a:xfrm>
          <a:prstGeom prst="leftBrace">
            <a:avLst>
              <a:gd name="adj1" fmla="val 85336"/>
              <a:gd name="adj2" fmla="val 50000"/>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8A19302-EDD9-404F-8726-D8D497E90A3C}"/>
              </a:ext>
            </a:extLst>
          </p:cNvPr>
          <p:cNvSpPr txBox="1"/>
          <p:nvPr/>
        </p:nvSpPr>
        <p:spPr>
          <a:xfrm>
            <a:off x="1331640" y="4924630"/>
            <a:ext cx="4286751"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推定精度の指標として主に用いられる</a:t>
            </a:r>
          </a:p>
        </p:txBody>
      </p:sp>
      <p:cxnSp>
        <p:nvCxnSpPr>
          <p:cNvPr id="13" name="コネクタ: 曲線 12">
            <a:extLst>
              <a:ext uri="{FF2B5EF4-FFF2-40B4-BE49-F238E27FC236}">
                <a16:creationId xmlns:a16="http://schemas.microsoft.com/office/drawing/2014/main" id="{204E032F-47A2-46D5-B49B-6CF479A9FA6D}"/>
              </a:ext>
            </a:extLst>
          </p:cNvPr>
          <p:cNvCxnSpPr>
            <a:cxnSpLocks/>
          </p:cNvCxnSpPr>
          <p:nvPr/>
        </p:nvCxnSpPr>
        <p:spPr>
          <a:xfrm rot="10800000">
            <a:off x="1116325" y="4770574"/>
            <a:ext cx="260415" cy="321065"/>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FB8A8211-9F91-4F85-9FA0-46069D919A83}"/>
              </a:ext>
            </a:extLst>
          </p:cNvPr>
          <p:cNvSpPr/>
          <p:nvPr/>
        </p:nvSpPr>
        <p:spPr>
          <a:xfrm>
            <a:off x="683568" y="5468076"/>
            <a:ext cx="7992888" cy="707886"/>
          </a:xfrm>
          <a:prstGeom prst="rect">
            <a:avLst/>
          </a:prstGeom>
        </p:spPr>
        <p:txBody>
          <a:bodyPr wrap="square">
            <a:spAutoFit/>
          </a:bodyPr>
          <a:lstStyle/>
          <a:p>
            <a:pPr marL="252000" lvl="0" indent="-457200" algn="just">
              <a:spcBef>
                <a:spcPct val="20000"/>
              </a:spcBef>
            </a:pPr>
            <a:r>
              <a:rPr kumimoji="1" lang="en-US" altLang="ja-JP" sz="2000" kern="0" dirty="0">
                <a:solidFill>
                  <a:srgbClr val="FFFFFF"/>
                </a:solidFill>
                <a:latin typeface="ＭＳ Ｐゴシック" panose="020B0600070205080204" pitchFamily="50" charset="-128"/>
              </a:rPr>
              <a:t>※</a:t>
            </a:r>
            <a:r>
              <a:rPr kumimoji="1" lang="ja-JP" altLang="en-US" sz="2000" kern="0" dirty="0">
                <a:solidFill>
                  <a:srgbClr val="FFFFFF"/>
                </a:solidFill>
                <a:latin typeface="ＭＳ Ｐゴシック" panose="020B0600070205080204" pitchFamily="50" charset="-128"/>
              </a:rPr>
              <a:t>アドバイス：点推定を行ったら，その推定の精度を表す不偏標準誤差も記しておくと親切</a:t>
            </a:r>
            <a:endParaRPr kumimoji="1" lang="en-US" altLang="ja-JP" sz="2000" kern="0" dirty="0">
              <a:solidFill>
                <a:srgbClr val="FFFFFF"/>
              </a:solidFill>
              <a:latin typeface="ＭＳ Ｐゴシック" pitchFamily="50" charset="-128"/>
            </a:endParaRPr>
          </a:p>
        </p:txBody>
      </p:sp>
    </p:spTree>
    <p:extLst>
      <p:ext uri="{BB962C8B-B14F-4D97-AF65-F5344CB8AC3E}">
        <p14:creationId xmlns:p14="http://schemas.microsoft.com/office/powerpoint/2010/main" val="587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E07DE-C0E1-4744-999F-821A0B4F8EFE}"/>
              </a:ext>
            </a:extLst>
          </p:cNvPr>
          <p:cNvSpPr>
            <a:spLocks noGrp="1"/>
          </p:cNvSpPr>
          <p:nvPr>
            <p:ph type="title"/>
          </p:nvPr>
        </p:nvSpPr>
        <p:spPr>
          <a:xfrm>
            <a:off x="539552" y="620688"/>
            <a:ext cx="7973888" cy="1143000"/>
          </a:xfrm>
        </p:spPr>
        <p:txBody>
          <a:bodyPr/>
          <a:lstStyle/>
          <a:p>
            <a:pPr algn="l"/>
            <a:r>
              <a:rPr kumimoji="1" lang="ja-JP" altLang="en-US" sz="3000" dirty="0"/>
              <a:t>再確認</a:t>
            </a:r>
            <a:br>
              <a:rPr kumimoji="1" lang="en-US" altLang="ja-JP" sz="4000" dirty="0"/>
            </a:br>
            <a:r>
              <a:rPr kumimoji="1" lang="ja-JP" altLang="en-US" sz="4000" dirty="0"/>
              <a:t>　　　標本分布における母標準誤差　　</a:t>
            </a:r>
          </a:p>
        </p:txBody>
      </p:sp>
      <p:pic>
        <p:nvPicPr>
          <p:cNvPr id="4" name="図 3">
            <a:extLst>
              <a:ext uri="{FF2B5EF4-FFF2-40B4-BE49-F238E27FC236}">
                <a16:creationId xmlns:a16="http://schemas.microsoft.com/office/drawing/2014/main" id="{E9D1EBB1-C5F9-4DA7-9606-9E675C33567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8750" t="10000" r="12500" b="17500"/>
          <a:stretch/>
        </p:blipFill>
        <p:spPr>
          <a:xfrm>
            <a:off x="2699792" y="2636912"/>
            <a:ext cx="4171033" cy="2016224"/>
          </a:xfrm>
          <a:prstGeom prst="rect">
            <a:avLst/>
          </a:prstGeom>
        </p:spPr>
      </p:pic>
      <p:sp>
        <p:nvSpPr>
          <p:cNvPr id="5" name="テキスト ボックス 4">
            <a:extLst>
              <a:ext uri="{FF2B5EF4-FFF2-40B4-BE49-F238E27FC236}">
                <a16:creationId xmlns:a16="http://schemas.microsoft.com/office/drawing/2014/main" id="{CA65912A-9561-49A1-869D-5D9B00595FCC}"/>
              </a:ext>
            </a:extLst>
          </p:cNvPr>
          <p:cNvSpPr txBox="1"/>
          <p:nvPr/>
        </p:nvSpPr>
        <p:spPr>
          <a:xfrm>
            <a:off x="3675477" y="5093726"/>
            <a:ext cx="2396810" cy="323165"/>
          </a:xfrm>
          <a:prstGeom prst="rect">
            <a:avLst/>
          </a:prstGeom>
          <a:noFill/>
        </p:spPr>
        <p:txBody>
          <a:bodyPr wrap="none" rtlCol="0">
            <a:spAutoFit/>
          </a:bodyPr>
          <a:lstStyle/>
          <a:p>
            <a:pPr algn="l"/>
            <a:r>
              <a:rPr kumimoji="1" lang="ja-JP" altLang="en-US" sz="1500" dirty="0">
                <a:solidFill>
                  <a:schemeClr val="bg1"/>
                </a:solidFill>
                <a:latin typeface="+mj-ea"/>
                <a:ea typeface="+mj-ea"/>
                <a:cs typeface="Times New Roman" panose="02020603050405020304" pitchFamily="18" charset="0"/>
              </a:rPr>
              <a:t>母平均</a:t>
            </a:r>
            <a:r>
              <a:rPr kumimoji="1" lang="en-US" altLang="ja-JP" sz="1500" dirty="0">
                <a:solidFill>
                  <a:schemeClr val="bg1"/>
                </a:solidFill>
                <a:latin typeface="+mj-ea"/>
                <a:ea typeface="+mj-ea"/>
                <a:cs typeface="Times New Roman" panose="02020603050405020304" pitchFamily="18" charset="0"/>
              </a:rPr>
              <a:t>±</a:t>
            </a:r>
            <a:r>
              <a:rPr kumimoji="1" lang="ja-JP" altLang="en-US" sz="1500" dirty="0">
                <a:solidFill>
                  <a:srgbClr val="FFFF00"/>
                </a:solidFill>
                <a:latin typeface="+mj-ea"/>
                <a:ea typeface="+mj-ea"/>
                <a:cs typeface="Times New Roman" panose="02020603050405020304" pitchFamily="18" charset="0"/>
              </a:rPr>
              <a:t>母標準誤差の</a:t>
            </a:r>
            <a:r>
              <a:rPr kumimoji="1" lang="en-US" altLang="ja-JP" sz="1500" dirty="0">
                <a:solidFill>
                  <a:srgbClr val="FFFF00"/>
                </a:solidFill>
                <a:latin typeface="+mj-ea"/>
                <a:ea typeface="+mj-ea"/>
                <a:cs typeface="Times New Roman" panose="02020603050405020304" pitchFamily="18" charset="0"/>
              </a:rPr>
              <a:t>1</a:t>
            </a:r>
            <a:r>
              <a:rPr kumimoji="1" lang="ja-JP" altLang="en-US" sz="1500" dirty="0">
                <a:solidFill>
                  <a:srgbClr val="FFFF00"/>
                </a:solidFill>
                <a:latin typeface="+mj-ea"/>
                <a:ea typeface="+mj-ea"/>
                <a:cs typeface="Times New Roman" panose="02020603050405020304" pitchFamily="18" charset="0"/>
              </a:rPr>
              <a:t>倍</a:t>
            </a:r>
          </a:p>
        </p:txBody>
      </p:sp>
      <p:sp>
        <p:nvSpPr>
          <p:cNvPr id="7" name="矢印: 左右 6">
            <a:extLst>
              <a:ext uri="{FF2B5EF4-FFF2-40B4-BE49-F238E27FC236}">
                <a16:creationId xmlns:a16="http://schemas.microsoft.com/office/drawing/2014/main" id="{37620AE5-DE04-4511-A9EF-87FA8DF8AB92}"/>
              </a:ext>
            </a:extLst>
          </p:cNvPr>
          <p:cNvSpPr/>
          <p:nvPr/>
        </p:nvSpPr>
        <p:spPr>
          <a:xfrm>
            <a:off x="4093410" y="4911900"/>
            <a:ext cx="1368152" cy="216024"/>
          </a:xfrm>
          <a:prstGeom prst="lef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AFAECAD-62B2-4B78-BBA8-2357B2B1C224}"/>
                  </a:ext>
                </a:extLst>
              </p:cNvPr>
              <p:cNvSpPr txBox="1"/>
              <p:nvPr/>
            </p:nvSpPr>
            <p:spPr>
              <a:xfrm>
                <a:off x="5183016" y="4637361"/>
                <a:ext cx="682174" cy="323165"/>
              </a:xfrm>
              <a:prstGeom prst="rect">
                <a:avLst/>
              </a:prstGeom>
              <a:noFill/>
            </p:spPr>
            <p:txBody>
              <a:bodyPr wrap="none" rtlCol="0">
                <a:spAutoFit/>
              </a:bodyPr>
              <a:lstStyle/>
              <a:p>
                <a:r>
                  <a:rPr kumimoji="1" lang="en-US" altLang="ja-JP" sz="1500" i="1" dirty="0">
                    <a:solidFill>
                      <a:schemeClr val="bg1"/>
                    </a:solidFill>
                    <a:ea typeface="+mj-ea"/>
                    <a:cs typeface="Times New Roman" panose="02020603050405020304" pitchFamily="18" charset="0"/>
                  </a:rPr>
                  <a:t>μ</a:t>
                </a:r>
                <a:r>
                  <a:rPr kumimoji="1" lang="en-US" altLang="ja-JP" sz="1500" dirty="0">
                    <a:solidFill>
                      <a:schemeClr val="bg1"/>
                    </a:solidFill>
                    <a:ea typeface="+mj-ea"/>
                    <a:cs typeface="Times New Roman" panose="02020603050405020304" pitchFamily="18" charset="0"/>
                  </a:rPr>
                  <a:t>+1</a:t>
                </a:r>
                <a14:m>
                  <m:oMath xmlns:m="http://schemas.openxmlformats.org/officeDocument/2006/math">
                    <m:sSub>
                      <m:sSubPr>
                        <m:ctrlPr>
                          <a:rPr kumimoji="1" lang="en-US" altLang="ja-JP" sz="1500" i="1" smtClean="0">
                            <a:solidFill>
                              <a:schemeClr val="bg1"/>
                            </a:solidFill>
                            <a:latin typeface="Cambria Math" panose="02040503050406030204" pitchFamily="18" charset="0"/>
                            <a:ea typeface="+mj-ea"/>
                            <a:cs typeface="Times New Roman" panose="02020603050405020304" pitchFamily="18" charset="0"/>
                          </a:rPr>
                        </m:ctrlPr>
                      </m:sSubPr>
                      <m:e>
                        <m:r>
                          <m:rPr>
                            <m:nor/>
                          </m:rPr>
                          <a:rPr kumimoji="1" lang="en-US" altLang="ja-JP" sz="1500" i="1" dirty="0">
                            <a:solidFill>
                              <a:schemeClr val="bg1"/>
                            </a:solidFill>
                            <a:ea typeface="+mj-ea"/>
                            <a:cs typeface="Times New Roman" panose="02020603050405020304" pitchFamily="18" charset="0"/>
                          </a:rPr>
                          <m:t>σ</m:t>
                        </m:r>
                      </m:e>
                      <m:sub>
                        <m:acc>
                          <m:accPr>
                            <m:chr m:val="̅"/>
                            <m:ctrlPr>
                              <a:rPr kumimoji="1" lang="ja-JP" altLang="en-US" sz="1500" i="1">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i="1">
                                <a:solidFill>
                                  <a:schemeClr val="bg1"/>
                                </a:solidFill>
                                <a:latin typeface="Cambria Math" panose="02040503050406030204" pitchFamily="18" charset="0"/>
                                <a:ea typeface="+mj-ea"/>
                                <a:cs typeface="Times New Roman" panose="02020603050405020304" pitchFamily="18" charset="0"/>
                              </a:rPr>
                              <m:t>𝑥</m:t>
                            </m:r>
                          </m:e>
                        </m:acc>
                      </m:sub>
                    </m:sSub>
                  </m:oMath>
                </a14:m>
                <a:endParaRPr kumimoji="1" lang="ja-JP" altLang="en-US" sz="1500" dirty="0">
                  <a:solidFill>
                    <a:schemeClr val="bg1"/>
                  </a:solidFill>
                  <a:ea typeface="+mj-ea"/>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AFAECAD-62B2-4B78-BBA8-2357B2B1C224}"/>
                  </a:ext>
                </a:extLst>
              </p:cNvPr>
              <p:cNvSpPr txBox="1">
                <a:spLocks noRot="1" noChangeAspect="1" noMove="1" noResize="1" noEditPoints="1" noAdjustHandles="1" noChangeArrowheads="1" noChangeShapeType="1" noTextEdit="1"/>
              </p:cNvSpPr>
              <p:nvPr/>
            </p:nvSpPr>
            <p:spPr>
              <a:xfrm>
                <a:off x="5183016" y="4637361"/>
                <a:ext cx="682174" cy="323165"/>
              </a:xfrm>
              <a:prstGeom prst="rect">
                <a:avLst/>
              </a:prstGeom>
              <a:blipFill>
                <a:blip r:embed="rId4"/>
                <a:stretch>
                  <a:fillRect l="-3571" t="-5660" r="-16964" b="-188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4538056-D852-4603-94DA-894F9884D933}"/>
                  </a:ext>
                </a:extLst>
              </p:cNvPr>
              <p:cNvSpPr txBox="1"/>
              <p:nvPr/>
            </p:nvSpPr>
            <p:spPr>
              <a:xfrm>
                <a:off x="3790170" y="4637362"/>
                <a:ext cx="637290" cy="323165"/>
              </a:xfrm>
              <a:prstGeom prst="rect">
                <a:avLst/>
              </a:prstGeom>
              <a:noFill/>
            </p:spPr>
            <p:txBody>
              <a:bodyPr wrap="none" rtlCol="0">
                <a:spAutoFit/>
              </a:bodyPr>
              <a:lstStyle/>
              <a:p>
                <a:r>
                  <a:rPr kumimoji="1" lang="en-US" altLang="ja-JP" sz="1500" i="1" dirty="0">
                    <a:solidFill>
                      <a:schemeClr val="bg1"/>
                    </a:solidFill>
                    <a:ea typeface="+mj-ea"/>
                    <a:cs typeface="Times New Roman" panose="02020603050405020304" pitchFamily="18" charset="0"/>
                  </a:rPr>
                  <a:t>μ</a:t>
                </a:r>
                <a:r>
                  <a:rPr kumimoji="1" lang="en-US" altLang="ja-JP" sz="1500" dirty="0">
                    <a:solidFill>
                      <a:schemeClr val="bg1"/>
                    </a:solidFill>
                    <a:ea typeface="+mj-ea"/>
                    <a:cs typeface="Times New Roman" panose="02020603050405020304" pitchFamily="18" charset="0"/>
                  </a:rPr>
                  <a:t>-1</a:t>
                </a:r>
                <a14:m>
                  <m:oMath xmlns:m="http://schemas.openxmlformats.org/officeDocument/2006/math">
                    <m:sSub>
                      <m:sSubPr>
                        <m:ctrlPr>
                          <a:rPr kumimoji="1" lang="en-US" altLang="ja-JP" sz="1500" i="1" smtClean="0">
                            <a:solidFill>
                              <a:schemeClr val="bg1"/>
                            </a:solidFill>
                            <a:latin typeface="Cambria Math" panose="02040503050406030204" pitchFamily="18" charset="0"/>
                            <a:ea typeface="+mj-ea"/>
                            <a:cs typeface="Times New Roman" panose="02020603050405020304" pitchFamily="18" charset="0"/>
                          </a:rPr>
                        </m:ctrlPr>
                      </m:sSubPr>
                      <m:e>
                        <m:r>
                          <m:rPr>
                            <m:nor/>
                          </m:rPr>
                          <a:rPr kumimoji="1" lang="en-US" altLang="ja-JP" sz="1500" i="1" dirty="0">
                            <a:solidFill>
                              <a:schemeClr val="bg1"/>
                            </a:solidFill>
                            <a:ea typeface="+mj-ea"/>
                            <a:cs typeface="Times New Roman" panose="02020603050405020304" pitchFamily="18" charset="0"/>
                          </a:rPr>
                          <m:t>σ</m:t>
                        </m:r>
                      </m:e>
                      <m:sub>
                        <m:acc>
                          <m:accPr>
                            <m:chr m:val="̅"/>
                            <m:ctrlPr>
                              <a:rPr kumimoji="1" lang="ja-JP" altLang="en-US" sz="1500" i="1">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i="1">
                                <a:solidFill>
                                  <a:schemeClr val="bg1"/>
                                </a:solidFill>
                                <a:latin typeface="Cambria Math" panose="02040503050406030204" pitchFamily="18" charset="0"/>
                                <a:ea typeface="+mj-ea"/>
                                <a:cs typeface="Times New Roman" panose="02020603050405020304" pitchFamily="18" charset="0"/>
                              </a:rPr>
                              <m:t>𝑥</m:t>
                            </m:r>
                          </m:e>
                        </m:acc>
                      </m:sub>
                    </m:sSub>
                  </m:oMath>
                </a14:m>
                <a:endParaRPr kumimoji="1" lang="ja-JP" altLang="en-US" sz="1500" dirty="0">
                  <a:solidFill>
                    <a:schemeClr val="bg1"/>
                  </a:solidFill>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64538056-D852-4603-94DA-894F9884D933}"/>
                  </a:ext>
                </a:extLst>
              </p:cNvPr>
              <p:cNvSpPr txBox="1">
                <a:spLocks noRot="1" noChangeAspect="1" noMove="1" noResize="1" noEditPoints="1" noAdjustHandles="1" noChangeArrowheads="1" noChangeShapeType="1" noTextEdit="1"/>
              </p:cNvSpPr>
              <p:nvPr/>
            </p:nvSpPr>
            <p:spPr>
              <a:xfrm>
                <a:off x="3790170" y="4637362"/>
                <a:ext cx="637290" cy="323165"/>
              </a:xfrm>
              <a:prstGeom prst="rect">
                <a:avLst/>
              </a:prstGeom>
              <a:blipFill>
                <a:blip r:embed="rId5"/>
                <a:stretch>
                  <a:fillRect l="-3846" t="-5660" r="-18269" b="-18868"/>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00B5FD5D-360F-4FB2-A294-0AAC39CD7014}"/>
              </a:ext>
            </a:extLst>
          </p:cNvPr>
          <p:cNvSpPr txBox="1"/>
          <p:nvPr/>
        </p:nvSpPr>
        <p:spPr>
          <a:xfrm>
            <a:off x="2251584" y="1896887"/>
            <a:ext cx="5704791" cy="707886"/>
          </a:xfrm>
          <a:prstGeom prst="rect">
            <a:avLst/>
          </a:prstGeom>
          <a:noFill/>
        </p:spPr>
        <p:txBody>
          <a:bodyPr wrap="square" rtlCol="0">
            <a:spAutoFit/>
          </a:bodyPr>
          <a:lstStyle/>
          <a:p>
            <a:pPr algn="just"/>
            <a:r>
              <a:rPr kumimoji="1" lang="ja-JP" altLang="en-US" sz="2000" dirty="0">
                <a:solidFill>
                  <a:schemeClr val="bg1"/>
                </a:solidFill>
                <a:latin typeface="+mj-ea"/>
                <a:ea typeface="+mj-ea"/>
                <a:cs typeface="Times New Roman" panose="02020603050405020304" pitchFamily="18" charset="0"/>
              </a:rPr>
              <a:t>母集団から繰り返し標本を抽出し，その平均を分布させると正規分布に従う（次章の中央極限定理より）</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BC2AFD3-BCD6-43CD-8D50-864A7EA7F567}"/>
                  </a:ext>
                </a:extLst>
              </p:cNvPr>
              <p:cNvSpPr txBox="1"/>
              <p:nvPr/>
            </p:nvSpPr>
            <p:spPr>
              <a:xfrm>
                <a:off x="4586954" y="4575849"/>
                <a:ext cx="39671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i="1">
                          <a:solidFill>
                            <a:schemeClr val="bg1"/>
                          </a:solidFill>
                          <a:latin typeface="Cambria Math" panose="02040503050406030204" pitchFamily="18" charset="0"/>
                          <a:ea typeface="+mj-ea"/>
                          <a:cs typeface="Times New Roman" panose="02020603050405020304" pitchFamily="18" charset="0"/>
                        </a:rPr>
                        <m:t>𝜇</m:t>
                      </m:r>
                    </m:oMath>
                  </m:oMathPara>
                </a14:m>
                <a:endParaRPr kumimoji="1" lang="ja-JP" altLang="en-US" sz="2000" i="1" dirty="0">
                  <a:solidFill>
                    <a:schemeClr val="bg1"/>
                  </a:solidFill>
                  <a:ea typeface="+mj-ea"/>
                  <a:cs typeface="Times New Roman" panose="02020603050405020304" pitchFamily="18" charset="0"/>
                </a:endParaRPr>
              </a:p>
            </p:txBody>
          </p:sp>
        </mc:Choice>
        <mc:Fallback xmlns="">
          <p:sp>
            <p:nvSpPr>
              <p:cNvPr id="13" name="テキスト ボックス 12">
                <a:extLst>
                  <a:ext uri="{FF2B5EF4-FFF2-40B4-BE49-F238E27FC236}">
                    <a16:creationId xmlns:a16="http://schemas.microsoft.com/office/drawing/2014/main" id="{0BC2AFD3-BCD6-43CD-8D50-864A7EA7F567}"/>
                  </a:ext>
                </a:extLst>
              </p:cNvPr>
              <p:cNvSpPr txBox="1">
                <a:spLocks noRot="1" noChangeAspect="1" noMove="1" noResize="1" noEditPoints="1" noAdjustHandles="1" noChangeArrowheads="1" noChangeShapeType="1" noTextEdit="1"/>
              </p:cNvSpPr>
              <p:nvPr/>
            </p:nvSpPr>
            <p:spPr>
              <a:xfrm>
                <a:off x="4586954" y="4575849"/>
                <a:ext cx="396711" cy="400110"/>
              </a:xfrm>
              <a:prstGeom prst="rect">
                <a:avLst/>
              </a:prstGeom>
              <a:blipFill>
                <a:blip r:embed="rId6"/>
                <a:stretch>
                  <a:fillRect b="-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7C5CD4D5-90D1-4745-BCC5-7BC2B890E2E3}"/>
                  </a:ext>
                </a:extLst>
              </p:cNvPr>
              <p:cNvSpPr txBox="1"/>
              <p:nvPr/>
            </p:nvSpPr>
            <p:spPr>
              <a:xfrm>
                <a:off x="6784442" y="4437306"/>
                <a:ext cx="3928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mj-ea"/>
                              <a:cs typeface="Times New Roman" panose="02020603050405020304" pitchFamily="18" charset="0"/>
                            </a:rPr>
                          </m:ctrlPr>
                        </m:accPr>
                        <m:e>
                          <m:r>
                            <a:rPr kumimoji="1" lang="en-US" altLang="ja-JP" sz="2000" b="0" i="1" smtClean="0">
                              <a:solidFill>
                                <a:schemeClr val="bg1"/>
                              </a:solidFill>
                              <a:latin typeface="Cambria Math" panose="02040503050406030204" pitchFamily="18" charset="0"/>
                              <a:ea typeface="+mj-ea"/>
                              <a:cs typeface="Times New Roman" panose="02020603050405020304" pitchFamily="18" charset="0"/>
                            </a:rPr>
                            <m:t>𝑥</m:t>
                          </m:r>
                        </m:e>
                      </m:acc>
                    </m:oMath>
                  </m:oMathPara>
                </a14:m>
                <a:endParaRPr kumimoji="1" lang="ja-JP" altLang="en-US" sz="2000" dirty="0">
                  <a:solidFill>
                    <a:schemeClr val="bg1"/>
                  </a:solidFill>
                  <a:ea typeface="+mj-ea"/>
                  <a:cs typeface="Times New Roman" panose="02020603050405020304" pitchFamily="18" charset="0"/>
                </a:endParaRPr>
              </a:p>
            </p:txBody>
          </p:sp>
        </mc:Choice>
        <mc:Fallback xmlns="">
          <p:sp>
            <p:nvSpPr>
              <p:cNvPr id="14" name="テキスト ボックス 13">
                <a:extLst>
                  <a:ext uri="{FF2B5EF4-FFF2-40B4-BE49-F238E27FC236}">
                    <a16:creationId xmlns:a16="http://schemas.microsoft.com/office/drawing/2014/main" id="{7C5CD4D5-90D1-4745-BCC5-7BC2B890E2E3}"/>
                  </a:ext>
                </a:extLst>
              </p:cNvPr>
              <p:cNvSpPr txBox="1">
                <a:spLocks noRot="1" noChangeAspect="1" noMove="1" noResize="1" noEditPoints="1" noAdjustHandles="1" noChangeArrowheads="1" noChangeShapeType="1" noTextEdit="1"/>
              </p:cNvSpPr>
              <p:nvPr/>
            </p:nvSpPr>
            <p:spPr>
              <a:xfrm>
                <a:off x="6784442" y="4437306"/>
                <a:ext cx="392800" cy="400110"/>
              </a:xfrm>
              <a:prstGeom prst="rect">
                <a:avLst/>
              </a:prstGeom>
              <a:blipFill>
                <a:blip r:embed="rId7"/>
                <a:stretch>
                  <a:fillRect r="-23438"/>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9403DEC3-9BC6-4E44-A1BC-1518F1350646}"/>
              </a:ext>
            </a:extLst>
          </p:cNvPr>
          <p:cNvSpPr txBox="1"/>
          <p:nvPr/>
        </p:nvSpPr>
        <p:spPr>
          <a:xfrm>
            <a:off x="2835651" y="5534658"/>
            <a:ext cx="4824536" cy="707886"/>
          </a:xfrm>
          <a:prstGeom prst="rect">
            <a:avLst/>
          </a:prstGeom>
          <a:noFill/>
        </p:spPr>
        <p:txBody>
          <a:bodyPr wrap="square" rtlCol="0">
            <a:spAutoFit/>
          </a:bodyPr>
          <a:lstStyle/>
          <a:p>
            <a:pPr algn="just"/>
            <a:r>
              <a:rPr kumimoji="1" lang="ja-JP" altLang="en-US" sz="2000" dirty="0">
                <a:solidFill>
                  <a:schemeClr val="bg1"/>
                </a:solidFill>
                <a:latin typeface="+mj-ea"/>
                <a:ea typeface="+mj-ea"/>
                <a:cs typeface="Times New Roman" panose="02020603050405020304" pitchFamily="18" charset="0"/>
              </a:rPr>
              <a:t>沢山ある標本平均のうちの</a:t>
            </a:r>
            <a:r>
              <a:rPr kumimoji="1" lang="en-US" altLang="ja-JP" sz="2000" dirty="0">
                <a:solidFill>
                  <a:schemeClr val="bg1"/>
                </a:solidFill>
                <a:latin typeface="+mj-ea"/>
                <a:ea typeface="+mj-ea"/>
                <a:cs typeface="Times New Roman" panose="02020603050405020304" pitchFamily="18" charset="0"/>
              </a:rPr>
              <a:t>68.2</a:t>
            </a:r>
            <a:r>
              <a:rPr kumimoji="1" lang="ja-JP" altLang="en-US" sz="2000" dirty="0">
                <a:solidFill>
                  <a:schemeClr val="bg1"/>
                </a:solidFill>
                <a:latin typeface="+mj-ea"/>
                <a:ea typeface="+mj-ea"/>
                <a:cs typeface="Times New Roman" panose="02020603050405020304" pitchFamily="18" charset="0"/>
              </a:rPr>
              <a:t>％が</a:t>
            </a:r>
            <a:endParaRPr kumimoji="1" lang="en-US" altLang="ja-JP" sz="2000" dirty="0">
              <a:solidFill>
                <a:schemeClr val="bg1"/>
              </a:solidFill>
              <a:latin typeface="+mj-ea"/>
              <a:ea typeface="+mj-ea"/>
              <a:cs typeface="Times New Roman" panose="02020603050405020304" pitchFamily="18" charset="0"/>
            </a:endParaRPr>
          </a:p>
          <a:p>
            <a:pPr algn="just"/>
            <a:r>
              <a:rPr kumimoji="1" lang="ja-JP" altLang="en-US" sz="2000" dirty="0">
                <a:solidFill>
                  <a:schemeClr val="bg1"/>
                </a:solidFill>
                <a:latin typeface="+mj-ea"/>
                <a:ea typeface="+mj-ea"/>
                <a:cs typeface="Times New Roman" panose="02020603050405020304" pitchFamily="18" charset="0"/>
              </a:rPr>
              <a:t>母平均の</a:t>
            </a:r>
            <a:r>
              <a:rPr kumimoji="1" lang="en-US" altLang="ja-JP" sz="2000" dirty="0">
                <a:solidFill>
                  <a:schemeClr val="bg1"/>
                </a:solidFill>
                <a:latin typeface="+mj-ea"/>
                <a:ea typeface="+mj-ea"/>
                <a:cs typeface="Times New Roman" panose="02020603050405020304" pitchFamily="18" charset="0"/>
              </a:rPr>
              <a:t>±</a:t>
            </a:r>
            <a:r>
              <a:rPr kumimoji="1" lang="ja-JP" altLang="en-US" sz="2000" dirty="0">
                <a:solidFill>
                  <a:schemeClr val="bg1"/>
                </a:solidFill>
                <a:latin typeface="+mj-ea"/>
                <a:ea typeface="+mj-ea"/>
                <a:cs typeface="Times New Roman" panose="02020603050405020304" pitchFamily="18" charset="0"/>
              </a:rPr>
              <a:t>母標準誤差の範囲に含まれる</a:t>
            </a:r>
          </a:p>
        </p:txBody>
      </p:sp>
    </p:spTree>
    <p:extLst>
      <p:ext uri="{BB962C8B-B14F-4D97-AF65-F5344CB8AC3E}">
        <p14:creationId xmlns:p14="http://schemas.microsoft.com/office/powerpoint/2010/main" val="32693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693DA-0570-470B-A32D-578F682948ED}"/>
              </a:ext>
            </a:extLst>
          </p:cNvPr>
          <p:cNvSpPr>
            <a:spLocks noGrp="1"/>
          </p:cNvSpPr>
          <p:nvPr>
            <p:ph type="title"/>
          </p:nvPr>
        </p:nvSpPr>
        <p:spPr>
          <a:xfrm>
            <a:off x="990600" y="620688"/>
            <a:ext cx="7397824" cy="1143000"/>
          </a:xfrm>
        </p:spPr>
        <p:txBody>
          <a:bodyPr/>
          <a:lstStyle/>
          <a:p>
            <a:r>
              <a:rPr kumimoji="1" lang="ja-JP" altLang="en-US" sz="3500" dirty="0"/>
              <a:t>例題　キュウリ収量の不偏標準誤差を</a:t>
            </a:r>
            <a:r>
              <a:rPr kumimoji="1" lang="en-US" altLang="ja-JP" sz="3500" dirty="0"/>
              <a:t>Excel</a:t>
            </a:r>
            <a:r>
              <a:rPr kumimoji="1" lang="ja-JP" altLang="en-US" sz="3500" dirty="0"/>
              <a:t>分析ツールで計算</a:t>
            </a:r>
          </a:p>
        </p:txBody>
      </p:sp>
      <p:pic>
        <p:nvPicPr>
          <p:cNvPr id="5" name="図 4">
            <a:extLst>
              <a:ext uri="{FF2B5EF4-FFF2-40B4-BE49-F238E27FC236}">
                <a16:creationId xmlns:a16="http://schemas.microsoft.com/office/drawing/2014/main" id="{59D48138-3663-4143-8B80-7EACAD669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527" y="2702154"/>
            <a:ext cx="3384376" cy="3155061"/>
          </a:xfrm>
          <a:prstGeom prst="rect">
            <a:avLst/>
          </a:prstGeom>
        </p:spPr>
      </p:pic>
      <p:pic>
        <p:nvPicPr>
          <p:cNvPr id="7" name="図 6">
            <a:extLst>
              <a:ext uri="{FF2B5EF4-FFF2-40B4-BE49-F238E27FC236}">
                <a16:creationId xmlns:a16="http://schemas.microsoft.com/office/drawing/2014/main" id="{75A6D888-231F-494B-B24B-8AA35AEDF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532966"/>
            <a:ext cx="4362482" cy="3324249"/>
          </a:xfrm>
          <a:prstGeom prst="rect">
            <a:avLst/>
          </a:prstGeom>
        </p:spPr>
      </p:pic>
      <p:sp>
        <p:nvSpPr>
          <p:cNvPr id="8" name="テキスト ボックス 7">
            <a:extLst>
              <a:ext uri="{FF2B5EF4-FFF2-40B4-BE49-F238E27FC236}">
                <a16:creationId xmlns:a16="http://schemas.microsoft.com/office/drawing/2014/main" id="{38DD8EB4-630D-4B6F-B96E-3DAEAA8C4E5F}"/>
              </a:ext>
            </a:extLst>
          </p:cNvPr>
          <p:cNvSpPr txBox="1"/>
          <p:nvPr/>
        </p:nvSpPr>
        <p:spPr>
          <a:xfrm>
            <a:off x="467544" y="1878978"/>
            <a:ext cx="3881145" cy="646331"/>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メニュー［データ］→［データ分析］で</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［統計情報］を選択</a:t>
            </a:r>
          </a:p>
        </p:txBody>
      </p:sp>
      <p:sp>
        <p:nvSpPr>
          <p:cNvPr id="9" name="正方形/長方形 8">
            <a:extLst>
              <a:ext uri="{FF2B5EF4-FFF2-40B4-BE49-F238E27FC236}">
                <a16:creationId xmlns:a16="http://schemas.microsoft.com/office/drawing/2014/main" id="{78F12B7C-7EFF-413B-A738-F2996F5D0BD8}"/>
              </a:ext>
            </a:extLst>
          </p:cNvPr>
          <p:cNvSpPr/>
          <p:nvPr/>
        </p:nvSpPr>
        <p:spPr>
          <a:xfrm>
            <a:off x="592535" y="4822324"/>
            <a:ext cx="792088" cy="1597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881D91-31DC-416F-AA73-B2F0565D08F5}"/>
              </a:ext>
            </a:extLst>
          </p:cNvPr>
          <p:cNvSpPr/>
          <p:nvPr/>
        </p:nvSpPr>
        <p:spPr>
          <a:xfrm>
            <a:off x="4637705" y="3195723"/>
            <a:ext cx="1911363" cy="18317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3AF57C-AA07-42FB-89FD-0F687ED15579}"/>
              </a:ext>
            </a:extLst>
          </p:cNvPr>
          <p:cNvSpPr/>
          <p:nvPr/>
        </p:nvSpPr>
        <p:spPr>
          <a:xfrm>
            <a:off x="6693085" y="3195723"/>
            <a:ext cx="2001928" cy="1935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5803CC72-B179-4662-9237-E9F0A052DA6A}"/>
              </a:ext>
            </a:extLst>
          </p:cNvPr>
          <p:cNvSpPr/>
          <p:nvPr/>
        </p:nvSpPr>
        <p:spPr>
          <a:xfrm>
            <a:off x="3988649" y="3573016"/>
            <a:ext cx="360040" cy="40011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F53475F-0E1B-43E2-9B76-A70FABA45224}"/>
              </a:ext>
            </a:extLst>
          </p:cNvPr>
          <p:cNvSpPr txBox="1"/>
          <p:nvPr/>
        </p:nvSpPr>
        <p:spPr>
          <a:xfrm>
            <a:off x="3635896" y="5849394"/>
            <a:ext cx="5166799"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注：分析ツールでは</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不偏標準誤差</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しか計算できない</a:t>
            </a:r>
          </a:p>
        </p:txBody>
      </p:sp>
      <p:sp>
        <p:nvSpPr>
          <p:cNvPr id="14" name="テキスト ボックス 13">
            <a:extLst>
              <a:ext uri="{FF2B5EF4-FFF2-40B4-BE49-F238E27FC236}">
                <a16:creationId xmlns:a16="http://schemas.microsoft.com/office/drawing/2014/main" id="{D1E64AD8-0BC7-4114-A97F-E70955FAD32A}"/>
              </a:ext>
            </a:extLst>
          </p:cNvPr>
          <p:cNvSpPr txBox="1"/>
          <p:nvPr/>
        </p:nvSpPr>
        <p:spPr>
          <a:xfrm>
            <a:off x="4478872" y="2107091"/>
            <a:ext cx="4362482" cy="369332"/>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いろいろな統計量を自動で計算してくれる</a:t>
            </a:r>
          </a:p>
        </p:txBody>
      </p:sp>
    </p:spTree>
    <p:extLst>
      <p:ext uri="{BB962C8B-B14F-4D97-AF65-F5344CB8AC3E}">
        <p14:creationId xmlns:p14="http://schemas.microsoft.com/office/powerpoint/2010/main" val="272306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7338" y="663606"/>
            <a:ext cx="7684740" cy="1143000"/>
          </a:xfrm>
        </p:spPr>
        <p:txBody>
          <a:bodyPr/>
          <a:lstStyle/>
          <a:p>
            <a:r>
              <a:rPr kumimoji="1" lang="en-US" altLang="ja-JP" sz="4000" b="1" dirty="0">
                <a:effectLst>
                  <a:outerShdw blurRad="38100" dist="38100" dir="2700000" algn="tl">
                    <a:srgbClr val="000000">
                      <a:alpha val="43137"/>
                    </a:srgbClr>
                  </a:outerShdw>
                </a:effectLst>
                <a:ea typeface="ＭＳ Ｐゴシック" pitchFamily="50" charset="-128"/>
              </a:rPr>
              <a:t>3.5</a:t>
            </a:r>
            <a:r>
              <a:rPr kumimoji="1" lang="ja-JP" altLang="en-US" sz="4000" b="1" dirty="0">
                <a:effectLst>
                  <a:outerShdw blurRad="38100" dist="38100" dir="2700000" algn="tl">
                    <a:srgbClr val="000000">
                      <a:alpha val="43137"/>
                    </a:srgbClr>
                  </a:outerShdw>
                </a:effectLst>
                <a:ea typeface="ＭＳ Ｐゴシック" pitchFamily="50" charset="-128"/>
              </a:rPr>
              <a:t>　標本分布のまとめ</a:t>
            </a:r>
            <a:br>
              <a:rPr kumimoji="1" lang="en-US" altLang="ja-JP" b="1" dirty="0">
                <a:effectLst>
                  <a:outerShdw blurRad="38100" dist="38100" dir="2700000" algn="tl">
                    <a:srgbClr val="000000">
                      <a:alpha val="43137"/>
                    </a:srgbClr>
                  </a:outerShdw>
                </a:effectLst>
                <a:ea typeface="ＭＳ Ｐゴシック" pitchFamily="50" charset="-128"/>
              </a:rPr>
            </a:br>
            <a:r>
              <a:rPr kumimoji="1" lang="ja-JP" altLang="en-US" sz="3000" b="1" dirty="0">
                <a:effectLst>
                  <a:outerShdw blurRad="38100" dist="38100" dir="2700000" algn="tl">
                    <a:srgbClr val="000000">
                      <a:alpha val="43137"/>
                    </a:srgbClr>
                  </a:outerShdw>
                </a:effectLst>
                <a:ea typeface="ＭＳ Ｐゴシック" pitchFamily="50" charset="-128"/>
              </a:rPr>
              <a:t>（標本サイズと推定誤差の大きさの関係）</a:t>
            </a:r>
          </a:p>
        </p:txBody>
      </p:sp>
      <p:sp>
        <p:nvSpPr>
          <p:cNvPr id="4" name="コンテンツ プレースホルダー 3"/>
          <p:cNvSpPr>
            <a:spLocks noGrp="1"/>
          </p:cNvSpPr>
          <p:nvPr>
            <p:ph idx="1"/>
          </p:nvPr>
        </p:nvSpPr>
        <p:spPr>
          <a:xfrm>
            <a:off x="1403648" y="3140968"/>
            <a:ext cx="6622504" cy="1663080"/>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kumimoji="1" lang="ja-JP" altLang="en-US" dirty="0"/>
          </a:p>
        </p:txBody>
      </p:sp>
      <p:sp>
        <p:nvSpPr>
          <p:cNvPr id="5" name="コンテンツ プレースホルダー 3"/>
          <p:cNvSpPr txBox="1">
            <a:spLocks/>
          </p:cNvSpPr>
          <p:nvPr/>
        </p:nvSpPr>
        <p:spPr bwMode="auto">
          <a:xfrm>
            <a:off x="2901465" y="2636912"/>
            <a:ext cx="3456384" cy="2167136"/>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C00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cxnSp>
        <p:nvCxnSpPr>
          <p:cNvPr id="6" name="直線コネクタ 5"/>
          <p:cNvCxnSpPr/>
          <p:nvPr/>
        </p:nvCxnSpPr>
        <p:spPr>
          <a:xfrm>
            <a:off x="1367644" y="4804048"/>
            <a:ext cx="6696744" cy="0"/>
          </a:xfrm>
          <a:prstGeom prst="line">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4532076" y="2188821"/>
            <a:ext cx="0" cy="2599184"/>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6" name="フリーフォーム 15"/>
          <p:cNvSpPr/>
          <p:nvPr/>
        </p:nvSpPr>
        <p:spPr>
          <a:xfrm>
            <a:off x="1395663" y="3519512"/>
            <a:ext cx="6641432" cy="1269268"/>
          </a:xfrm>
          <a:custGeom>
            <a:avLst/>
            <a:gdLst>
              <a:gd name="connsiteX0" fmla="*/ 0 w 6641432"/>
              <a:gd name="connsiteY0" fmla="*/ 1269056 h 1269268"/>
              <a:gd name="connsiteX1" fmla="*/ 802105 w 6641432"/>
              <a:gd name="connsiteY1" fmla="*/ 1060509 h 1269268"/>
              <a:gd name="connsiteX2" fmla="*/ 3080084 w 6641432"/>
              <a:gd name="connsiteY2" fmla="*/ 1730 h 1269268"/>
              <a:gd name="connsiteX3" fmla="*/ 5069305 w 6641432"/>
              <a:gd name="connsiteY3" fmla="*/ 819877 h 1269268"/>
              <a:gd name="connsiteX4" fmla="*/ 6047874 w 6641432"/>
              <a:gd name="connsiteY4" fmla="*/ 1140720 h 1269268"/>
              <a:gd name="connsiteX5" fmla="*/ 6641432 w 6641432"/>
              <a:gd name="connsiteY5" fmla="*/ 1269056 h 126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1432" h="1269268">
                <a:moveTo>
                  <a:pt x="0" y="1269056"/>
                </a:moveTo>
                <a:cubicBezTo>
                  <a:pt x="144379" y="1270393"/>
                  <a:pt x="288758" y="1271730"/>
                  <a:pt x="802105" y="1060509"/>
                </a:cubicBezTo>
                <a:cubicBezTo>
                  <a:pt x="1315452" y="849288"/>
                  <a:pt x="2368884" y="41835"/>
                  <a:pt x="3080084" y="1730"/>
                </a:cubicBezTo>
                <a:cubicBezTo>
                  <a:pt x="3791284" y="-38375"/>
                  <a:pt x="4574673" y="630045"/>
                  <a:pt x="5069305" y="819877"/>
                </a:cubicBezTo>
                <a:cubicBezTo>
                  <a:pt x="5563937" y="1009709"/>
                  <a:pt x="5785853" y="1065857"/>
                  <a:pt x="6047874" y="1140720"/>
                </a:cubicBezTo>
                <a:cubicBezTo>
                  <a:pt x="6309895" y="1215583"/>
                  <a:pt x="6475663" y="1242319"/>
                  <a:pt x="6641432" y="126905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17" name="テキスト ボックス 16"/>
          <p:cNvSpPr txBox="1"/>
          <p:nvPr/>
        </p:nvSpPr>
        <p:spPr>
          <a:xfrm>
            <a:off x="4311503" y="4804048"/>
            <a:ext cx="441146" cy="400110"/>
          </a:xfrm>
          <a:prstGeom prst="rect">
            <a:avLst/>
          </a:prstGeom>
          <a:noFill/>
        </p:spPr>
        <p:txBody>
          <a:bodyPr wrap="none" rtlCol="0">
            <a:spAutoFit/>
          </a:bodyPr>
          <a:lstStyle/>
          <a:p>
            <a:r>
              <a:rPr kumimoji="1" lang="en-US" altLang="ja-JP" sz="2000" dirty="0">
                <a:solidFill>
                  <a:srgbClr val="FFFFFF"/>
                </a:solidFill>
                <a:latin typeface="HGP教科書体" pitchFamily="18" charset="-128"/>
                <a:ea typeface="HGP教科書体" pitchFamily="18" charset="-128"/>
                <a:cs typeface="Meiryo UI" pitchFamily="50" charset="-128"/>
              </a:rPr>
              <a:t>μ</a:t>
            </a:r>
            <a:endParaRPr kumimoji="1" lang="ja-JP" altLang="en-US" sz="2000" dirty="0">
              <a:solidFill>
                <a:srgbClr val="FFFFFF"/>
              </a:solidFill>
              <a:latin typeface="HGP教科書体" pitchFamily="18" charset="-128"/>
              <a:ea typeface="HGP教科書体" pitchFamily="18" charset="-128"/>
              <a:cs typeface="Meiryo UI" pitchFamily="50" charset="-128"/>
            </a:endParaRPr>
          </a:p>
        </p:txBody>
      </p:sp>
      <p:sp>
        <p:nvSpPr>
          <p:cNvPr id="18" name="テキスト ボックス 17"/>
          <p:cNvSpPr txBox="1"/>
          <p:nvPr/>
        </p:nvSpPr>
        <p:spPr>
          <a:xfrm>
            <a:off x="745272" y="4579897"/>
            <a:ext cx="404172" cy="1708160"/>
          </a:xfrm>
          <a:prstGeom prst="rect">
            <a:avLst/>
          </a:prstGeom>
          <a:noFill/>
        </p:spPr>
        <p:txBody>
          <a:bodyPr wrap="square" rtlCol="0">
            <a:spAutoFit/>
          </a:bodyPr>
          <a:lstStyle/>
          <a:p>
            <a:pPr algn="ctr"/>
            <a:r>
              <a:rPr kumimoji="1" lang="ja-JP" altLang="en-US" sz="1500" dirty="0">
                <a:solidFill>
                  <a:srgbClr val="FFFFFF"/>
                </a:solidFill>
                <a:latin typeface="+mj-ea"/>
                <a:ea typeface="+mj-ea"/>
                <a:cs typeface="Meiryo UI" pitchFamily="50" charset="-128"/>
              </a:rPr>
              <a:t>母集団の最小値</a:t>
            </a:r>
          </a:p>
        </p:txBody>
      </p:sp>
      <p:sp>
        <p:nvSpPr>
          <p:cNvPr id="20" name="テキスト ボックス 19"/>
          <p:cNvSpPr txBox="1"/>
          <p:nvPr/>
        </p:nvSpPr>
        <p:spPr>
          <a:xfrm>
            <a:off x="8473606" y="4608760"/>
            <a:ext cx="183728" cy="1708160"/>
          </a:xfrm>
          <a:prstGeom prst="rect">
            <a:avLst/>
          </a:prstGeom>
          <a:noFill/>
        </p:spPr>
        <p:txBody>
          <a:bodyPr wrap="square" rtlCol="0">
            <a:spAutoFit/>
          </a:bodyPr>
          <a:lstStyle/>
          <a:p>
            <a:pPr algn="ctr"/>
            <a:r>
              <a:rPr kumimoji="1" lang="ja-JP" altLang="en-US" sz="1500" dirty="0">
                <a:solidFill>
                  <a:srgbClr val="FFFFFF"/>
                </a:solidFill>
                <a:latin typeface="+mj-ea"/>
                <a:ea typeface="+mj-ea"/>
                <a:cs typeface="Meiryo UI" pitchFamily="50" charset="-128"/>
              </a:rPr>
              <a:t>母集団の最大値</a:t>
            </a:r>
          </a:p>
        </p:txBody>
      </p:sp>
      <p:sp>
        <p:nvSpPr>
          <p:cNvPr id="21" name="テキスト ボックス 20"/>
          <p:cNvSpPr txBox="1"/>
          <p:nvPr/>
        </p:nvSpPr>
        <p:spPr>
          <a:xfrm>
            <a:off x="6049440" y="3804240"/>
            <a:ext cx="2810863" cy="369332"/>
          </a:xfrm>
          <a:prstGeom prst="rect">
            <a:avLst/>
          </a:prstGeom>
          <a:noFill/>
        </p:spPr>
        <p:txBody>
          <a:bodyPr wrap="square" rtlCol="0">
            <a:spAutoFit/>
          </a:bodyPr>
          <a:lstStyle/>
          <a:p>
            <a:pPr algn="ctr"/>
            <a:r>
              <a:rPr kumimoji="1" lang="ja-JP" altLang="en-US" sz="1800" dirty="0">
                <a:solidFill>
                  <a:srgbClr val="00B0F0"/>
                </a:solidFill>
                <a:latin typeface="+mj-ea"/>
                <a:ea typeface="+mj-ea"/>
                <a:cs typeface="Meiryo UI" pitchFamily="50" charset="-128"/>
              </a:rPr>
              <a:t>母集団の個体の分布</a:t>
            </a:r>
            <a:r>
              <a:rPr kumimoji="1" lang="en-US" altLang="ja-JP" sz="1800" dirty="0">
                <a:solidFill>
                  <a:srgbClr val="00B0F0"/>
                </a:solidFill>
                <a:latin typeface="+mj-ea"/>
                <a:ea typeface="+mj-ea"/>
                <a:cs typeface="Meiryo UI" pitchFamily="50" charset="-128"/>
              </a:rPr>
              <a:t>(n=1</a:t>
            </a:r>
            <a:r>
              <a:rPr kumimoji="1" lang="ja-JP" altLang="en-US" sz="1800" dirty="0">
                <a:solidFill>
                  <a:srgbClr val="00B0F0"/>
                </a:solidFill>
                <a:latin typeface="+mj-ea"/>
                <a:ea typeface="+mj-ea"/>
                <a:cs typeface="Meiryo UI" pitchFamily="50" charset="-128"/>
              </a:rPr>
              <a:t>）</a:t>
            </a:r>
          </a:p>
        </p:txBody>
      </p:sp>
      <p:cxnSp>
        <p:nvCxnSpPr>
          <p:cNvPr id="23" name="直線矢印コネクタ 22"/>
          <p:cNvCxnSpPr/>
          <p:nvPr/>
        </p:nvCxnSpPr>
        <p:spPr>
          <a:xfrm flipH="1">
            <a:off x="7164288" y="4206516"/>
            <a:ext cx="310034" cy="374612"/>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364088" y="2961998"/>
            <a:ext cx="3223959" cy="369332"/>
          </a:xfrm>
          <a:prstGeom prst="rect">
            <a:avLst/>
          </a:prstGeom>
          <a:noFill/>
        </p:spPr>
        <p:txBody>
          <a:bodyPr wrap="none" rtlCol="0">
            <a:spAutoFit/>
          </a:bodyPr>
          <a:lstStyle/>
          <a:p>
            <a:r>
              <a:rPr kumimoji="1" lang="ja-JP" altLang="en-US" sz="1800" dirty="0">
                <a:solidFill>
                  <a:srgbClr val="FFFF00"/>
                </a:solidFill>
                <a:latin typeface="+mj-ea"/>
                <a:ea typeface="+mj-ea"/>
                <a:cs typeface="Meiryo UI" pitchFamily="50" charset="-128"/>
              </a:rPr>
              <a:t>小さな標本の平均の分布（</a:t>
            </a:r>
            <a:r>
              <a:rPr kumimoji="1" lang="en-US" altLang="ja-JP" sz="1800" dirty="0">
                <a:solidFill>
                  <a:srgbClr val="FFFF00"/>
                </a:solidFill>
                <a:latin typeface="+mj-ea"/>
                <a:ea typeface="+mj-ea"/>
                <a:cs typeface="Meiryo UI" pitchFamily="50" charset="-128"/>
              </a:rPr>
              <a:t>n=5</a:t>
            </a:r>
            <a:r>
              <a:rPr kumimoji="1" lang="ja-JP" altLang="en-US" sz="1800" dirty="0">
                <a:solidFill>
                  <a:srgbClr val="FFFF00"/>
                </a:solidFill>
                <a:latin typeface="+mj-ea"/>
                <a:ea typeface="+mj-ea"/>
                <a:cs typeface="Meiryo UI" pitchFamily="50" charset="-128"/>
              </a:rPr>
              <a:t>）</a:t>
            </a:r>
          </a:p>
        </p:txBody>
      </p:sp>
      <p:cxnSp>
        <p:nvCxnSpPr>
          <p:cNvPr id="27" name="直線矢印コネクタ 26"/>
          <p:cNvCxnSpPr/>
          <p:nvPr/>
        </p:nvCxnSpPr>
        <p:spPr>
          <a:xfrm flipH="1">
            <a:off x="5540950" y="3345868"/>
            <a:ext cx="310034" cy="374612"/>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915668" y="2348880"/>
            <a:ext cx="3358612" cy="369332"/>
          </a:xfrm>
          <a:prstGeom prst="rect">
            <a:avLst/>
          </a:prstGeom>
          <a:noFill/>
        </p:spPr>
        <p:txBody>
          <a:bodyPr wrap="none" rtlCol="0">
            <a:spAutoFit/>
          </a:bodyPr>
          <a:lstStyle/>
          <a:p>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大きな標本の平均の分布（</a:t>
            </a:r>
            <a:r>
              <a:rPr kumimoji="1" lang="en-US" altLang="ja-JP"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n=10</a:t>
            </a:r>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29" name="直線矢印コネクタ 28"/>
          <p:cNvCxnSpPr/>
          <p:nvPr/>
        </p:nvCxnSpPr>
        <p:spPr>
          <a:xfrm flipH="1">
            <a:off x="4967431" y="2748990"/>
            <a:ext cx="310034" cy="37461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065035" y="2179874"/>
            <a:ext cx="2864887" cy="646331"/>
          </a:xfrm>
          <a:prstGeom prst="rect">
            <a:avLst/>
          </a:prstGeom>
          <a:noFill/>
        </p:spPr>
        <p:txBody>
          <a:bodyPr wrap="none" rtlCol="0">
            <a:spAutoFit/>
          </a:bodyPr>
          <a:lstStyle/>
          <a:p>
            <a:pPr algn="ctr"/>
            <a:r>
              <a:rPr kumimoji="1" lang="ja-JP" altLang="en-US" sz="1800" dirty="0">
                <a:solidFill>
                  <a:srgbClr val="FFFFFF"/>
                </a:solidFill>
                <a:latin typeface="+mj-ea"/>
                <a:ea typeface="+mj-ea"/>
                <a:cs typeface="Meiryo UI" pitchFamily="50" charset="-128"/>
              </a:rPr>
              <a:t>母集団の平均は分布しない</a:t>
            </a:r>
            <a:endParaRPr kumimoji="1" lang="en-US" altLang="ja-JP" sz="1800" dirty="0">
              <a:solidFill>
                <a:srgbClr val="FFFFFF"/>
              </a:solidFill>
              <a:latin typeface="+mj-ea"/>
              <a:ea typeface="+mj-ea"/>
              <a:cs typeface="Meiryo UI" pitchFamily="50" charset="-128"/>
            </a:endParaRPr>
          </a:p>
          <a:p>
            <a:pPr algn="ctr"/>
            <a:r>
              <a:rPr kumimoji="1" lang="ja-JP" altLang="en-US" sz="1800" dirty="0">
                <a:solidFill>
                  <a:srgbClr val="FFFFFF"/>
                </a:solidFill>
                <a:latin typeface="+mj-ea"/>
                <a:ea typeface="+mj-ea"/>
                <a:cs typeface="Meiryo UI" pitchFamily="50" charset="-128"/>
              </a:rPr>
              <a:t>（</a:t>
            </a:r>
            <a:r>
              <a:rPr kumimoji="1" lang="en-US" altLang="ja-JP" sz="1800" dirty="0">
                <a:solidFill>
                  <a:srgbClr val="FFFFFF"/>
                </a:solidFill>
                <a:latin typeface="+mj-ea"/>
                <a:ea typeface="+mj-ea"/>
                <a:cs typeface="Meiryo UI" pitchFamily="50" charset="-128"/>
              </a:rPr>
              <a:t>n=</a:t>
            </a:r>
            <a:r>
              <a:rPr kumimoji="1" lang="ja-JP" altLang="en-US" sz="1800" dirty="0">
                <a:solidFill>
                  <a:srgbClr val="FFFFFF"/>
                </a:solidFill>
                <a:latin typeface="+mj-ea"/>
                <a:ea typeface="+mj-ea"/>
                <a:cs typeface="Meiryo UI" pitchFamily="50" charset="-128"/>
              </a:rPr>
              <a:t>全数）</a:t>
            </a:r>
          </a:p>
        </p:txBody>
      </p:sp>
      <p:cxnSp>
        <p:nvCxnSpPr>
          <p:cNvPr id="31" name="直線矢印コネクタ 30"/>
          <p:cNvCxnSpPr>
            <a:cxnSpLocks/>
          </p:cNvCxnSpPr>
          <p:nvPr/>
        </p:nvCxnSpPr>
        <p:spPr>
          <a:xfrm>
            <a:off x="3851920" y="2367834"/>
            <a:ext cx="680156"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cxnSpLocks/>
          </p:cNvCxnSpPr>
          <p:nvPr/>
        </p:nvCxnSpPr>
        <p:spPr>
          <a:xfrm flipV="1">
            <a:off x="1065035" y="4804049"/>
            <a:ext cx="330628" cy="353944"/>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cxnSpLocks/>
          </p:cNvCxnSpPr>
          <p:nvPr/>
        </p:nvCxnSpPr>
        <p:spPr>
          <a:xfrm flipH="1" flipV="1">
            <a:off x="8028666" y="4856261"/>
            <a:ext cx="357351" cy="265147"/>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cxnSpLocks/>
          </p:cNvCxnSpPr>
          <p:nvPr/>
        </p:nvCxnSpPr>
        <p:spPr>
          <a:xfrm>
            <a:off x="4629657" y="4975889"/>
            <a:ext cx="1624100" cy="14128"/>
          </a:xfrm>
          <a:prstGeom prst="straightConnector1">
            <a:avLst/>
          </a:prstGeom>
          <a:ln w="317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4656680" y="5439127"/>
            <a:ext cx="884270" cy="0"/>
          </a:xfrm>
          <a:prstGeom prst="straightConnector1">
            <a:avLst/>
          </a:prstGeom>
          <a:ln w="317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520935" y="5039017"/>
            <a:ext cx="2581156" cy="353943"/>
          </a:xfrm>
          <a:prstGeom prst="rect">
            <a:avLst/>
          </a:prstGeom>
          <a:noFill/>
          <a:ln>
            <a:noFill/>
          </a:ln>
        </p:spPr>
        <p:txBody>
          <a:bodyPr wrap="none" rtlCol="0">
            <a:spAutoFit/>
          </a:bodyPr>
          <a:lstStyle/>
          <a:p>
            <a:r>
              <a:rPr kumimoji="1" lang="ja-JP" altLang="en-US" sz="1700" dirty="0">
                <a:solidFill>
                  <a:srgbClr val="00B0F0"/>
                </a:solidFill>
                <a:latin typeface="+mj-ea"/>
                <a:ea typeface="+mj-ea"/>
                <a:cs typeface="Meiryo UI" pitchFamily="50" charset="-128"/>
              </a:rPr>
              <a:t>母標準誤差</a:t>
            </a:r>
            <a:r>
              <a:rPr kumimoji="1" lang="en-US" altLang="ja-JP" sz="1700" dirty="0">
                <a:solidFill>
                  <a:srgbClr val="00B0F0"/>
                </a:solidFill>
                <a:latin typeface="+mj-ea"/>
                <a:ea typeface="+mj-ea"/>
                <a:cs typeface="Meiryo UI" pitchFamily="50" charset="-128"/>
              </a:rPr>
              <a:t>=</a:t>
            </a:r>
            <a:r>
              <a:rPr kumimoji="1" lang="ja-JP" altLang="en-US" sz="1700" dirty="0">
                <a:solidFill>
                  <a:srgbClr val="00B0F0"/>
                </a:solidFill>
                <a:latin typeface="+mj-ea"/>
                <a:ea typeface="+mj-ea"/>
                <a:cs typeface="Meiryo UI" pitchFamily="50" charset="-128"/>
              </a:rPr>
              <a:t>母標準偏差</a:t>
            </a:r>
            <a:r>
              <a:rPr kumimoji="1" lang="en-US" altLang="ja-JP" sz="1700" i="1" dirty="0">
                <a:solidFill>
                  <a:srgbClr val="00B0F0"/>
                </a:solidFill>
                <a:ea typeface="+mj-ea"/>
                <a:cs typeface="Times New Roman" panose="02020603050405020304" pitchFamily="18" charset="0"/>
              </a:rPr>
              <a:t>σ</a:t>
            </a:r>
            <a:endParaRPr kumimoji="1" lang="ja-JP" altLang="en-US" sz="1700" i="1" dirty="0">
              <a:solidFill>
                <a:srgbClr val="00B0F0"/>
              </a:solidFill>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テキスト ボックス 47"/>
              <p:cNvSpPr txBox="1"/>
              <p:nvPr/>
            </p:nvSpPr>
            <p:spPr>
              <a:xfrm>
                <a:off x="4499992" y="5472900"/>
                <a:ext cx="1827167" cy="381258"/>
              </a:xfrm>
              <a:prstGeom prst="rect">
                <a:avLst/>
              </a:prstGeom>
              <a:noFill/>
            </p:spPr>
            <p:txBody>
              <a:bodyPr wrap="none" rtlCol="0">
                <a:spAutoFit/>
              </a:bodyPr>
              <a:lstStyle/>
              <a:p>
                <a:r>
                  <a:rPr kumimoji="1" lang="ja-JP" altLang="en-US" sz="1700" dirty="0">
                    <a:solidFill>
                      <a:srgbClr val="FFFF00"/>
                    </a:solidFill>
                    <a:latin typeface="+mj-ea"/>
                    <a:ea typeface="+mj-ea"/>
                    <a:cs typeface="Meiryo UI" pitchFamily="50" charset="-128"/>
                  </a:rPr>
                  <a:t>母標準誤差</a:t>
                </a:r>
                <a14:m>
                  <m:oMath xmlns:m="http://schemas.openxmlformats.org/officeDocument/2006/math">
                    <m:f>
                      <m:fPr>
                        <m:type m:val="lin"/>
                        <m:ctrlPr>
                          <a:rPr kumimoji="1" lang="en-US" altLang="ja-JP" sz="1700" i="1" smtClean="0">
                            <a:solidFill>
                              <a:srgbClr val="FFFF00"/>
                            </a:solidFill>
                            <a:latin typeface="Cambria Math" panose="02040503050406030204" pitchFamily="18" charset="0"/>
                            <a:ea typeface="+mj-ea"/>
                            <a:cs typeface="Times New Roman" panose="02020603050405020304" pitchFamily="18" charset="0"/>
                          </a:rPr>
                        </m:ctrlPr>
                      </m:fPr>
                      <m:num>
                        <m:r>
                          <m:rPr>
                            <m:nor/>
                          </m:rPr>
                          <a:rPr kumimoji="1" lang="en-US" altLang="ja-JP" sz="1700" i="1" dirty="0">
                            <a:solidFill>
                              <a:srgbClr val="FFFF00"/>
                            </a:solidFill>
                            <a:ea typeface="+mj-ea"/>
                            <a:cs typeface="Times New Roman" panose="02020603050405020304" pitchFamily="18" charset="0"/>
                          </a:rPr>
                          <m:t>σ</m:t>
                        </m:r>
                      </m:num>
                      <m:den>
                        <m:rad>
                          <m:radPr>
                            <m:degHide m:val="on"/>
                            <m:ctrlPr>
                              <a:rPr kumimoji="1" lang="en-US" altLang="ja-JP" sz="1700" i="1">
                                <a:solidFill>
                                  <a:srgbClr val="FFFF00"/>
                                </a:solidFill>
                                <a:latin typeface="Cambria Math" panose="02040503050406030204" pitchFamily="18" charset="0"/>
                                <a:ea typeface="+mj-ea"/>
                                <a:cs typeface="Times New Roman" panose="02020603050405020304" pitchFamily="18" charset="0"/>
                              </a:rPr>
                            </m:ctrlPr>
                          </m:radPr>
                          <m:deg/>
                          <m:e>
                            <m:r>
                              <a:rPr kumimoji="1" lang="en-US" altLang="ja-JP" sz="1700" i="1">
                                <a:solidFill>
                                  <a:srgbClr val="FFFF00"/>
                                </a:solidFill>
                                <a:latin typeface="Cambria Math" panose="02040503050406030204" pitchFamily="18" charset="0"/>
                                <a:ea typeface="+mj-ea"/>
                                <a:cs typeface="Times New Roman" panose="02020603050405020304" pitchFamily="18" charset="0"/>
                              </a:rPr>
                              <m:t>5</m:t>
                            </m:r>
                          </m:e>
                        </m:rad>
                      </m:den>
                    </m:f>
                  </m:oMath>
                </a14:m>
                <a:endParaRPr kumimoji="1" lang="ja-JP" altLang="en-US" sz="1700" i="1" dirty="0">
                  <a:solidFill>
                    <a:srgbClr val="FFFF00"/>
                  </a:solidFill>
                  <a:ea typeface="+mj-ea"/>
                  <a:cs typeface="Times New Roman" panose="02020603050405020304" pitchFamily="18" charset="0"/>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4499992" y="5472900"/>
                <a:ext cx="1827167" cy="381258"/>
              </a:xfrm>
              <a:prstGeom prst="rect">
                <a:avLst/>
              </a:prstGeom>
              <a:blipFill>
                <a:blip r:embed="rId4"/>
                <a:stretch>
                  <a:fillRect l="-2000" t="-90323" r="-12667" b="-161290"/>
                </a:stretch>
              </a:blipFill>
            </p:spPr>
            <p:txBody>
              <a:bodyPr/>
              <a:lstStyle/>
              <a:p>
                <a:r>
                  <a:rPr lang="ja-JP" altLang="en-US">
                    <a:noFill/>
                  </a:rPr>
                  <a:t> </a:t>
                </a:r>
              </a:p>
            </p:txBody>
          </p:sp>
        </mc:Fallback>
      </mc:AlternateContent>
      <p:cxnSp>
        <p:nvCxnSpPr>
          <p:cNvPr id="25" name="直線矢印コネクタ 24"/>
          <p:cNvCxnSpPr/>
          <p:nvPr/>
        </p:nvCxnSpPr>
        <p:spPr>
          <a:xfrm>
            <a:off x="4683249" y="5915476"/>
            <a:ext cx="465768" cy="0"/>
          </a:xfrm>
          <a:prstGeom prst="straightConnector1">
            <a:avLst/>
          </a:prstGeom>
          <a:ln w="317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4520935" y="5926587"/>
                <a:ext cx="1826654" cy="378565"/>
              </a:xfrm>
              <a:prstGeom prst="rect">
                <a:avLst/>
              </a:prstGeom>
              <a:noFill/>
            </p:spPr>
            <p:txBody>
              <a:bodyPr wrap="none" rtlCol="0">
                <a:spAutoFit/>
              </a:bodyPr>
              <a:lstStyle/>
              <a:p>
                <a:r>
                  <a:rPr kumimoji="1" lang="ja-JP" altLang="en-US" sz="1700" dirty="0">
                    <a:solidFill>
                      <a:srgbClr val="FFC000"/>
                    </a:solidFill>
                    <a:latin typeface="+mj-ea"/>
                    <a:ea typeface="+mj-ea"/>
                    <a:cs typeface="Meiryo UI" pitchFamily="50" charset="-128"/>
                  </a:rPr>
                  <a:t>母標準誤差</a:t>
                </a:r>
                <a:r>
                  <a:rPr kumimoji="1" lang="en-US" altLang="ja-JP" sz="1700" i="1" dirty="0">
                    <a:solidFill>
                      <a:srgbClr val="FFC000"/>
                    </a:solidFill>
                    <a:ea typeface="+mj-ea"/>
                    <a:cs typeface="Times New Roman" panose="02020603050405020304" pitchFamily="18" charset="0"/>
                  </a:rPr>
                  <a:t>σ</a:t>
                </a:r>
                <a:r>
                  <a:rPr kumimoji="1" lang="en-US" altLang="ja-JP" sz="1700" dirty="0">
                    <a:solidFill>
                      <a:srgbClr val="FFC000"/>
                    </a:solidFill>
                    <a:ea typeface="+mj-ea"/>
                    <a:cs typeface="Times New Roman" panose="02020603050405020304" pitchFamily="18" charset="0"/>
                  </a:rPr>
                  <a:t>/</a:t>
                </a:r>
                <a14:m>
                  <m:oMath xmlns:m="http://schemas.openxmlformats.org/officeDocument/2006/math">
                    <m:rad>
                      <m:radPr>
                        <m:degHide m:val="on"/>
                        <m:ctrlPr>
                          <a:rPr kumimoji="1" lang="en-US" altLang="ja-JP" sz="1700" i="1" smtClean="0">
                            <a:solidFill>
                              <a:srgbClr val="FFC000"/>
                            </a:solidFill>
                            <a:latin typeface="Cambria Math" panose="02040503050406030204" pitchFamily="18" charset="0"/>
                            <a:ea typeface="+mj-ea"/>
                            <a:cs typeface="Times New Roman" panose="02020603050405020304" pitchFamily="18" charset="0"/>
                          </a:rPr>
                        </m:ctrlPr>
                      </m:radPr>
                      <m:deg/>
                      <m:e>
                        <m:r>
                          <a:rPr kumimoji="1" lang="en-US" altLang="ja-JP" sz="1700" b="0" i="1" smtClean="0">
                            <a:solidFill>
                              <a:srgbClr val="FFC000"/>
                            </a:solidFill>
                            <a:latin typeface="Cambria Math" panose="02040503050406030204" pitchFamily="18" charset="0"/>
                            <a:ea typeface="+mj-ea"/>
                            <a:cs typeface="Times New Roman" panose="02020603050405020304" pitchFamily="18" charset="0"/>
                          </a:rPr>
                          <m:t>10</m:t>
                        </m:r>
                      </m:e>
                    </m:rad>
                  </m:oMath>
                </a14:m>
                <a:endParaRPr kumimoji="1" lang="ja-JP" altLang="en-US" sz="1700" i="1" dirty="0">
                  <a:solidFill>
                    <a:srgbClr val="FFC000"/>
                  </a:solidFill>
                  <a:ea typeface="+mj-ea"/>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4520935" y="5926587"/>
                <a:ext cx="1826654" cy="378565"/>
              </a:xfrm>
              <a:prstGeom prst="rect">
                <a:avLst/>
              </a:prstGeom>
              <a:blipFill>
                <a:blip r:embed="rId5"/>
                <a:stretch>
                  <a:fillRect l="-2341" t="-1613" b="-22581"/>
                </a:stretch>
              </a:blipFill>
            </p:spPr>
            <p:txBody>
              <a:bodyPr/>
              <a:lstStyle/>
              <a:p>
                <a:r>
                  <a:rPr lang="ja-JP" altLang="en-US">
                    <a:noFill/>
                  </a:rPr>
                  <a:t> </a:t>
                </a:r>
              </a:p>
            </p:txBody>
          </p:sp>
        </mc:Fallback>
      </mc:AlternateContent>
      <p:sp>
        <p:nvSpPr>
          <p:cNvPr id="33" name="テキスト ボックス 32"/>
          <p:cNvSpPr txBox="1"/>
          <p:nvPr/>
        </p:nvSpPr>
        <p:spPr>
          <a:xfrm>
            <a:off x="8123259" y="4588725"/>
            <a:ext cx="298480" cy="400110"/>
          </a:xfrm>
          <a:prstGeom prst="rect">
            <a:avLst/>
          </a:prstGeom>
          <a:noFill/>
        </p:spPr>
        <p:txBody>
          <a:bodyPr wrap="none" rtlCol="0">
            <a:spAutoFit/>
          </a:bodyPr>
          <a:lstStyle/>
          <a:p>
            <a:r>
              <a:rPr kumimoji="1" lang="en-US" altLang="ja-JP" sz="2000" i="1" dirty="0">
                <a:solidFill>
                  <a:srgbClr val="FFFFFF"/>
                </a:solidFill>
                <a:ea typeface="HGP教科書体" pitchFamily="18" charset="-128"/>
                <a:cs typeface="Meiryo UI" pitchFamily="50" charset="-128"/>
              </a:rPr>
              <a:t>x</a:t>
            </a:r>
            <a:endParaRPr kumimoji="1" lang="ja-JP" altLang="en-US" sz="2000" i="1" dirty="0">
              <a:solidFill>
                <a:srgbClr val="FFFFFF"/>
              </a:solidFill>
              <a:ea typeface="HGP教科書体" pitchFamily="18" charset="-128"/>
              <a:cs typeface="Meiryo UI" pitchFamily="50" charset="-128"/>
            </a:endParaRPr>
          </a:p>
        </p:txBody>
      </p:sp>
      <p:cxnSp>
        <p:nvCxnSpPr>
          <p:cNvPr id="34" name="直線コネクタ 33"/>
          <p:cNvCxnSpPr/>
          <p:nvPr/>
        </p:nvCxnSpPr>
        <p:spPr>
          <a:xfrm>
            <a:off x="8180432" y="4709875"/>
            <a:ext cx="184134"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824DFC94-5E1A-4B7A-8E08-0B622133CD06}"/>
              </a:ext>
            </a:extLst>
          </p:cNvPr>
          <p:cNvSpPr txBox="1"/>
          <p:nvPr/>
        </p:nvSpPr>
        <p:spPr>
          <a:xfrm>
            <a:off x="2173748" y="5191958"/>
            <a:ext cx="2033208" cy="784830"/>
          </a:xfrm>
          <a:prstGeom prst="rect">
            <a:avLst/>
          </a:prstGeom>
          <a:solidFill>
            <a:srgbClr val="00B050"/>
          </a:solidFill>
        </p:spPr>
        <p:txBody>
          <a:bodyPr wrap="square" rtlCol="0">
            <a:spAutoFit/>
          </a:bodyPr>
          <a:lstStyle/>
          <a:p>
            <a:pPr algn="dist"/>
            <a:r>
              <a:rPr kumimoji="1" lang="ja-JP" altLang="en-US" sz="1500" dirty="0">
                <a:solidFill>
                  <a:srgbClr val="FFFFFF"/>
                </a:solidFill>
                <a:latin typeface="+mj-ea"/>
                <a:ea typeface="+mj-ea"/>
                <a:cs typeface="Meiryo UI" pitchFamily="50" charset="-128"/>
              </a:rPr>
              <a:t>標本が大きい実験ほど，真の値から近い推定ができる可能性が高い</a:t>
            </a:r>
          </a:p>
        </p:txBody>
      </p:sp>
      <p:sp>
        <p:nvSpPr>
          <p:cNvPr id="3" name="矢印: 下 2">
            <a:extLst>
              <a:ext uri="{FF2B5EF4-FFF2-40B4-BE49-F238E27FC236}">
                <a16:creationId xmlns:a16="http://schemas.microsoft.com/office/drawing/2014/main" id="{A5F7063C-CA04-455B-BD58-0FD47E9A9D0F}"/>
              </a:ext>
            </a:extLst>
          </p:cNvPr>
          <p:cNvSpPr/>
          <p:nvPr/>
        </p:nvSpPr>
        <p:spPr>
          <a:xfrm rot="16200000">
            <a:off x="3126036" y="3965634"/>
            <a:ext cx="224488" cy="2160230"/>
          </a:xfrm>
          <a:prstGeom prst="down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2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ipe(down)">
                                      <p:cBhvr>
                                        <p:cTn id="16" dur="500"/>
                                        <p:tgtEl>
                                          <p:spTgt spid="4">
                                            <p:bg/>
                                          </p:spTgt>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par>
                                <p:cTn id="26" presetID="1" presetClass="exit" presetSubtype="0" fill="hold"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9"/>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18" grpId="0"/>
      <p:bldP spid="20" grpId="0"/>
      <p:bldP spid="26" grpId="0"/>
      <p:bldP spid="28" grpId="0"/>
      <p:bldP spid="30" grpId="0"/>
      <p:bldP spid="48" grpId="0"/>
      <p:bldP spid="32" grpId="0"/>
      <p:bldP spid="35"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08A2F-3469-4928-8FB8-A30C9D739278}"/>
              </a:ext>
            </a:extLst>
          </p:cNvPr>
          <p:cNvSpPr>
            <a:spLocks noGrp="1"/>
          </p:cNvSpPr>
          <p:nvPr>
            <p:ph type="title"/>
          </p:nvPr>
        </p:nvSpPr>
        <p:spPr>
          <a:xfrm>
            <a:off x="323528" y="620688"/>
            <a:ext cx="8352928" cy="1143000"/>
          </a:xfrm>
        </p:spPr>
        <p:txBody>
          <a:bodyPr/>
          <a:lstStyle/>
          <a:p>
            <a:r>
              <a:rPr kumimoji="1" lang="ja-JP" altLang="en-US" sz="3500" dirty="0"/>
              <a:t>例題　</a:t>
            </a:r>
            <a:r>
              <a:rPr kumimoji="1" lang="en-US" altLang="ja-JP" sz="3500" dirty="0"/>
              <a:t>Excel</a:t>
            </a:r>
            <a:r>
              <a:rPr kumimoji="1" lang="ja-JP" altLang="en-US" sz="3500" dirty="0"/>
              <a:t>で</a:t>
            </a:r>
            <a:r>
              <a:rPr lang="ja-JP" altLang="en-US" sz="3500" dirty="0"/>
              <a:t>棒グラフに</a:t>
            </a:r>
            <a:br>
              <a:rPr lang="en-US" altLang="ja-JP" sz="3500" dirty="0"/>
            </a:br>
            <a:r>
              <a:rPr kumimoji="1" lang="ja-JP" altLang="en-US" sz="3500" dirty="0"/>
              <a:t>エラーバー（誤差範囲）を付けてみよう！</a:t>
            </a:r>
          </a:p>
        </p:txBody>
      </p:sp>
      <p:pic>
        <p:nvPicPr>
          <p:cNvPr id="4" name="図 3">
            <a:extLst>
              <a:ext uri="{FF2B5EF4-FFF2-40B4-BE49-F238E27FC236}">
                <a16:creationId xmlns:a16="http://schemas.microsoft.com/office/drawing/2014/main" id="{2EF4F84B-1F38-4E97-A192-A74E29119D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9552" y="3573016"/>
            <a:ext cx="5544616" cy="2592288"/>
          </a:xfrm>
          <a:prstGeom prst="rect">
            <a:avLst/>
          </a:prstGeom>
        </p:spPr>
      </p:pic>
      <p:sp>
        <p:nvSpPr>
          <p:cNvPr id="5" name="Rectangle 2">
            <a:extLst>
              <a:ext uri="{FF2B5EF4-FFF2-40B4-BE49-F238E27FC236}">
                <a16:creationId xmlns:a16="http://schemas.microsoft.com/office/drawing/2014/main" id="{0941618A-3498-48FF-ADF4-89A72A1DCCDC}"/>
              </a:ext>
            </a:extLst>
          </p:cNvPr>
          <p:cNvSpPr>
            <a:spLocks noChangeArrowheads="1"/>
          </p:cNvSpPr>
          <p:nvPr/>
        </p:nvSpPr>
        <p:spPr bwMode="auto">
          <a:xfrm>
            <a:off x="426203" y="1857642"/>
            <a:ext cx="669926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栽培方法ごと</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に平均と不偏標準誤差を計算して</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棒グラフを作成</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しておく→［</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グラフエリア</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を左クリック</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グラフ要素を追加するための緑色の十字ボタン</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左クリック</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［誤差範囲］を</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Segoe UI Symbol" panose="020B0502040204020203" pitchFamily="34" charset="0"/>
              </a:rPr>
              <a:t>☑</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Segoe UI Symbol" panose="020B0502040204020203" pitchFamily="34" charset="0"/>
              </a:rPr>
              <a:t>→</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Segoe UI Symbol" panose="020B0502040204020203" pitchFamily="34" charset="0"/>
              </a:rPr>
              <a:t>［その他の</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オプション］を選択</a:t>
            </a:r>
            <a:endParaRPr kumimoji="0" lang="ja-JP" altLang="en-US" sz="1700" b="0" i="0" u="none" strike="noStrike" cap="none" normalizeH="0" baseline="0" dirty="0">
              <a:ln>
                <a:noFill/>
              </a:ln>
              <a:solidFill>
                <a:schemeClr val="tx1"/>
              </a:solidFill>
              <a:effectLst/>
              <a:latin typeface="Arial" panose="020B0604020202020204" pitchFamily="34" charset="0"/>
            </a:endParaRPr>
          </a:p>
        </p:txBody>
      </p:sp>
      <p:pic>
        <p:nvPicPr>
          <p:cNvPr id="8" name="図 7">
            <a:extLst>
              <a:ext uri="{FF2B5EF4-FFF2-40B4-BE49-F238E27FC236}">
                <a16:creationId xmlns:a16="http://schemas.microsoft.com/office/drawing/2014/main" id="{BC4AC50A-CF6A-41D5-813C-A714ECBCD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305920"/>
            <a:ext cx="1673407" cy="3938125"/>
          </a:xfrm>
          <a:prstGeom prst="rect">
            <a:avLst/>
          </a:prstGeom>
        </p:spPr>
      </p:pic>
      <p:sp>
        <p:nvSpPr>
          <p:cNvPr id="9" name="正方形/長方形 8">
            <a:extLst>
              <a:ext uri="{FF2B5EF4-FFF2-40B4-BE49-F238E27FC236}">
                <a16:creationId xmlns:a16="http://schemas.microsoft.com/office/drawing/2014/main" id="{CAFCDADB-0F17-4738-93A1-FC8AEF024635}"/>
              </a:ext>
            </a:extLst>
          </p:cNvPr>
          <p:cNvSpPr/>
          <p:nvPr/>
        </p:nvSpPr>
        <p:spPr>
          <a:xfrm>
            <a:off x="3995936" y="4797152"/>
            <a:ext cx="648072"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D6893D9-55D3-4B6B-B5AD-2B3E0AC291CD}"/>
              </a:ext>
            </a:extLst>
          </p:cNvPr>
          <p:cNvSpPr/>
          <p:nvPr/>
        </p:nvSpPr>
        <p:spPr>
          <a:xfrm>
            <a:off x="5076056" y="5373216"/>
            <a:ext cx="720080"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FBD04EC-622A-4319-A7F9-179AF2F3D38E}"/>
              </a:ext>
            </a:extLst>
          </p:cNvPr>
          <p:cNvSpPr/>
          <p:nvPr/>
        </p:nvSpPr>
        <p:spPr>
          <a:xfrm>
            <a:off x="8069232" y="5076263"/>
            <a:ext cx="463208"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4DCEF4F-4ADF-4F03-8123-416459DB5139}"/>
              </a:ext>
            </a:extLst>
          </p:cNvPr>
          <p:cNvSpPr/>
          <p:nvPr/>
        </p:nvSpPr>
        <p:spPr>
          <a:xfrm>
            <a:off x="7236296" y="5589240"/>
            <a:ext cx="864096"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856C481-8996-450E-A975-A371C9C20F92}"/>
              </a:ext>
            </a:extLst>
          </p:cNvPr>
          <p:cNvSpPr/>
          <p:nvPr/>
        </p:nvSpPr>
        <p:spPr>
          <a:xfrm>
            <a:off x="7253004" y="5844634"/>
            <a:ext cx="864096"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770E8CF-F204-48A3-8675-8A4816042B6D}"/>
              </a:ext>
            </a:extLst>
          </p:cNvPr>
          <p:cNvSpPr txBox="1"/>
          <p:nvPr/>
        </p:nvSpPr>
        <p:spPr>
          <a:xfrm>
            <a:off x="1331640" y="3590076"/>
            <a:ext cx="2089033" cy="323165"/>
          </a:xfrm>
          <a:prstGeom prst="rect">
            <a:avLst/>
          </a:prstGeom>
          <a:solidFill>
            <a:schemeClr val="bg1"/>
          </a:solid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数値は別途自分で作成</a:t>
            </a:r>
          </a:p>
        </p:txBody>
      </p:sp>
      <p:cxnSp>
        <p:nvCxnSpPr>
          <p:cNvPr id="17" name="直線矢印コネクタ 16">
            <a:extLst>
              <a:ext uri="{FF2B5EF4-FFF2-40B4-BE49-F238E27FC236}">
                <a16:creationId xmlns:a16="http://schemas.microsoft.com/office/drawing/2014/main" id="{300301D3-D317-4467-9270-73F539C87E7D}"/>
              </a:ext>
            </a:extLst>
          </p:cNvPr>
          <p:cNvCxnSpPr>
            <a:cxnSpLocks/>
          </p:cNvCxnSpPr>
          <p:nvPr/>
        </p:nvCxnSpPr>
        <p:spPr>
          <a:xfrm flipH="1">
            <a:off x="1907704" y="3879698"/>
            <a:ext cx="90010" cy="35978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1B11DA0-00E1-46F1-AD11-7217169F1359}"/>
              </a:ext>
            </a:extLst>
          </p:cNvPr>
          <p:cNvCxnSpPr>
            <a:cxnSpLocks/>
          </p:cNvCxnSpPr>
          <p:nvPr/>
        </p:nvCxnSpPr>
        <p:spPr>
          <a:xfrm>
            <a:off x="2250342" y="3903267"/>
            <a:ext cx="251627" cy="16383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矢印: 右 20">
            <a:extLst>
              <a:ext uri="{FF2B5EF4-FFF2-40B4-BE49-F238E27FC236}">
                <a16:creationId xmlns:a16="http://schemas.microsoft.com/office/drawing/2014/main" id="{290A97A2-2969-4960-A18C-9B420D43D64A}"/>
              </a:ext>
            </a:extLst>
          </p:cNvPr>
          <p:cNvSpPr/>
          <p:nvPr/>
        </p:nvSpPr>
        <p:spPr>
          <a:xfrm>
            <a:off x="6196884" y="4437112"/>
            <a:ext cx="756084"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1777558F-EBAF-48F4-8716-D25AD53800E6}"/>
              </a:ext>
            </a:extLst>
          </p:cNvPr>
          <p:cNvSpPr/>
          <p:nvPr/>
        </p:nvSpPr>
        <p:spPr>
          <a:xfrm rot="7596498">
            <a:off x="7954814" y="5279224"/>
            <a:ext cx="324572" cy="23462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3217125-5C29-4B25-8754-F1C0EF5982E7}"/>
              </a:ext>
            </a:extLst>
          </p:cNvPr>
          <p:cNvSpPr txBox="1"/>
          <p:nvPr/>
        </p:nvSpPr>
        <p:spPr>
          <a:xfrm>
            <a:off x="4054418" y="5603473"/>
            <a:ext cx="2898550" cy="323165"/>
          </a:xfrm>
          <a:prstGeom prst="rect">
            <a:avLst/>
          </a:prstGeom>
          <a:solidFill>
            <a:srgbClr val="FFFFFF"/>
          </a:solid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事前に計算しておいたセルを選択</a:t>
            </a:r>
          </a:p>
        </p:txBody>
      </p:sp>
      <p:cxnSp>
        <p:nvCxnSpPr>
          <p:cNvPr id="25" name="直線矢印コネクタ 24">
            <a:extLst>
              <a:ext uri="{FF2B5EF4-FFF2-40B4-BE49-F238E27FC236}">
                <a16:creationId xmlns:a16="http://schemas.microsoft.com/office/drawing/2014/main" id="{81A7614A-AA78-4D95-A114-5808B9E70ECD}"/>
              </a:ext>
            </a:extLst>
          </p:cNvPr>
          <p:cNvCxnSpPr>
            <a:cxnSpLocks/>
          </p:cNvCxnSpPr>
          <p:nvPr/>
        </p:nvCxnSpPr>
        <p:spPr>
          <a:xfrm flipV="1">
            <a:off x="6868159" y="5661248"/>
            <a:ext cx="361309" cy="7531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FD8D8E6-FBB3-4F4A-B654-458DB4E7B613}"/>
              </a:ext>
            </a:extLst>
          </p:cNvPr>
          <p:cNvCxnSpPr>
            <a:cxnSpLocks/>
          </p:cNvCxnSpPr>
          <p:nvPr/>
        </p:nvCxnSpPr>
        <p:spPr>
          <a:xfrm>
            <a:off x="6878893" y="5803336"/>
            <a:ext cx="350575" cy="11330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49658CFF-B3A3-4A85-9D63-FDF19C2EFC2D}"/>
              </a:ext>
            </a:extLst>
          </p:cNvPr>
          <p:cNvSpPr/>
          <p:nvPr/>
        </p:nvSpPr>
        <p:spPr>
          <a:xfrm>
            <a:off x="2555776" y="3985183"/>
            <a:ext cx="648072"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7D352122-A06E-442E-B45F-7C973D1C4020}"/>
              </a:ext>
            </a:extLst>
          </p:cNvPr>
          <p:cNvSpPr/>
          <p:nvPr/>
        </p:nvSpPr>
        <p:spPr>
          <a:xfrm>
            <a:off x="1475656" y="4239484"/>
            <a:ext cx="648072"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Rectangle 2">
            <a:extLst>
              <a:ext uri="{FF2B5EF4-FFF2-40B4-BE49-F238E27FC236}">
                <a16:creationId xmlns:a16="http://schemas.microsoft.com/office/drawing/2014/main" id="{EA56C55A-3F89-4616-8D33-6623F186EC5A}"/>
              </a:ext>
            </a:extLst>
          </p:cNvPr>
          <p:cNvSpPr>
            <a:spLocks noChangeArrowheads="1"/>
          </p:cNvSpPr>
          <p:nvPr/>
        </p:nvSpPr>
        <p:spPr bwMode="auto">
          <a:xfrm>
            <a:off x="467544" y="2896608"/>
            <a:ext cx="669926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700" b="0" i="0" u="none" strike="noStrike" cap="none" normalizeH="0" baseline="0" dirty="0">
                <a:ln>
                  <a:noFill/>
                </a:ln>
                <a:solidFill>
                  <a:srgbClr val="FFFF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ユーザー設定］</a:t>
            </a:r>
            <a:r>
              <a:rPr kumimoji="0" lang="ja-JP" altLang="en-US" sz="1700" b="0" i="0" u="none" strike="noStrike" cap="none" normalizeH="0" baseline="0" dirty="0">
                <a:ln>
                  <a:noFill/>
                </a:ln>
                <a:solidFill>
                  <a:srgbClr val="FFFF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ja-JP" altLang="ja-JP" sz="1700" b="0" i="0" u="none" strike="noStrike" cap="none" normalizeH="0" baseline="0" dirty="0">
                <a:ln>
                  <a:noFill/>
                </a:ln>
                <a:solidFill>
                  <a:srgbClr val="FFFF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「値の指定］で標準誤差が入っているセルを選択</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（正</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も負も</a:t>
            </a:r>
            <a:r>
              <a:rPr kumimoji="0" lang="ja-JP" altLang="ja-JP"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同じセル</a:t>
            </a:r>
            <a:r>
              <a:rPr kumimoji="0" lang="ja-JP" altLang="en-US" sz="17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en-US" sz="1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747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0" grpId="0" animBg="1"/>
      <p:bldP spid="21" grpId="0" animBg="1"/>
      <p:bldP spid="23" grpId="0" animBg="1"/>
      <p:bldP spid="22" grpId="0" animBg="1"/>
      <p:bldP spid="29" grpId="0" animBg="1"/>
      <p:bldP spid="30"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652772"/>
            <a:ext cx="7162800" cy="1143000"/>
          </a:xfrm>
        </p:spPr>
        <p:txBody>
          <a:bodyPr/>
          <a:lstStyle/>
          <a:p>
            <a:r>
              <a:rPr kumimoji="1" lang="ja-JP" altLang="en-US" sz="2500" b="1" dirty="0">
                <a:effectLst>
                  <a:outerShdw blurRad="38100" dist="38100" dir="2700000" algn="tl">
                    <a:srgbClr val="000000">
                      <a:alpha val="43137"/>
                    </a:srgbClr>
                  </a:outerShdw>
                </a:effectLst>
                <a:latin typeface="ＭＳ Ｐゴシック" pitchFamily="50" charset="-128"/>
                <a:ea typeface="ＭＳ Ｐゴシック" pitchFamily="50" charset="-128"/>
              </a:rPr>
              <a:t>（次章の区間推定のための準備）</a:t>
            </a:r>
            <a:br>
              <a:rPr kumimoji="1"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rPr>
            </a:br>
            <a:r>
              <a:rPr kumimoji="1"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rPr>
              <a:t>標本平均の標準化</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85800" y="2057400"/>
                <a:ext cx="7772400" cy="1371600"/>
              </a:xfrm>
            </p:spPr>
            <p:txBody>
              <a:bodyPr/>
              <a:lstStyle/>
              <a:p>
                <a:r>
                  <a:rPr lang="ja-JP" altLang="en-US" sz="2500" dirty="0">
                    <a:latin typeface="ＭＳ Ｐゴシック" pitchFamily="50" charset="-128"/>
                    <a:ea typeface="ＭＳ Ｐゴシック" pitchFamily="50" charset="-128"/>
                  </a:rPr>
                  <a:t>標準化：平均を０，母標準誤差を</a:t>
                </a:r>
                <a:r>
                  <a:rPr lang="en-US" altLang="ja-JP" sz="2500" dirty="0">
                    <a:latin typeface="ＭＳ Ｐゴシック" pitchFamily="50" charset="-128"/>
                    <a:ea typeface="ＭＳ Ｐゴシック" pitchFamily="50" charset="-128"/>
                  </a:rPr>
                  <a:t>1</a:t>
                </a:r>
                <a:r>
                  <a:rPr lang="ja-JP" altLang="en-US" sz="2500" dirty="0">
                    <a:latin typeface="ＭＳ Ｐゴシック" pitchFamily="50" charset="-128"/>
                    <a:ea typeface="ＭＳ Ｐゴシック" pitchFamily="50" charset="-128"/>
                  </a:rPr>
                  <a:t>に変換すること</a:t>
                </a:r>
                <a:endParaRPr lang="en-US" altLang="ja-JP" sz="2500" dirty="0">
                  <a:latin typeface="ＭＳ Ｐゴシック" pitchFamily="50" charset="-128"/>
                  <a:ea typeface="ＭＳ Ｐゴシック" pitchFamily="50" charset="-128"/>
                </a:endParaRPr>
              </a:p>
              <a:p>
                <a:pPr marL="216000" indent="-457200">
                  <a:buNone/>
                </a:pPr>
                <a:r>
                  <a:rPr lang="ja-JP" altLang="en-US" sz="2500" dirty="0">
                    <a:latin typeface="ＭＳ Ｐゴシック" pitchFamily="50" charset="-128"/>
                    <a:ea typeface="ＭＳ Ｐゴシック" pitchFamily="50" charset="-128"/>
                  </a:rPr>
                  <a:t>→メリット：標準化すれば，どのような対象の標本平均に対しても同じ分布表を使うことができる</a:t>
                </a:r>
                <a:endParaRPr lang="en-US" altLang="ja-JP" sz="2000" dirty="0">
                  <a:latin typeface="ＭＳ Ｐゴシック" pitchFamily="50" charset="-128"/>
                  <a:ea typeface="ＭＳ Ｐゴシック" pitchFamily="50" charset="-128"/>
                </a:endParaRPr>
              </a:p>
              <a:p>
                <a:pPr marL="0" indent="0">
                  <a:buNone/>
                </a:pPr>
                <a:endParaRPr lang="en-US" altLang="ja-JP" sz="2000" dirty="0">
                  <a:latin typeface="ＭＳ Ｐゴシック" pitchFamily="50" charset="-128"/>
                  <a:ea typeface="ＭＳ Ｐゴシック" pitchFamily="50" charset="-128"/>
                </a:endParaRPr>
              </a:p>
              <a:p>
                <a:pPr marL="0" indent="0">
                  <a:buNone/>
                </a:pPr>
                <a:endParaRPr lang="en-US" altLang="ja-JP" sz="1000" dirty="0">
                  <a:latin typeface="ＭＳ Ｐゴシック" pitchFamily="50" charset="-128"/>
                  <a:ea typeface="ＭＳ Ｐゴシック" pitchFamily="50" charset="-128"/>
                </a:endParaRPr>
              </a:p>
              <a:p>
                <a:pPr marL="0" indent="0">
                  <a:buNone/>
                </a:pPr>
                <a:endParaRPr lang="en-US" altLang="ja-JP" dirty="0">
                  <a:latin typeface="ＭＳ Ｐゴシック" pitchFamily="50" charset="-128"/>
                  <a:ea typeface="ＭＳ Ｐゴシック" pitchFamily="50" charset="-128"/>
                </a:endParaRPr>
              </a:p>
              <a:p>
                <a:pPr marL="0" indent="0">
                  <a:buNone/>
                </a:pPr>
                <a14:m>
                  <m:oMathPara xmlns:m="http://schemas.openxmlformats.org/officeDocument/2006/math">
                    <m:oMathParaPr>
                      <m:jc m:val="centerGroup"/>
                    </m:oMathParaPr>
                    <m:oMath xmlns:m="http://schemas.openxmlformats.org/officeDocument/2006/math">
                      <m:sSub>
                        <m:sSubPr>
                          <m:ctrlPr>
                            <a:rPr lang="ja-JP" altLang="en-US" i="1">
                              <a:latin typeface="Cambria Math" panose="02040503050406030204" pitchFamily="18" charset="0"/>
                            </a:rPr>
                          </m:ctrlPr>
                        </m:sSubPr>
                        <m:e>
                          <m:r>
                            <a:rPr lang="ja-JP" altLang="en-US" i="1">
                              <a:latin typeface="Cambria Math"/>
                            </a:rPr>
                            <m:t>𝑧</m:t>
                          </m:r>
                        </m:e>
                        <m:sub>
                          <m:sSub>
                            <m:sSubPr>
                              <m:ctrlPr>
                                <a:rPr lang="ja-JP" altLang="en-US" i="1">
                                  <a:latin typeface="Cambria Math" panose="02040503050406030204" pitchFamily="18" charset="0"/>
                                </a:rPr>
                              </m:ctrlPr>
                            </m:sSubPr>
                            <m:e>
                              <m:acc>
                                <m:accPr>
                                  <m:chr m:val="̅"/>
                                  <m:ctrlPr>
                                    <a:rPr lang="ja-JP" altLang="en-US" i="1">
                                      <a:latin typeface="Cambria Math" panose="02040503050406030204" pitchFamily="18" charset="0"/>
                                    </a:rPr>
                                  </m:ctrlPr>
                                </m:accPr>
                                <m:e>
                                  <m:r>
                                    <a:rPr lang="ja-JP" altLang="en-US" i="1">
                                      <a:latin typeface="Cambria Math"/>
                                    </a:rPr>
                                    <m:t>𝑥</m:t>
                                  </m:r>
                                </m:e>
                              </m:acc>
                            </m:e>
                            <m:sub>
                              <m:r>
                                <a:rPr lang="ja-JP" altLang="en-US" i="1">
                                  <a:latin typeface="Cambria Math"/>
                                </a:rPr>
                                <m:t>𝑖</m:t>
                              </m:r>
                            </m:sub>
                          </m:sSub>
                        </m:sub>
                      </m:sSub>
                      <m:r>
                        <a:rPr lang="ja-JP" altLang="en-US" i="0">
                          <a:latin typeface="Cambria Math"/>
                        </a:rPr>
                        <m:t>=</m:t>
                      </m:r>
                      <m:f>
                        <m:fPr>
                          <m:ctrlPr>
                            <a:rPr lang="ja-JP" altLang="en-US" i="1">
                              <a:latin typeface="Cambria Math" panose="02040503050406030204" pitchFamily="18" charset="0"/>
                            </a:rPr>
                          </m:ctrlPr>
                        </m:fPr>
                        <m:num>
                          <m:sSub>
                            <m:sSubPr>
                              <m:ctrlPr>
                                <a:rPr lang="ja-JP" altLang="en-US" i="1">
                                  <a:latin typeface="Cambria Math" panose="02040503050406030204" pitchFamily="18" charset="0"/>
                                </a:rPr>
                              </m:ctrlPr>
                            </m:sSubPr>
                            <m:e>
                              <m:acc>
                                <m:accPr>
                                  <m:chr m:val="̅"/>
                                  <m:ctrlPr>
                                    <a:rPr lang="ja-JP" altLang="en-US" i="1">
                                      <a:latin typeface="Cambria Math" panose="02040503050406030204" pitchFamily="18" charset="0"/>
                                    </a:rPr>
                                  </m:ctrlPr>
                                </m:accPr>
                                <m:e>
                                  <m:r>
                                    <a:rPr lang="ja-JP" altLang="en-US" i="1">
                                      <a:latin typeface="Cambria Math"/>
                                    </a:rPr>
                                    <m:t>𝑥</m:t>
                                  </m:r>
                                </m:e>
                              </m:acc>
                            </m:e>
                            <m:sub>
                              <m:r>
                                <a:rPr lang="ja-JP" altLang="en-US" i="1">
                                  <a:latin typeface="Cambria Math"/>
                                </a:rPr>
                                <m:t>𝑖</m:t>
                              </m:r>
                            </m:sub>
                          </m:sSub>
                          <m:r>
                            <a:rPr lang="ja-JP" altLang="en-US" i="0">
                              <a:latin typeface="Cambria Math"/>
                            </a:rPr>
                            <m:t>−</m:t>
                          </m:r>
                          <m:sSub>
                            <m:sSubPr>
                              <m:ctrlPr>
                                <a:rPr lang="ja-JP" altLang="en-US" i="1" smtClean="0">
                                  <a:latin typeface="Cambria Math" panose="02040503050406030204" pitchFamily="18" charset="0"/>
                                </a:rPr>
                              </m:ctrlPr>
                            </m:sSubPr>
                            <m:e>
                              <m:r>
                                <a:rPr lang="ja-JP" altLang="en-US" i="1">
                                  <a:latin typeface="Cambria Math"/>
                                </a:rPr>
                                <m:t>𝜇</m:t>
                              </m:r>
                            </m:e>
                            <m:sub>
                              <m:acc>
                                <m:accPr>
                                  <m:chr m:val="̅"/>
                                  <m:ctrlPr>
                                    <a:rPr lang="ja-JP" altLang="en-US" i="1" smtClean="0">
                                      <a:latin typeface="Cambria Math" panose="02040503050406030204" pitchFamily="18" charset="0"/>
                                    </a:rPr>
                                  </m:ctrlPr>
                                </m:accPr>
                                <m:e>
                                  <m:r>
                                    <a:rPr lang="ja-JP" altLang="en-US" i="1" smtClean="0">
                                      <a:latin typeface="Cambria Math"/>
                                    </a:rPr>
                                    <m:t>𝑥</m:t>
                                  </m:r>
                                </m:e>
                              </m:acc>
                            </m:sub>
                          </m:sSub>
                        </m:num>
                        <m:den>
                          <m:sSub>
                            <m:sSubPr>
                              <m:ctrlPr>
                                <a:rPr lang="ja-JP" altLang="en-US" i="1">
                                  <a:latin typeface="Cambria Math" panose="02040503050406030204" pitchFamily="18" charset="0"/>
                                </a:rPr>
                              </m:ctrlPr>
                            </m:sSubPr>
                            <m:e>
                              <m:r>
                                <a:rPr lang="ja-JP" altLang="en-US" i="1">
                                  <a:latin typeface="Cambria Math"/>
                                </a:rPr>
                                <m:t>𝜎</m:t>
                              </m:r>
                            </m:e>
                            <m:sub>
                              <m:acc>
                                <m:accPr>
                                  <m:chr m:val="̅"/>
                                  <m:ctrlPr>
                                    <a:rPr lang="ja-JP" altLang="en-US" i="1">
                                      <a:latin typeface="Cambria Math" panose="02040503050406030204" pitchFamily="18" charset="0"/>
                                    </a:rPr>
                                  </m:ctrlPr>
                                </m:accPr>
                                <m:e>
                                  <m:r>
                                    <a:rPr lang="ja-JP" altLang="en-US" i="1">
                                      <a:latin typeface="Cambria Math"/>
                                    </a:rPr>
                                    <m:t>𝑥</m:t>
                                  </m:r>
                                </m:e>
                              </m:acc>
                            </m:sub>
                          </m:sSub>
                        </m:den>
                      </m:f>
                      <m:r>
                        <a:rPr lang="ja-JP" altLang="en-US" i="0">
                          <a:latin typeface="Cambria Math"/>
                        </a:rPr>
                        <m:t>=</m:t>
                      </m:r>
                      <m:f>
                        <m:fPr>
                          <m:ctrlPr>
                            <a:rPr lang="ja-JP" altLang="en-US" i="1">
                              <a:latin typeface="Cambria Math" panose="02040503050406030204" pitchFamily="18" charset="0"/>
                            </a:rPr>
                          </m:ctrlPr>
                        </m:fPr>
                        <m:num>
                          <m:sSub>
                            <m:sSubPr>
                              <m:ctrlPr>
                                <a:rPr lang="ja-JP" altLang="en-US" i="1">
                                  <a:latin typeface="Cambria Math" panose="02040503050406030204" pitchFamily="18" charset="0"/>
                                </a:rPr>
                              </m:ctrlPr>
                            </m:sSubPr>
                            <m:e>
                              <m:acc>
                                <m:accPr>
                                  <m:chr m:val="̅"/>
                                  <m:ctrlPr>
                                    <a:rPr lang="ja-JP" altLang="en-US" i="1">
                                      <a:latin typeface="Cambria Math" panose="02040503050406030204" pitchFamily="18" charset="0"/>
                                    </a:rPr>
                                  </m:ctrlPr>
                                </m:accPr>
                                <m:e>
                                  <m:r>
                                    <a:rPr lang="ja-JP" altLang="en-US" i="1">
                                      <a:latin typeface="Cambria Math"/>
                                    </a:rPr>
                                    <m:t>𝑥</m:t>
                                  </m:r>
                                </m:e>
                              </m:acc>
                            </m:e>
                            <m:sub>
                              <m:r>
                                <a:rPr lang="ja-JP" altLang="en-US" i="1">
                                  <a:latin typeface="Cambria Math"/>
                                </a:rPr>
                                <m:t>𝑖</m:t>
                              </m:r>
                            </m:sub>
                          </m:sSub>
                          <m:r>
                            <a:rPr lang="ja-JP" altLang="en-US" i="0">
                              <a:latin typeface="Cambria Math"/>
                            </a:rPr>
                            <m:t>−</m:t>
                          </m:r>
                          <m:sSub>
                            <m:sSubPr>
                              <m:ctrlPr>
                                <a:rPr lang="ja-JP" altLang="en-US" i="1">
                                  <a:latin typeface="Cambria Math" panose="02040503050406030204" pitchFamily="18" charset="0"/>
                                </a:rPr>
                              </m:ctrlPr>
                            </m:sSubPr>
                            <m:e>
                              <m:r>
                                <a:rPr lang="ja-JP" altLang="en-US" i="1">
                                  <a:latin typeface="Cambria Math"/>
                                </a:rPr>
                                <m:t>𝜇</m:t>
                              </m:r>
                            </m:e>
                            <m:sub>
                              <m:acc>
                                <m:accPr>
                                  <m:chr m:val="̅"/>
                                  <m:ctrlPr>
                                    <a:rPr lang="ja-JP" altLang="en-US" i="1">
                                      <a:latin typeface="Cambria Math" panose="02040503050406030204" pitchFamily="18" charset="0"/>
                                    </a:rPr>
                                  </m:ctrlPr>
                                </m:accPr>
                                <m:e>
                                  <m:r>
                                    <a:rPr lang="ja-JP" altLang="en-US" i="1">
                                      <a:latin typeface="Cambria Math"/>
                                    </a:rPr>
                                    <m:t>𝑥</m:t>
                                  </m:r>
                                </m:e>
                              </m:acc>
                            </m:sub>
                          </m:sSub>
                        </m:num>
                        <m:den>
                          <m:f>
                            <m:fPr>
                              <m:ctrlPr>
                                <a:rPr lang="ja-JP" altLang="en-US" i="1">
                                  <a:latin typeface="Cambria Math" panose="02040503050406030204" pitchFamily="18" charset="0"/>
                                </a:rPr>
                              </m:ctrlPr>
                            </m:fPr>
                            <m:num>
                              <m:r>
                                <a:rPr lang="ja-JP" altLang="en-US" i="1">
                                  <a:latin typeface="Cambria Math"/>
                                </a:rPr>
                                <m:t>𝜎</m:t>
                              </m:r>
                            </m:num>
                            <m:den>
                              <m:rad>
                                <m:radPr>
                                  <m:degHide m:val="on"/>
                                  <m:ctrlPr>
                                    <a:rPr lang="ja-JP" altLang="en-US" i="1">
                                      <a:latin typeface="Cambria Math" panose="02040503050406030204" pitchFamily="18" charset="0"/>
                                    </a:rPr>
                                  </m:ctrlPr>
                                </m:radPr>
                                <m:deg/>
                                <m:e>
                                  <m:r>
                                    <a:rPr lang="ja-JP" altLang="en-US" i="1">
                                      <a:latin typeface="Cambria Math"/>
                                    </a:rPr>
                                    <m:t>𝑛</m:t>
                                  </m:r>
                                </m:e>
                              </m:rad>
                            </m:den>
                          </m:f>
                        </m:den>
                      </m:f>
                    </m:oMath>
                  </m:oMathPara>
                </a14:m>
                <a:endParaRPr kumimoji="1" lang="ja-JP" altLang="en-US" dirty="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85800" y="2057400"/>
                <a:ext cx="7772400" cy="1371600"/>
              </a:xfrm>
              <a:blipFill>
                <a:blip r:embed="rId2"/>
                <a:stretch>
                  <a:fillRect l="-1333" t="-4000" r="-1255" b="-163556"/>
                </a:stretch>
              </a:blipFill>
            </p:spPr>
            <p:txBody>
              <a:bodyPr/>
              <a:lstStyle/>
              <a:p>
                <a:r>
                  <a:rPr lang="ja-JP" altLang="en-US">
                    <a:noFill/>
                  </a:rPr>
                  <a:t> </a:t>
                </a:r>
              </a:p>
            </p:txBody>
          </p:sp>
        </mc:Fallback>
      </mc:AlternateContent>
      <p:sp>
        <p:nvSpPr>
          <p:cNvPr id="7" name="テキスト ボックス 6"/>
          <p:cNvSpPr txBox="1"/>
          <p:nvPr/>
        </p:nvSpPr>
        <p:spPr>
          <a:xfrm>
            <a:off x="2897813" y="3914103"/>
            <a:ext cx="954107"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cs typeface="Meiryo UI" pitchFamily="50" charset="-128"/>
              </a:rPr>
              <a:t>標本平均</a:t>
            </a:r>
          </a:p>
        </p:txBody>
      </p:sp>
      <p:sp>
        <p:nvSpPr>
          <p:cNvPr id="11" name="テキスト ボックス 10"/>
          <p:cNvSpPr txBox="1"/>
          <p:nvPr/>
        </p:nvSpPr>
        <p:spPr>
          <a:xfrm>
            <a:off x="2277132" y="5589240"/>
            <a:ext cx="2108269" cy="553998"/>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cs typeface="Meiryo UI" pitchFamily="50" charset="-128"/>
              </a:rPr>
              <a:t>標本平均の母標準偏差</a:t>
            </a:r>
            <a:endParaRPr kumimoji="1" lang="en-US" altLang="ja-JP" sz="1500" dirty="0">
              <a:solidFill>
                <a:schemeClr val="bg1"/>
              </a:solidFill>
              <a:latin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cs typeface="Meiryo UI" pitchFamily="50" charset="-128"/>
              </a:rPr>
              <a:t>（つまり母標準誤差）</a:t>
            </a:r>
            <a:endParaRPr kumimoji="1" lang="en-US" altLang="ja-JP" sz="1500" dirty="0">
              <a:solidFill>
                <a:schemeClr val="bg1"/>
              </a:solidFill>
              <a:latin typeface="ＭＳ Ｐゴシック" panose="020B0600070205080204" pitchFamily="50" charset="-128"/>
              <a:cs typeface="Meiryo UI" pitchFamily="50" charset="-128"/>
            </a:endParaRPr>
          </a:p>
        </p:txBody>
      </p:sp>
      <p:sp>
        <p:nvSpPr>
          <p:cNvPr id="13" name="テキスト ボックス 12"/>
          <p:cNvSpPr txBox="1"/>
          <p:nvPr/>
        </p:nvSpPr>
        <p:spPr>
          <a:xfrm>
            <a:off x="1043608" y="4581128"/>
            <a:ext cx="1467068" cy="707886"/>
          </a:xfrm>
          <a:prstGeom prst="rect">
            <a:avLst/>
          </a:prstGeom>
          <a:noFill/>
        </p:spPr>
        <p:txBody>
          <a:bodyPr wrap="none" rtlCol="0">
            <a:spAutoFit/>
          </a:bodyPr>
          <a:lstStyle/>
          <a:p>
            <a:r>
              <a:rPr kumimoji="1" lang="ja-JP" altLang="en-US" sz="2000" dirty="0">
                <a:solidFill>
                  <a:srgbClr val="FFFF00"/>
                </a:solidFill>
                <a:latin typeface="ＭＳ Ｐゴシック" pitchFamily="50" charset="-128"/>
                <a:cs typeface="Meiryo UI" pitchFamily="50" charset="-128"/>
              </a:rPr>
              <a:t>標本平均の</a:t>
            </a:r>
            <a:endParaRPr kumimoji="1" lang="en-US" altLang="ja-JP" sz="2000" dirty="0">
              <a:solidFill>
                <a:srgbClr val="FFFF00"/>
              </a:solidFill>
              <a:latin typeface="ＭＳ Ｐゴシック" pitchFamily="50" charset="-128"/>
              <a:cs typeface="Meiryo UI" pitchFamily="50" charset="-128"/>
            </a:endParaRPr>
          </a:p>
          <a:p>
            <a:r>
              <a:rPr kumimoji="1" lang="ja-JP" altLang="en-US" sz="2000" dirty="0">
                <a:solidFill>
                  <a:srgbClr val="FFFF00"/>
                </a:solidFill>
                <a:latin typeface="ＭＳ Ｐゴシック" pitchFamily="50" charset="-128"/>
                <a:cs typeface="Meiryo UI" pitchFamily="50" charset="-128"/>
              </a:rPr>
              <a:t>標準化変量</a:t>
            </a:r>
          </a:p>
        </p:txBody>
      </p:sp>
      <p:sp>
        <p:nvSpPr>
          <p:cNvPr id="16" name="テキスト ボックス 15"/>
          <p:cNvSpPr txBox="1"/>
          <p:nvPr/>
        </p:nvSpPr>
        <p:spPr>
          <a:xfrm>
            <a:off x="4211960" y="3728065"/>
            <a:ext cx="1645002" cy="553998"/>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cs typeface="Meiryo UI" pitchFamily="50" charset="-128"/>
              </a:rPr>
              <a:t>標本平均の平均</a:t>
            </a:r>
            <a:endParaRPr kumimoji="1" lang="en-US" altLang="ja-JP" sz="1500" dirty="0">
              <a:solidFill>
                <a:schemeClr val="bg1"/>
              </a:solidFill>
              <a:latin typeface="ＭＳ Ｐゴシック" panose="020B0600070205080204" pitchFamily="50" charset="-128"/>
              <a:cs typeface="Meiryo UI" pitchFamily="50" charset="-128"/>
            </a:endParaRPr>
          </a:p>
          <a:p>
            <a:r>
              <a:rPr kumimoji="1" lang="ja-JP" altLang="en-US" sz="1500" dirty="0">
                <a:solidFill>
                  <a:schemeClr val="bg1"/>
                </a:solidFill>
                <a:latin typeface="ＭＳ Ｐゴシック" panose="020B0600070205080204" pitchFamily="50" charset="-128"/>
                <a:cs typeface="Meiryo UI" pitchFamily="50" charset="-128"/>
              </a:rPr>
              <a:t>（つまり母平均</a:t>
            </a:r>
            <a:r>
              <a:rPr kumimoji="1" lang="en-US" altLang="ja-JP" sz="1500" dirty="0">
                <a:solidFill>
                  <a:schemeClr val="bg1"/>
                </a:solidFill>
                <a:latin typeface="ＭＳ Ｐゴシック" panose="020B0600070205080204" pitchFamily="50" charset="-128"/>
                <a:cs typeface="Meiryo UI" pitchFamily="50" charset="-128"/>
              </a:rPr>
              <a:t>μ</a:t>
            </a:r>
            <a:r>
              <a:rPr kumimoji="1" lang="ja-JP" altLang="en-US" sz="1500" dirty="0">
                <a:solidFill>
                  <a:schemeClr val="bg1"/>
                </a:solidFill>
                <a:latin typeface="ＭＳ Ｐゴシック" panose="020B0600070205080204" pitchFamily="50" charset="-128"/>
                <a:cs typeface="Meiryo UI" pitchFamily="50" charset="-128"/>
              </a:rPr>
              <a:t>）</a:t>
            </a:r>
          </a:p>
        </p:txBody>
      </p:sp>
      <p:cxnSp>
        <p:nvCxnSpPr>
          <p:cNvPr id="8" name="直線矢印コネクタ 7">
            <a:extLst>
              <a:ext uri="{FF2B5EF4-FFF2-40B4-BE49-F238E27FC236}">
                <a16:creationId xmlns:a16="http://schemas.microsoft.com/office/drawing/2014/main" id="{6F9DC7C9-50F8-4D2A-8E4F-878EA3CC06A9}"/>
              </a:ext>
            </a:extLst>
          </p:cNvPr>
          <p:cNvCxnSpPr>
            <a:cxnSpLocks/>
          </p:cNvCxnSpPr>
          <p:nvPr/>
        </p:nvCxnSpPr>
        <p:spPr>
          <a:xfrm flipV="1">
            <a:off x="3851920" y="5304468"/>
            <a:ext cx="248037" cy="28477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4EEE0D7-9814-419C-A4C9-E34F076DC72B}"/>
              </a:ext>
            </a:extLst>
          </p:cNvPr>
          <p:cNvCxnSpPr>
            <a:cxnSpLocks/>
          </p:cNvCxnSpPr>
          <p:nvPr/>
        </p:nvCxnSpPr>
        <p:spPr>
          <a:xfrm>
            <a:off x="3419872" y="4218071"/>
            <a:ext cx="165535" cy="22067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D7033061-4545-4EAB-93EC-EF07D394899E}"/>
              </a:ext>
            </a:extLst>
          </p:cNvPr>
          <p:cNvCxnSpPr>
            <a:cxnSpLocks/>
          </p:cNvCxnSpPr>
          <p:nvPr/>
        </p:nvCxnSpPr>
        <p:spPr>
          <a:xfrm flipH="1">
            <a:off x="4550936" y="4237268"/>
            <a:ext cx="165080" cy="23836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616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以上で第３章は終了です。</a:t>
            </a:r>
          </a:p>
        </p:txBody>
      </p:sp>
    </p:spTree>
    <p:extLst>
      <p:ext uri="{BB962C8B-B14F-4D97-AF65-F5344CB8AC3E}">
        <p14:creationId xmlns:p14="http://schemas.microsoft.com/office/powerpoint/2010/main" val="228097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620688"/>
            <a:ext cx="7632848" cy="1143000"/>
          </a:xfrm>
        </p:spPr>
        <p:txBody>
          <a:bodyPr/>
          <a:lstStyle/>
          <a:p>
            <a:r>
              <a:rPr kumimoji="1"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rPr>
              <a:t>推測統計学には推定と検定がある</a:t>
            </a:r>
          </a:p>
        </p:txBody>
      </p:sp>
      <p:sp>
        <p:nvSpPr>
          <p:cNvPr id="3" name="コンテンツ プレースホルダー 2"/>
          <p:cNvSpPr>
            <a:spLocks noGrp="1"/>
          </p:cNvSpPr>
          <p:nvPr>
            <p:ph idx="1"/>
          </p:nvPr>
        </p:nvSpPr>
        <p:spPr>
          <a:xfrm>
            <a:off x="683568" y="2060848"/>
            <a:ext cx="8134672" cy="4114800"/>
          </a:xfrm>
        </p:spPr>
        <p:txBody>
          <a:bodyPr/>
          <a:lstStyle/>
          <a:p>
            <a:pPr marL="0" indent="0">
              <a:buNone/>
            </a:pPr>
            <a:r>
              <a:rPr lang="ja-JP" altLang="en-US" sz="4000" dirty="0">
                <a:solidFill>
                  <a:srgbClr val="FFC000"/>
                </a:solidFill>
                <a:latin typeface="ＭＳ Ｐゴシック" pitchFamily="50" charset="-128"/>
                <a:ea typeface="ＭＳ Ｐゴシック" pitchFamily="50" charset="-128"/>
              </a:rPr>
              <a:t>推定</a:t>
            </a:r>
            <a:r>
              <a:rPr lang="en-US" altLang="ja-JP" sz="4000" baseline="30000" dirty="0">
                <a:solidFill>
                  <a:srgbClr val="FF0000"/>
                </a:solidFill>
                <a:latin typeface="ＭＳ Ｐゴシック" pitchFamily="50" charset="-128"/>
                <a:ea typeface="ＭＳ Ｐゴシック" pitchFamily="50" charset="-128"/>
              </a:rPr>
              <a:t>※</a:t>
            </a:r>
            <a:r>
              <a:rPr lang="ja-JP" altLang="en-US" sz="3000" dirty="0">
                <a:latin typeface="ＭＳ Ｐゴシック" pitchFamily="50" charset="-128"/>
                <a:ea typeface="ＭＳ Ｐゴシック" pitchFamily="50" charset="-128"/>
              </a:rPr>
              <a:t>（</a:t>
            </a:r>
            <a:r>
              <a:rPr lang="en-US" altLang="ja-JP" sz="3000" dirty="0">
                <a:latin typeface="ＭＳ Ｐゴシック" pitchFamily="50" charset="-128"/>
                <a:ea typeface="ＭＳ Ｐゴシック" pitchFamily="50" charset="-128"/>
              </a:rPr>
              <a:t>2</a:t>
            </a:r>
            <a:r>
              <a:rPr lang="ja-JP" altLang="en-US" sz="3000" dirty="0">
                <a:latin typeface="ＭＳ Ｐゴシック" pitchFamily="50" charset="-128"/>
                <a:ea typeface="ＭＳ Ｐゴシック" pitchFamily="50" charset="-128"/>
              </a:rPr>
              <a:t>種類ある）</a:t>
            </a:r>
            <a:endParaRPr lang="en-US" altLang="ja-JP" sz="2000" dirty="0">
              <a:latin typeface="ＭＳ Ｐゴシック" pitchFamily="50" charset="-128"/>
              <a:ea typeface="ＭＳ Ｐゴシック" pitchFamily="50" charset="-128"/>
            </a:endParaRPr>
          </a:p>
          <a:p>
            <a:r>
              <a:rPr lang="ja-JP" altLang="en-US" dirty="0">
                <a:solidFill>
                  <a:srgbClr val="FFFF00"/>
                </a:solidFill>
                <a:latin typeface="ＭＳ Ｐゴシック" pitchFamily="50" charset="-128"/>
                <a:ea typeface="ＭＳ Ｐゴシック" pitchFamily="50" charset="-128"/>
              </a:rPr>
              <a:t>点推定</a:t>
            </a:r>
            <a:r>
              <a:rPr lang="ja-JP" altLang="en-US" dirty="0">
                <a:latin typeface="ＭＳ Ｐゴシック" pitchFamily="50" charset="-128"/>
                <a:ea typeface="ＭＳ Ｐゴシック" pitchFamily="50" charset="-128"/>
              </a:rPr>
              <a:t>：</a:t>
            </a:r>
            <a:r>
              <a:rPr lang="en-US" altLang="ja-JP" dirty="0">
                <a:latin typeface="ＭＳ Ｐゴシック" pitchFamily="50" charset="-128"/>
                <a:ea typeface="ＭＳ Ｐゴシック" pitchFamily="50" charset="-128"/>
              </a:rPr>
              <a:t>1</a:t>
            </a:r>
            <a:r>
              <a:rPr lang="ja-JP" altLang="en-US" dirty="0" err="1">
                <a:latin typeface="ＭＳ Ｐゴシック" pitchFamily="50" charset="-128"/>
                <a:ea typeface="ＭＳ Ｐゴシック" pitchFamily="50" charset="-128"/>
              </a:rPr>
              <a:t>つの</a:t>
            </a:r>
            <a:r>
              <a:rPr lang="ja-JP" altLang="en-US" dirty="0"/>
              <a:t>値で母数を推定　　</a:t>
            </a:r>
            <a:r>
              <a:rPr lang="ja-JP" altLang="en-US" dirty="0">
                <a:latin typeface="ＭＳ Ｐゴシック" pitchFamily="50" charset="-128"/>
                <a:ea typeface="ＭＳ Ｐゴシック" pitchFamily="50" charset="-128"/>
              </a:rPr>
              <a:t>→本章</a:t>
            </a:r>
            <a:endParaRPr lang="en-US" altLang="ja-JP" dirty="0">
              <a:latin typeface="ＭＳ Ｐゴシック" pitchFamily="50" charset="-128"/>
              <a:ea typeface="ＭＳ Ｐゴシック" pitchFamily="50" charset="-128"/>
            </a:endParaRPr>
          </a:p>
          <a:p>
            <a:r>
              <a:rPr kumimoji="1" lang="ja-JP" altLang="en-US" dirty="0">
                <a:solidFill>
                  <a:srgbClr val="FFFF00"/>
                </a:solidFill>
                <a:latin typeface="ＭＳ Ｐゴシック" pitchFamily="50" charset="-128"/>
                <a:ea typeface="ＭＳ Ｐゴシック" pitchFamily="50" charset="-128"/>
              </a:rPr>
              <a:t>区間推定</a:t>
            </a:r>
            <a:r>
              <a:rPr kumimoji="1" lang="ja-JP" altLang="en-US" dirty="0">
                <a:latin typeface="ＭＳ Ｐゴシック" pitchFamily="50" charset="-128"/>
                <a:ea typeface="ＭＳ Ｐゴシック" pitchFamily="50" charset="-128"/>
              </a:rPr>
              <a:t>：幅</a:t>
            </a:r>
            <a:r>
              <a:rPr lang="ja-JP" altLang="en-US" dirty="0"/>
              <a:t>をとって母数を推定 </a:t>
            </a:r>
            <a:r>
              <a:rPr lang="ja-JP" altLang="en-US" dirty="0">
                <a:latin typeface="ＭＳ Ｐゴシック" pitchFamily="50" charset="-128"/>
                <a:ea typeface="ＭＳ Ｐゴシック" pitchFamily="50" charset="-128"/>
              </a:rPr>
              <a:t>→第</a:t>
            </a:r>
            <a:r>
              <a:rPr lang="en-US" altLang="ja-JP" dirty="0">
                <a:latin typeface="ＭＳ Ｐゴシック" pitchFamily="50" charset="-128"/>
                <a:ea typeface="ＭＳ Ｐゴシック" pitchFamily="50" charset="-128"/>
              </a:rPr>
              <a:t>4</a:t>
            </a:r>
            <a:r>
              <a:rPr lang="ja-JP" altLang="en-US" dirty="0">
                <a:latin typeface="ＭＳ Ｐゴシック" pitchFamily="50" charset="-128"/>
                <a:ea typeface="ＭＳ Ｐゴシック" pitchFamily="50" charset="-128"/>
              </a:rPr>
              <a:t>章</a:t>
            </a:r>
            <a:endParaRPr lang="en-US" altLang="ja-JP" dirty="0">
              <a:latin typeface="ＭＳ Ｐゴシック" pitchFamily="50" charset="-128"/>
              <a:ea typeface="ＭＳ Ｐゴシック" pitchFamily="50" charset="-128"/>
            </a:endParaRPr>
          </a:p>
          <a:p>
            <a:pPr marL="0" indent="0">
              <a:buNone/>
            </a:pPr>
            <a:r>
              <a:rPr lang="en-US" altLang="ja-JP" sz="1600" dirty="0">
                <a:solidFill>
                  <a:srgbClr val="FF0000"/>
                </a:solidFill>
              </a:rPr>
              <a:t>※</a:t>
            </a:r>
            <a:r>
              <a:rPr lang="ja-JP" altLang="en-US" sz="1600" dirty="0"/>
              <a:t>推測する方法を推定と呼ぶ</a:t>
            </a:r>
            <a:endParaRPr lang="en-US" altLang="ja-JP" sz="1600" dirty="0"/>
          </a:p>
          <a:p>
            <a:pPr marL="0" indent="0">
              <a:buNone/>
            </a:pPr>
            <a:endParaRPr lang="en-US" altLang="ja-JP" sz="500" dirty="0">
              <a:latin typeface="ＭＳ Ｐゴシック" pitchFamily="50" charset="-128"/>
              <a:ea typeface="ＭＳ Ｐゴシック" pitchFamily="50" charset="-128"/>
            </a:endParaRPr>
          </a:p>
          <a:p>
            <a:pPr marL="0" indent="0">
              <a:buNone/>
            </a:pPr>
            <a:r>
              <a:rPr lang="ja-JP" altLang="en-US" sz="4000" dirty="0">
                <a:solidFill>
                  <a:srgbClr val="FFC000"/>
                </a:solidFill>
                <a:latin typeface="ＭＳ Ｐゴシック" pitchFamily="50" charset="-128"/>
                <a:ea typeface="ＭＳ Ｐゴシック" pitchFamily="50" charset="-128"/>
              </a:rPr>
              <a:t>検定</a:t>
            </a:r>
            <a:endParaRPr lang="en-US" altLang="ja-JP" sz="4000" dirty="0">
              <a:solidFill>
                <a:srgbClr val="FFC000"/>
              </a:solidFill>
              <a:latin typeface="ＭＳ Ｐゴシック" pitchFamily="50" charset="-128"/>
              <a:ea typeface="ＭＳ Ｐゴシック" pitchFamily="50" charset="-128"/>
            </a:endParaRPr>
          </a:p>
          <a:p>
            <a:r>
              <a:rPr lang="ja-JP" altLang="en-US" dirty="0">
                <a:latin typeface="ＭＳ Ｐゴシック" pitchFamily="50" charset="-128"/>
                <a:ea typeface="ＭＳ Ｐゴシック" pitchFamily="50" charset="-128"/>
              </a:rPr>
              <a:t>複群間の母数に差があることを検証　              </a:t>
            </a:r>
            <a:endParaRPr lang="en-US" altLang="ja-JP" dirty="0">
              <a:latin typeface="ＭＳ Ｐゴシック" pitchFamily="50" charset="-128"/>
              <a:ea typeface="ＭＳ Ｐゴシック" pitchFamily="50" charset="-128"/>
            </a:endParaRPr>
          </a:p>
          <a:p>
            <a:pPr marL="0" indent="0">
              <a:buNone/>
            </a:pPr>
            <a:r>
              <a:rPr lang="en-US" altLang="ja-JP" dirty="0">
                <a:latin typeface="ＭＳ Ｐゴシック" pitchFamily="50" charset="-128"/>
                <a:ea typeface="ＭＳ Ｐゴシック" pitchFamily="50" charset="-128"/>
              </a:rPr>
              <a:t>                                      </a:t>
            </a:r>
            <a:r>
              <a:rPr lang="ja-JP" altLang="en-US" dirty="0">
                <a:latin typeface="ＭＳ Ｐゴシック" pitchFamily="50" charset="-128"/>
                <a:ea typeface="ＭＳ Ｐゴシック" pitchFamily="50" charset="-128"/>
              </a:rPr>
              <a:t>→第</a:t>
            </a:r>
            <a:r>
              <a:rPr lang="en-US" altLang="ja-JP" dirty="0">
                <a:latin typeface="ＭＳ Ｐゴシック" pitchFamily="50" charset="-128"/>
                <a:ea typeface="ＭＳ Ｐゴシック" pitchFamily="50" charset="-128"/>
              </a:rPr>
              <a:t>5</a:t>
            </a:r>
            <a:r>
              <a:rPr lang="ja-JP" altLang="en-US" dirty="0">
                <a:latin typeface="ＭＳ Ｐゴシック" pitchFamily="50" charset="-128"/>
                <a:ea typeface="ＭＳ Ｐゴシック" pitchFamily="50" charset="-128"/>
              </a:rPr>
              <a:t>章～第</a:t>
            </a:r>
            <a:r>
              <a:rPr lang="en-US" altLang="ja-JP" dirty="0">
                <a:latin typeface="ＭＳ Ｐゴシック" pitchFamily="50" charset="-128"/>
                <a:ea typeface="ＭＳ Ｐゴシック" pitchFamily="50" charset="-128"/>
              </a:rPr>
              <a:t>9</a:t>
            </a:r>
            <a:r>
              <a:rPr lang="ja-JP" altLang="en-US" dirty="0">
                <a:latin typeface="ＭＳ Ｐゴシック" pitchFamily="50" charset="-128"/>
                <a:ea typeface="ＭＳ Ｐゴシック" pitchFamily="50" charset="-128"/>
              </a:rPr>
              <a:t>章</a:t>
            </a:r>
            <a:endParaRPr kumimoji="1" lang="ja-JP" altLang="en-US" dirty="0">
              <a:solidFill>
                <a:schemeClr val="accent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22685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708A4-CD97-4BA3-88DA-786EB137002E}"/>
              </a:ext>
            </a:extLst>
          </p:cNvPr>
          <p:cNvSpPr>
            <a:spLocks noGrp="1"/>
          </p:cNvSpPr>
          <p:nvPr>
            <p:ph type="title"/>
          </p:nvPr>
        </p:nvSpPr>
        <p:spPr>
          <a:xfrm>
            <a:off x="251520" y="620688"/>
            <a:ext cx="8496944" cy="1143000"/>
          </a:xfrm>
        </p:spPr>
        <p:txBody>
          <a:bodyPr/>
          <a:lstStyle/>
          <a:p>
            <a:r>
              <a:rPr lang="en-US" altLang="ja-JP" dirty="0"/>
              <a:t>3.2</a:t>
            </a:r>
            <a:r>
              <a:rPr lang="ja-JP" altLang="en-US" dirty="0"/>
              <a:t>　統計記号の使い分け方</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E980F37-C1B7-4D6E-8D37-09FE9D070727}"/>
                  </a:ext>
                </a:extLst>
              </p:cNvPr>
              <p:cNvSpPr>
                <a:spLocks noGrp="1"/>
              </p:cNvSpPr>
              <p:nvPr>
                <p:ph idx="1"/>
              </p:nvPr>
            </p:nvSpPr>
            <p:spPr>
              <a:xfrm>
                <a:off x="395536" y="2132856"/>
                <a:ext cx="8208912" cy="3898776"/>
              </a:xfrm>
            </p:spPr>
            <p:txBody>
              <a:bodyPr/>
              <a:lstStyle/>
              <a:p>
                <a:r>
                  <a:rPr lang="ja-JP" altLang="en-US" sz="2800" dirty="0"/>
                  <a:t>母数</a:t>
                </a:r>
                <a:r>
                  <a:rPr lang="ja-JP" altLang="en-US" sz="2500" dirty="0"/>
                  <a:t>（未知の定数）</a:t>
                </a:r>
                <a:r>
                  <a:rPr lang="ja-JP" altLang="en-US" sz="2800" dirty="0"/>
                  <a:t>は</a:t>
                </a:r>
                <a:r>
                  <a:rPr lang="ja-JP" altLang="en-US" sz="2800" dirty="0">
                    <a:solidFill>
                      <a:srgbClr val="FFFF00"/>
                    </a:solidFill>
                  </a:rPr>
                  <a:t>母○○</a:t>
                </a:r>
                <a:r>
                  <a:rPr lang="ja-JP" altLang="en-US" sz="2800" dirty="0"/>
                  <a:t>と呼び，ギリシャ小文字を使う</a:t>
                </a:r>
                <a:r>
                  <a:rPr lang="en-US" altLang="ja-JP" sz="2500" dirty="0"/>
                  <a:t>(</a:t>
                </a:r>
                <a:r>
                  <a:rPr lang="ja-JP" altLang="en-US" sz="2500" dirty="0"/>
                  <a:t>例：母集団の分散は母分散で</a:t>
                </a:r>
                <a:r>
                  <a:rPr lang="en-US" altLang="ja-JP" sz="2500" dirty="0"/>
                  <a:t>σ</a:t>
                </a:r>
                <a:r>
                  <a:rPr lang="en-US" altLang="ja-JP" sz="2500" baseline="30000" dirty="0"/>
                  <a:t>2</a:t>
                </a:r>
                <a:r>
                  <a:rPr lang="ja-JP" altLang="en-US" sz="2500" dirty="0"/>
                  <a:t>）</a:t>
                </a:r>
                <a:endParaRPr lang="en-US" altLang="ja-JP" sz="2500" dirty="0"/>
              </a:p>
              <a:p>
                <a:r>
                  <a:rPr lang="ja-JP" altLang="en-US" sz="2800" dirty="0"/>
                  <a:t>標本に関する統計量</a:t>
                </a:r>
                <a:r>
                  <a:rPr lang="en-US" altLang="ja-JP" sz="2800" baseline="30000" dirty="0">
                    <a:solidFill>
                      <a:srgbClr val="FF0000"/>
                    </a:solidFill>
                  </a:rPr>
                  <a:t>※1</a:t>
                </a:r>
                <a:r>
                  <a:rPr lang="ja-JP" altLang="en-US" sz="2800" dirty="0"/>
                  <a:t>は</a:t>
                </a:r>
                <a:r>
                  <a:rPr lang="ja-JP" altLang="en-US" sz="2800" dirty="0">
                    <a:solidFill>
                      <a:srgbClr val="FFFF00"/>
                    </a:solidFill>
                  </a:rPr>
                  <a:t>標本○○</a:t>
                </a:r>
                <a:r>
                  <a:rPr lang="ja-JP" altLang="en-US" sz="2800" dirty="0"/>
                  <a:t>と呼び，アルファベット小文字を使う</a:t>
                </a:r>
                <a:r>
                  <a:rPr lang="ja-JP" altLang="en-US" sz="2500" dirty="0"/>
                  <a:t>（標本の分散は標本分散で</a:t>
                </a:r>
                <a:r>
                  <a:rPr lang="en-US" altLang="ja-JP" sz="2500" dirty="0"/>
                  <a:t>s</a:t>
                </a:r>
                <a:r>
                  <a:rPr lang="en-US" altLang="ja-JP" sz="2500" baseline="30000" dirty="0"/>
                  <a:t>2</a:t>
                </a:r>
                <a:r>
                  <a:rPr lang="ja-JP" altLang="en-US" sz="2500" dirty="0"/>
                  <a:t>）</a:t>
                </a:r>
                <a:endParaRPr lang="en-US" altLang="ja-JP" sz="2500" dirty="0"/>
              </a:p>
              <a:p>
                <a:r>
                  <a:rPr lang="ja-JP" altLang="en-US" sz="2800" dirty="0"/>
                  <a:t>母数の推定量</a:t>
                </a:r>
                <a:r>
                  <a:rPr lang="en-US" altLang="ja-JP" sz="2800" baseline="30000" dirty="0">
                    <a:solidFill>
                      <a:srgbClr val="FF0000"/>
                    </a:solidFill>
                  </a:rPr>
                  <a:t>※2</a:t>
                </a:r>
                <a:r>
                  <a:rPr lang="ja-JP" altLang="en-US" sz="2800" dirty="0"/>
                  <a:t>は</a:t>
                </a:r>
                <a:r>
                  <a:rPr lang="ja-JP" altLang="en-US" sz="2800" dirty="0">
                    <a:solidFill>
                      <a:srgbClr val="FFFF00"/>
                    </a:solidFill>
                  </a:rPr>
                  <a:t>不偏○○</a:t>
                </a:r>
                <a:r>
                  <a:rPr lang="ja-JP" altLang="en-US" sz="2800" dirty="0"/>
                  <a:t>と呼び，＾を付けたギリシャ小文字</a:t>
                </a:r>
                <a:r>
                  <a:rPr lang="ja-JP" altLang="en-US" sz="2500" dirty="0"/>
                  <a:t>（点推定した分散は不偏分散で</a:t>
                </a:r>
                <a14:m>
                  <m:oMath xmlns:m="http://schemas.openxmlformats.org/officeDocument/2006/math">
                    <m:acc>
                      <m:accPr>
                        <m:chr m:val="̂"/>
                        <m:ctrlPr>
                          <a:rPr lang="ja-JP" altLang="en-US" sz="2500" i="1">
                            <a:latin typeface="Cambria Math" panose="02040503050406030204" pitchFamily="18" charset="0"/>
                          </a:rPr>
                        </m:ctrlPr>
                      </m:accPr>
                      <m:e>
                        <m:r>
                          <a:rPr lang="en-US" altLang="ja-JP" sz="2500" i="1">
                            <a:latin typeface="Cambria Math" panose="02040503050406030204" pitchFamily="18" charset="0"/>
                          </a:rPr>
                          <m:t>𝑠</m:t>
                        </m:r>
                      </m:e>
                    </m:acc>
                  </m:oMath>
                </a14:m>
                <a:r>
                  <a:rPr lang="en-US" altLang="ja-JP" sz="2500" baseline="30000" dirty="0"/>
                  <a:t>2</a:t>
                </a:r>
                <a:r>
                  <a:rPr lang="ja-JP" altLang="en-US" sz="2500" dirty="0"/>
                  <a:t>）</a:t>
                </a:r>
                <a:endParaRPr lang="en-US" altLang="ja-JP" sz="2500" dirty="0"/>
              </a:p>
              <a:p>
                <a:r>
                  <a:rPr lang="ja-JP" altLang="en-US" sz="1000" dirty="0"/>
                  <a:t>　</a:t>
                </a:r>
                <a:endParaRPr lang="en-US" altLang="ja-JP" sz="1000" dirty="0"/>
              </a:p>
              <a:p>
                <a:pPr marL="0" indent="0">
                  <a:buNone/>
                </a:pPr>
                <a:r>
                  <a:rPr lang="ja-JP" altLang="en-US" sz="2800" dirty="0"/>
                  <a:t>　</a:t>
                </a:r>
                <a:r>
                  <a:rPr lang="en-US" altLang="ja-JP" sz="2200" dirty="0">
                    <a:solidFill>
                      <a:srgbClr val="FF0000"/>
                    </a:solidFill>
                  </a:rPr>
                  <a:t>※1 </a:t>
                </a:r>
                <a:r>
                  <a:rPr lang="ja-JP" altLang="en-US" sz="2200" dirty="0"/>
                  <a:t>統計量：標本データを計算することで，標本の特性を表した値</a:t>
                </a:r>
                <a:endParaRPr lang="en-US" altLang="ja-JP" sz="2200" dirty="0"/>
              </a:p>
              <a:p>
                <a:pPr marL="0" indent="0">
                  <a:buNone/>
                </a:pPr>
                <a:r>
                  <a:rPr lang="ja-JP" altLang="en-US" sz="2200" dirty="0"/>
                  <a:t>　</a:t>
                </a:r>
                <a:r>
                  <a:rPr lang="en-US" altLang="ja-JP" sz="2200" dirty="0">
                    <a:solidFill>
                      <a:srgbClr val="FF0000"/>
                    </a:solidFill>
                  </a:rPr>
                  <a:t>※2 </a:t>
                </a:r>
                <a:r>
                  <a:rPr lang="ja-JP" altLang="en-US" sz="2200" dirty="0"/>
                  <a:t>推定量：標本から母数（母集団の特性）を点推定した値</a:t>
                </a:r>
                <a:endParaRPr lang="en-US" altLang="ja-JP" sz="2200"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7E980F37-C1B7-4D6E-8D37-09FE9D070727}"/>
                  </a:ext>
                </a:extLst>
              </p:cNvPr>
              <p:cNvSpPr>
                <a:spLocks noGrp="1" noRot="1" noChangeAspect="1" noMove="1" noResize="1" noEditPoints="1" noAdjustHandles="1" noChangeArrowheads="1" noChangeShapeType="1" noTextEdit="1"/>
              </p:cNvSpPr>
              <p:nvPr>
                <p:ph idx="1"/>
              </p:nvPr>
            </p:nvSpPr>
            <p:spPr>
              <a:xfrm>
                <a:off x="395536" y="2132856"/>
                <a:ext cx="8208912" cy="3898776"/>
              </a:xfrm>
              <a:blipFill>
                <a:blip r:embed="rId2"/>
                <a:stretch>
                  <a:fillRect t="-1721" r="-1486" b="-35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8477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4620" y="615665"/>
            <a:ext cx="7162800" cy="1143000"/>
          </a:xfrm>
        </p:spPr>
        <p:txBody>
          <a:bodyPr/>
          <a:lstStyle/>
          <a:p>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統計記号の整理</a:t>
            </a:r>
            <a:br>
              <a:rPr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br>
            <a:r>
              <a:rPr lang="ja-JP" altLang="en-US" sz="2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（注：ほかにも比率や相関係数などがある）</a:t>
            </a:r>
            <a:endParaRPr kumimoji="1" lang="ja-JP" altLang="en-US" sz="2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endParaRPr>
          </a:p>
        </p:txBody>
      </p:sp>
      <p:sp>
        <p:nvSpPr>
          <p:cNvPr id="4" name="円/楕円 3"/>
          <p:cNvSpPr/>
          <p:nvPr/>
        </p:nvSpPr>
        <p:spPr>
          <a:xfrm>
            <a:off x="784284" y="2251740"/>
            <a:ext cx="3096344" cy="243148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円/楕円 4"/>
          <p:cNvSpPr/>
          <p:nvPr/>
        </p:nvSpPr>
        <p:spPr>
          <a:xfrm>
            <a:off x="5076056" y="2101878"/>
            <a:ext cx="3312368" cy="2839290"/>
          </a:xfrm>
          <a:prstGeom prst="ellipse">
            <a:avLst/>
          </a:prstGeom>
          <a:solidFill>
            <a:srgbClr val="0070C0"/>
          </a:solid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1" name="テキスト ボックス 40"/>
          <p:cNvSpPr txBox="1"/>
          <p:nvPr/>
        </p:nvSpPr>
        <p:spPr>
          <a:xfrm>
            <a:off x="5515035" y="2541614"/>
            <a:ext cx="2492990" cy="707886"/>
          </a:xfrm>
          <a:prstGeom prst="rect">
            <a:avLst/>
          </a:prstGeom>
          <a:noFill/>
        </p:spPr>
        <p:txBody>
          <a:bodyPr wrap="non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母集団の分布の特性</a:t>
            </a:r>
            <a:endParaRPr kumimoji="1" lang="en-US" altLang="ja-JP" sz="2000" dirty="0">
              <a:solidFill>
                <a:srgbClr val="FFFF00"/>
              </a:solidFill>
              <a:latin typeface="ＭＳ Ｐゴシック" pitchFamily="50" charset="-128"/>
              <a:ea typeface="ＭＳ Ｐゴシック" pitchFamily="50" charset="-128"/>
              <a:cs typeface="Meiryo UI" pitchFamily="50" charset="-128"/>
            </a:endParaRPr>
          </a:p>
          <a:p>
            <a:r>
              <a:rPr kumimoji="1" lang="ja-JP" altLang="en-US" sz="2000" dirty="0">
                <a:solidFill>
                  <a:srgbClr val="FFFF00"/>
                </a:solidFill>
                <a:latin typeface="ＭＳ Ｐゴシック" pitchFamily="50" charset="-128"/>
                <a:ea typeface="ＭＳ Ｐゴシック" pitchFamily="50" charset="-128"/>
                <a:cs typeface="Meiryo UI" pitchFamily="50" charset="-128"/>
              </a:rPr>
              <a:t>　　　　　（</a:t>
            </a:r>
            <a:r>
              <a:rPr kumimoji="1" lang="ja-JP" altLang="en-US" sz="2000" dirty="0">
                <a:solidFill>
                  <a:srgbClr val="FF0000"/>
                </a:solidFill>
                <a:latin typeface="ＭＳ Ｐゴシック" pitchFamily="50" charset="-128"/>
                <a:ea typeface="ＭＳ Ｐゴシック" pitchFamily="50" charset="-128"/>
                <a:cs typeface="Meiryo UI" pitchFamily="50" charset="-128"/>
              </a:rPr>
              <a:t>母数</a:t>
            </a:r>
            <a:r>
              <a:rPr kumimoji="1" lang="ja-JP" altLang="en-US" sz="2000" dirty="0">
                <a:solidFill>
                  <a:srgbClr val="FFFF00"/>
                </a:solidFill>
                <a:latin typeface="ＭＳ Ｐゴシック" pitchFamily="50" charset="-128"/>
                <a:ea typeface="ＭＳ Ｐゴシック" pitchFamily="50" charset="-128"/>
                <a:cs typeface="Meiryo UI" pitchFamily="50" charset="-128"/>
              </a:rPr>
              <a:t>）</a:t>
            </a:r>
          </a:p>
        </p:txBody>
      </p:sp>
      <p:sp>
        <p:nvSpPr>
          <p:cNvPr id="42" name="テキスト ボックス 41"/>
          <p:cNvSpPr txBox="1"/>
          <p:nvPr/>
        </p:nvSpPr>
        <p:spPr>
          <a:xfrm>
            <a:off x="1482118" y="2519771"/>
            <a:ext cx="1467068" cy="707886"/>
          </a:xfrm>
          <a:prstGeom prst="rect">
            <a:avLst/>
          </a:prstGeom>
          <a:noFill/>
        </p:spPr>
        <p:txBody>
          <a:bodyPr wrap="none" rtlCol="0">
            <a:spAutoFit/>
          </a:bodyPr>
          <a:lstStyle/>
          <a:p>
            <a:pPr algn="ctr"/>
            <a:r>
              <a:rPr kumimoji="1" lang="ja-JP" altLang="en-US" sz="2000" dirty="0">
                <a:solidFill>
                  <a:srgbClr val="FFFF00"/>
                </a:solidFill>
                <a:latin typeface="ＭＳ Ｐゴシック" pitchFamily="50" charset="-128"/>
                <a:ea typeface="ＭＳ Ｐゴシック" pitchFamily="50" charset="-128"/>
                <a:cs typeface="Meiryo UI" pitchFamily="50" charset="-128"/>
              </a:rPr>
              <a:t>標本の特性</a:t>
            </a:r>
            <a:endParaRPr kumimoji="1" lang="en-US" altLang="ja-JP" sz="2000" dirty="0">
              <a:solidFill>
                <a:srgbClr val="FFFF00"/>
              </a:solidFill>
              <a:latin typeface="ＭＳ Ｐゴシック" pitchFamily="50" charset="-128"/>
              <a:ea typeface="ＭＳ Ｐゴシック" pitchFamily="50" charset="-128"/>
              <a:cs typeface="Meiryo UI" pitchFamily="50" charset="-128"/>
            </a:endParaRPr>
          </a:p>
          <a:p>
            <a:pPr algn="ctr"/>
            <a:r>
              <a:rPr kumimoji="1" lang="ja-JP" altLang="en-US" sz="2000" dirty="0">
                <a:solidFill>
                  <a:srgbClr val="FFFF00"/>
                </a:solidFill>
                <a:latin typeface="ＭＳ Ｐゴシック" pitchFamily="50" charset="-128"/>
                <a:ea typeface="ＭＳ Ｐゴシック" pitchFamily="50" charset="-128"/>
                <a:cs typeface="Meiryo UI" pitchFamily="50" charset="-128"/>
              </a:rPr>
              <a:t>（</a:t>
            </a:r>
            <a:r>
              <a:rPr kumimoji="1" lang="ja-JP" altLang="en-US" sz="2000" dirty="0">
                <a:solidFill>
                  <a:srgbClr val="FF0000"/>
                </a:solidFill>
                <a:latin typeface="ＭＳ Ｐゴシック" pitchFamily="50" charset="-128"/>
                <a:ea typeface="ＭＳ Ｐゴシック" pitchFamily="50" charset="-128"/>
                <a:cs typeface="Meiryo UI" pitchFamily="50" charset="-128"/>
              </a:rPr>
              <a:t>統計量</a:t>
            </a:r>
            <a:r>
              <a:rPr kumimoji="1" lang="ja-JP" altLang="en-US" sz="2000" dirty="0">
                <a:solidFill>
                  <a:srgbClr val="FFFF00"/>
                </a:solidFill>
                <a:latin typeface="ＭＳ Ｐゴシック" pitchFamily="50" charset="-128"/>
                <a:ea typeface="ＭＳ Ｐゴシック" pitchFamily="50" charset="-128"/>
                <a:cs typeface="Meiryo UI" pitchFamily="50" charset="-128"/>
              </a:rPr>
              <a:t>）</a:t>
            </a:r>
          </a:p>
        </p:txBody>
      </p:sp>
      <p:sp>
        <p:nvSpPr>
          <p:cNvPr id="32" name="右矢印 31"/>
          <p:cNvSpPr/>
          <p:nvPr/>
        </p:nvSpPr>
        <p:spPr>
          <a:xfrm>
            <a:off x="4014034" y="3589911"/>
            <a:ext cx="1051412" cy="745153"/>
          </a:xfrm>
          <a:prstGeom prst="rightArrow">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ＭＳ Ｐゴシック" pitchFamily="50" charset="-128"/>
                <a:ea typeface="ＭＳ Ｐゴシック" pitchFamily="50" charset="-128"/>
              </a:rPr>
              <a:t>推定</a:t>
            </a:r>
          </a:p>
        </p:txBody>
      </p:sp>
      <p:sp>
        <p:nvSpPr>
          <p:cNvPr id="43" name="テキスト ボックス 42"/>
          <p:cNvSpPr txBox="1"/>
          <p:nvPr/>
        </p:nvSpPr>
        <p:spPr>
          <a:xfrm>
            <a:off x="3213172" y="4430397"/>
            <a:ext cx="2457975" cy="707886"/>
          </a:xfrm>
          <a:prstGeom prst="rect">
            <a:avLst/>
          </a:prstGeom>
          <a:noFill/>
        </p:spPr>
        <p:txBody>
          <a:bodyPr wrap="square" rtlCol="0">
            <a:spAutoFit/>
          </a:bodyPr>
          <a:lstStyle/>
          <a:p>
            <a:pPr algn="ctr"/>
            <a:r>
              <a:rPr kumimoji="1" lang="ja-JP" altLang="en-US" sz="2000" dirty="0">
                <a:solidFill>
                  <a:srgbClr val="FFFF00"/>
                </a:solidFill>
                <a:latin typeface="ＭＳ Ｐゴシック" pitchFamily="50" charset="-128"/>
                <a:ea typeface="ＭＳ Ｐゴシック" pitchFamily="50" charset="-128"/>
                <a:cs typeface="Meiryo UI" pitchFamily="50" charset="-128"/>
              </a:rPr>
              <a:t>標本から点推定した母数の</a:t>
            </a:r>
            <a:r>
              <a:rPr kumimoji="1" lang="ja-JP" altLang="en-US" sz="2000" dirty="0">
                <a:solidFill>
                  <a:srgbClr val="FF0000"/>
                </a:solidFill>
                <a:latin typeface="ＭＳ Ｐゴシック" pitchFamily="50" charset="-128"/>
                <a:ea typeface="ＭＳ Ｐゴシック" pitchFamily="50" charset="-128"/>
                <a:cs typeface="Meiryo UI" pitchFamily="50" charset="-128"/>
              </a:rPr>
              <a:t>不偏推定量</a:t>
            </a:r>
            <a:endParaRPr kumimoji="1" lang="en-US" altLang="ja-JP" sz="2000" dirty="0">
              <a:solidFill>
                <a:srgbClr val="FF0000"/>
              </a:solidFill>
              <a:latin typeface="ＭＳ Ｐゴシック" pitchFamily="50" charset="-128"/>
              <a:ea typeface="ＭＳ Ｐゴシック" pitchFamily="50" charset="-128"/>
              <a:cs typeface="Meiryo UI" pitchFamily="50" charset="-128"/>
            </a:endParaRPr>
          </a:p>
        </p:txBody>
      </p:sp>
      <p:sp>
        <p:nvSpPr>
          <p:cNvPr id="44" name="テキスト ボックス 43"/>
          <p:cNvSpPr txBox="1"/>
          <p:nvPr/>
        </p:nvSpPr>
        <p:spPr>
          <a:xfrm>
            <a:off x="5804553" y="3414734"/>
            <a:ext cx="1851789" cy="1015663"/>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母平均　：　　</a:t>
            </a:r>
            <a:r>
              <a:rPr kumimoji="1" lang="en-US" altLang="ja-JP" sz="2000" i="1" dirty="0">
                <a:solidFill>
                  <a:schemeClr val="bg1"/>
                </a:solidFill>
                <a:ea typeface="ＭＳ Ｐゴシック" pitchFamily="50" charset="-128"/>
                <a:cs typeface="Times New Roman" panose="02020603050405020304" pitchFamily="18" charset="0"/>
              </a:rPr>
              <a:t>μ</a:t>
            </a:r>
          </a:p>
          <a:p>
            <a:r>
              <a:rPr kumimoji="1" lang="ja-JP" altLang="en-US" sz="2000" dirty="0">
                <a:solidFill>
                  <a:schemeClr val="bg1"/>
                </a:solidFill>
                <a:latin typeface="ＭＳ Ｐゴシック" pitchFamily="50" charset="-128"/>
                <a:ea typeface="ＭＳ Ｐゴシック" pitchFamily="50" charset="-128"/>
                <a:cs typeface="Meiryo UI" pitchFamily="50" charset="-128"/>
              </a:rPr>
              <a:t>母分散　：　　</a:t>
            </a:r>
            <a:r>
              <a:rPr kumimoji="1" lang="en-US" altLang="ja-JP" sz="2000" i="1" dirty="0">
                <a:solidFill>
                  <a:schemeClr val="bg1"/>
                </a:solidFill>
                <a:ea typeface="ＭＳ Ｐゴシック" pitchFamily="50" charset="-128"/>
                <a:cs typeface="Times New Roman" panose="02020603050405020304" pitchFamily="18" charset="0"/>
              </a:rPr>
              <a:t>σ</a:t>
            </a:r>
            <a:r>
              <a:rPr kumimoji="1" lang="en-US" altLang="ja-JP" sz="2000" baseline="30000" dirty="0">
                <a:solidFill>
                  <a:schemeClr val="bg1"/>
                </a:solidFill>
                <a:latin typeface="ＭＳ Ｐゴシック" pitchFamily="50" charset="-128"/>
                <a:ea typeface="ＭＳ Ｐゴシック" pitchFamily="50" charset="-128"/>
                <a:cs typeface="Meiryo UI" pitchFamily="50" charset="-128"/>
              </a:rPr>
              <a:t>2</a:t>
            </a:r>
          </a:p>
          <a:p>
            <a:r>
              <a:rPr kumimoji="1" lang="ja-JP" altLang="en-US" sz="2000" dirty="0">
                <a:solidFill>
                  <a:schemeClr val="bg1"/>
                </a:solidFill>
                <a:latin typeface="ＭＳ Ｐゴシック" pitchFamily="50" charset="-128"/>
                <a:ea typeface="ＭＳ Ｐゴシック" pitchFamily="50" charset="-128"/>
                <a:cs typeface="Meiryo UI" pitchFamily="50" charset="-128"/>
              </a:rPr>
              <a:t>母標準偏差：</a:t>
            </a:r>
            <a:r>
              <a:rPr kumimoji="1" lang="en-US" altLang="ja-JP" sz="2000" i="1" dirty="0">
                <a:solidFill>
                  <a:schemeClr val="bg1"/>
                </a:solidFill>
                <a:ea typeface="ＭＳ Ｐゴシック" pitchFamily="50" charset="-128"/>
                <a:cs typeface="Times New Roman" panose="02020603050405020304" pitchFamily="18" charset="0"/>
              </a:rPr>
              <a:t>σ</a:t>
            </a:r>
            <a:endParaRPr kumimoji="1" lang="ja-JP" altLang="en-US" sz="2000" i="1" dirty="0">
              <a:solidFill>
                <a:schemeClr val="bg1"/>
              </a:solidFill>
              <a:ea typeface="ＭＳ Ｐゴシック"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テキスト ボックス 46"/>
              <p:cNvSpPr txBox="1"/>
              <p:nvPr/>
            </p:nvSpPr>
            <p:spPr>
              <a:xfrm>
                <a:off x="1362742" y="3249500"/>
                <a:ext cx="2100255" cy="1015663"/>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標本平均　：　　</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itchFamily="50" charset="-128"/>
                          </a:rPr>
                        </m:ctrlPr>
                      </m:accPr>
                      <m:e>
                        <m:r>
                          <a:rPr kumimoji="1" lang="en-US" altLang="ja-JP" sz="2000" i="1">
                            <a:solidFill>
                              <a:schemeClr val="bg1"/>
                            </a:solidFill>
                            <a:latin typeface="Cambria Math" panose="02040503050406030204" pitchFamily="18" charset="0"/>
                            <a:ea typeface="ＭＳ Ｐゴシック" pitchFamily="50" charset="-128"/>
                          </a:rPr>
                          <m:t>𝑥</m:t>
                        </m:r>
                      </m:e>
                    </m:acc>
                  </m:oMath>
                </a14:m>
                <a:endParaRPr kumimoji="1" lang="en-US" altLang="ja-JP" sz="2000" i="1" dirty="0">
                  <a:solidFill>
                    <a:schemeClr val="bg1"/>
                  </a:solidFill>
                  <a:latin typeface="ＭＳ Ｐゴシック" pitchFamily="50" charset="-128"/>
                  <a:ea typeface="ＭＳ Ｐゴシック" pitchFamily="50" charset="-128"/>
                  <a:cs typeface="Meiryo UI" pitchFamily="50" charset="-128"/>
                </a:endParaRPr>
              </a:p>
              <a:p>
                <a:r>
                  <a:rPr kumimoji="1" lang="ja-JP" altLang="en-US" sz="2000" dirty="0">
                    <a:solidFill>
                      <a:schemeClr val="bg1"/>
                    </a:solidFill>
                    <a:latin typeface="ＭＳ Ｐゴシック" pitchFamily="50" charset="-128"/>
                    <a:ea typeface="ＭＳ Ｐゴシック" pitchFamily="50" charset="-128"/>
                    <a:cs typeface="Meiryo UI" pitchFamily="50" charset="-128"/>
                  </a:rPr>
                  <a:t>標本分散　：　　</a:t>
                </a:r>
                <a:r>
                  <a:rPr kumimoji="1" lang="en-US" altLang="ja-JP" sz="2000" i="1" dirty="0">
                    <a:solidFill>
                      <a:schemeClr val="bg1"/>
                    </a:solidFill>
                    <a:ea typeface="ＭＳ Ｐゴシック" pitchFamily="50" charset="-128"/>
                    <a:cs typeface="Times New Roman" panose="02020603050405020304" pitchFamily="18" charset="0"/>
                  </a:rPr>
                  <a:t>s</a:t>
                </a:r>
                <a:r>
                  <a:rPr kumimoji="1" lang="en-US" altLang="ja-JP" sz="2000" baseline="30000" dirty="0">
                    <a:solidFill>
                      <a:schemeClr val="bg1"/>
                    </a:solidFill>
                    <a:ea typeface="ＭＳ Ｐゴシック" pitchFamily="50" charset="-128"/>
                    <a:cs typeface="Times New Roman" panose="02020603050405020304" pitchFamily="18" charset="0"/>
                  </a:rPr>
                  <a:t>2</a:t>
                </a:r>
              </a:p>
              <a:p>
                <a:r>
                  <a:rPr kumimoji="1" lang="ja-JP" altLang="en-US" sz="2000" dirty="0">
                    <a:solidFill>
                      <a:schemeClr val="bg1"/>
                    </a:solidFill>
                    <a:latin typeface="ＭＳ Ｐゴシック" pitchFamily="50" charset="-128"/>
                    <a:ea typeface="ＭＳ Ｐゴシック" pitchFamily="50" charset="-128"/>
                    <a:cs typeface="Meiryo UI" pitchFamily="50" charset="-128"/>
                  </a:rPr>
                  <a:t>標本標準偏差：</a:t>
                </a:r>
                <a:r>
                  <a:rPr kumimoji="1" lang="en-US" altLang="ja-JP" sz="2000" i="1" dirty="0">
                    <a:solidFill>
                      <a:schemeClr val="bg1"/>
                    </a:solidFill>
                    <a:ea typeface="ＭＳ Ｐゴシック" pitchFamily="50" charset="-128"/>
                    <a:cs typeface="Times New Roman" panose="02020603050405020304" pitchFamily="18" charset="0"/>
                  </a:rPr>
                  <a:t>s</a:t>
                </a:r>
                <a:endParaRPr kumimoji="1" lang="ja-JP" altLang="en-US" sz="2000" i="1" dirty="0">
                  <a:solidFill>
                    <a:schemeClr val="bg1"/>
                  </a:solidFill>
                  <a:ea typeface="ＭＳ Ｐゴシック" pitchFamily="50" charset="-128"/>
                  <a:cs typeface="Times New Roman" panose="02020603050405020304" pitchFamily="18" charset="0"/>
                </a:endParaRP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1362742" y="3249500"/>
                <a:ext cx="2100255" cy="1015663"/>
              </a:xfrm>
              <a:prstGeom prst="rect">
                <a:avLst/>
              </a:prstGeom>
              <a:blipFill>
                <a:blip r:embed="rId2"/>
                <a:stretch>
                  <a:fillRect l="-3198" t="-4192" r="-7558" b="-101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3476988" y="5131833"/>
                <a:ext cx="2060179" cy="1015663"/>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不偏平均　：　　</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itchFamily="50" charset="-128"/>
                          </a:rPr>
                        </m:ctrlPr>
                      </m:accPr>
                      <m:e>
                        <m:r>
                          <m:rPr>
                            <m:nor/>
                          </m:rPr>
                          <a:rPr kumimoji="1" lang="en-US" altLang="ja-JP" sz="2000" i="1" dirty="0">
                            <a:solidFill>
                              <a:schemeClr val="bg1"/>
                            </a:solidFill>
                            <a:cs typeface="Times New Roman" panose="02020603050405020304" pitchFamily="18" charset="0"/>
                          </a:rPr>
                          <m:t>μ</m:t>
                        </m:r>
                      </m:e>
                    </m:acc>
                  </m:oMath>
                </a14:m>
                <a:endParaRPr kumimoji="1" lang="en-US" altLang="ja-JP" sz="2000" i="1" dirty="0">
                  <a:solidFill>
                    <a:schemeClr val="bg1"/>
                  </a:solidFill>
                  <a:ea typeface="ＭＳ Ｐゴシック" pitchFamily="50" charset="-128"/>
                  <a:cs typeface="Times New Roman" panose="02020603050405020304" pitchFamily="18" charset="0"/>
                </a:endParaRPr>
              </a:p>
              <a:p>
                <a:r>
                  <a:rPr kumimoji="1" lang="ja-JP" altLang="en-US" sz="2000" dirty="0">
                    <a:solidFill>
                      <a:schemeClr val="bg1"/>
                    </a:solidFill>
                    <a:latin typeface="ＭＳ Ｐゴシック" pitchFamily="50" charset="-128"/>
                    <a:ea typeface="ＭＳ Ｐゴシック" pitchFamily="50" charset="-128"/>
                    <a:cs typeface="Meiryo UI" pitchFamily="50" charset="-128"/>
                  </a:rPr>
                  <a:t>不偏分散　：　　</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itchFamily="50" charset="-128"/>
                          </a:rPr>
                        </m:ctrlPr>
                      </m:accPr>
                      <m:e>
                        <m:r>
                          <m:rPr>
                            <m:nor/>
                          </m:rPr>
                          <a:rPr kumimoji="1" lang="en-US" altLang="ja-JP" sz="2000" i="1" dirty="0">
                            <a:solidFill>
                              <a:schemeClr val="bg1"/>
                            </a:solidFill>
                            <a:cs typeface="Times New Roman" panose="02020603050405020304" pitchFamily="18" charset="0"/>
                          </a:rPr>
                          <m:t>σ</m:t>
                        </m:r>
                      </m:e>
                    </m:acc>
                  </m:oMath>
                </a14:m>
                <a:r>
                  <a:rPr kumimoji="1" lang="en-US" altLang="ja-JP" sz="2000" baseline="30000" dirty="0">
                    <a:solidFill>
                      <a:schemeClr val="bg1"/>
                    </a:solidFill>
                    <a:latin typeface="ＭＳ Ｐゴシック" pitchFamily="50" charset="-128"/>
                    <a:ea typeface="ＭＳ Ｐゴシック" pitchFamily="50" charset="-128"/>
                    <a:cs typeface="Meiryo UI" pitchFamily="50" charset="-128"/>
                  </a:rPr>
                  <a:t>2</a:t>
                </a:r>
              </a:p>
              <a:p>
                <a:r>
                  <a:rPr kumimoji="1" lang="ja-JP" altLang="en-US" sz="2000" dirty="0">
                    <a:solidFill>
                      <a:schemeClr val="bg1"/>
                    </a:solidFill>
                    <a:latin typeface="ＭＳ Ｐゴシック" pitchFamily="50" charset="-128"/>
                    <a:ea typeface="ＭＳ Ｐゴシック" pitchFamily="50" charset="-128"/>
                    <a:cs typeface="Meiryo UI" pitchFamily="50" charset="-128"/>
                  </a:rPr>
                  <a:t>不偏標準偏差：</a:t>
                </a:r>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itchFamily="50" charset="-128"/>
                          </a:rPr>
                        </m:ctrlPr>
                      </m:accPr>
                      <m:e>
                        <m:r>
                          <m:rPr>
                            <m:nor/>
                          </m:rPr>
                          <a:rPr kumimoji="1" lang="en-US" altLang="ja-JP" sz="2000" i="1" dirty="0">
                            <a:solidFill>
                              <a:schemeClr val="bg1"/>
                            </a:solidFill>
                            <a:cs typeface="Times New Roman" panose="02020603050405020304" pitchFamily="18" charset="0"/>
                          </a:rPr>
                          <m:t>σ</m:t>
                        </m:r>
                      </m:e>
                    </m:acc>
                  </m:oMath>
                </a14:m>
                <a:endParaRPr kumimoji="1" lang="ja-JP" altLang="en-US" sz="2000" i="1" dirty="0">
                  <a:solidFill>
                    <a:schemeClr val="bg1"/>
                  </a:solidFill>
                  <a:ea typeface="ＭＳ Ｐゴシック" pitchFamily="50" charset="-128"/>
                  <a:cs typeface="Times New Roman" panose="02020603050405020304" pitchFamily="18" charset="0"/>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3476988" y="5131833"/>
                <a:ext cx="2060179" cy="1015663"/>
              </a:xfrm>
              <a:prstGeom prst="rect">
                <a:avLst/>
              </a:prstGeom>
              <a:blipFill>
                <a:blip r:embed="rId3"/>
                <a:stretch>
                  <a:fillRect l="-2959" t="-4819" r="-10947" b="-9036"/>
                </a:stretch>
              </a:blipFill>
            </p:spPr>
            <p:txBody>
              <a:bodyPr/>
              <a:lstStyle/>
              <a:p>
                <a:r>
                  <a:rPr lang="ja-JP" altLang="en-US">
                    <a:noFill/>
                  </a:rPr>
                  <a:t> </a:t>
                </a:r>
              </a:p>
            </p:txBody>
          </p:sp>
        </mc:Fallback>
      </mc:AlternateContent>
      <p:sp>
        <p:nvSpPr>
          <p:cNvPr id="3" name="左矢印 2"/>
          <p:cNvSpPr/>
          <p:nvPr/>
        </p:nvSpPr>
        <p:spPr>
          <a:xfrm>
            <a:off x="3880628" y="2749337"/>
            <a:ext cx="1051412" cy="665397"/>
          </a:xfrm>
          <a:prstGeom prst="lef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抽出</a:t>
            </a:r>
          </a:p>
        </p:txBody>
      </p:sp>
    </p:spTree>
    <p:extLst>
      <p:ext uri="{BB962C8B-B14F-4D97-AF65-F5344CB8AC3E}">
        <p14:creationId xmlns:p14="http://schemas.microsoft.com/office/powerpoint/2010/main" val="135294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9AC55866-C2F7-444A-AAB9-57A4CC9D6358}"/>
              </a:ext>
            </a:extLst>
          </p:cNvPr>
          <p:cNvSpPr/>
          <p:nvPr/>
        </p:nvSpPr>
        <p:spPr>
          <a:xfrm>
            <a:off x="772048" y="4466955"/>
            <a:ext cx="3000269" cy="11814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E673229-C714-4021-8CBF-C466B12EACF7}"/>
              </a:ext>
            </a:extLst>
          </p:cNvPr>
          <p:cNvSpPr/>
          <p:nvPr/>
        </p:nvSpPr>
        <p:spPr>
          <a:xfrm>
            <a:off x="4860032" y="4184377"/>
            <a:ext cx="3000268" cy="1581854"/>
          </a:xfrm>
          <a:prstGeom prst="ellipse">
            <a:avLst/>
          </a:prstGeom>
          <a:solidFill>
            <a:srgbClr val="0070C0"/>
          </a:solid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0648" y="616964"/>
            <a:ext cx="8422704" cy="1143000"/>
          </a:xfrm>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rPr>
              <a:t>標本統計量≠推定量？</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85800" y="2057400"/>
                <a:ext cx="7918648" cy="2152554"/>
              </a:xfrm>
            </p:spPr>
            <p:txBody>
              <a:bodyPr/>
              <a:lstStyle/>
              <a:p>
                <a:pPr algn="just"/>
                <a:r>
                  <a:rPr lang="ja-JP" altLang="en-US" sz="3000" dirty="0">
                    <a:latin typeface="ＭＳ Ｐゴシック" pitchFamily="50" charset="-128"/>
                    <a:ea typeface="ＭＳ Ｐゴシック" pitchFamily="50" charset="-128"/>
                  </a:rPr>
                  <a:t>平均：標本平均</a:t>
                </a:r>
                <a14:m>
                  <m:oMath xmlns:m="http://schemas.openxmlformats.org/officeDocument/2006/math">
                    <m:acc>
                      <m:accPr>
                        <m:chr m:val="̅"/>
                        <m:ctrlPr>
                          <a:rPr lang="ja-JP" altLang="en-US" sz="3000" i="1" smtClean="0">
                            <a:latin typeface="Cambria Math" panose="02040503050406030204" pitchFamily="18" charset="0"/>
                            <a:ea typeface="ＭＳ Ｐゴシック" pitchFamily="50" charset="-128"/>
                          </a:rPr>
                        </m:ctrlPr>
                      </m:accPr>
                      <m:e>
                        <m:r>
                          <a:rPr lang="en-US" altLang="ja-JP" sz="3000" i="1">
                            <a:latin typeface="Cambria Math" panose="02040503050406030204" pitchFamily="18" charset="0"/>
                            <a:ea typeface="ＭＳ Ｐゴシック" pitchFamily="50" charset="-128"/>
                          </a:rPr>
                          <m:t>𝑥</m:t>
                        </m:r>
                      </m:e>
                    </m:acc>
                  </m:oMath>
                </a14:m>
                <a:r>
                  <a:rPr lang="ja-JP" altLang="en-US" sz="3000" dirty="0">
                    <a:latin typeface="ＭＳ Ｐゴシック" pitchFamily="50" charset="-128"/>
                    <a:ea typeface="ＭＳ Ｐゴシック" pitchFamily="50" charset="-128"/>
                  </a:rPr>
                  <a:t>が母平均の推定量</a:t>
                </a:r>
                <a14:m>
                  <m:oMath xmlns:m="http://schemas.openxmlformats.org/officeDocument/2006/math">
                    <m:acc>
                      <m:accPr>
                        <m:chr m:val="̂"/>
                        <m:ctrlPr>
                          <a:rPr lang="ja-JP" altLang="en-US" sz="3000" i="1" smtClean="0">
                            <a:latin typeface="Cambria Math" panose="02040503050406030204" pitchFamily="18" charset="0"/>
                            <a:ea typeface="ＭＳ Ｐゴシック" pitchFamily="50" charset="-128"/>
                          </a:rPr>
                        </m:ctrlPr>
                      </m:accPr>
                      <m:e>
                        <m:r>
                          <a:rPr lang="en-US" altLang="ja-JP" sz="3000" i="1">
                            <a:latin typeface="Cambria Math" panose="02040503050406030204" pitchFamily="18" charset="0"/>
                            <a:ea typeface="ＭＳ Ｐゴシック" pitchFamily="50" charset="-128"/>
                          </a:rPr>
                          <m:t>𝜇</m:t>
                        </m:r>
                      </m:e>
                    </m:acc>
                  </m:oMath>
                </a14:m>
                <a:r>
                  <a:rPr lang="ja-JP" altLang="en-US" sz="3000" dirty="0">
                    <a:latin typeface="ＭＳ Ｐゴシック" pitchFamily="50" charset="-128"/>
                    <a:ea typeface="ＭＳ Ｐゴシック" pitchFamily="50" charset="-128"/>
                  </a:rPr>
                  <a:t>と考える</a:t>
                </a:r>
                <a:endParaRPr lang="en-US" altLang="ja-JP" sz="3000" dirty="0">
                  <a:latin typeface="ＭＳ Ｐゴシック" pitchFamily="50" charset="-128"/>
                  <a:ea typeface="ＭＳ Ｐゴシック" pitchFamily="50" charset="-128"/>
                </a:endParaRPr>
              </a:p>
              <a:p>
                <a:r>
                  <a:rPr lang="ja-JP" altLang="en-US" sz="3000" dirty="0">
                    <a:latin typeface="ＭＳ Ｐゴシック" pitchFamily="50" charset="-128"/>
                    <a:ea typeface="ＭＳ Ｐゴシック" pitchFamily="50" charset="-128"/>
                  </a:rPr>
                  <a:t>分散：</a:t>
                </a:r>
                <a:r>
                  <a:rPr lang="ja-JP" altLang="en-US" sz="3000" dirty="0">
                    <a:solidFill>
                      <a:srgbClr val="FFFF00"/>
                    </a:solidFill>
                    <a:latin typeface="ＭＳ Ｐゴシック" pitchFamily="50" charset="-128"/>
                    <a:ea typeface="ＭＳ Ｐゴシック" pitchFamily="50" charset="-128"/>
                  </a:rPr>
                  <a:t>標本分散</a:t>
                </a:r>
                <a:r>
                  <a:rPr lang="en-US" altLang="ja-JP" sz="3000" dirty="0">
                    <a:solidFill>
                      <a:srgbClr val="FFFF00"/>
                    </a:solidFill>
                  </a:rPr>
                  <a:t>s</a:t>
                </a:r>
                <a:r>
                  <a:rPr lang="en-US" altLang="ja-JP" sz="3000" baseline="30000" dirty="0">
                    <a:solidFill>
                      <a:srgbClr val="FFFF00"/>
                    </a:solidFill>
                  </a:rPr>
                  <a:t>2</a:t>
                </a:r>
                <a:r>
                  <a:rPr lang="ja-JP" altLang="en-US" sz="3000" dirty="0">
                    <a:solidFill>
                      <a:srgbClr val="FFFF00"/>
                    </a:solidFill>
                    <a:latin typeface="ＭＳ Ｐゴシック" pitchFamily="50" charset="-128"/>
                    <a:ea typeface="ＭＳ Ｐゴシック" pitchFamily="50" charset="-128"/>
                  </a:rPr>
                  <a:t>は母分散</a:t>
                </a:r>
                <a:r>
                  <a:rPr lang="en-US" altLang="ja-JP" sz="3000" dirty="0">
                    <a:solidFill>
                      <a:srgbClr val="FFFF00"/>
                    </a:solidFill>
                  </a:rPr>
                  <a:t>σ</a:t>
                </a:r>
                <a:r>
                  <a:rPr lang="en-US" altLang="ja-JP" sz="3000" baseline="30000" dirty="0">
                    <a:solidFill>
                      <a:srgbClr val="FFFF00"/>
                    </a:solidFill>
                  </a:rPr>
                  <a:t>2</a:t>
                </a:r>
                <a:r>
                  <a:rPr lang="ja-JP" altLang="en-US" sz="3000" dirty="0">
                    <a:solidFill>
                      <a:srgbClr val="FFFF00"/>
                    </a:solidFill>
                    <a:latin typeface="ＭＳ Ｐゴシック" pitchFamily="50" charset="-128"/>
                    <a:ea typeface="ＭＳ Ｐゴシック" pitchFamily="50" charset="-128"/>
                  </a:rPr>
                  <a:t>よりも</a:t>
                </a:r>
                <a:r>
                  <a:rPr lang="ja-JP" altLang="en-US" dirty="0">
                    <a:solidFill>
                      <a:srgbClr val="FFFF00"/>
                    </a:solidFill>
                  </a:rPr>
                  <a:t>小さく偏る</a:t>
                </a:r>
                <a:r>
                  <a:rPr lang="ja-JP" altLang="en-US" dirty="0"/>
                  <a:t>→標本分散を少し大きく修正する必要</a:t>
                </a:r>
                <a:endParaRPr lang="en-US" altLang="ja-JP" sz="3000" dirty="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85800" y="2057400"/>
                <a:ext cx="7918648" cy="2152554"/>
              </a:xfrm>
              <a:blipFill>
                <a:blip r:embed="rId3"/>
                <a:stretch>
                  <a:fillRect t="-4249" r="-1849"/>
                </a:stretch>
              </a:blipFill>
            </p:spPr>
            <p:txBody>
              <a:bodyPr/>
              <a:lstStyle/>
              <a:p>
                <a:r>
                  <a:rPr lang="ja-JP" altLang="en-US">
                    <a:noFill/>
                  </a:rPr>
                  <a:t> </a:t>
                </a:r>
              </a:p>
            </p:txBody>
          </p:sp>
        </mc:Fallback>
      </mc:AlternateContent>
      <p:graphicFrame>
        <p:nvGraphicFramePr>
          <p:cNvPr id="6" name="オブジェクト 5">
            <a:extLst>
              <a:ext uri="{FF2B5EF4-FFF2-40B4-BE49-F238E27FC236}">
                <a16:creationId xmlns:a16="http://schemas.microsoft.com/office/drawing/2014/main" id="{4EEBEF10-1E5C-480B-9F85-2BD10BA4B1F4}"/>
              </a:ext>
            </a:extLst>
          </p:cNvPr>
          <p:cNvGraphicFramePr>
            <a:graphicFrameLocks noChangeAspect="1"/>
          </p:cNvGraphicFramePr>
          <p:nvPr>
            <p:extLst>
              <p:ext uri="{D42A27DB-BD31-4B8C-83A1-F6EECF244321}">
                <p14:modId xmlns:p14="http://schemas.microsoft.com/office/powerpoint/2010/main" val="2709264198"/>
              </p:ext>
            </p:extLst>
          </p:nvPr>
        </p:nvGraphicFramePr>
        <p:xfrm>
          <a:off x="1036014" y="4568331"/>
          <a:ext cx="2232248" cy="982189"/>
        </p:xfrm>
        <a:graphic>
          <a:graphicData uri="http://schemas.openxmlformats.org/presentationml/2006/ole">
            <mc:AlternateContent xmlns:mc="http://schemas.openxmlformats.org/markup-compatibility/2006">
              <mc:Choice xmlns:v="urn:schemas-microsoft-com:vml" Requires="v">
                <p:oleObj spid="_x0000_s1148" name="Equation" r:id="rId4" imgW="952200" imgH="419040" progId="Equation.DSMT4">
                  <p:embed/>
                </p:oleObj>
              </mc:Choice>
              <mc:Fallback>
                <p:oleObj name="Equation" r:id="rId4" imgW="952200" imgH="419040" progId="Equation.DSMT4">
                  <p:embed/>
                  <p:pic>
                    <p:nvPicPr>
                      <p:cNvPr id="0" name=""/>
                      <p:cNvPicPr/>
                      <p:nvPr/>
                    </p:nvPicPr>
                    <p:blipFill>
                      <a:blip r:embed="rId5"/>
                      <a:stretch>
                        <a:fillRect/>
                      </a:stretch>
                    </p:blipFill>
                    <p:spPr>
                      <a:xfrm>
                        <a:off x="1036014" y="4568331"/>
                        <a:ext cx="2232248" cy="982189"/>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400385E0-18FA-4128-A23A-19504EE55500}"/>
              </a:ext>
            </a:extLst>
          </p:cNvPr>
          <p:cNvGraphicFramePr>
            <a:graphicFrameLocks noChangeAspect="1"/>
          </p:cNvGraphicFramePr>
          <p:nvPr>
            <p:extLst>
              <p:ext uri="{D42A27DB-BD31-4B8C-83A1-F6EECF244321}">
                <p14:modId xmlns:p14="http://schemas.microsoft.com/office/powerpoint/2010/main" val="2278859545"/>
              </p:ext>
            </p:extLst>
          </p:nvPr>
        </p:nvGraphicFramePr>
        <p:xfrm>
          <a:off x="5016823" y="4524586"/>
          <a:ext cx="2351087" cy="982663"/>
        </p:xfrm>
        <a:graphic>
          <a:graphicData uri="http://schemas.openxmlformats.org/presentationml/2006/ole">
            <mc:AlternateContent xmlns:mc="http://schemas.openxmlformats.org/markup-compatibility/2006">
              <mc:Choice xmlns:v="urn:schemas-microsoft-com:vml" Requires="v">
                <p:oleObj spid="_x0000_s1149" name="Equation" r:id="rId6" imgW="1002960" imgH="419040" progId="Equation.DSMT4">
                  <p:embed/>
                </p:oleObj>
              </mc:Choice>
              <mc:Fallback>
                <p:oleObj name="Equation" r:id="rId6" imgW="1002960" imgH="419040" progId="Equation.DSMT4">
                  <p:embed/>
                  <p:pic>
                    <p:nvPicPr>
                      <p:cNvPr id="6" name="オブジェクト 5">
                        <a:extLst>
                          <a:ext uri="{FF2B5EF4-FFF2-40B4-BE49-F238E27FC236}">
                            <a16:creationId xmlns:a16="http://schemas.microsoft.com/office/drawing/2014/main" id="{4EEBEF10-1E5C-480B-9F85-2BD10BA4B1F4}"/>
                          </a:ext>
                        </a:extLst>
                      </p:cNvPr>
                      <p:cNvPicPr/>
                      <p:nvPr/>
                    </p:nvPicPr>
                    <p:blipFill>
                      <a:blip r:embed="rId7"/>
                      <a:stretch>
                        <a:fillRect/>
                      </a:stretch>
                    </p:blipFill>
                    <p:spPr>
                      <a:xfrm>
                        <a:off x="5016823" y="4524586"/>
                        <a:ext cx="2351087" cy="982663"/>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AE444507-9916-45EA-A9B1-7E20D033FF0D}"/>
              </a:ext>
            </a:extLst>
          </p:cNvPr>
          <p:cNvSpPr txBox="1"/>
          <p:nvPr/>
        </p:nvSpPr>
        <p:spPr>
          <a:xfrm>
            <a:off x="3903241" y="4584735"/>
            <a:ext cx="825867" cy="861774"/>
          </a:xfrm>
          <a:prstGeom prst="rect">
            <a:avLst/>
          </a:prstGeom>
          <a:noFill/>
        </p:spPr>
        <p:txBody>
          <a:bodyPr wrap="none" rtlCol="0">
            <a:spAutoFit/>
          </a:bodyPr>
          <a:lstStyle/>
          <a:p>
            <a:pPr algn="l"/>
            <a:r>
              <a:rPr kumimoji="1" lang="ja-JP" altLang="en-US" sz="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 name="テキスト ボックス 10">
            <a:extLst>
              <a:ext uri="{FF2B5EF4-FFF2-40B4-BE49-F238E27FC236}">
                <a16:creationId xmlns:a16="http://schemas.microsoft.com/office/drawing/2014/main" id="{5BBBF0DA-140F-42B2-93C6-4D53738C0B0A}"/>
              </a:ext>
            </a:extLst>
          </p:cNvPr>
          <p:cNvSpPr txBox="1"/>
          <p:nvPr/>
        </p:nvSpPr>
        <p:spPr>
          <a:xfrm>
            <a:off x="1771924" y="5725657"/>
            <a:ext cx="121058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標本分散</a:t>
            </a:r>
          </a:p>
        </p:txBody>
      </p:sp>
      <p:sp>
        <p:nvSpPr>
          <p:cNvPr id="12" name="テキスト ボックス 11">
            <a:extLst>
              <a:ext uri="{FF2B5EF4-FFF2-40B4-BE49-F238E27FC236}">
                <a16:creationId xmlns:a16="http://schemas.microsoft.com/office/drawing/2014/main" id="{1EEC2E24-D564-40DD-BAA2-F838DBC98B19}"/>
              </a:ext>
            </a:extLst>
          </p:cNvPr>
          <p:cNvSpPr txBox="1"/>
          <p:nvPr/>
        </p:nvSpPr>
        <p:spPr>
          <a:xfrm>
            <a:off x="5948388" y="5746221"/>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母分散</a:t>
            </a:r>
          </a:p>
        </p:txBody>
      </p:sp>
      <p:pic>
        <p:nvPicPr>
          <p:cNvPr id="18" name="図 17">
            <a:extLst>
              <a:ext uri="{FF2B5EF4-FFF2-40B4-BE49-F238E27FC236}">
                <a16:creationId xmlns:a16="http://schemas.microsoft.com/office/drawing/2014/main" id="{347C110C-0003-4205-BBA1-9F1C92F27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2592" y="3589504"/>
            <a:ext cx="1250748" cy="1497902"/>
          </a:xfrm>
          <a:prstGeom prst="rect">
            <a:avLst/>
          </a:prstGeom>
        </p:spPr>
      </p:pic>
    </p:spTree>
    <p:extLst>
      <p:ext uri="{BB962C8B-B14F-4D97-AF65-F5344CB8AC3E}">
        <p14:creationId xmlns:p14="http://schemas.microsoft.com/office/powerpoint/2010/main" val="28158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12AE53-C7D8-4600-847A-2189386C0658}"/>
              </a:ext>
            </a:extLst>
          </p:cNvPr>
          <p:cNvSpPr>
            <a:spLocks noGrp="1"/>
          </p:cNvSpPr>
          <p:nvPr>
            <p:ph type="title"/>
          </p:nvPr>
        </p:nvSpPr>
        <p:spPr>
          <a:xfrm>
            <a:off x="873088" y="620688"/>
            <a:ext cx="7397824" cy="1143000"/>
          </a:xfrm>
        </p:spPr>
        <p:txBody>
          <a:bodyPr/>
          <a:lstStyle/>
          <a:p>
            <a:r>
              <a:rPr kumimoji="1" lang="ja-JP" altLang="en-US" sz="3500" dirty="0"/>
              <a:t>標本分散が母分散より小さくなる理由</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2DC8FA-7B49-4BA7-AD1C-4CCB07760848}"/>
                  </a:ext>
                </a:extLst>
              </p:cNvPr>
              <p:cNvSpPr>
                <a:spLocks noGrp="1"/>
              </p:cNvSpPr>
              <p:nvPr>
                <p:ph idx="1"/>
              </p:nvPr>
            </p:nvSpPr>
            <p:spPr>
              <a:xfrm>
                <a:off x="680756" y="2008202"/>
                <a:ext cx="7772400" cy="1011560"/>
              </a:xfrm>
            </p:spPr>
            <p:txBody>
              <a:bodyPr/>
              <a:lstStyle/>
              <a:p>
                <a:r>
                  <a:rPr kumimoji="1" lang="ja-JP" altLang="en-US" dirty="0"/>
                  <a:t>分散は平均に</a:t>
                </a:r>
                <a14:m>
                  <m:oMath xmlns:m="http://schemas.openxmlformats.org/officeDocument/2006/math">
                    <m:acc>
                      <m:accPr>
                        <m:chr m:val="̅"/>
                        <m:ctrlPr>
                          <a:rPr lang="ja-JP" altLang="en-US" i="1">
                            <a:latin typeface="Cambria Math" panose="02040503050406030204" pitchFamily="18" charset="0"/>
                          </a:rPr>
                        </m:ctrlPr>
                      </m:accPr>
                      <m:e>
                        <m:r>
                          <a:rPr lang="en-US" altLang="ja-JP" i="1">
                            <a:latin typeface="Cambria Math" panose="02040503050406030204" pitchFamily="18" charset="0"/>
                          </a:rPr>
                          <m:t>𝑥</m:t>
                        </m:r>
                      </m:e>
                    </m:acc>
                  </m:oMath>
                </a14:m>
                <a:r>
                  <a:rPr lang="ja-JP" altLang="en-US" dirty="0"/>
                  <a:t>を使ったとき（つまり標本分散）が最小だから</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52DC8FA-7B49-4BA7-AD1C-4CCB07760848}"/>
                  </a:ext>
                </a:extLst>
              </p:cNvPr>
              <p:cNvSpPr>
                <a:spLocks noGrp="1" noRot="1" noChangeAspect="1" noMove="1" noResize="1" noEditPoints="1" noAdjustHandles="1" noChangeArrowheads="1" noChangeShapeType="1" noTextEdit="1"/>
              </p:cNvSpPr>
              <p:nvPr>
                <p:ph idx="1"/>
              </p:nvPr>
            </p:nvSpPr>
            <p:spPr>
              <a:xfrm>
                <a:off x="680756" y="2008202"/>
                <a:ext cx="7772400" cy="1011560"/>
              </a:xfrm>
              <a:blipFill>
                <a:blip r:embed="rId3"/>
                <a:stretch>
                  <a:fillRect t="-9036" r="-1804" b="-180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0008BA06-88E6-4CB7-B428-CBCA0AEEDD84}"/>
                  </a:ext>
                </a:extLst>
              </p:cNvPr>
              <p:cNvSpPr txBox="1">
                <a:spLocks/>
              </p:cNvSpPr>
              <p:nvPr/>
            </p:nvSpPr>
            <p:spPr bwMode="auto">
              <a:xfrm>
                <a:off x="680756" y="3951801"/>
                <a:ext cx="8116144" cy="6498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4"/>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solidFill>
                      <a:srgbClr val="FFFF00"/>
                    </a:solidFill>
                  </a:rPr>
                  <a:t>標本分散</a:t>
                </a:r>
                <a:r>
                  <a:rPr lang="ja-JP" altLang="en-US" sz="2500" kern="0" dirty="0"/>
                  <a:t>の偏差平方和：</a:t>
                </a:r>
                <a:r>
                  <a:rPr lang="en-US" altLang="ja-JP" sz="2500" kern="0" dirty="0">
                    <a:latin typeface="Times New Roman" panose="02020603050405020304" pitchFamily="18" charset="0"/>
                    <a:cs typeface="Times New Roman" panose="02020603050405020304" pitchFamily="18" charset="0"/>
                  </a:rPr>
                  <a:t>Σ</a:t>
                </a:r>
                <a:r>
                  <a:rPr lang="ja-JP" altLang="en-US" sz="2500" kern="0" dirty="0">
                    <a:latin typeface="Times New Roman" panose="02020603050405020304" pitchFamily="18" charset="0"/>
                    <a:cs typeface="Times New Roman" panose="02020603050405020304" pitchFamily="18" charset="0"/>
                  </a:rPr>
                  <a:t>（</a:t>
                </a:r>
                <a:r>
                  <a:rPr lang="en-US" altLang="ja-JP" sz="2500" i="1" kern="0" dirty="0">
                    <a:latin typeface="Times New Roman" panose="02020603050405020304" pitchFamily="18" charset="0"/>
                    <a:cs typeface="Times New Roman" panose="02020603050405020304" pitchFamily="18" charset="0"/>
                  </a:rPr>
                  <a:t>x</a:t>
                </a:r>
                <a:r>
                  <a:rPr lang="en-US" altLang="ja-JP" sz="2500" i="1" kern="0" baseline="-25000" dirty="0">
                    <a:latin typeface="Times New Roman" panose="02020603050405020304" pitchFamily="18" charset="0"/>
                    <a:cs typeface="Times New Roman" panose="02020603050405020304" pitchFamily="18" charset="0"/>
                  </a:rPr>
                  <a:t>i</a:t>
                </a:r>
                <a:r>
                  <a:rPr lang="en-US" altLang="ja-JP" sz="2500" kern="0"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altLang="ja-JP" sz="2500" i="1" kern="0" smtClean="0">
                            <a:solidFill>
                              <a:srgbClr val="FFFF00"/>
                            </a:solidFill>
                            <a:latin typeface="Cambria Math" panose="02040503050406030204" pitchFamily="18" charset="0"/>
                          </a:rPr>
                        </m:ctrlPr>
                      </m:accPr>
                      <m:e>
                        <m:r>
                          <a:rPr lang="en-US" altLang="ja-JP" sz="2500" b="0" i="1" kern="0" smtClean="0">
                            <a:solidFill>
                              <a:srgbClr val="FFFF00"/>
                            </a:solidFill>
                            <a:latin typeface="Cambria Math" panose="02040503050406030204" pitchFamily="18" charset="0"/>
                          </a:rPr>
                          <m:t>𝑥</m:t>
                        </m:r>
                      </m:e>
                    </m:acc>
                  </m:oMath>
                </a14:m>
                <a:r>
                  <a:rPr lang="en-US" altLang="ja-JP" sz="2500" kern="0" dirty="0">
                    <a:latin typeface="Times New Roman" panose="02020603050405020304" pitchFamily="18" charset="0"/>
                    <a:cs typeface="Times New Roman" panose="02020603050405020304" pitchFamily="18" charset="0"/>
                  </a:rPr>
                  <a:t>)</a:t>
                </a:r>
                <a:r>
                  <a:rPr lang="en-US" altLang="ja-JP" sz="2500" kern="0" baseline="30000" dirty="0">
                    <a:latin typeface="Times New Roman" panose="02020603050405020304" pitchFamily="18" charset="0"/>
                    <a:cs typeface="Times New Roman" panose="02020603050405020304" pitchFamily="18" charset="0"/>
                  </a:rPr>
                  <a:t>2</a:t>
                </a:r>
                <a:r>
                  <a:rPr lang="en-US" altLang="ja-JP" sz="2500" kern="0" dirty="0"/>
                  <a:t>=(1-2)</a:t>
                </a:r>
                <a:r>
                  <a:rPr lang="en-US" altLang="ja-JP" sz="2500" kern="0" baseline="30000" dirty="0"/>
                  <a:t>2</a:t>
                </a:r>
                <a:r>
                  <a:rPr lang="en-US" altLang="ja-JP" sz="2500" kern="0" dirty="0"/>
                  <a:t>+(2-2)</a:t>
                </a:r>
                <a:r>
                  <a:rPr lang="en-US" altLang="ja-JP" sz="2500" kern="0" baseline="30000" dirty="0"/>
                  <a:t>2</a:t>
                </a:r>
                <a:r>
                  <a:rPr lang="en-US" altLang="ja-JP" sz="2500" kern="0" dirty="0"/>
                  <a:t>+(1-2)</a:t>
                </a:r>
                <a:r>
                  <a:rPr lang="en-US" altLang="ja-JP" sz="2500" kern="0" baseline="30000" dirty="0"/>
                  <a:t>2</a:t>
                </a:r>
                <a:r>
                  <a:rPr lang="en-US" altLang="ja-JP" sz="2500" kern="0" dirty="0"/>
                  <a:t>=</a:t>
                </a:r>
                <a:r>
                  <a:rPr lang="en-US" altLang="ja-JP" sz="2500" kern="0" dirty="0">
                    <a:solidFill>
                      <a:srgbClr val="FFFF00"/>
                    </a:solidFill>
                  </a:rPr>
                  <a:t>2</a:t>
                </a:r>
                <a:endParaRPr lang="ja-JP" altLang="en-US" sz="2500" kern="0" dirty="0">
                  <a:solidFill>
                    <a:srgbClr val="FFFF00"/>
                  </a:solidFill>
                </a:endParaRPr>
              </a:p>
            </p:txBody>
          </p:sp>
        </mc:Choice>
        <mc:Fallback xmlns="">
          <p:sp>
            <p:nvSpPr>
              <p:cNvPr id="5" name="コンテンツ プレースホルダー 2">
                <a:extLst>
                  <a:ext uri="{FF2B5EF4-FFF2-40B4-BE49-F238E27FC236}">
                    <a16:creationId xmlns:a16="http://schemas.microsoft.com/office/drawing/2014/main" id="{0008BA06-88E6-4CB7-B428-CBCA0AEEDD84}"/>
                  </a:ext>
                </a:extLst>
              </p:cNvPr>
              <p:cNvSpPr txBox="1">
                <a:spLocks noRot="1" noChangeAspect="1" noMove="1" noResize="1" noEditPoints="1" noAdjustHandles="1" noChangeArrowheads="1" noChangeShapeType="1" noTextEdit="1"/>
              </p:cNvSpPr>
              <p:nvPr/>
            </p:nvSpPr>
            <p:spPr bwMode="auto">
              <a:xfrm>
                <a:off x="680756" y="3951801"/>
                <a:ext cx="8116144" cy="649807"/>
              </a:xfrm>
              <a:prstGeom prst="rect">
                <a:avLst/>
              </a:prstGeom>
              <a:blipFill>
                <a:blip r:embed="rId5"/>
                <a:stretch>
                  <a:fillRect l="-1277" t="-10280"/>
                </a:stretch>
              </a:blipFill>
              <a:ln w="9525">
                <a:noFill/>
                <a:miter lim="800000"/>
                <a:headEnd/>
                <a:tailEn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コンテンツ プレースホルダー 2">
                <a:extLst>
                  <a:ext uri="{FF2B5EF4-FFF2-40B4-BE49-F238E27FC236}">
                    <a16:creationId xmlns:a16="http://schemas.microsoft.com/office/drawing/2014/main" id="{0412A444-EF9E-4D39-A636-E992DAF7A867}"/>
                  </a:ext>
                </a:extLst>
              </p:cNvPr>
              <p:cNvSpPr txBox="1">
                <a:spLocks/>
              </p:cNvSpPr>
              <p:nvPr/>
            </p:nvSpPr>
            <p:spPr bwMode="auto">
              <a:xfrm>
                <a:off x="670376" y="4955072"/>
                <a:ext cx="8116144" cy="6498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4"/>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solidFill>
                      <a:srgbClr val="FFFF00"/>
                    </a:solidFill>
                  </a:rPr>
                  <a:t>母分散</a:t>
                </a:r>
                <a:r>
                  <a:rPr lang="ja-JP" altLang="en-US" sz="2500" kern="0" dirty="0"/>
                  <a:t>の偏差平方和：</a:t>
                </a:r>
                <a:r>
                  <a:rPr lang="en-US" altLang="ja-JP" sz="2500" kern="0" dirty="0">
                    <a:latin typeface="Times New Roman" panose="02020603050405020304" pitchFamily="18" charset="0"/>
                    <a:cs typeface="Times New Roman" panose="02020603050405020304" pitchFamily="18" charset="0"/>
                  </a:rPr>
                  <a:t>Σ</a:t>
                </a:r>
                <a:r>
                  <a:rPr lang="ja-JP" altLang="en-US" sz="2500" kern="0" dirty="0">
                    <a:latin typeface="Times New Roman" panose="02020603050405020304" pitchFamily="18" charset="0"/>
                    <a:cs typeface="Times New Roman" panose="02020603050405020304" pitchFamily="18" charset="0"/>
                  </a:rPr>
                  <a:t>（</a:t>
                </a:r>
                <a:r>
                  <a:rPr lang="en-US" altLang="ja-JP" sz="2500" i="1" kern="0" dirty="0">
                    <a:latin typeface="Times New Roman" panose="02020603050405020304" pitchFamily="18" charset="0"/>
                    <a:cs typeface="Times New Roman" panose="02020603050405020304" pitchFamily="18" charset="0"/>
                  </a:rPr>
                  <a:t>x</a:t>
                </a:r>
                <a:r>
                  <a:rPr lang="en-US" altLang="ja-JP" sz="2500" i="1" kern="0" baseline="-25000" dirty="0">
                    <a:latin typeface="Times New Roman" panose="02020603050405020304" pitchFamily="18" charset="0"/>
                    <a:cs typeface="Times New Roman" panose="02020603050405020304" pitchFamily="18" charset="0"/>
                  </a:rPr>
                  <a:t>i</a:t>
                </a:r>
                <a:r>
                  <a:rPr lang="en-US" altLang="ja-JP" sz="2500" kern="0" dirty="0">
                    <a:latin typeface="Times New Roman" panose="02020603050405020304" pitchFamily="18" charset="0"/>
                    <a:cs typeface="Times New Roman" panose="02020603050405020304" pitchFamily="18" charset="0"/>
                  </a:rPr>
                  <a:t>-</a:t>
                </a:r>
                <a14:m>
                  <m:oMath xmlns:m="http://schemas.openxmlformats.org/officeDocument/2006/math">
                    <m:r>
                      <a:rPr lang="en-US" altLang="ja-JP" sz="2500" i="1" kern="0" dirty="0" smtClean="0">
                        <a:solidFill>
                          <a:srgbClr val="FFFF00"/>
                        </a:solidFill>
                        <a:latin typeface="Cambria Math" panose="02040503050406030204" pitchFamily="18" charset="0"/>
                      </a:rPr>
                      <m:t>𝜇</m:t>
                    </m:r>
                  </m:oMath>
                </a14:m>
                <a:r>
                  <a:rPr lang="en-US" altLang="ja-JP" sz="2500" kern="0" dirty="0">
                    <a:latin typeface="Times New Roman" panose="02020603050405020304" pitchFamily="18" charset="0"/>
                    <a:cs typeface="Times New Roman" panose="02020603050405020304" pitchFamily="18" charset="0"/>
                  </a:rPr>
                  <a:t>)</a:t>
                </a:r>
                <a:r>
                  <a:rPr lang="en-US" altLang="ja-JP" sz="2500" kern="0" baseline="30000" dirty="0">
                    <a:latin typeface="Times New Roman" panose="02020603050405020304" pitchFamily="18" charset="0"/>
                    <a:cs typeface="Times New Roman" panose="02020603050405020304" pitchFamily="18" charset="0"/>
                  </a:rPr>
                  <a:t>2</a:t>
                </a:r>
                <a:r>
                  <a:rPr lang="ja-JP" altLang="en-US" sz="2500" kern="0" dirty="0"/>
                  <a:t>の</a:t>
                </a:r>
                <a:r>
                  <a:rPr lang="en-US" altLang="ja-JP" sz="2500" i="1" kern="0" dirty="0">
                    <a:latin typeface="Times New Roman" panose="02020603050405020304" pitchFamily="18" charset="0"/>
                    <a:cs typeface="Times New Roman" panose="02020603050405020304" pitchFamily="18" charset="0"/>
                  </a:rPr>
                  <a:t>μ</a:t>
                </a:r>
                <a:r>
                  <a:rPr lang="ja-JP" altLang="en-US" sz="2500" kern="0" dirty="0"/>
                  <a:t>は</a:t>
                </a:r>
                <a:r>
                  <a:rPr lang="en-US" altLang="ja-JP" sz="2500" kern="0" dirty="0"/>
                  <a:t>2</a:t>
                </a:r>
                <a:r>
                  <a:rPr lang="ja-JP" altLang="en-US" sz="2500" kern="0" dirty="0"/>
                  <a:t>とは限らない</a:t>
                </a:r>
                <a:endParaRPr lang="en-US" altLang="ja-JP" sz="2500" kern="0" dirty="0"/>
              </a:p>
              <a:p>
                <a:pPr marL="0" indent="0">
                  <a:buNone/>
                </a:pPr>
                <a:r>
                  <a:rPr lang="en-US" altLang="ja-JP" sz="2500" i="1" kern="0" dirty="0">
                    <a:latin typeface="Times New Roman" panose="02020603050405020304" pitchFamily="18" charset="0"/>
                    <a:cs typeface="Times New Roman" panose="02020603050405020304" pitchFamily="18" charset="0"/>
                  </a:rPr>
                  <a:t>μ</a:t>
                </a:r>
                <a:r>
                  <a:rPr lang="en-US" altLang="ja-JP" sz="2500" kern="0" dirty="0"/>
                  <a:t>=2.1</a:t>
                </a:r>
                <a:r>
                  <a:rPr lang="ja-JP" altLang="en-US" sz="2500" kern="0" dirty="0"/>
                  <a:t>として計算すると</a:t>
                </a:r>
                <a:r>
                  <a:rPr lang="en-US" altLang="ja-JP" sz="2500" kern="0" dirty="0"/>
                  <a:t>(1-2.1)</a:t>
                </a:r>
                <a:r>
                  <a:rPr lang="en-US" altLang="ja-JP" sz="2500" kern="0" baseline="30000" dirty="0"/>
                  <a:t>2</a:t>
                </a:r>
                <a:r>
                  <a:rPr lang="en-US" altLang="ja-JP" sz="2500" kern="0" dirty="0"/>
                  <a:t>+(2-2.1)</a:t>
                </a:r>
                <a:r>
                  <a:rPr lang="en-US" altLang="ja-JP" sz="2500" kern="0" baseline="30000" dirty="0"/>
                  <a:t>2</a:t>
                </a:r>
                <a:r>
                  <a:rPr lang="en-US" altLang="ja-JP" sz="2500" kern="0" dirty="0"/>
                  <a:t>+(1-2.1)</a:t>
                </a:r>
                <a:r>
                  <a:rPr lang="en-US" altLang="ja-JP" sz="2500" kern="0" baseline="30000" dirty="0"/>
                  <a:t>2</a:t>
                </a:r>
                <a:r>
                  <a:rPr lang="en-US" altLang="ja-JP" sz="2500" kern="0" dirty="0"/>
                  <a:t>=</a:t>
                </a:r>
                <a:r>
                  <a:rPr lang="en-US" altLang="ja-JP" sz="2500" kern="0" dirty="0">
                    <a:solidFill>
                      <a:srgbClr val="FFFF00"/>
                    </a:solidFill>
                  </a:rPr>
                  <a:t>2.03</a:t>
                </a:r>
              </a:p>
              <a:p>
                <a:pPr marL="0" indent="0">
                  <a:buNone/>
                </a:pPr>
                <a:r>
                  <a:rPr lang="ja-JP" altLang="en-US" sz="2500" kern="0" dirty="0"/>
                  <a:t>　　</a:t>
                </a:r>
              </a:p>
            </p:txBody>
          </p:sp>
        </mc:Choice>
        <mc:Fallback xmlns="">
          <p:sp>
            <p:nvSpPr>
              <p:cNvPr id="6" name="コンテンツ プレースホルダー 2">
                <a:extLst>
                  <a:ext uri="{FF2B5EF4-FFF2-40B4-BE49-F238E27FC236}">
                    <a16:creationId xmlns:a16="http://schemas.microsoft.com/office/drawing/2014/main" id="{0412A444-EF9E-4D39-A636-E992DAF7A867}"/>
                  </a:ext>
                </a:extLst>
              </p:cNvPr>
              <p:cNvSpPr txBox="1">
                <a:spLocks noRot="1" noChangeAspect="1" noMove="1" noResize="1" noEditPoints="1" noAdjustHandles="1" noChangeArrowheads="1" noChangeShapeType="1" noTextEdit="1"/>
              </p:cNvSpPr>
              <p:nvPr/>
            </p:nvSpPr>
            <p:spPr bwMode="auto">
              <a:xfrm>
                <a:off x="670376" y="4955072"/>
                <a:ext cx="8116144" cy="649807"/>
              </a:xfrm>
              <a:prstGeom prst="rect">
                <a:avLst/>
              </a:prstGeom>
              <a:blipFill>
                <a:blip r:embed="rId6"/>
                <a:stretch>
                  <a:fillRect l="-1277" t="-11321" b="-66981"/>
                </a:stretch>
              </a:blipFill>
              <a:ln w="9525">
                <a:noFill/>
                <a:miter lim="800000"/>
                <a:headEnd/>
                <a:tailEnd/>
              </a:ln>
              <a:effectLst/>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B0499489-CD63-463A-969F-803EF32D923D}"/>
              </a:ext>
            </a:extLst>
          </p:cNvPr>
          <p:cNvSpPr txBox="1"/>
          <p:nvPr/>
        </p:nvSpPr>
        <p:spPr>
          <a:xfrm>
            <a:off x="3047280" y="4434212"/>
            <a:ext cx="5125121"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ほかのどんな値の平均を使ったときより小さい</a:t>
            </a:r>
          </a:p>
        </p:txBody>
      </p:sp>
      <p:cxnSp>
        <p:nvCxnSpPr>
          <p:cNvPr id="9" name="コネクタ: 曲線 8">
            <a:extLst>
              <a:ext uri="{FF2B5EF4-FFF2-40B4-BE49-F238E27FC236}">
                <a16:creationId xmlns:a16="http://schemas.microsoft.com/office/drawing/2014/main" id="{877BFC84-6EE6-4033-928C-B3E347E57DB9}"/>
              </a:ext>
            </a:extLst>
          </p:cNvPr>
          <p:cNvCxnSpPr>
            <a:cxnSpLocks/>
          </p:cNvCxnSpPr>
          <p:nvPr/>
        </p:nvCxnSpPr>
        <p:spPr>
          <a:xfrm rot="5400000" flipH="1" flipV="1">
            <a:off x="7949424" y="4404396"/>
            <a:ext cx="301936" cy="144016"/>
          </a:xfrm>
          <a:prstGeom prst="curvedConnector3">
            <a:avLst>
              <a:gd name="adj1" fmla="val 285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矢印: U ターン 11">
            <a:extLst>
              <a:ext uri="{FF2B5EF4-FFF2-40B4-BE49-F238E27FC236}">
                <a16:creationId xmlns:a16="http://schemas.microsoft.com/office/drawing/2014/main" id="{5140B630-9012-443E-9CB1-66A11EC3A28D}"/>
              </a:ext>
            </a:extLst>
          </p:cNvPr>
          <p:cNvSpPr/>
          <p:nvPr/>
        </p:nvSpPr>
        <p:spPr>
          <a:xfrm rot="16200000" flipV="1">
            <a:off x="7442820" y="4473116"/>
            <a:ext cx="1656184" cy="864096"/>
          </a:xfrm>
          <a:prstGeom prst="uturnArrow">
            <a:avLst>
              <a:gd name="adj1" fmla="val 12181"/>
              <a:gd name="adj2" fmla="val 17128"/>
              <a:gd name="adj3" fmla="val 25000"/>
              <a:gd name="adj4" fmla="val 43750"/>
              <a:gd name="adj5" fmla="val 47749"/>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13" name="コンテンツ プレースホルダー 2">
                <a:extLst>
                  <a:ext uri="{FF2B5EF4-FFF2-40B4-BE49-F238E27FC236}">
                    <a16:creationId xmlns:a16="http://schemas.microsoft.com/office/drawing/2014/main" id="{7DEADFB9-D4A1-4205-A0AF-5FC6305456DC}"/>
                  </a:ext>
                </a:extLst>
              </p:cNvPr>
              <p:cNvSpPr txBox="1">
                <a:spLocks/>
              </p:cNvSpPr>
              <p:nvPr/>
            </p:nvSpPr>
            <p:spPr bwMode="auto">
              <a:xfrm>
                <a:off x="680756" y="3117800"/>
                <a:ext cx="7772400" cy="6270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4"/>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360000" indent="-457200">
                  <a:buFontTx/>
                  <a:buNone/>
                </a:pPr>
                <a:r>
                  <a:rPr lang="ja-JP" altLang="en-US" sz="2500" kern="0" dirty="0"/>
                  <a:t>事例：</a:t>
                </a:r>
                <a:r>
                  <a:rPr lang="en-US" altLang="ja-JP" sz="2500" kern="0" dirty="0"/>
                  <a:t>3</a:t>
                </a:r>
                <a:r>
                  <a:rPr lang="ja-JP" altLang="en-US" sz="2500" kern="0" dirty="0" err="1"/>
                  <a:t>つの</a:t>
                </a:r>
                <a:r>
                  <a:rPr lang="ja-JP" altLang="en-US" sz="2500" kern="0" dirty="0"/>
                  <a:t>標本データ｛</a:t>
                </a:r>
                <a:r>
                  <a:rPr lang="en-US" altLang="ja-JP" sz="2500" kern="0" dirty="0"/>
                  <a:t>1</a:t>
                </a:r>
                <a:r>
                  <a:rPr lang="ja-JP" altLang="en-US" sz="2500" kern="0" dirty="0" err="1"/>
                  <a:t>，</a:t>
                </a:r>
                <a:r>
                  <a:rPr lang="en-US" altLang="ja-JP" sz="2500" kern="0" dirty="0"/>
                  <a:t>2</a:t>
                </a:r>
                <a:r>
                  <a:rPr lang="ja-JP" altLang="en-US" sz="2500" kern="0" dirty="0" err="1"/>
                  <a:t>，</a:t>
                </a:r>
                <a:r>
                  <a:rPr lang="en-US" altLang="ja-JP" sz="2500" kern="0" dirty="0"/>
                  <a:t>3</a:t>
                </a:r>
                <a:r>
                  <a:rPr lang="ja-JP" altLang="en-US" sz="2500" kern="0" dirty="0"/>
                  <a:t>｝で，分散の大きさを比較する（標本平均</a:t>
                </a:r>
                <a14:m>
                  <m:oMath xmlns:m="http://schemas.openxmlformats.org/officeDocument/2006/math">
                    <m:acc>
                      <m:accPr>
                        <m:chr m:val="̅"/>
                        <m:ctrlPr>
                          <a:rPr lang="ja-JP" altLang="en-US" sz="2500" i="1" kern="0">
                            <a:latin typeface="Cambria Math" panose="02040503050406030204" pitchFamily="18" charset="0"/>
                          </a:rPr>
                        </m:ctrlPr>
                      </m:accPr>
                      <m:e>
                        <m:r>
                          <a:rPr lang="en-US" altLang="ja-JP" sz="2500" i="1" kern="0">
                            <a:latin typeface="Cambria Math" panose="02040503050406030204" pitchFamily="18" charset="0"/>
                          </a:rPr>
                          <m:t>𝑥</m:t>
                        </m:r>
                      </m:e>
                    </m:acc>
                  </m:oMath>
                </a14:m>
                <a:r>
                  <a:rPr lang="ja-JP" altLang="en-US" sz="2500" kern="0" dirty="0"/>
                  <a:t>＝</a:t>
                </a:r>
                <a:r>
                  <a:rPr lang="en-US" altLang="ja-JP" sz="2500" kern="0" dirty="0"/>
                  <a:t>2</a:t>
                </a:r>
                <a:r>
                  <a:rPr lang="ja-JP" altLang="en-US" sz="2500" kern="0" dirty="0"/>
                  <a:t>）</a:t>
                </a:r>
              </a:p>
              <a:p>
                <a:endParaRPr lang="ja-JP" altLang="en-US" kern="0" dirty="0"/>
              </a:p>
            </p:txBody>
          </p:sp>
        </mc:Choice>
        <mc:Fallback xmlns="">
          <p:sp>
            <p:nvSpPr>
              <p:cNvPr id="13" name="コンテンツ プレースホルダー 2">
                <a:extLst>
                  <a:ext uri="{FF2B5EF4-FFF2-40B4-BE49-F238E27FC236}">
                    <a16:creationId xmlns:a16="http://schemas.microsoft.com/office/drawing/2014/main" id="{7DEADFB9-D4A1-4205-A0AF-5FC6305456DC}"/>
                  </a:ext>
                </a:extLst>
              </p:cNvPr>
              <p:cNvSpPr txBox="1">
                <a:spLocks noRot="1" noChangeAspect="1" noMove="1" noResize="1" noEditPoints="1" noAdjustHandles="1" noChangeArrowheads="1" noChangeShapeType="1" noTextEdit="1"/>
              </p:cNvSpPr>
              <p:nvPr/>
            </p:nvSpPr>
            <p:spPr bwMode="auto">
              <a:xfrm>
                <a:off x="680756" y="3117800"/>
                <a:ext cx="7772400" cy="627051"/>
              </a:xfrm>
              <a:prstGeom prst="rect">
                <a:avLst/>
              </a:prstGeom>
              <a:blipFill>
                <a:blip r:embed="rId7"/>
                <a:stretch>
                  <a:fillRect l="-1333" t="-7767" r="-1255" b="-56311"/>
                </a:stretch>
              </a:blipFill>
              <a:ln w="9525">
                <a:noFill/>
                <a:miter lim="800000"/>
                <a:headEnd/>
                <a:tailEnd/>
              </a:ln>
              <a:effectLst/>
            </p:spPr>
            <p:txBody>
              <a:bodyPr/>
              <a:lstStyle/>
              <a:p>
                <a:r>
                  <a:rPr lang="ja-JP" altLang="en-US">
                    <a:noFill/>
                  </a:rPr>
                  <a:t> </a:t>
                </a:r>
              </a:p>
            </p:txBody>
          </p:sp>
        </mc:Fallback>
      </mc:AlternateContent>
    </p:spTree>
    <p:extLst>
      <p:ext uri="{BB962C8B-B14F-4D97-AF65-F5344CB8AC3E}">
        <p14:creationId xmlns:p14="http://schemas.microsoft.com/office/powerpoint/2010/main" val="42417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7C1BBAE1-92CC-4AD4-8138-D8AF3520CD78}"/>
              </a:ext>
            </a:extLst>
          </p:cNvPr>
          <p:cNvSpPr>
            <a:spLocks noGrp="1"/>
          </p:cNvSpPr>
          <p:nvPr>
            <p:ph idx="1"/>
          </p:nvPr>
        </p:nvSpPr>
        <p:spPr>
          <a:xfrm>
            <a:off x="683568" y="1993180"/>
            <a:ext cx="8045159" cy="1050677"/>
          </a:xfrm>
        </p:spPr>
        <p:txBody>
          <a:bodyPr/>
          <a:lstStyle/>
          <a:p>
            <a:r>
              <a:rPr lang="ja-JP" altLang="en-US" dirty="0"/>
              <a:t>計算時，標本サイズ</a:t>
            </a:r>
            <a:r>
              <a:rPr lang="en-US" altLang="ja-JP" dirty="0"/>
              <a:t>n</a:t>
            </a:r>
            <a:r>
              <a:rPr lang="ja-JP" altLang="en-US" dirty="0"/>
              <a:t>の代わりに</a:t>
            </a:r>
            <a:r>
              <a:rPr lang="ja-JP" altLang="en-US" dirty="0">
                <a:solidFill>
                  <a:srgbClr val="FFFF00"/>
                </a:solidFill>
              </a:rPr>
              <a:t>自由度</a:t>
            </a:r>
            <a:r>
              <a:rPr lang="en-US" altLang="ja-JP" dirty="0">
                <a:solidFill>
                  <a:srgbClr val="FFFF00"/>
                </a:solidFill>
              </a:rPr>
              <a:t>n-1</a:t>
            </a:r>
            <a:r>
              <a:rPr lang="ja-JP" altLang="en-US" dirty="0"/>
              <a:t>を使って少し大きくして偏りを修正する</a:t>
            </a:r>
          </a:p>
        </p:txBody>
      </p:sp>
      <p:sp>
        <p:nvSpPr>
          <p:cNvPr id="2" name="タイトル 1"/>
          <p:cNvSpPr>
            <a:spLocks noGrp="1"/>
          </p:cNvSpPr>
          <p:nvPr>
            <p:ph type="title"/>
          </p:nvPr>
        </p:nvSpPr>
        <p:spPr>
          <a:xfrm>
            <a:off x="321296" y="608493"/>
            <a:ext cx="8496944" cy="1143000"/>
          </a:xfrm>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rPr>
              <a:t>母集団のバラツキの点推定</a:t>
            </a:r>
          </a:p>
        </p:txBody>
      </p:sp>
      <p:graphicFrame>
        <p:nvGraphicFramePr>
          <p:cNvPr id="8" name="オブジェクト 7">
            <a:extLst>
              <a:ext uri="{FF2B5EF4-FFF2-40B4-BE49-F238E27FC236}">
                <a16:creationId xmlns:a16="http://schemas.microsoft.com/office/drawing/2014/main" id="{8F473762-EB45-40AC-A559-A22676E47202}"/>
              </a:ext>
            </a:extLst>
          </p:cNvPr>
          <p:cNvGraphicFramePr>
            <a:graphicFrameLocks noChangeAspect="1"/>
          </p:cNvGraphicFramePr>
          <p:nvPr>
            <p:extLst>
              <p:ext uri="{D42A27DB-BD31-4B8C-83A1-F6EECF244321}">
                <p14:modId xmlns:p14="http://schemas.microsoft.com/office/powerpoint/2010/main" val="1622462099"/>
              </p:ext>
            </p:extLst>
          </p:nvPr>
        </p:nvGraphicFramePr>
        <p:xfrm>
          <a:off x="2006709" y="3187873"/>
          <a:ext cx="1872208" cy="812932"/>
        </p:xfrm>
        <a:graphic>
          <a:graphicData uri="http://schemas.openxmlformats.org/presentationml/2006/ole">
            <mc:AlternateContent xmlns:mc="http://schemas.openxmlformats.org/markup-compatibility/2006">
              <mc:Choice xmlns:v="urn:schemas-microsoft-com:vml" Requires="v">
                <p:oleObj spid="_x0000_s2232" name="Equation" r:id="rId3" imgW="965160" imgH="419040" progId="Equation.DSMT4">
                  <p:embed/>
                </p:oleObj>
              </mc:Choice>
              <mc:Fallback>
                <p:oleObj name="Equation" r:id="rId3" imgW="965160" imgH="419040" progId="Equation.DSMT4">
                  <p:embed/>
                  <p:pic>
                    <p:nvPicPr>
                      <p:cNvPr id="0" name=""/>
                      <p:cNvPicPr/>
                      <p:nvPr/>
                    </p:nvPicPr>
                    <p:blipFill>
                      <a:blip r:embed="rId4"/>
                      <a:stretch>
                        <a:fillRect/>
                      </a:stretch>
                    </p:blipFill>
                    <p:spPr>
                      <a:xfrm>
                        <a:off x="2006709" y="3187873"/>
                        <a:ext cx="1872208" cy="812932"/>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CE6916D2-F4E9-49E1-B178-6E44B5A0557B}"/>
              </a:ext>
            </a:extLst>
          </p:cNvPr>
          <p:cNvSpPr txBox="1"/>
          <p:nvPr/>
        </p:nvSpPr>
        <p:spPr>
          <a:xfrm>
            <a:off x="827584" y="3378651"/>
            <a:ext cx="121058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標本分散</a:t>
            </a:r>
          </a:p>
        </p:txBody>
      </p:sp>
      <p:graphicFrame>
        <p:nvGraphicFramePr>
          <p:cNvPr id="11" name="オブジェクト 10">
            <a:extLst>
              <a:ext uri="{FF2B5EF4-FFF2-40B4-BE49-F238E27FC236}">
                <a16:creationId xmlns:a16="http://schemas.microsoft.com/office/drawing/2014/main" id="{D037A5FC-634F-443F-A497-68C265C35FF5}"/>
              </a:ext>
            </a:extLst>
          </p:cNvPr>
          <p:cNvGraphicFramePr>
            <a:graphicFrameLocks noChangeAspect="1"/>
          </p:cNvGraphicFramePr>
          <p:nvPr>
            <p:extLst>
              <p:ext uri="{D42A27DB-BD31-4B8C-83A1-F6EECF244321}">
                <p14:modId xmlns:p14="http://schemas.microsoft.com/office/powerpoint/2010/main" val="3823709636"/>
              </p:ext>
            </p:extLst>
          </p:nvPr>
        </p:nvGraphicFramePr>
        <p:xfrm>
          <a:off x="5710238" y="3187700"/>
          <a:ext cx="1944687" cy="812800"/>
        </p:xfrm>
        <a:graphic>
          <a:graphicData uri="http://schemas.openxmlformats.org/presentationml/2006/ole">
            <mc:AlternateContent xmlns:mc="http://schemas.openxmlformats.org/markup-compatibility/2006">
              <mc:Choice xmlns:v="urn:schemas-microsoft-com:vml" Requires="v">
                <p:oleObj spid="_x0000_s2233" name="Equation" r:id="rId5" imgW="1002960" imgH="419040" progId="Equation.DSMT4">
                  <p:embed/>
                </p:oleObj>
              </mc:Choice>
              <mc:Fallback>
                <p:oleObj name="Equation" r:id="rId5" imgW="1002960" imgH="419040" progId="Equation.DSMT4">
                  <p:embed/>
                  <p:pic>
                    <p:nvPicPr>
                      <p:cNvPr id="8" name="オブジェクト 7">
                        <a:extLst>
                          <a:ext uri="{FF2B5EF4-FFF2-40B4-BE49-F238E27FC236}">
                            <a16:creationId xmlns:a16="http://schemas.microsoft.com/office/drawing/2014/main" id="{8F473762-EB45-40AC-A559-A22676E47202}"/>
                          </a:ext>
                        </a:extLst>
                      </p:cNvPr>
                      <p:cNvPicPr/>
                      <p:nvPr/>
                    </p:nvPicPr>
                    <p:blipFill>
                      <a:blip r:embed="rId6"/>
                      <a:stretch>
                        <a:fillRect/>
                      </a:stretch>
                    </p:blipFill>
                    <p:spPr>
                      <a:xfrm>
                        <a:off x="5710238" y="3187700"/>
                        <a:ext cx="1944687" cy="812800"/>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618DB747-636E-4C69-BF87-03FCB11FFAAD}"/>
              </a:ext>
            </a:extLst>
          </p:cNvPr>
          <p:cNvSpPr txBox="1"/>
          <p:nvPr/>
        </p:nvSpPr>
        <p:spPr>
          <a:xfrm>
            <a:off x="4598997" y="3378651"/>
            <a:ext cx="1210588"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不偏分散</a:t>
            </a:r>
          </a:p>
        </p:txBody>
      </p:sp>
      <p:sp>
        <p:nvSpPr>
          <p:cNvPr id="13" name="矢印: 右 12">
            <a:extLst>
              <a:ext uri="{FF2B5EF4-FFF2-40B4-BE49-F238E27FC236}">
                <a16:creationId xmlns:a16="http://schemas.microsoft.com/office/drawing/2014/main" id="{65D08F3C-BD79-426C-ACA5-E4160A77C4B1}"/>
              </a:ext>
            </a:extLst>
          </p:cNvPr>
          <p:cNvSpPr/>
          <p:nvPr/>
        </p:nvSpPr>
        <p:spPr>
          <a:xfrm>
            <a:off x="4022934" y="3434690"/>
            <a:ext cx="576064" cy="288032"/>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B11B724-D305-48E8-B979-8A5FBEAAAA9A}"/>
              </a:ext>
            </a:extLst>
          </p:cNvPr>
          <p:cNvSpPr/>
          <p:nvPr/>
        </p:nvSpPr>
        <p:spPr>
          <a:xfrm>
            <a:off x="6597837" y="3712773"/>
            <a:ext cx="718820" cy="28803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281F5A0-3440-4B57-92DD-48408549FC2E}"/>
              </a:ext>
            </a:extLst>
          </p:cNvPr>
          <p:cNvSpPr txBox="1"/>
          <p:nvPr/>
        </p:nvSpPr>
        <p:spPr>
          <a:xfrm>
            <a:off x="7603098" y="3753029"/>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自由度</a:t>
            </a:r>
            <a:endParaRPr kumimoji="1" lang="ja-JP" altLang="en-US" sz="20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7" name="コネクタ: 曲線 16">
            <a:extLst>
              <a:ext uri="{FF2B5EF4-FFF2-40B4-BE49-F238E27FC236}">
                <a16:creationId xmlns:a16="http://schemas.microsoft.com/office/drawing/2014/main" id="{6D892D17-2EEA-46E7-B1EB-B92A9C240C15}"/>
              </a:ext>
            </a:extLst>
          </p:cNvPr>
          <p:cNvCxnSpPr/>
          <p:nvPr/>
        </p:nvCxnSpPr>
        <p:spPr>
          <a:xfrm rot="10800000">
            <a:off x="7333437" y="3856789"/>
            <a:ext cx="342027" cy="144016"/>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69FFA36-2469-4A60-B402-9B4BFCCCF61B}"/>
              </a:ext>
            </a:extLst>
          </p:cNvPr>
          <p:cNvSpPr txBox="1"/>
          <p:nvPr/>
        </p:nvSpPr>
        <p:spPr>
          <a:xfrm>
            <a:off x="3816266" y="3682789"/>
            <a:ext cx="992579" cy="323165"/>
          </a:xfrm>
          <a:prstGeom prst="rect">
            <a:avLst/>
          </a:prstGeom>
          <a:noFill/>
        </p:spPr>
        <p:txBody>
          <a:bodyPr wrap="none" rtlCol="0">
            <a:spAutoFit/>
          </a:bodyPr>
          <a:lstStyle/>
          <a:p>
            <a:pPr algn="l"/>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少し大きく</a:t>
            </a:r>
          </a:p>
        </p:txBody>
      </p:sp>
      <p:sp>
        <p:nvSpPr>
          <p:cNvPr id="20" name="テキスト ボックス 19">
            <a:extLst>
              <a:ext uri="{FF2B5EF4-FFF2-40B4-BE49-F238E27FC236}">
                <a16:creationId xmlns:a16="http://schemas.microsoft.com/office/drawing/2014/main" id="{18585A6D-4BC8-4CA1-80B4-C42AC73364C1}"/>
              </a:ext>
            </a:extLst>
          </p:cNvPr>
          <p:cNvSpPr txBox="1"/>
          <p:nvPr/>
        </p:nvSpPr>
        <p:spPr>
          <a:xfrm>
            <a:off x="615426" y="5402061"/>
            <a:ext cx="3374642" cy="400110"/>
          </a:xfrm>
          <a:prstGeom prst="rect">
            <a:avLst/>
          </a:prstGeom>
          <a:solidFill>
            <a:srgbClr val="00B050"/>
          </a:solid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不偏分散の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=VAR.S</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21" name="オブジェクト 20">
            <a:extLst>
              <a:ext uri="{FF2B5EF4-FFF2-40B4-BE49-F238E27FC236}">
                <a16:creationId xmlns:a16="http://schemas.microsoft.com/office/drawing/2014/main" id="{D3AE7E1F-AB7B-4AA4-B08C-9ECCB2433B25}"/>
              </a:ext>
            </a:extLst>
          </p:cNvPr>
          <p:cNvGraphicFramePr>
            <a:graphicFrameLocks noChangeAspect="1"/>
          </p:cNvGraphicFramePr>
          <p:nvPr>
            <p:extLst>
              <p:ext uri="{D42A27DB-BD31-4B8C-83A1-F6EECF244321}">
                <p14:modId xmlns:p14="http://schemas.microsoft.com/office/powerpoint/2010/main" val="2647312253"/>
              </p:ext>
            </p:extLst>
          </p:nvPr>
        </p:nvGraphicFramePr>
        <p:xfrm>
          <a:off x="5707953" y="4413516"/>
          <a:ext cx="2043113" cy="885825"/>
        </p:xfrm>
        <a:graphic>
          <a:graphicData uri="http://schemas.openxmlformats.org/presentationml/2006/ole">
            <mc:AlternateContent xmlns:mc="http://schemas.openxmlformats.org/markup-compatibility/2006">
              <mc:Choice xmlns:v="urn:schemas-microsoft-com:vml" Requires="v">
                <p:oleObj spid="_x0000_s2234" name="Equation" r:id="rId7" imgW="1054080" imgH="457200" progId="Equation.DSMT4">
                  <p:embed/>
                </p:oleObj>
              </mc:Choice>
              <mc:Fallback>
                <p:oleObj name="Equation" r:id="rId7" imgW="1054080" imgH="457200" progId="Equation.DSMT4">
                  <p:embed/>
                  <p:pic>
                    <p:nvPicPr>
                      <p:cNvPr id="11" name="オブジェクト 10">
                        <a:extLst>
                          <a:ext uri="{FF2B5EF4-FFF2-40B4-BE49-F238E27FC236}">
                            <a16:creationId xmlns:a16="http://schemas.microsoft.com/office/drawing/2014/main" id="{D037A5FC-634F-443F-A497-68C265C35FF5}"/>
                          </a:ext>
                        </a:extLst>
                      </p:cNvPr>
                      <p:cNvPicPr/>
                      <p:nvPr/>
                    </p:nvPicPr>
                    <p:blipFill>
                      <a:blip r:embed="rId8"/>
                      <a:stretch>
                        <a:fillRect/>
                      </a:stretch>
                    </p:blipFill>
                    <p:spPr>
                      <a:xfrm>
                        <a:off x="5707953" y="4413516"/>
                        <a:ext cx="2043113" cy="885825"/>
                      </a:xfrm>
                      <a:prstGeom prst="rect">
                        <a:avLst/>
                      </a:prstGeom>
                    </p:spPr>
                  </p:pic>
                </p:oleObj>
              </mc:Fallback>
            </mc:AlternateContent>
          </a:graphicData>
        </a:graphic>
      </p:graphicFrame>
      <p:sp>
        <p:nvSpPr>
          <p:cNvPr id="22" name="テキスト ボックス 21">
            <a:extLst>
              <a:ext uri="{FF2B5EF4-FFF2-40B4-BE49-F238E27FC236}">
                <a16:creationId xmlns:a16="http://schemas.microsoft.com/office/drawing/2014/main" id="{52E28178-44EC-43A8-AF32-87C48D944C29}"/>
              </a:ext>
            </a:extLst>
          </p:cNvPr>
          <p:cNvSpPr txBox="1"/>
          <p:nvPr/>
        </p:nvSpPr>
        <p:spPr>
          <a:xfrm>
            <a:off x="3997695" y="4655932"/>
            <a:ext cx="1723549"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不偏標準偏差</a:t>
            </a:r>
          </a:p>
        </p:txBody>
      </p:sp>
      <p:sp>
        <p:nvSpPr>
          <p:cNvPr id="26" name="テキスト ボックス 25">
            <a:extLst>
              <a:ext uri="{FF2B5EF4-FFF2-40B4-BE49-F238E27FC236}">
                <a16:creationId xmlns:a16="http://schemas.microsoft.com/office/drawing/2014/main" id="{5E3FEB85-26BF-4182-89D0-EE06530F9E88}"/>
              </a:ext>
            </a:extLst>
          </p:cNvPr>
          <p:cNvSpPr txBox="1"/>
          <p:nvPr/>
        </p:nvSpPr>
        <p:spPr>
          <a:xfrm>
            <a:off x="812286" y="4299260"/>
            <a:ext cx="409759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不偏標準偏差は平方根を取るだけ</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テキスト ボックス 27">
            <a:extLst>
              <a:ext uri="{FF2B5EF4-FFF2-40B4-BE49-F238E27FC236}">
                <a16:creationId xmlns:a16="http://schemas.microsoft.com/office/drawing/2014/main" id="{30E01B11-D3DB-42B2-886A-190ADF5F42CB}"/>
              </a:ext>
            </a:extLst>
          </p:cNvPr>
          <p:cNvSpPr txBox="1"/>
          <p:nvPr/>
        </p:nvSpPr>
        <p:spPr>
          <a:xfrm>
            <a:off x="4263858" y="5408542"/>
            <a:ext cx="4342856" cy="400110"/>
          </a:xfrm>
          <a:prstGeom prst="rect">
            <a:avLst/>
          </a:prstGeom>
          <a:solidFill>
            <a:srgbClr val="00B050"/>
          </a:solid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不偏標準偏差の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=STDEV.S</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2207A595-41F5-4259-A913-50A3EE94EFD6}"/>
              </a:ext>
            </a:extLst>
          </p:cNvPr>
          <p:cNvSpPr txBox="1"/>
          <p:nvPr/>
        </p:nvSpPr>
        <p:spPr>
          <a:xfrm>
            <a:off x="611560" y="5905894"/>
            <a:ext cx="8371065"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厳密には，平方根を取るだけだと若干小さくなってしまうので修正係数をかけます（本書補足参照）。</a:t>
            </a:r>
            <a:endParaRPr kumimoji="1" lang="ja-JP" altLang="en-US"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40004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p:bldP spid="13" grpId="0" animBg="1"/>
      <p:bldP spid="14" grpId="0" animBg="1"/>
      <p:bldP spid="15" grpId="0"/>
      <p:bldP spid="18" grpId="0"/>
      <p:bldP spid="20" grpId="0" animBg="1"/>
      <p:bldP spid="22" grpId="0"/>
      <p:bldP spid="26" grpId="0"/>
      <p:bldP spid="28"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6EBC7B-9EAA-47B3-88D8-225AB3DCD1D7}"/>
              </a:ext>
            </a:extLst>
          </p:cNvPr>
          <p:cNvSpPr>
            <a:spLocks noGrp="1"/>
          </p:cNvSpPr>
          <p:nvPr>
            <p:ph type="title"/>
          </p:nvPr>
        </p:nvSpPr>
        <p:spPr>
          <a:xfrm>
            <a:off x="395536" y="620688"/>
            <a:ext cx="8280920" cy="1143000"/>
          </a:xfrm>
        </p:spPr>
        <p:txBody>
          <a:bodyPr/>
          <a:lstStyle/>
          <a:p>
            <a:r>
              <a:rPr kumimoji="1" lang="ja-JP" altLang="en-US" sz="3000" b="0" dirty="0">
                <a:effectLst/>
              </a:rPr>
              <a:t>（自由度が気になるので</a:t>
            </a:r>
            <a:r>
              <a:rPr lang="ja-JP" altLang="en-US" sz="3000" b="0" dirty="0">
                <a:effectLst/>
              </a:rPr>
              <a:t>節</a:t>
            </a:r>
            <a:r>
              <a:rPr lang="en-US" altLang="ja-JP" sz="3000" b="0" dirty="0">
                <a:effectLst/>
              </a:rPr>
              <a:t>3.6</a:t>
            </a:r>
            <a:r>
              <a:rPr lang="ja-JP" altLang="en-US" sz="3000" b="0" dirty="0">
                <a:effectLst/>
              </a:rPr>
              <a:t>を前倒しで</a:t>
            </a:r>
            <a:r>
              <a:rPr kumimoji="1" lang="ja-JP" altLang="en-US" sz="3000" b="0" dirty="0">
                <a:effectLst/>
              </a:rPr>
              <a:t>解説）</a:t>
            </a:r>
            <a:br>
              <a:rPr kumimoji="1" lang="en-US" altLang="ja-JP" sz="4000" dirty="0"/>
            </a:br>
            <a:r>
              <a:rPr kumimoji="1" lang="ja-JP" altLang="en-US" sz="4000" dirty="0"/>
              <a:t>自由度とは？</a:t>
            </a:r>
            <a:endParaRPr kumimoji="1" lang="ja-JP" altLang="en-US" sz="4000" b="0" dirty="0">
              <a:effectLst/>
            </a:endParaRPr>
          </a:p>
        </p:txBody>
      </p:sp>
      <p:sp>
        <p:nvSpPr>
          <p:cNvPr id="3" name="コンテンツ プレースホルダー 2">
            <a:extLst>
              <a:ext uri="{FF2B5EF4-FFF2-40B4-BE49-F238E27FC236}">
                <a16:creationId xmlns:a16="http://schemas.microsoft.com/office/drawing/2014/main" id="{6571B8D4-D11B-4749-8CD0-85882E6277D7}"/>
              </a:ext>
            </a:extLst>
          </p:cNvPr>
          <p:cNvSpPr>
            <a:spLocks noGrp="1"/>
          </p:cNvSpPr>
          <p:nvPr>
            <p:ph idx="1"/>
          </p:nvPr>
        </p:nvSpPr>
        <p:spPr/>
        <p:txBody>
          <a:bodyPr/>
          <a:lstStyle/>
          <a:p>
            <a:r>
              <a:rPr lang="ja-JP" altLang="en-US" dirty="0"/>
              <a:t>推定量の計算に使う変数の数</a:t>
            </a:r>
            <a:r>
              <a:rPr lang="ja-JP" altLang="en-US" sz="2500" dirty="0"/>
              <a:t>（標本サイズ）</a:t>
            </a:r>
            <a:r>
              <a:rPr lang="ja-JP" altLang="en-US" dirty="0"/>
              <a:t>のうち，</a:t>
            </a:r>
            <a:r>
              <a:rPr lang="ja-JP" altLang="en-US" dirty="0">
                <a:solidFill>
                  <a:srgbClr val="FFFF00"/>
                </a:solidFill>
              </a:rPr>
              <a:t>自由に値をとれる変数の数</a:t>
            </a:r>
            <a:r>
              <a:rPr lang="ja-JP" altLang="en-US" dirty="0"/>
              <a:t>のこと</a:t>
            </a:r>
            <a:endParaRPr lang="en-US" altLang="ja-JP" dirty="0"/>
          </a:p>
          <a:p>
            <a:r>
              <a:rPr lang="ja-JP" altLang="en-US" dirty="0"/>
              <a:t>標本サイズ</a:t>
            </a:r>
            <a:r>
              <a:rPr lang="en-US" altLang="ja-JP" dirty="0"/>
              <a:t>n</a:t>
            </a:r>
            <a:r>
              <a:rPr lang="ja-JP" altLang="en-US" dirty="0"/>
              <a:t>から制約条件の数を引いた値なので</a:t>
            </a:r>
            <a:r>
              <a:rPr lang="en-US" altLang="ja-JP" dirty="0"/>
              <a:t>n-1</a:t>
            </a:r>
            <a:r>
              <a:rPr lang="ja-JP" altLang="en-US" dirty="0"/>
              <a:t>とは限らない</a:t>
            </a:r>
            <a:r>
              <a:rPr lang="ja-JP" altLang="en-US" sz="2500" dirty="0"/>
              <a:t>（そのため</a:t>
            </a:r>
            <a:r>
              <a:rPr lang="en-US" altLang="ja-JP" sz="2500" dirty="0"/>
              <a:t>ν</a:t>
            </a:r>
            <a:r>
              <a:rPr lang="ja-JP" altLang="en-US" sz="2500" dirty="0"/>
              <a:t>記号を当てる）</a:t>
            </a:r>
            <a:endParaRPr lang="en-US" altLang="ja-JP" sz="2500" dirty="0"/>
          </a:p>
          <a:p>
            <a:r>
              <a:rPr lang="ja-JP" altLang="en-US" dirty="0"/>
              <a:t>制約条件とは，標本を使った計算式のこと　→もとは自由に値を取れた変数同士でも，相互関係を式で決められると自由は拘束される</a:t>
            </a:r>
            <a:endParaRPr lang="en-US" altLang="ja-JP" dirty="0"/>
          </a:p>
          <a:p>
            <a:pPr marL="0" indent="0">
              <a:buNone/>
            </a:pPr>
            <a:r>
              <a:rPr lang="ja-JP" altLang="en-US" dirty="0"/>
              <a:t>　</a:t>
            </a:r>
            <a:r>
              <a:rPr lang="ja-JP" altLang="en-US" sz="2500" dirty="0"/>
              <a:t>（不偏分散で使う標本平均は</a:t>
            </a:r>
            <a:r>
              <a:rPr lang="en-US" altLang="ja-JP" sz="2500" dirty="0"/>
              <a:t>1</a:t>
            </a:r>
            <a:r>
              <a:rPr lang="ja-JP" altLang="en-US" sz="2500" dirty="0" err="1"/>
              <a:t>つなの</a:t>
            </a:r>
            <a:r>
              <a:rPr lang="ja-JP" altLang="en-US" sz="2500" dirty="0"/>
              <a:t>で</a:t>
            </a:r>
            <a:r>
              <a:rPr lang="en-US" altLang="ja-JP" sz="2500" dirty="0"/>
              <a:t>n-1</a:t>
            </a:r>
            <a:r>
              <a:rPr lang="ja-JP" altLang="en-US" sz="2500" dirty="0"/>
              <a:t>）</a:t>
            </a:r>
            <a:endParaRPr lang="en-US" altLang="ja-JP" sz="2500" dirty="0"/>
          </a:p>
          <a:p>
            <a:pPr marL="0" indent="0">
              <a:buNone/>
            </a:pPr>
            <a:endParaRPr lang="ja-JP" altLang="en-US" sz="2700" dirty="0"/>
          </a:p>
          <a:p>
            <a:endParaRPr kumimoji="1" lang="ja-JP" altLang="en-US" dirty="0"/>
          </a:p>
        </p:txBody>
      </p:sp>
    </p:spTree>
    <p:extLst>
      <p:ext uri="{BB962C8B-B14F-4D97-AF65-F5344CB8AC3E}">
        <p14:creationId xmlns:p14="http://schemas.microsoft.com/office/powerpoint/2010/main" val="953614209"/>
      </p:ext>
    </p:extLst>
  </p:cSld>
  <p:clrMapOvr>
    <a:masterClrMapping/>
  </p:clrMapOvr>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21697</TotalTime>
  <Words>2403</Words>
  <Application>Microsoft Office PowerPoint</Application>
  <PresentationFormat>画面に合わせる (4:3)</PresentationFormat>
  <Paragraphs>399</Paragraphs>
  <Slides>26</Slides>
  <Notes>3</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8" baseType="lpstr">
      <vt:lpstr>HGP教科書体</vt:lpstr>
      <vt:lpstr>Mead Bold</vt:lpstr>
      <vt:lpstr>Meiryo UI</vt:lpstr>
      <vt:lpstr>ＭＳ Ｐゴシック</vt:lpstr>
      <vt:lpstr>ＭＳ ゴシック</vt:lpstr>
      <vt:lpstr>Arial</vt:lpstr>
      <vt:lpstr>Calibri</vt:lpstr>
      <vt:lpstr>Cambria Math</vt:lpstr>
      <vt:lpstr>Segoe UI Symbol</vt:lpstr>
      <vt:lpstr>Times New Roman</vt:lpstr>
      <vt:lpstr>TS010336811</vt:lpstr>
      <vt:lpstr>Equation</vt:lpstr>
      <vt:lpstr>入門 統計学　第３章</vt:lpstr>
      <vt:lpstr>3.1　推測統計学</vt:lpstr>
      <vt:lpstr>推測統計学には推定と検定がある</vt:lpstr>
      <vt:lpstr>3.2　統計記号の使い分け方</vt:lpstr>
      <vt:lpstr>統計記号の整理 （注：ほかにも比率や相関係数などがある）</vt:lpstr>
      <vt:lpstr>標本統計量≠推定量？</vt:lpstr>
      <vt:lpstr>標本分散が母分散より小さくなる理由</vt:lpstr>
      <vt:lpstr>母集団のバラツキの点推定</vt:lpstr>
      <vt:lpstr>（自由度が気になるので節3.6を前倒しで解説） 自由度とは？</vt:lpstr>
      <vt:lpstr>自由度の事例 （標本平均が制約条件の場合）</vt:lpstr>
      <vt:lpstr>分散の分母がn-1となることを式で確認</vt:lpstr>
      <vt:lpstr>3.3　標本分布と誤差</vt:lpstr>
      <vt:lpstr>標本統計量の分布とは？</vt:lpstr>
      <vt:lpstr>標本分布を考える理由： 推定誤差を評価するため</vt:lpstr>
      <vt:lpstr>誤差とは？</vt:lpstr>
      <vt:lpstr>誤差にも２種類ある</vt:lpstr>
      <vt:lpstr>3.4　標本のバラツキ（サイズとの関係）</vt:lpstr>
      <vt:lpstr>誤差の指標①　誤差分散</vt:lpstr>
      <vt:lpstr>補足　　2度もnで除す理由 （平均の分散である誤差分散は，なぜ分散を再びnで割るのか？）</vt:lpstr>
      <vt:lpstr>誤差の指標②　標準誤差</vt:lpstr>
      <vt:lpstr>再確認 　　　標本分布における母標準誤差　　</vt:lpstr>
      <vt:lpstr>例題　キュウリ収量の不偏標準誤差をExcel分析ツールで計算</vt:lpstr>
      <vt:lpstr>3.5　標本分布のまとめ （標本サイズと推定誤差の大きさの関係）</vt:lpstr>
      <vt:lpstr>例題　Excelで棒グラフに エラーバー（誤差範囲）を付けてみよう！</vt:lpstr>
      <vt:lpstr>（次章の区間推定のための準備） 標本平均の標準化</vt:lpstr>
      <vt:lpstr>以上で第３章は終了です。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1891</cp:revision>
  <dcterms:created xsi:type="dcterms:W3CDTF">2012-01-27T05:21:34Z</dcterms:created>
  <dcterms:modified xsi:type="dcterms:W3CDTF">2021-05-26T12:09:28Z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1402185</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