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467" r:id="rId3"/>
    <p:sldId id="468" r:id="rId4"/>
    <p:sldId id="509" r:id="rId5"/>
    <p:sldId id="469" r:id="rId6"/>
    <p:sldId id="471" r:id="rId7"/>
    <p:sldId id="472" r:id="rId8"/>
    <p:sldId id="473" r:id="rId9"/>
    <p:sldId id="474" r:id="rId10"/>
    <p:sldId id="475" r:id="rId11"/>
    <p:sldId id="476" r:id="rId12"/>
    <p:sldId id="477" r:id="rId13"/>
    <p:sldId id="278" r:id="rId14"/>
    <p:sldId id="280" r:id="rId15"/>
    <p:sldId id="478" r:id="rId16"/>
    <p:sldId id="479" r:id="rId17"/>
    <p:sldId id="480" r:id="rId18"/>
    <p:sldId id="282" r:id="rId19"/>
    <p:sldId id="283" r:id="rId20"/>
    <p:sldId id="481" r:id="rId21"/>
    <p:sldId id="482" r:id="rId22"/>
    <p:sldId id="483" r:id="rId23"/>
    <p:sldId id="484" r:id="rId24"/>
    <p:sldId id="485" r:id="rId25"/>
    <p:sldId id="486" r:id="rId26"/>
    <p:sldId id="487" r:id="rId27"/>
    <p:sldId id="488" r:id="rId28"/>
    <p:sldId id="499" r:id="rId29"/>
    <p:sldId id="500" r:id="rId30"/>
    <p:sldId id="501" r:id="rId31"/>
    <p:sldId id="502" r:id="rId32"/>
    <p:sldId id="503" r:id="rId33"/>
    <p:sldId id="504" r:id="rId34"/>
    <p:sldId id="506" r:id="rId35"/>
    <p:sldId id="507" r:id="rId36"/>
    <p:sldId id="505" r:id="rId37"/>
    <p:sldId id="508" r:id="rId38"/>
    <p:sldId id="380" r:id="rId39"/>
  </p:sldIdLst>
  <p:sldSz cx="9144000" cy="6858000" type="screen4x3"/>
  <p:notesSz cx="6735763" cy="98663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2"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5D7FF"/>
    <a:srgbClr val="005A9E"/>
    <a:srgbClr val="00A1DA"/>
    <a:srgbClr val="79DCFF"/>
    <a:srgbClr val="CC6600"/>
    <a:srgbClr val="996600"/>
    <a:srgbClr val="336600"/>
    <a:srgbClr val="6666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0509" autoAdjust="0"/>
  </p:normalViewPr>
  <p:slideViewPr>
    <p:cSldViewPr>
      <p:cViewPr varScale="1">
        <p:scale>
          <a:sx n="100" d="100"/>
          <a:sy n="100" d="100"/>
        </p:scale>
        <p:origin x="6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2021/6/1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16</a:t>
            </a:fld>
            <a:endParaRPr kumimoji="1" lang="ja-JP" altLang="en-US"/>
          </a:p>
        </p:txBody>
      </p:sp>
    </p:spTree>
    <p:extLst>
      <p:ext uri="{BB962C8B-B14F-4D97-AF65-F5344CB8AC3E}">
        <p14:creationId xmlns:p14="http://schemas.microsoft.com/office/powerpoint/2010/main" val="240926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19</a:t>
            </a:fld>
            <a:endParaRPr kumimoji="1" lang="ja-JP" altLang="en-US"/>
          </a:p>
        </p:txBody>
      </p:sp>
    </p:spTree>
    <p:extLst>
      <p:ext uri="{BB962C8B-B14F-4D97-AF65-F5344CB8AC3E}">
        <p14:creationId xmlns:p14="http://schemas.microsoft.com/office/powerpoint/2010/main" val="331092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20</a:t>
            </a:fld>
            <a:endParaRPr kumimoji="1" lang="ja-JP" altLang="en-US"/>
          </a:p>
        </p:txBody>
      </p:sp>
    </p:spTree>
    <p:extLst>
      <p:ext uri="{BB962C8B-B14F-4D97-AF65-F5344CB8AC3E}">
        <p14:creationId xmlns:p14="http://schemas.microsoft.com/office/powerpoint/2010/main" val="144025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23</a:t>
            </a:fld>
            <a:endParaRPr kumimoji="1" lang="ja-JP" altLang="en-US"/>
          </a:p>
        </p:txBody>
      </p:sp>
    </p:spTree>
    <p:extLst>
      <p:ext uri="{BB962C8B-B14F-4D97-AF65-F5344CB8AC3E}">
        <p14:creationId xmlns:p14="http://schemas.microsoft.com/office/powerpoint/2010/main" val="339095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29</a:t>
            </a:fld>
            <a:endParaRPr kumimoji="1" lang="ja-JP" altLang="en-US"/>
          </a:p>
        </p:txBody>
      </p:sp>
    </p:spTree>
    <p:extLst>
      <p:ext uri="{BB962C8B-B14F-4D97-AF65-F5344CB8AC3E}">
        <p14:creationId xmlns:p14="http://schemas.microsoft.com/office/powerpoint/2010/main" val="32475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32</a:t>
            </a:fld>
            <a:endParaRPr kumimoji="1" lang="ja-JP" altLang="en-US"/>
          </a:p>
        </p:txBody>
      </p:sp>
    </p:spTree>
    <p:extLst>
      <p:ext uri="{BB962C8B-B14F-4D97-AF65-F5344CB8AC3E}">
        <p14:creationId xmlns:p14="http://schemas.microsoft.com/office/powerpoint/2010/main" val="2187838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sz="4400"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sz="300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keisan.casio.j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gif"/><Relationship Id="rId5" Type="http://schemas.openxmlformats.org/officeDocument/2006/relationships/image" Target="../media/image45.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6.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0.wmf"/><Relationship Id="rId5" Type="http://schemas.openxmlformats.org/officeDocument/2006/relationships/oleObject" Target="../embeddings/oleObject13.bin"/><Relationship Id="rId4" Type="http://schemas.openxmlformats.org/officeDocument/2006/relationships/image" Target="../media/image49.wmf"/><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5" Type="http://schemas.openxmlformats.org/officeDocument/2006/relationships/oleObject" Target="../embeddings/oleObject15.bin"/><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wmf"/></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9.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0.w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6.png"/><Relationship Id="rId5" Type="http://schemas.openxmlformats.org/officeDocument/2006/relationships/image" Target="../media/image2.gif"/><Relationship Id="rId4" Type="http://schemas.openxmlformats.org/officeDocument/2006/relationships/image" Target="../media/image65.wmf"/></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gi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651576"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第２章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539552" y="2852936"/>
            <a:ext cx="5919192" cy="2514600"/>
          </a:xfrm>
        </p:spPr>
        <p:txBody>
          <a:bodyPr/>
          <a:lstStyle/>
          <a:p>
            <a:pPr>
              <a:buNone/>
            </a:pP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確率分布</a:t>
            </a:r>
            <a:endPar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版　</a:t>
            </a:r>
            <a:r>
              <a:rPr lang="ja-JP" altLang="en-US" sz="2000" dirty="0" err="1">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ー</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検定から多変量解析・実験計画法・ベイズ統計学までー</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（オーム社）</a:t>
            </a: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1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071DB2-1AD6-4C46-97AF-0365D3056CFD}"/>
              </a:ext>
            </a:extLst>
          </p:cNvPr>
          <p:cNvSpPr>
            <a:spLocks noGrp="1"/>
          </p:cNvSpPr>
          <p:nvPr>
            <p:ph type="title"/>
          </p:nvPr>
        </p:nvSpPr>
        <p:spPr>
          <a:xfrm>
            <a:off x="990600" y="620688"/>
            <a:ext cx="7162800" cy="1143000"/>
          </a:xfrm>
        </p:spPr>
        <p:txBody>
          <a:bodyPr/>
          <a:lstStyle/>
          <a:p>
            <a:r>
              <a:rPr kumimoji="1" lang="ja-JP" altLang="en-US" dirty="0"/>
              <a:t>確率分布</a:t>
            </a:r>
            <a:r>
              <a:rPr kumimoji="1" lang="ja-JP" altLang="en-US" sz="2500" dirty="0"/>
              <a:t>（確率変数）</a:t>
            </a:r>
            <a:r>
              <a:rPr kumimoji="1" lang="ja-JP" altLang="en-US" dirty="0"/>
              <a:t>のバラツキ</a:t>
            </a:r>
          </a:p>
        </p:txBody>
      </p:sp>
      <p:sp>
        <p:nvSpPr>
          <p:cNvPr id="3" name="コンテンツ プレースホルダー 2">
            <a:extLst>
              <a:ext uri="{FF2B5EF4-FFF2-40B4-BE49-F238E27FC236}">
                <a16:creationId xmlns:a16="http://schemas.microsoft.com/office/drawing/2014/main" id="{016D6772-8DB9-4209-A3DA-1298D47036DF}"/>
              </a:ext>
            </a:extLst>
          </p:cNvPr>
          <p:cNvSpPr>
            <a:spLocks noGrp="1"/>
          </p:cNvSpPr>
          <p:nvPr>
            <p:ph idx="1"/>
          </p:nvPr>
        </p:nvSpPr>
        <p:spPr>
          <a:xfrm>
            <a:off x="685800" y="1950539"/>
            <a:ext cx="7772400" cy="614324"/>
          </a:xfrm>
        </p:spPr>
        <p:txBody>
          <a:bodyPr/>
          <a:lstStyle/>
          <a:p>
            <a:r>
              <a:rPr kumimoji="1" lang="ja-JP" altLang="en-US" sz="2500" dirty="0"/>
              <a:t>分散：偏差平方と生起確率の積の総和（積分）</a:t>
            </a:r>
          </a:p>
        </p:txBody>
      </p:sp>
      <p:graphicFrame>
        <p:nvGraphicFramePr>
          <p:cNvPr id="5" name="オブジェクト 4">
            <a:extLst>
              <a:ext uri="{FF2B5EF4-FFF2-40B4-BE49-F238E27FC236}">
                <a16:creationId xmlns:a16="http://schemas.microsoft.com/office/drawing/2014/main" id="{AF63A854-5831-49EE-95F5-52127AC75DC5}"/>
              </a:ext>
            </a:extLst>
          </p:cNvPr>
          <p:cNvGraphicFramePr>
            <a:graphicFrameLocks noChangeAspect="1"/>
          </p:cNvGraphicFramePr>
          <p:nvPr>
            <p:extLst>
              <p:ext uri="{D42A27DB-BD31-4B8C-83A1-F6EECF244321}">
                <p14:modId xmlns:p14="http://schemas.microsoft.com/office/powerpoint/2010/main" val="302572903"/>
              </p:ext>
            </p:extLst>
          </p:nvPr>
        </p:nvGraphicFramePr>
        <p:xfrm>
          <a:off x="2627784" y="2657020"/>
          <a:ext cx="6039626" cy="734768"/>
        </p:xfrm>
        <a:graphic>
          <a:graphicData uri="http://schemas.openxmlformats.org/presentationml/2006/ole">
            <mc:AlternateContent xmlns:mc="http://schemas.openxmlformats.org/markup-compatibility/2006">
              <mc:Choice xmlns:v="urn:schemas-microsoft-com:vml" Requires="v">
                <p:oleObj spid="_x0000_s4403" name="Equation" r:id="rId3" imgW="3568680" imgH="431640" progId="Equation.DSMT4">
                  <p:embed/>
                </p:oleObj>
              </mc:Choice>
              <mc:Fallback>
                <p:oleObj name="Equation" r:id="rId3" imgW="3568680" imgH="431640" progId="Equation.DSMT4">
                  <p:embed/>
                  <p:pic>
                    <p:nvPicPr>
                      <p:cNvPr id="0" name="Object 1"/>
                      <p:cNvPicPr>
                        <a:picLocks noChangeAspect="1" noChangeArrowheads="1"/>
                      </p:cNvPicPr>
                      <p:nvPr/>
                    </p:nvPicPr>
                    <p:blipFill>
                      <a:blip r:embed="rId4"/>
                      <a:srcRect/>
                      <a:stretch>
                        <a:fillRect/>
                      </a:stretch>
                    </p:blipFill>
                    <p:spPr bwMode="auto">
                      <a:xfrm>
                        <a:off x="2627784" y="2657020"/>
                        <a:ext cx="6039626" cy="734768"/>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FB56FDE4-D181-44A1-A662-9727C7A0C0D5}"/>
              </a:ext>
            </a:extLst>
          </p:cNvPr>
          <p:cNvSpPr txBox="1"/>
          <p:nvPr/>
        </p:nvSpPr>
        <p:spPr>
          <a:xfrm>
            <a:off x="1080604" y="2587272"/>
            <a:ext cx="1656184" cy="707886"/>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離散型確率分布の分散</a:t>
            </a:r>
          </a:p>
        </p:txBody>
      </p:sp>
      <p:sp>
        <p:nvSpPr>
          <p:cNvPr id="8" name="テキスト ボックス 7">
            <a:extLst>
              <a:ext uri="{FF2B5EF4-FFF2-40B4-BE49-F238E27FC236}">
                <a16:creationId xmlns:a16="http://schemas.microsoft.com/office/drawing/2014/main" id="{563C9088-FC65-4312-AF44-ECF8525CEF3F}"/>
              </a:ext>
            </a:extLst>
          </p:cNvPr>
          <p:cNvSpPr txBox="1"/>
          <p:nvPr/>
        </p:nvSpPr>
        <p:spPr>
          <a:xfrm>
            <a:off x="2193694" y="3262789"/>
            <a:ext cx="136815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母集団の分散</a:t>
            </a:r>
          </a:p>
        </p:txBody>
      </p:sp>
      <p:sp>
        <p:nvSpPr>
          <p:cNvPr id="9" name="テキスト ボックス 8">
            <a:extLst>
              <a:ext uri="{FF2B5EF4-FFF2-40B4-BE49-F238E27FC236}">
                <a16:creationId xmlns:a16="http://schemas.microsoft.com/office/drawing/2014/main" id="{D21A62BA-7C90-4667-A45D-949E09BE220A}"/>
              </a:ext>
            </a:extLst>
          </p:cNvPr>
          <p:cNvSpPr txBox="1"/>
          <p:nvPr/>
        </p:nvSpPr>
        <p:spPr>
          <a:xfrm>
            <a:off x="2920915" y="2384375"/>
            <a:ext cx="136815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分散記号</a:t>
            </a:r>
          </a:p>
        </p:txBody>
      </p:sp>
      <p:cxnSp>
        <p:nvCxnSpPr>
          <p:cNvPr id="10" name="直線矢印コネクタ 9">
            <a:extLst>
              <a:ext uri="{FF2B5EF4-FFF2-40B4-BE49-F238E27FC236}">
                <a16:creationId xmlns:a16="http://schemas.microsoft.com/office/drawing/2014/main" id="{BF8C2041-FACB-43FF-AB74-80EAF2B9CCCA}"/>
              </a:ext>
            </a:extLst>
          </p:cNvPr>
          <p:cNvCxnSpPr>
            <a:cxnSpLocks/>
          </p:cNvCxnSpPr>
          <p:nvPr/>
        </p:nvCxnSpPr>
        <p:spPr>
          <a:xfrm flipV="1">
            <a:off x="2741793" y="3092823"/>
            <a:ext cx="60813" cy="21122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8925ABE-6924-4DD6-B02E-488E4CFA1DFF}"/>
              </a:ext>
            </a:extLst>
          </p:cNvPr>
          <p:cNvCxnSpPr>
            <a:cxnSpLocks/>
          </p:cNvCxnSpPr>
          <p:nvPr/>
        </p:nvCxnSpPr>
        <p:spPr>
          <a:xfrm flipH="1">
            <a:off x="3259723" y="2689604"/>
            <a:ext cx="60413" cy="21434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5472D3A-BF19-4C39-9FC7-1ADD9D286A86}"/>
              </a:ext>
            </a:extLst>
          </p:cNvPr>
          <p:cNvCxnSpPr>
            <a:cxnSpLocks/>
          </p:cNvCxnSpPr>
          <p:nvPr/>
        </p:nvCxnSpPr>
        <p:spPr>
          <a:xfrm flipH="1" flipV="1">
            <a:off x="4574462" y="3134963"/>
            <a:ext cx="74074" cy="18175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D42562E-0B3E-4BBA-A652-3F6D217E0F3A}"/>
              </a:ext>
            </a:extLst>
          </p:cNvPr>
          <p:cNvSpPr txBox="1"/>
          <p:nvPr/>
        </p:nvSpPr>
        <p:spPr>
          <a:xfrm>
            <a:off x="4085949" y="3240590"/>
            <a:ext cx="136815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母集団の平均</a:t>
            </a:r>
          </a:p>
        </p:txBody>
      </p:sp>
      <p:cxnSp>
        <p:nvCxnSpPr>
          <p:cNvPr id="22" name="直線矢印コネクタ 21">
            <a:extLst>
              <a:ext uri="{FF2B5EF4-FFF2-40B4-BE49-F238E27FC236}">
                <a16:creationId xmlns:a16="http://schemas.microsoft.com/office/drawing/2014/main" id="{BE1A609D-E65C-48BC-B259-EA477D1542AD}"/>
              </a:ext>
            </a:extLst>
          </p:cNvPr>
          <p:cNvCxnSpPr>
            <a:cxnSpLocks/>
          </p:cNvCxnSpPr>
          <p:nvPr/>
        </p:nvCxnSpPr>
        <p:spPr>
          <a:xfrm flipH="1">
            <a:off x="5004048" y="2770238"/>
            <a:ext cx="144016" cy="12575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C474A45-0A08-4182-813D-0D9529FAEC19}"/>
              </a:ext>
            </a:extLst>
          </p:cNvPr>
          <p:cNvSpPr txBox="1"/>
          <p:nvPr/>
        </p:nvSpPr>
        <p:spPr>
          <a:xfrm>
            <a:off x="5148065" y="2571832"/>
            <a:ext cx="792088"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確率値</a:t>
            </a:r>
          </a:p>
        </p:txBody>
      </p:sp>
      <p:graphicFrame>
        <p:nvGraphicFramePr>
          <p:cNvPr id="26" name="オブジェクト 25">
            <a:extLst>
              <a:ext uri="{FF2B5EF4-FFF2-40B4-BE49-F238E27FC236}">
                <a16:creationId xmlns:a16="http://schemas.microsoft.com/office/drawing/2014/main" id="{16BD56A3-CBC4-45DF-91FE-7CDCF9A5E8B1}"/>
              </a:ext>
            </a:extLst>
          </p:cNvPr>
          <p:cNvGraphicFramePr>
            <a:graphicFrameLocks noChangeAspect="1"/>
          </p:cNvGraphicFramePr>
          <p:nvPr>
            <p:extLst>
              <p:ext uri="{D42A27DB-BD31-4B8C-83A1-F6EECF244321}">
                <p14:modId xmlns:p14="http://schemas.microsoft.com/office/powerpoint/2010/main" val="3685195246"/>
              </p:ext>
            </p:extLst>
          </p:nvPr>
        </p:nvGraphicFramePr>
        <p:xfrm>
          <a:off x="2687870" y="4855204"/>
          <a:ext cx="3381241" cy="576064"/>
        </p:xfrm>
        <a:graphic>
          <a:graphicData uri="http://schemas.openxmlformats.org/presentationml/2006/ole">
            <mc:AlternateContent xmlns:mc="http://schemas.openxmlformats.org/markup-compatibility/2006">
              <mc:Choice xmlns:v="urn:schemas-microsoft-com:vml" Requires="v">
                <p:oleObj spid="_x0000_s4404" name="Equation" r:id="rId5" imgW="1930320" imgH="330120" progId="Equation.DSMT4">
                  <p:embed/>
                </p:oleObj>
              </mc:Choice>
              <mc:Fallback>
                <p:oleObj name="Equation" r:id="rId5" imgW="1930320" imgH="330120" progId="Equation.DSMT4">
                  <p:embed/>
                  <p:pic>
                    <p:nvPicPr>
                      <p:cNvPr id="0" name="Object 4"/>
                      <p:cNvPicPr>
                        <a:picLocks noChangeAspect="1" noChangeArrowheads="1"/>
                      </p:cNvPicPr>
                      <p:nvPr/>
                    </p:nvPicPr>
                    <p:blipFill>
                      <a:blip r:embed="rId6"/>
                      <a:srcRect/>
                      <a:stretch>
                        <a:fillRect/>
                      </a:stretch>
                    </p:blipFill>
                    <p:spPr bwMode="auto">
                      <a:xfrm>
                        <a:off x="2687870" y="4855204"/>
                        <a:ext cx="3381241" cy="576064"/>
                      </a:xfrm>
                      <a:prstGeom prst="rect">
                        <a:avLst/>
                      </a:prstGeom>
                      <a:noFill/>
                    </p:spPr>
                  </p:pic>
                </p:oleObj>
              </mc:Fallback>
            </mc:AlternateContent>
          </a:graphicData>
        </a:graphic>
      </p:graphicFrame>
      <p:sp>
        <p:nvSpPr>
          <p:cNvPr id="27" name="テキスト ボックス 26">
            <a:extLst>
              <a:ext uri="{FF2B5EF4-FFF2-40B4-BE49-F238E27FC236}">
                <a16:creationId xmlns:a16="http://schemas.microsoft.com/office/drawing/2014/main" id="{A863C803-F9F9-4291-AE72-5DA94CE25C6B}"/>
              </a:ext>
            </a:extLst>
          </p:cNvPr>
          <p:cNvSpPr txBox="1"/>
          <p:nvPr/>
        </p:nvSpPr>
        <p:spPr>
          <a:xfrm>
            <a:off x="1113058" y="4794740"/>
            <a:ext cx="1656184" cy="707886"/>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連続型確率分布の分散</a:t>
            </a:r>
          </a:p>
        </p:txBody>
      </p:sp>
      <p:sp>
        <p:nvSpPr>
          <p:cNvPr id="32" name="矢印: 下 31">
            <a:extLst>
              <a:ext uri="{FF2B5EF4-FFF2-40B4-BE49-F238E27FC236}">
                <a16:creationId xmlns:a16="http://schemas.microsoft.com/office/drawing/2014/main" id="{71F9B6AE-3C61-4D35-9C6F-43FA3DF6C3CA}"/>
              </a:ext>
            </a:extLst>
          </p:cNvPr>
          <p:cNvSpPr/>
          <p:nvPr/>
        </p:nvSpPr>
        <p:spPr>
          <a:xfrm>
            <a:off x="1114342" y="4444092"/>
            <a:ext cx="254075" cy="363273"/>
          </a:xfrm>
          <a:prstGeom prst="down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7F223F2-4F9C-4B17-80A6-C898E11B6E43}"/>
              </a:ext>
            </a:extLst>
          </p:cNvPr>
          <p:cNvSpPr txBox="1"/>
          <p:nvPr/>
        </p:nvSpPr>
        <p:spPr>
          <a:xfrm>
            <a:off x="1343399" y="4402999"/>
            <a:ext cx="2446040"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連続型は</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4" name="矢印: 折線 33">
            <a:extLst>
              <a:ext uri="{FF2B5EF4-FFF2-40B4-BE49-F238E27FC236}">
                <a16:creationId xmlns:a16="http://schemas.microsoft.com/office/drawing/2014/main" id="{3BB0CC68-AB69-459F-8978-9F17F7996B19}"/>
              </a:ext>
            </a:extLst>
          </p:cNvPr>
          <p:cNvSpPr/>
          <p:nvPr/>
        </p:nvSpPr>
        <p:spPr>
          <a:xfrm rot="10800000">
            <a:off x="6109243" y="3398094"/>
            <a:ext cx="1643420" cy="1912483"/>
          </a:xfrm>
          <a:prstGeom prst="bentArrow">
            <a:avLst>
              <a:gd name="adj1" fmla="val 6549"/>
              <a:gd name="adj2" fmla="val 8945"/>
              <a:gd name="adj3" fmla="val 12156"/>
              <a:gd name="adj4" fmla="val 23216"/>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コンテンツ プレースホルダー 2">
            <a:extLst>
              <a:ext uri="{FF2B5EF4-FFF2-40B4-BE49-F238E27FC236}">
                <a16:creationId xmlns:a16="http://schemas.microsoft.com/office/drawing/2014/main" id="{0CB47C62-92F1-47FA-B2A3-784006313881}"/>
              </a:ext>
            </a:extLst>
          </p:cNvPr>
          <p:cNvSpPr txBox="1">
            <a:spLocks/>
          </p:cNvSpPr>
          <p:nvPr/>
        </p:nvSpPr>
        <p:spPr bwMode="auto">
          <a:xfrm>
            <a:off x="685800" y="5634619"/>
            <a:ext cx="8136904" cy="6143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7"/>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400" kern="0" dirty="0"/>
              <a:t>（確率分布の）</a:t>
            </a:r>
            <a:r>
              <a:rPr lang="ja-JP" altLang="en-US" sz="2400" kern="0" dirty="0">
                <a:solidFill>
                  <a:srgbClr val="FFFF00"/>
                </a:solidFill>
              </a:rPr>
              <a:t>標準偏差</a:t>
            </a:r>
            <a:r>
              <a:rPr lang="ja-JP" altLang="en-US" sz="2400" kern="0" dirty="0"/>
              <a:t>は，離散も連続も平方根を取るだけ</a:t>
            </a:r>
            <a:endParaRPr lang="ja-JP" altLang="en-US" sz="2400" kern="0" dirty="0">
              <a:solidFill>
                <a:srgbClr val="FFFF00"/>
              </a:solidFill>
            </a:endParaRPr>
          </a:p>
        </p:txBody>
      </p:sp>
      <p:sp>
        <p:nvSpPr>
          <p:cNvPr id="40" name="テキスト ボックス 39">
            <a:extLst>
              <a:ext uri="{FF2B5EF4-FFF2-40B4-BE49-F238E27FC236}">
                <a16:creationId xmlns:a16="http://schemas.microsoft.com/office/drawing/2014/main" id="{4A9D63DA-0991-46B9-BFB2-9C3A676A370D}"/>
              </a:ext>
            </a:extLst>
          </p:cNvPr>
          <p:cNvSpPr txBox="1"/>
          <p:nvPr/>
        </p:nvSpPr>
        <p:spPr>
          <a:xfrm>
            <a:off x="1333872" y="3696204"/>
            <a:ext cx="2446040"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事例：サイコロ</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個を振る試行で出る目の分散</a:t>
            </a:r>
          </a:p>
        </p:txBody>
      </p:sp>
      <p:graphicFrame>
        <p:nvGraphicFramePr>
          <p:cNvPr id="41" name="オブジェクト 40">
            <a:extLst>
              <a:ext uri="{FF2B5EF4-FFF2-40B4-BE49-F238E27FC236}">
                <a16:creationId xmlns:a16="http://schemas.microsoft.com/office/drawing/2014/main" id="{DE31DFF8-7C9F-4F03-A60B-8DB242979B2D}"/>
              </a:ext>
            </a:extLst>
          </p:cNvPr>
          <p:cNvGraphicFramePr>
            <a:graphicFrameLocks noChangeAspect="1"/>
          </p:cNvGraphicFramePr>
          <p:nvPr>
            <p:extLst>
              <p:ext uri="{D42A27DB-BD31-4B8C-83A1-F6EECF244321}">
                <p14:modId xmlns:p14="http://schemas.microsoft.com/office/powerpoint/2010/main" val="3060588737"/>
              </p:ext>
            </p:extLst>
          </p:nvPr>
        </p:nvGraphicFramePr>
        <p:xfrm>
          <a:off x="3779912" y="3722135"/>
          <a:ext cx="3741737" cy="669925"/>
        </p:xfrm>
        <a:graphic>
          <a:graphicData uri="http://schemas.openxmlformats.org/presentationml/2006/ole">
            <mc:AlternateContent xmlns:mc="http://schemas.openxmlformats.org/markup-compatibility/2006">
              <mc:Choice xmlns:v="urn:schemas-microsoft-com:vml" Requires="v">
                <p:oleObj spid="_x0000_s4405" name="Equation" r:id="rId8" imgW="2209680" imgH="393480" progId="Equation.DSMT4">
                  <p:embed/>
                </p:oleObj>
              </mc:Choice>
              <mc:Fallback>
                <p:oleObj name="Equation" r:id="rId8" imgW="2209680" imgH="393480" progId="Equation.DSMT4">
                  <p:embed/>
                  <p:pic>
                    <p:nvPicPr>
                      <p:cNvPr id="5" name="オブジェクト 4">
                        <a:extLst>
                          <a:ext uri="{FF2B5EF4-FFF2-40B4-BE49-F238E27FC236}">
                            <a16:creationId xmlns:a16="http://schemas.microsoft.com/office/drawing/2014/main" id="{AF63A854-5831-49EE-95F5-52127AC75DC5}"/>
                          </a:ext>
                        </a:extLst>
                      </p:cNvPr>
                      <p:cNvPicPr>
                        <a:picLocks noChangeAspect="1" noChangeArrowheads="1"/>
                      </p:cNvPicPr>
                      <p:nvPr/>
                    </p:nvPicPr>
                    <p:blipFill>
                      <a:blip r:embed="rId9"/>
                      <a:srcRect/>
                      <a:stretch>
                        <a:fillRect/>
                      </a:stretch>
                    </p:blipFill>
                    <p:spPr bwMode="auto">
                      <a:xfrm>
                        <a:off x="3779912" y="3722135"/>
                        <a:ext cx="3741737" cy="669925"/>
                      </a:xfrm>
                      <a:prstGeom prst="rect">
                        <a:avLst/>
                      </a:prstGeom>
                      <a:noFill/>
                    </p:spPr>
                  </p:pic>
                </p:oleObj>
              </mc:Fallback>
            </mc:AlternateContent>
          </a:graphicData>
        </a:graphic>
      </p:graphicFrame>
      <p:sp>
        <p:nvSpPr>
          <p:cNvPr id="30" name="テキスト ボックス 29">
            <a:extLst>
              <a:ext uri="{FF2B5EF4-FFF2-40B4-BE49-F238E27FC236}">
                <a16:creationId xmlns:a16="http://schemas.microsoft.com/office/drawing/2014/main" id="{7D708BED-6CB9-4AE1-8BB0-D4C9537106F0}"/>
              </a:ext>
            </a:extLst>
          </p:cNvPr>
          <p:cNvSpPr txBox="1"/>
          <p:nvPr/>
        </p:nvSpPr>
        <p:spPr>
          <a:xfrm>
            <a:off x="5455590" y="4571205"/>
            <a:ext cx="2232248" cy="323165"/>
          </a:xfrm>
          <a:prstGeom prst="rect">
            <a:avLst/>
          </a:prstGeom>
          <a:noFill/>
        </p:spPr>
        <p:txBody>
          <a:bodyPr wrap="square" rtlCol="0">
            <a:spAutoFit/>
          </a:bodyPr>
          <a:lstStyle/>
          <a:p>
            <a:pPr algn="l"/>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総和</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の代わりに積分∫</a:t>
            </a:r>
          </a:p>
        </p:txBody>
      </p:sp>
      <p:sp>
        <p:nvSpPr>
          <p:cNvPr id="4" name="左中かっこ 3">
            <a:extLst>
              <a:ext uri="{FF2B5EF4-FFF2-40B4-BE49-F238E27FC236}">
                <a16:creationId xmlns:a16="http://schemas.microsoft.com/office/drawing/2014/main" id="{5D0359F3-A1D3-4482-B5DF-2B195EBBAE1A}"/>
              </a:ext>
            </a:extLst>
          </p:cNvPr>
          <p:cNvSpPr/>
          <p:nvPr/>
        </p:nvSpPr>
        <p:spPr>
          <a:xfrm rot="5400000">
            <a:off x="4306220" y="2382254"/>
            <a:ext cx="135458" cy="882280"/>
          </a:xfrm>
          <a:prstGeom prst="leftBrace">
            <a:avLst>
              <a:gd name="adj1" fmla="val 45045"/>
              <a:gd name="adj2" fmla="val 50000"/>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323AF6C-4B45-4AEB-90F3-87224B49AAF5}"/>
              </a:ext>
            </a:extLst>
          </p:cNvPr>
          <p:cNvSpPr txBox="1"/>
          <p:nvPr/>
        </p:nvSpPr>
        <p:spPr>
          <a:xfrm>
            <a:off x="3856360" y="2462488"/>
            <a:ext cx="1035177"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偏差平方</a:t>
            </a:r>
          </a:p>
        </p:txBody>
      </p:sp>
    </p:spTree>
    <p:extLst>
      <p:ext uri="{BB962C8B-B14F-4D97-AF65-F5344CB8AC3E}">
        <p14:creationId xmlns:p14="http://schemas.microsoft.com/office/powerpoint/2010/main" val="4938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p:bldP spid="34" grpId="0" animBg="1"/>
      <p:bldP spid="37" grpId="0"/>
      <p:bldP spid="40"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8E67D-47DB-411D-AE80-77DF8B36D08A}"/>
              </a:ext>
            </a:extLst>
          </p:cNvPr>
          <p:cNvSpPr>
            <a:spLocks noGrp="1"/>
          </p:cNvSpPr>
          <p:nvPr>
            <p:ph type="title"/>
          </p:nvPr>
        </p:nvSpPr>
        <p:spPr>
          <a:xfrm>
            <a:off x="1320623" y="619735"/>
            <a:ext cx="6317704" cy="1143000"/>
          </a:xfrm>
        </p:spPr>
        <p:txBody>
          <a:bodyPr/>
          <a:lstStyle/>
          <a:p>
            <a:r>
              <a:rPr kumimoji="1" lang="ja-JP" altLang="en-US" sz="3500" dirty="0"/>
              <a:t>例題：サイコロを</a:t>
            </a:r>
            <a:r>
              <a:rPr kumimoji="1" lang="en-US" altLang="ja-JP" sz="3500" dirty="0"/>
              <a:t>2</a:t>
            </a:r>
            <a:r>
              <a:rPr kumimoji="1" lang="ja-JP" altLang="en-US" sz="3500" dirty="0"/>
              <a:t>回振る試行の平均と分散の計算</a:t>
            </a:r>
          </a:p>
        </p:txBody>
      </p:sp>
      <mc:AlternateContent xmlns:mc="http://schemas.openxmlformats.org/markup-compatibility/2006" xmlns:a14="http://schemas.microsoft.com/office/drawing/2010/main">
        <mc:Choice Requires="a14">
          <p:graphicFrame>
            <p:nvGraphicFramePr>
              <p:cNvPr id="56" name="表 55">
                <a:extLst>
                  <a:ext uri="{FF2B5EF4-FFF2-40B4-BE49-F238E27FC236}">
                    <a16:creationId xmlns:a16="http://schemas.microsoft.com/office/drawing/2014/main" id="{FC62F34B-1349-46E0-8224-4E3C5AE924FB}"/>
                  </a:ext>
                </a:extLst>
              </p:cNvPr>
              <p:cNvGraphicFramePr>
                <a:graphicFrameLocks noGrp="1"/>
              </p:cNvGraphicFramePr>
              <p:nvPr>
                <p:extLst>
                  <p:ext uri="{D42A27DB-BD31-4B8C-83A1-F6EECF244321}">
                    <p14:modId xmlns:p14="http://schemas.microsoft.com/office/powerpoint/2010/main" val="3656173444"/>
                  </p:ext>
                </p:extLst>
              </p:nvPr>
            </p:nvGraphicFramePr>
            <p:xfrm>
              <a:off x="1193808" y="1988840"/>
              <a:ext cx="6730083" cy="1100011"/>
            </p:xfrm>
            <a:graphic>
              <a:graphicData uri="http://schemas.openxmlformats.org/drawingml/2006/table">
                <a:tbl>
                  <a:tblPr firstRow="1" firstCol="1" bandRow="1">
                    <a:tableStyleId>{5C22544A-7EE6-4342-B048-85BDC9FD1C3A}</a:tableStyleId>
                  </a:tblPr>
                  <a:tblGrid>
                    <a:gridCol w="1206818">
                      <a:extLst>
                        <a:ext uri="{9D8B030D-6E8A-4147-A177-3AD203B41FA5}">
                          <a16:colId xmlns:a16="http://schemas.microsoft.com/office/drawing/2014/main" val="942620488"/>
                        </a:ext>
                      </a:extLst>
                    </a:gridCol>
                    <a:gridCol w="502115">
                      <a:extLst>
                        <a:ext uri="{9D8B030D-6E8A-4147-A177-3AD203B41FA5}">
                          <a16:colId xmlns:a16="http://schemas.microsoft.com/office/drawing/2014/main" val="909901608"/>
                        </a:ext>
                      </a:extLst>
                    </a:gridCol>
                    <a:gridCol w="502115">
                      <a:extLst>
                        <a:ext uri="{9D8B030D-6E8A-4147-A177-3AD203B41FA5}">
                          <a16:colId xmlns:a16="http://schemas.microsoft.com/office/drawing/2014/main" val="2221881"/>
                        </a:ext>
                      </a:extLst>
                    </a:gridCol>
                    <a:gridCol w="502115">
                      <a:extLst>
                        <a:ext uri="{9D8B030D-6E8A-4147-A177-3AD203B41FA5}">
                          <a16:colId xmlns:a16="http://schemas.microsoft.com/office/drawing/2014/main" val="3288764792"/>
                        </a:ext>
                      </a:extLst>
                    </a:gridCol>
                    <a:gridCol w="502115">
                      <a:extLst>
                        <a:ext uri="{9D8B030D-6E8A-4147-A177-3AD203B41FA5}">
                          <a16:colId xmlns:a16="http://schemas.microsoft.com/office/drawing/2014/main" val="806625082"/>
                        </a:ext>
                      </a:extLst>
                    </a:gridCol>
                    <a:gridCol w="502115">
                      <a:extLst>
                        <a:ext uri="{9D8B030D-6E8A-4147-A177-3AD203B41FA5}">
                          <a16:colId xmlns:a16="http://schemas.microsoft.com/office/drawing/2014/main" val="347239840"/>
                        </a:ext>
                      </a:extLst>
                    </a:gridCol>
                    <a:gridCol w="502115">
                      <a:extLst>
                        <a:ext uri="{9D8B030D-6E8A-4147-A177-3AD203B41FA5}">
                          <a16:colId xmlns:a16="http://schemas.microsoft.com/office/drawing/2014/main" val="3470459634"/>
                        </a:ext>
                      </a:extLst>
                    </a:gridCol>
                    <a:gridCol w="502115">
                      <a:extLst>
                        <a:ext uri="{9D8B030D-6E8A-4147-A177-3AD203B41FA5}">
                          <a16:colId xmlns:a16="http://schemas.microsoft.com/office/drawing/2014/main" val="867144340"/>
                        </a:ext>
                      </a:extLst>
                    </a:gridCol>
                    <a:gridCol w="502115">
                      <a:extLst>
                        <a:ext uri="{9D8B030D-6E8A-4147-A177-3AD203B41FA5}">
                          <a16:colId xmlns:a16="http://schemas.microsoft.com/office/drawing/2014/main" val="3567658335"/>
                        </a:ext>
                      </a:extLst>
                    </a:gridCol>
                    <a:gridCol w="502115">
                      <a:extLst>
                        <a:ext uri="{9D8B030D-6E8A-4147-A177-3AD203B41FA5}">
                          <a16:colId xmlns:a16="http://schemas.microsoft.com/office/drawing/2014/main" val="3194550037"/>
                        </a:ext>
                      </a:extLst>
                    </a:gridCol>
                    <a:gridCol w="502115">
                      <a:extLst>
                        <a:ext uri="{9D8B030D-6E8A-4147-A177-3AD203B41FA5}">
                          <a16:colId xmlns:a16="http://schemas.microsoft.com/office/drawing/2014/main" val="151231481"/>
                        </a:ext>
                      </a:extLst>
                    </a:gridCol>
                    <a:gridCol w="502115">
                      <a:extLst>
                        <a:ext uri="{9D8B030D-6E8A-4147-A177-3AD203B41FA5}">
                          <a16:colId xmlns:a16="http://schemas.microsoft.com/office/drawing/2014/main" val="1612182712"/>
                        </a:ext>
                      </a:extLst>
                    </a:gridCol>
                  </a:tblGrid>
                  <a:tr h="315204">
                    <a:tc>
                      <a:txBody>
                        <a:bodyPr/>
                        <a:lstStyle/>
                        <a:p>
                          <a:pPr algn="ctr"/>
                          <a:r>
                            <a:rPr kumimoji="1" lang="ja-JP" altLang="en-US" sz="1600" dirty="0"/>
                            <a:t>確率変数 </a:t>
                          </a:r>
                          <a:r>
                            <a:rPr kumimoji="1" lang="en-US" altLang="ja-JP" sz="1600" i="1" dirty="0">
                              <a:latin typeface="Times New Roman" panose="02020603050405020304" pitchFamily="18" charset="0"/>
                              <a:cs typeface="Times New Roman" panose="02020603050405020304" pitchFamily="18" charset="0"/>
                            </a:rPr>
                            <a:t>x</a:t>
                          </a:r>
                          <a:r>
                            <a:rPr kumimoji="1" lang="en-US" altLang="ja-JP" sz="1600" i="1" baseline="-25000" dirty="0">
                              <a:latin typeface="Times New Roman" panose="02020603050405020304" pitchFamily="18" charset="0"/>
                              <a:cs typeface="Times New Roman" panose="02020603050405020304" pitchFamily="18" charset="0"/>
                            </a:rPr>
                            <a:t>i</a:t>
                          </a:r>
                        </a:p>
                        <a:p>
                          <a:pPr algn="ctr"/>
                          <a:r>
                            <a:rPr kumimoji="1" lang="ja-JP" altLang="en-US" sz="1000" dirty="0"/>
                            <a:t>（サイコロの目）</a:t>
                          </a:r>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5</a:t>
                          </a:r>
                          <a:endParaRPr kumimoji="1" lang="ja-JP" altLang="en-US" dirty="0"/>
                        </a:p>
                      </a:txBody>
                      <a:tcPr anchor="ctr"/>
                    </a:tc>
                    <a:tc>
                      <a:txBody>
                        <a:bodyPr/>
                        <a:lstStyle/>
                        <a:p>
                          <a:pPr algn="ctr"/>
                          <a:r>
                            <a:rPr kumimoji="1" lang="en-US" altLang="ja-JP" dirty="0"/>
                            <a:t>6</a:t>
                          </a:r>
                          <a:endParaRPr kumimoji="1" lang="ja-JP" altLang="en-US" dirty="0"/>
                        </a:p>
                      </a:txBody>
                      <a:tcPr anchor="ctr"/>
                    </a:tc>
                    <a:tc>
                      <a:txBody>
                        <a:bodyPr/>
                        <a:lstStyle/>
                        <a:p>
                          <a:pPr algn="ctr"/>
                          <a:r>
                            <a:rPr kumimoji="1" lang="en-US" altLang="ja-JP" dirty="0"/>
                            <a:t>7</a:t>
                          </a:r>
                          <a:endParaRPr kumimoji="1" lang="ja-JP" altLang="en-US" dirty="0"/>
                        </a:p>
                      </a:txBody>
                      <a:tcPr anchor="ctr"/>
                    </a:tc>
                    <a:tc>
                      <a:txBody>
                        <a:bodyPr/>
                        <a:lstStyle/>
                        <a:p>
                          <a:pPr algn="ctr"/>
                          <a:r>
                            <a:rPr kumimoji="1" lang="en-US" altLang="ja-JP" dirty="0"/>
                            <a:t>8</a:t>
                          </a:r>
                          <a:endParaRPr kumimoji="1" lang="ja-JP" altLang="en-US" dirty="0"/>
                        </a:p>
                      </a:txBody>
                      <a:tcPr anchor="ctr"/>
                    </a:tc>
                    <a:tc>
                      <a:txBody>
                        <a:bodyPr/>
                        <a:lstStyle/>
                        <a:p>
                          <a:pPr algn="ctr"/>
                          <a:r>
                            <a:rPr kumimoji="1" lang="en-US" altLang="ja-JP" dirty="0"/>
                            <a:t>9</a:t>
                          </a:r>
                          <a:endParaRPr kumimoji="1" lang="ja-JP" altLang="en-US" dirty="0"/>
                        </a:p>
                      </a:txBody>
                      <a:tcPr anchor="ctr"/>
                    </a:tc>
                    <a:tc>
                      <a:txBody>
                        <a:bodyPr/>
                        <a:lstStyle/>
                        <a:p>
                          <a:pPr algn="ctr"/>
                          <a:r>
                            <a:rPr kumimoji="1" lang="en-US" altLang="ja-JP" dirty="0"/>
                            <a:t>10</a:t>
                          </a:r>
                          <a:endParaRPr kumimoji="1" lang="ja-JP" altLang="en-US" dirty="0"/>
                        </a:p>
                      </a:txBody>
                      <a:tcPr anchor="ctr"/>
                    </a:tc>
                    <a:tc>
                      <a:txBody>
                        <a:bodyPr/>
                        <a:lstStyle/>
                        <a:p>
                          <a:pPr algn="ctr"/>
                          <a:r>
                            <a:rPr kumimoji="1" lang="en-US" altLang="ja-JP" dirty="0"/>
                            <a:t>11</a:t>
                          </a:r>
                          <a:endParaRPr kumimoji="1" lang="ja-JP" altLang="en-US" dirty="0"/>
                        </a:p>
                      </a:txBody>
                      <a:tcPr anchor="ctr"/>
                    </a:tc>
                    <a:tc>
                      <a:txBody>
                        <a:bodyPr/>
                        <a:lstStyle/>
                        <a:p>
                          <a:pPr algn="ctr"/>
                          <a:r>
                            <a:rPr kumimoji="1" lang="en-US" altLang="ja-JP" dirty="0"/>
                            <a:t>12</a:t>
                          </a:r>
                          <a:endParaRPr kumimoji="1" lang="ja-JP" altLang="en-US" dirty="0"/>
                        </a:p>
                      </a:txBody>
                      <a:tcPr anchor="ctr"/>
                    </a:tc>
                    <a:extLst>
                      <a:ext uri="{0D108BD9-81ED-4DB2-BD59-A6C34878D82A}">
                        <a16:rowId xmlns:a16="http://schemas.microsoft.com/office/drawing/2014/main" val="1703224567"/>
                      </a:ext>
                    </a:extLst>
                  </a:tr>
                  <a:tr h="515768">
                    <a:tc>
                      <a:txBody>
                        <a:bodyPr/>
                        <a:lstStyle/>
                        <a:p>
                          <a:pPr algn="ctr"/>
                          <a:r>
                            <a:rPr kumimoji="1" lang="ja-JP" altLang="en-US" sz="1600" dirty="0"/>
                            <a:t>生起確率 </a:t>
                          </a:r>
                          <a:r>
                            <a:rPr kumimoji="1" lang="en-US" altLang="ja-JP" sz="1600" i="1" dirty="0">
                              <a:latin typeface="Times New Roman" panose="02020603050405020304" pitchFamily="18" charset="0"/>
                              <a:cs typeface="Times New Roman" panose="02020603050405020304" pitchFamily="18" charset="0"/>
                            </a:rPr>
                            <a:t>p</a:t>
                          </a:r>
                          <a:r>
                            <a:rPr kumimoji="1" lang="en-US" altLang="ja-JP" sz="1600" i="1" baseline="-25000" dirty="0">
                              <a:latin typeface="Times New Roman" panose="02020603050405020304" pitchFamily="18" charset="0"/>
                              <a:cs typeface="Times New Roman" panose="02020603050405020304" pitchFamily="18" charset="0"/>
                            </a:rPr>
                            <a:t>i</a:t>
                          </a:r>
                          <a:endParaRPr kumimoji="1" lang="ja-JP" altLang="en-US" sz="1600" i="1" baseline="-2500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2</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3</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4</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5</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6</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5</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4</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3</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2</m:t>
                                    </m:r>
                                  </m:num>
                                  <m:den>
                                    <m:r>
                                      <a:rPr kumimoji="1" lang="en-US" altLang="ja-JP" b="0" i="1" smtClean="0">
                                        <a:latin typeface="Cambria Math" panose="02040503050406030204" pitchFamily="18" charset="0"/>
                                      </a:rPr>
                                      <m:t>36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36</m:t>
                                    </m:r>
                                  </m:den>
                                </m:f>
                              </m:oMath>
                            </m:oMathPara>
                          </a14:m>
                          <a:endParaRPr kumimoji="1" lang="ja-JP" altLang="en-US" dirty="0"/>
                        </a:p>
                      </a:txBody>
                      <a:tcPr anchor="ctr"/>
                    </a:tc>
                    <a:extLst>
                      <a:ext uri="{0D108BD9-81ED-4DB2-BD59-A6C34878D82A}">
                        <a16:rowId xmlns:a16="http://schemas.microsoft.com/office/drawing/2014/main" val="1920670772"/>
                      </a:ext>
                    </a:extLst>
                  </a:tr>
                </a:tbl>
              </a:graphicData>
            </a:graphic>
          </p:graphicFrame>
        </mc:Choice>
        <mc:Fallback xmlns="">
          <p:graphicFrame>
            <p:nvGraphicFramePr>
              <p:cNvPr id="56" name="表 55">
                <a:extLst>
                  <a:ext uri="{FF2B5EF4-FFF2-40B4-BE49-F238E27FC236}">
                    <a16:creationId xmlns:a16="http://schemas.microsoft.com/office/drawing/2014/main" id="{FC62F34B-1349-46E0-8224-4E3C5AE924FB}"/>
                  </a:ext>
                </a:extLst>
              </p:cNvPr>
              <p:cNvGraphicFramePr>
                <a:graphicFrameLocks noGrp="1"/>
              </p:cNvGraphicFramePr>
              <p:nvPr>
                <p:extLst>
                  <p:ext uri="{D42A27DB-BD31-4B8C-83A1-F6EECF244321}">
                    <p14:modId xmlns:p14="http://schemas.microsoft.com/office/powerpoint/2010/main" val="3656173444"/>
                  </p:ext>
                </p:extLst>
              </p:nvPr>
            </p:nvGraphicFramePr>
            <p:xfrm>
              <a:off x="1193808" y="1988840"/>
              <a:ext cx="6730083" cy="1100011"/>
            </p:xfrm>
            <a:graphic>
              <a:graphicData uri="http://schemas.openxmlformats.org/drawingml/2006/table">
                <a:tbl>
                  <a:tblPr firstRow="1" firstCol="1" bandRow="1">
                    <a:tableStyleId>{5C22544A-7EE6-4342-B048-85BDC9FD1C3A}</a:tableStyleId>
                  </a:tblPr>
                  <a:tblGrid>
                    <a:gridCol w="1206818">
                      <a:extLst>
                        <a:ext uri="{9D8B030D-6E8A-4147-A177-3AD203B41FA5}">
                          <a16:colId xmlns:a16="http://schemas.microsoft.com/office/drawing/2014/main" val="942620488"/>
                        </a:ext>
                      </a:extLst>
                    </a:gridCol>
                    <a:gridCol w="502115">
                      <a:extLst>
                        <a:ext uri="{9D8B030D-6E8A-4147-A177-3AD203B41FA5}">
                          <a16:colId xmlns:a16="http://schemas.microsoft.com/office/drawing/2014/main" val="909901608"/>
                        </a:ext>
                      </a:extLst>
                    </a:gridCol>
                    <a:gridCol w="502115">
                      <a:extLst>
                        <a:ext uri="{9D8B030D-6E8A-4147-A177-3AD203B41FA5}">
                          <a16:colId xmlns:a16="http://schemas.microsoft.com/office/drawing/2014/main" val="2221881"/>
                        </a:ext>
                      </a:extLst>
                    </a:gridCol>
                    <a:gridCol w="502115">
                      <a:extLst>
                        <a:ext uri="{9D8B030D-6E8A-4147-A177-3AD203B41FA5}">
                          <a16:colId xmlns:a16="http://schemas.microsoft.com/office/drawing/2014/main" val="3288764792"/>
                        </a:ext>
                      </a:extLst>
                    </a:gridCol>
                    <a:gridCol w="502115">
                      <a:extLst>
                        <a:ext uri="{9D8B030D-6E8A-4147-A177-3AD203B41FA5}">
                          <a16:colId xmlns:a16="http://schemas.microsoft.com/office/drawing/2014/main" val="806625082"/>
                        </a:ext>
                      </a:extLst>
                    </a:gridCol>
                    <a:gridCol w="502115">
                      <a:extLst>
                        <a:ext uri="{9D8B030D-6E8A-4147-A177-3AD203B41FA5}">
                          <a16:colId xmlns:a16="http://schemas.microsoft.com/office/drawing/2014/main" val="347239840"/>
                        </a:ext>
                      </a:extLst>
                    </a:gridCol>
                    <a:gridCol w="502115">
                      <a:extLst>
                        <a:ext uri="{9D8B030D-6E8A-4147-A177-3AD203B41FA5}">
                          <a16:colId xmlns:a16="http://schemas.microsoft.com/office/drawing/2014/main" val="3470459634"/>
                        </a:ext>
                      </a:extLst>
                    </a:gridCol>
                    <a:gridCol w="502115">
                      <a:extLst>
                        <a:ext uri="{9D8B030D-6E8A-4147-A177-3AD203B41FA5}">
                          <a16:colId xmlns:a16="http://schemas.microsoft.com/office/drawing/2014/main" val="867144340"/>
                        </a:ext>
                      </a:extLst>
                    </a:gridCol>
                    <a:gridCol w="502115">
                      <a:extLst>
                        <a:ext uri="{9D8B030D-6E8A-4147-A177-3AD203B41FA5}">
                          <a16:colId xmlns:a16="http://schemas.microsoft.com/office/drawing/2014/main" val="3567658335"/>
                        </a:ext>
                      </a:extLst>
                    </a:gridCol>
                    <a:gridCol w="502115">
                      <a:extLst>
                        <a:ext uri="{9D8B030D-6E8A-4147-A177-3AD203B41FA5}">
                          <a16:colId xmlns:a16="http://schemas.microsoft.com/office/drawing/2014/main" val="3194550037"/>
                        </a:ext>
                      </a:extLst>
                    </a:gridCol>
                    <a:gridCol w="502115">
                      <a:extLst>
                        <a:ext uri="{9D8B030D-6E8A-4147-A177-3AD203B41FA5}">
                          <a16:colId xmlns:a16="http://schemas.microsoft.com/office/drawing/2014/main" val="151231481"/>
                        </a:ext>
                      </a:extLst>
                    </a:gridCol>
                    <a:gridCol w="502115">
                      <a:extLst>
                        <a:ext uri="{9D8B030D-6E8A-4147-A177-3AD203B41FA5}">
                          <a16:colId xmlns:a16="http://schemas.microsoft.com/office/drawing/2014/main" val="1612182712"/>
                        </a:ext>
                      </a:extLst>
                    </a:gridCol>
                  </a:tblGrid>
                  <a:tr h="487680">
                    <a:tc>
                      <a:txBody>
                        <a:bodyPr/>
                        <a:lstStyle/>
                        <a:p>
                          <a:pPr algn="ctr"/>
                          <a:r>
                            <a:rPr kumimoji="1" lang="ja-JP" altLang="en-US" sz="1600" dirty="0"/>
                            <a:t>確率変数 </a:t>
                          </a:r>
                          <a:r>
                            <a:rPr kumimoji="1" lang="en-US" altLang="ja-JP" sz="1600" i="1" dirty="0">
                              <a:latin typeface="Times New Roman" panose="02020603050405020304" pitchFamily="18" charset="0"/>
                              <a:cs typeface="Times New Roman" panose="02020603050405020304" pitchFamily="18" charset="0"/>
                            </a:rPr>
                            <a:t>x</a:t>
                          </a:r>
                          <a:r>
                            <a:rPr kumimoji="1" lang="en-US" altLang="ja-JP" sz="1600" i="1" baseline="-25000" dirty="0">
                              <a:latin typeface="Times New Roman" panose="02020603050405020304" pitchFamily="18" charset="0"/>
                              <a:cs typeface="Times New Roman" panose="02020603050405020304" pitchFamily="18" charset="0"/>
                            </a:rPr>
                            <a:t>i</a:t>
                          </a:r>
                        </a:p>
                        <a:p>
                          <a:pPr algn="ctr"/>
                          <a:r>
                            <a:rPr kumimoji="1" lang="ja-JP" altLang="en-US" sz="1000" dirty="0"/>
                            <a:t>（サイコロの目）</a:t>
                          </a:r>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5</a:t>
                          </a:r>
                          <a:endParaRPr kumimoji="1" lang="ja-JP" altLang="en-US" dirty="0"/>
                        </a:p>
                      </a:txBody>
                      <a:tcPr anchor="ctr"/>
                    </a:tc>
                    <a:tc>
                      <a:txBody>
                        <a:bodyPr/>
                        <a:lstStyle/>
                        <a:p>
                          <a:pPr algn="ctr"/>
                          <a:r>
                            <a:rPr kumimoji="1" lang="en-US" altLang="ja-JP" dirty="0"/>
                            <a:t>6</a:t>
                          </a:r>
                          <a:endParaRPr kumimoji="1" lang="ja-JP" altLang="en-US" dirty="0"/>
                        </a:p>
                      </a:txBody>
                      <a:tcPr anchor="ctr"/>
                    </a:tc>
                    <a:tc>
                      <a:txBody>
                        <a:bodyPr/>
                        <a:lstStyle/>
                        <a:p>
                          <a:pPr algn="ctr"/>
                          <a:r>
                            <a:rPr kumimoji="1" lang="en-US" altLang="ja-JP" dirty="0"/>
                            <a:t>7</a:t>
                          </a:r>
                          <a:endParaRPr kumimoji="1" lang="ja-JP" altLang="en-US" dirty="0"/>
                        </a:p>
                      </a:txBody>
                      <a:tcPr anchor="ctr"/>
                    </a:tc>
                    <a:tc>
                      <a:txBody>
                        <a:bodyPr/>
                        <a:lstStyle/>
                        <a:p>
                          <a:pPr algn="ctr"/>
                          <a:r>
                            <a:rPr kumimoji="1" lang="en-US" altLang="ja-JP" dirty="0"/>
                            <a:t>8</a:t>
                          </a:r>
                          <a:endParaRPr kumimoji="1" lang="ja-JP" altLang="en-US" dirty="0"/>
                        </a:p>
                      </a:txBody>
                      <a:tcPr anchor="ctr"/>
                    </a:tc>
                    <a:tc>
                      <a:txBody>
                        <a:bodyPr/>
                        <a:lstStyle/>
                        <a:p>
                          <a:pPr algn="ctr"/>
                          <a:r>
                            <a:rPr kumimoji="1" lang="en-US" altLang="ja-JP" dirty="0"/>
                            <a:t>9</a:t>
                          </a:r>
                          <a:endParaRPr kumimoji="1" lang="ja-JP" altLang="en-US" dirty="0"/>
                        </a:p>
                      </a:txBody>
                      <a:tcPr anchor="ctr"/>
                    </a:tc>
                    <a:tc>
                      <a:txBody>
                        <a:bodyPr/>
                        <a:lstStyle/>
                        <a:p>
                          <a:pPr algn="ctr"/>
                          <a:r>
                            <a:rPr kumimoji="1" lang="en-US" altLang="ja-JP" dirty="0"/>
                            <a:t>10</a:t>
                          </a:r>
                          <a:endParaRPr kumimoji="1" lang="ja-JP" altLang="en-US" dirty="0"/>
                        </a:p>
                      </a:txBody>
                      <a:tcPr anchor="ctr"/>
                    </a:tc>
                    <a:tc>
                      <a:txBody>
                        <a:bodyPr/>
                        <a:lstStyle/>
                        <a:p>
                          <a:pPr algn="ctr"/>
                          <a:r>
                            <a:rPr kumimoji="1" lang="en-US" altLang="ja-JP" dirty="0"/>
                            <a:t>11</a:t>
                          </a:r>
                          <a:endParaRPr kumimoji="1" lang="ja-JP" altLang="en-US" dirty="0"/>
                        </a:p>
                      </a:txBody>
                      <a:tcPr anchor="ctr"/>
                    </a:tc>
                    <a:tc>
                      <a:txBody>
                        <a:bodyPr/>
                        <a:lstStyle/>
                        <a:p>
                          <a:pPr algn="ctr"/>
                          <a:r>
                            <a:rPr kumimoji="1" lang="en-US" altLang="ja-JP" dirty="0"/>
                            <a:t>12</a:t>
                          </a:r>
                          <a:endParaRPr kumimoji="1" lang="ja-JP" altLang="en-US" dirty="0"/>
                        </a:p>
                      </a:txBody>
                      <a:tcPr anchor="ctr"/>
                    </a:tc>
                    <a:extLst>
                      <a:ext uri="{0D108BD9-81ED-4DB2-BD59-A6C34878D82A}">
                        <a16:rowId xmlns:a16="http://schemas.microsoft.com/office/drawing/2014/main" val="1703224567"/>
                      </a:ext>
                    </a:extLst>
                  </a:tr>
                  <a:tr h="612331">
                    <a:tc>
                      <a:txBody>
                        <a:bodyPr/>
                        <a:lstStyle/>
                        <a:p>
                          <a:pPr algn="ctr"/>
                          <a:r>
                            <a:rPr kumimoji="1" lang="ja-JP" altLang="en-US" sz="1600" dirty="0"/>
                            <a:t>生起確率 </a:t>
                          </a:r>
                          <a:r>
                            <a:rPr kumimoji="1" lang="en-US" altLang="ja-JP" sz="1600" i="1" dirty="0">
                              <a:latin typeface="Times New Roman" panose="02020603050405020304" pitchFamily="18" charset="0"/>
                              <a:cs typeface="Times New Roman" panose="02020603050405020304" pitchFamily="18" charset="0"/>
                            </a:rPr>
                            <a:t>p</a:t>
                          </a:r>
                          <a:r>
                            <a:rPr kumimoji="1" lang="en-US" altLang="ja-JP" sz="1600" i="1" baseline="-25000" dirty="0">
                              <a:latin typeface="Times New Roman" panose="02020603050405020304" pitchFamily="18" charset="0"/>
                              <a:cs typeface="Times New Roman" panose="02020603050405020304" pitchFamily="18" charset="0"/>
                            </a:rPr>
                            <a:t>i</a:t>
                          </a:r>
                          <a:endParaRPr kumimoji="1" lang="ja-JP" altLang="en-US" sz="1600" i="1" baseline="-25000" dirty="0">
                            <a:latin typeface="Times New Roman" panose="02020603050405020304" pitchFamily="18" charset="0"/>
                            <a:cs typeface="Times New Roman" panose="02020603050405020304" pitchFamily="18" charset="0"/>
                          </a:endParaRPr>
                        </a:p>
                      </a:txBody>
                      <a:tcPr anchor="ctr"/>
                    </a:tc>
                    <a:tc>
                      <a:txBody>
                        <a:bodyPr/>
                        <a:lstStyle/>
                        <a:p>
                          <a:endParaRPr lang="ja-JP"/>
                        </a:p>
                      </a:txBody>
                      <a:tcPr anchor="ctr">
                        <a:blipFill>
                          <a:blip r:embed="rId2"/>
                          <a:stretch>
                            <a:fillRect l="-239759" t="-84158" r="-998795" b="-1980"/>
                          </a:stretch>
                        </a:blipFill>
                      </a:tcPr>
                    </a:tc>
                    <a:tc>
                      <a:txBody>
                        <a:bodyPr/>
                        <a:lstStyle/>
                        <a:p>
                          <a:endParaRPr lang="ja-JP"/>
                        </a:p>
                      </a:txBody>
                      <a:tcPr anchor="ctr">
                        <a:blipFill>
                          <a:blip r:embed="rId2"/>
                          <a:stretch>
                            <a:fillRect l="-343902" t="-84158" r="-910976" b="-1980"/>
                          </a:stretch>
                        </a:blipFill>
                      </a:tcPr>
                    </a:tc>
                    <a:tc>
                      <a:txBody>
                        <a:bodyPr/>
                        <a:lstStyle/>
                        <a:p>
                          <a:endParaRPr lang="ja-JP"/>
                        </a:p>
                      </a:txBody>
                      <a:tcPr anchor="ctr">
                        <a:blipFill>
                          <a:blip r:embed="rId2"/>
                          <a:stretch>
                            <a:fillRect l="-443902" t="-84158" r="-810976" b="-1980"/>
                          </a:stretch>
                        </a:blipFill>
                      </a:tcPr>
                    </a:tc>
                    <a:tc>
                      <a:txBody>
                        <a:bodyPr/>
                        <a:lstStyle/>
                        <a:p>
                          <a:endParaRPr lang="ja-JP"/>
                        </a:p>
                      </a:txBody>
                      <a:tcPr anchor="ctr">
                        <a:blipFill>
                          <a:blip r:embed="rId2"/>
                          <a:stretch>
                            <a:fillRect l="-537349" t="-84158" r="-701205" b="-1980"/>
                          </a:stretch>
                        </a:blipFill>
                      </a:tcPr>
                    </a:tc>
                    <a:tc>
                      <a:txBody>
                        <a:bodyPr/>
                        <a:lstStyle/>
                        <a:p>
                          <a:endParaRPr lang="ja-JP"/>
                        </a:p>
                      </a:txBody>
                      <a:tcPr anchor="ctr">
                        <a:blipFill>
                          <a:blip r:embed="rId2"/>
                          <a:stretch>
                            <a:fillRect l="-645122" t="-84158" r="-609756" b="-1980"/>
                          </a:stretch>
                        </a:blipFill>
                      </a:tcPr>
                    </a:tc>
                    <a:tc>
                      <a:txBody>
                        <a:bodyPr/>
                        <a:lstStyle/>
                        <a:p>
                          <a:endParaRPr lang="ja-JP"/>
                        </a:p>
                      </a:txBody>
                      <a:tcPr anchor="ctr">
                        <a:blipFill>
                          <a:blip r:embed="rId2"/>
                          <a:stretch>
                            <a:fillRect l="-736145" t="-84158" r="-502410" b="-1980"/>
                          </a:stretch>
                        </a:blipFill>
                      </a:tcPr>
                    </a:tc>
                    <a:tc>
                      <a:txBody>
                        <a:bodyPr/>
                        <a:lstStyle/>
                        <a:p>
                          <a:endParaRPr lang="ja-JP"/>
                        </a:p>
                      </a:txBody>
                      <a:tcPr anchor="ctr">
                        <a:blipFill>
                          <a:blip r:embed="rId2"/>
                          <a:stretch>
                            <a:fillRect l="-846341" t="-84158" r="-408537" b="-1980"/>
                          </a:stretch>
                        </a:blipFill>
                      </a:tcPr>
                    </a:tc>
                    <a:tc>
                      <a:txBody>
                        <a:bodyPr/>
                        <a:lstStyle/>
                        <a:p>
                          <a:endParaRPr lang="ja-JP"/>
                        </a:p>
                      </a:txBody>
                      <a:tcPr anchor="ctr">
                        <a:blipFill>
                          <a:blip r:embed="rId2"/>
                          <a:stretch>
                            <a:fillRect l="-934940" t="-84158" r="-303614" b="-1980"/>
                          </a:stretch>
                        </a:blipFill>
                      </a:tcPr>
                    </a:tc>
                    <a:tc>
                      <a:txBody>
                        <a:bodyPr/>
                        <a:lstStyle/>
                        <a:p>
                          <a:endParaRPr lang="ja-JP"/>
                        </a:p>
                      </a:txBody>
                      <a:tcPr anchor="ctr">
                        <a:blipFill>
                          <a:blip r:embed="rId2"/>
                          <a:stretch>
                            <a:fillRect l="-1047561" t="-84158" r="-207317" b="-1980"/>
                          </a:stretch>
                        </a:blipFill>
                      </a:tcPr>
                    </a:tc>
                    <a:tc>
                      <a:txBody>
                        <a:bodyPr/>
                        <a:lstStyle/>
                        <a:p>
                          <a:endParaRPr lang="ja-JP"/>
                        </a:p>
                      </a:txBody>
                      <a:tcPr anchor="ctr">
                        <a:blipFill>
                          <a:blip r:embed="rId2"/>
                          <a:stretch>
                            <a:fillRect l="-1133735" t="-84158" r="-104819" b="-1980"/>
                          </a:stretch>
                        </a:blipFill>
                      </a:tcPr>
                    </a:tc>
                    <a:tc>
                      <a:txBody>
                        <a:bodyPr/>
                        <a:lstStyle/>
                        <a:p>
                          <a:endParaRPr lang="ja-JP"/>
                        </a:p>
                      </a:txBody>
                      <a:tcPr anchor="ctr">
                        <a:blipFill>
                          <a:blip r:embed="rId2"/>
                          <a:stretch>
                            <a:fillRect l="-1248780" t="-84158" r="-6098" b="-1980"/>
                          </a:stretch>
                        </a:blipFill>
                      </a:tcPr>
                    </a:tc>
                    <a:extLst>
                      <a:ext uri="{0D108BD9-81ED-4DB2-BD59-A6C34878D82A}">
                        <a16:rowId xmlns:a16="http://schemas.microsoft.com/office/drawing/2014/main" val="1920670772"/>
                      </a:ext>
                    </a:extLst>
                  </a:tr>
                </a:tbl>
              </a:graphicData>
            </a:graphic>
          </p:graphicFrame>
        </mc:Fallback>
      </mc:AlternateContent>
      <p:sp>
        <p:nvSpPr>
          <p:cNvPr id="3" name="正方形/長方形 2">
            <a:extLst>
              <a:ext uri="{FF2B5EF4-FFF2-40B4-BE49-F238E27FC236}">
                <a16:creationId xmlns:a16="http://schemas.microsoft.com/office/drawing/2014/main" id="{A1A04BA8-91DC-4011-A628-9D1570B931C7}"/>
              </a:ext>
            </a:extLst>
          </p:cNvPr>
          <p:cNvSpPr/>
          <p:nvPr/>
        </p:nvSpPr>
        <p:spPr>
          <a:xfrm>
            <a:off x="1475656" y="3284984"/>
            <a:ext cx="6984776" cy="461665"/>
          </a:xfrm>
          <a:prstGeom prst="rect">
            <a:avLst/>
          </a:prstGeom>
        </p:spPr>
        <p:txBody>
          <a:bodyPr wrap="square">
            <a:spAutoFit/>
          </a:bodyPr>
          <a:lstStyle/>
          <a:p>
            <a:r>
              <a:rPr lang="en-US" altLang="ja-JP" dirty="0" err="1">
                <a:solidFill>
                  <a:schemeClr val="bg1"/>
                </a:solidFill>
                <a:latin typeface="+mj-ea"/>
                <a:ea typeface="+mj-ea"/>
                <a:cs typeface="Times New Roman" panose="02020603050405020304" pitchFamily="18" charset="0"/>
              </a:rPr>
              <a:t>Σ</a:t>
            </a:r>
            <a:r>
              <a:rPr lang="en-US" altLang="ja-JP" i="1" dirty="0" err="1">
                <a:solidFill>
                  <a:schemeClr val="bg1"/>
                </a:solidFill>
                <a:ea typeface="+mj-ea"/>
                <a:cs typeface="Times New Roman" panose="02020603050405020304" pitchFamily="18" charset="0"/>
              </a:rPr>
              <a:t>x</a:t>
            </a:r>
            <a:r>
              <a:rPr lang="en-US" altLang="ja-JP" i="1" baseline="-25000" dirty="0" err="1">
                <a:solidFill>
                  <a:schemeClr val="bg1"/>
                </a:solidFill>
                <a:ea typeface="+mj-ea"/>
                <a:cs typeface="Times New Roman" panose="02020603050405020304" pitchFamily="18" charset="0"/>
              </a:rPr>
              <a:t>i</a:t>
            </a:r>
            <a:r>
              <a:rPr lang="en-US" altLang="ja-JP" i="1" baseline="-25000" dirty="0">
                <a:solidFill>
                  <a:schemeClr val="bg1"/>
                </a:solidFill>
                <a:ea typeface="+mj-ea"/>
                <a:cs typeface="Times New Roman" panose="02020603050405020304" pitchFamily="18" charset="0"/>
              </a:rPr>
              <a:t> </a:t>
            </a:r>
            <a:r>
              <a:rPr lang="en-US" altLang="ja-JP" i="1" dirty="0">
                <a:solidFill>
                  <a:schemeClr val="bg1"/>
                </a:solidFill>
                <a:ea typeface="+mj-ea"/>
                <a:cs typeface="Times New Roman" panose="02020603050405020304" pitchFamily="18" charset="0"/>
              </a:rPr>
              <a:t>p</a:t>
            </a:r>
            <a:r>
              <a:rPr lang="en-US" altLang="ja-JP" i="1" baseline="-25000" dirty="0">
                <a:solidFill>
                  <a:schemeClr val="bg1"/>
                </a:solidFill>
                <a:ea typeface="+mj-ea"/>
                <a:cs typeface="Times New Roman" panose="02020603050405020304" pitchFamily="18" charset="0"/>
              </a:rPr>
              <a:t>i</a:t>
            </a:r>
            <a:r>
              <a:rPr lang="en-US" altLang="ja-JP" dirty="0">
                <a:solidFill>
                  <a:schemeClr val="bg1"/>
                </a:solidFill>
                <a:latin typeface="+mj-ea"/>
                <a:ea typeface="+mj-ea"/>
                <a:cs typeface="Times New Roman" panose="02020603050405020304" pitchFamily="18" charset="0"/>
              </a:rPr>
              <a:t>=2</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1/36+3</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2/36+</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+11</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2/36+12</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1/36=</a:t>
            </a:r>
            <a:r>
              <a:rPr lang="en-US" altLang="ja-JP" dirty="0">
                <a:solidFill>
                  <a:srgbClr val="FFFF00"/>
                </a:solidFill>
                <a:latin typeface="+mj-ea"/>
                <a:ea typeface="+mj-ea"/>
                <a:cs typeface="Times New Roman" panose="02020603050405020304" pitchFamily="18" charset="0"/>
              </a:rPr>
              <a:t>7</a:t>
            </a:r>
            <a:endParaRPr lang="ja-JP" altLang="en-US" dirty="0">
              <a:solidFill>
                <a:srgbClr val="FFFF00"/>
              </a:solidFill>
              <a:latin typeface="+mj-ea"/>
              <a:ea typeface="+mj-ea"/>
            </a:endParaRPr>
          </a:p>
        </p:txBody>
      </p:sp>
      <p:sp>
        <p:nvSpPr>
          <p:cNvPr id="42" name="正方形/長方形 41">
            <a:extLst>
              <a:ext uri="{FF2B5EF4-FFF2-40B4-BE49-F238E27FC236}">
                <a16:creationId xmlns:a16="http://schemas.microsoft.com/office/drawing/2014/main" id="{4F6C33EC-1A5D-4F05-91DB-F4DEFB5AD292}"/>
              </a:ext>
            </a:extLst>
          </p:cNvPr>
          <p:cNvSpPr/>
          <p:nvPr/>
        </p:nvSpPr>
        <p:spPr>
          <a:xfrm>
            <a:off x="1475656" y="3762949"/>
            <a:ext cx="6984776" cy="461665"/>
          </a:xfrm>
          <a:prstGeom prst="rect">
            <a:avLst/>
          </a:prstGeom>
        </p:spPr>
        <p:txBody>
          <a:bodyPr wrap="square">
            <a:spAutoFit/>
          </a:bodyPr>
          <a:lstStyle/>
          <a:p>
            <a:r>
              <a:rPr lang="en-US" altLang="ja-JP" dirty="0">
                <a:solidFill>
                  <a:schemeClr val="bg1"/>
                </a:solidFill>
                <a:latin typeface="+mn-ea"/>
                <a:cs typeface="Times New Roman" panose="02020603050405020304" pitchFamily="18" charset="0"/>
              </a:rPr>
              <a:t>Σ</a:t>
            </a:r>
            <a:r>
              <a:rPr lang="en-US" altLang="ja-JP" dirty="0">
                <a:solidFill>
                  <a:schemeClr val="bg1"/>
                </a:solidFill>
                <a:ea typeface="+mj-ea"/>
                <a:cs typeface="Times New Roman" panose="02020603050405020304" pitchFamily="18" charset="0"/>
              </a:rPr>
              <a:t>(</a:t>
            </a:r>
            <a:r>
              <a:rPr lang="en-US" altLang="ja-JP" i="1" dirty="0">
                <a:solidFill>
                  <a:schemeClr val="bg1"/>
                </a:solidFill>
                <a:ea typeface="+mj-ea"/>
                <a:cs typeface="Times New Roman" panose="02020603050405020304" pitchFamily="18" charset="0"/>
              </a:rPr>
              <a:t>x</a:t>
            </a:r>
            <a:r>
              <a:rPr lang="en-US" altLang="ja-JP" i="1" baseline="-25000" dirty="0">
                <a:solidFill>
                  <a:schemeClr val="bg1"/>
                </a:solidFill>
                <a:ea typeface="+mj-ea"/>
                <a:cs typeface="Times New Roman" panose="02020603050405020304" pitchFamily="18" charset="0"/>
              </a:rPr>
              <a:t>i </a:t>
            </a:r>
            <a:r>
              <a:rPr lang="en-US" altLang="ja-JP" i="1" dirty="0">
                <a:solidFill>
                  <a:schemeClr val="bg1"/>
                </a:solidFill>
                <a:ea typeface="+mj-ea"/>
                <a:cs typeface="Times New Roman" panose="02020603050405020304" pitchFamily="18" charset="0"/>
              </a:rPr>
              <a:t>–μ</a:t>
            </a:r>
            <a:r>
              <a:rPr lang="en-US" altLang="ja-JP" dirty="0">
                <a:solidFill>
                  <a:schemeClr val="bg1"/>
                </a:solidFill>
                <a:ea typeface="+mj-ea"/>
                <a:cs typeface="Times New Roman" panose="02020603050405020304" pitchFamily="18" charset="0"/>
              </a:rPr>
              <a:t>)</a:t>
            </a:r>
            <a:r>
              <a:rPr lang="en-US" altLang="ja-JP" baseline="30000" dirty="0">
                <a:solidFill>
                  <a:schemeClr val="bg1"/>
                </a:solidFill>
                <a:ea typeface="+mj-ea"/>
                <a:cs typeface="Times New Roman" panose="02020603050405020304" pitchFamily="18" charset="0"/>
              </a:rPr>
              <a:t>2</a:t>
            </a:r>
            <a:r>
              <a:rPr lang="en-US" altLang="ja-JP" i="1" dirty="0">
                <a:solidFill>
                  <a:schemeClr val="bg1"/>
                </a:solidFill>
                <a:ea typeface="+mj-ea"/>
                <a:cs typeface="Times New Roman" panose="02020603050405020304" pitchFamily="18" charset="0"/>
              </a:rPr>
              <a:t>p</a:t>
            </a:r>
            <a:r>
              <a:rPr lang="en-US" altLang="ja-JP" i="1" baseline="-25000" dirty="0">
                <a:solidFill>
                  <a:schemeClr val="bg1"/>
                </a:solidFill>
                <a:ea typeface="+mj-ea"/>
                <a:cs typeface="Times New Roman" panose="02020603050405020304" pitchFamily="18" charset="0"/>
              </a:rPr>
              <a:t>i</a:t>
            </a:r>
            <a:r>
              <a:rPr lang="en-US" altLang="ja-JP" dirty="0">
                <a:solidFill>
                  <a:schemeClr val="bg1"/>
                </a:solidFill>
                <a:latin typeface="+mj-ea"/>
                <a:ea typeface="+mj-ea"/>
                <a:cs typeface="Times New Roman" panose="02020603050405020304" pitchFamily="18" charset="0"/>
              </a:rPr>
              <a:t>=(2-7)</a:t>
            </a:r>
            <a:r>
              <a:rPr lang="en-US" altLang="ja-JP" baseline="30000" dirty="0">
                <a:solidFill>
                  <a:schemeClr val="bg1"/>
                </a:solidFill>
                <a:latin typeface="+mj-ea"/>
                <a:ea typeface="+mj-ea"/>
                <a:cs typeface="Times New Roman" panose="02020603050405020304" pitchFamily="18" charset="0"/>
              </a:rPr>
              <a:t>2</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1/36+</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+(12-7)</a:t>
            </a:r>
            <a:r>
              <a:rPr lang="en-US" altLang="ja-JP" baseline="30000" dirty="0">
                <a:solidFill>
                  <a:schemeClr val="bg1"/>
                </a:solidFill>
                <a:latin typeface="+mj-ea"/>
                <a:ea typeface="+mj-ea"/>
                <a:cs typeface="Times New Roman" panose="02020603050405020304" pitchFamily="18" charset="0"/>
              </a:rPr>
              <a:t>2</a:t>
            </a:r>
            <a:r>
              <a:rPr lang="ja-JP" altLang="ja-JP" dirty="0">
                <a:solidFill>
                  <a:schemeClr val="bg1"/>
                </a:solidFill>
                <a:latin typeface="+mj-ea"/>
                <a:ea typeface="+mj-ea"/>
                <a:cs typeface="Times New Roman" panose="02020603050405020304" pitchFamily="18" charset="0"/>
              </a:rPr>
              <a:t>×</a:t>
            </a:r>
            <a:r>
              <a:rPr lang="en-US" altLang="ja-JP" dirty="0">
                <a:solidFill>
                  <a:schemeClr val="bg1"/>
                </a:solidFill>
                <a:latin typeface="+mj-ea"/>
                <a:ea typeface="+mj-ea"/>
                <a:cs typeface="Times New Roman" panose="02020603050405020304" pitchFamily="18" charset="0"/>
              </a:rPr>
              <a:t>1/36=</a:t>
            </a:r>
            <a:r>
              <a:rPr lang="en-US" altLang="ja-JP" dirty="0">
                <a:solidFill>
                  <a:srgbClr val="FFFF00"/>
                </a:solidFill>
                <a:latin typeface="+mj-ea"/>
                <a:ea typeface="+mj-ea"/>
                <a:cs typeface="Times New Roman" panose="02020603050405020304" pitchFamily="18" charset="0"/>
              </a:rPr>
              <a:t>5.83</a:t>
            </a:r>
            <a:endParaRPr lang="ja-JP" altLang="en-US" dirty="0">
              <a:solidFill>
                <a:srgbClr val="FFFF00"/>
              </a:solidFill>
              <a:latin typeface="+mj-ea"/>
              <a:ea typeface="+mj-ea"/>
            </a:endParaRPr>
          </a:p>
        </p:txBody>
      </p:sp>
      <mc:AlternateContent xmlns:mc="http://schemas.openxmlformats.org/markup-compatibility/2006" xmlns:a14="http://schemas.microsoft.com/office/drawing/2010/main">
        <mc:Choice Requires="a14">
          <p:sp>
            <p:nvSpPr>
              <p:cNvPr id="43" name="正方形/長方形 42">
                <a:extLst>
                  <a:ext uri="{FF2B5EF4-FFF2-40B4-BE49-F238E27FC236}">
                    <a16:creationId xmlns:a16="http://schemas.microsoft.com/office/drawing/2014/main" id="{21718ED9-D73E-4BCB-AE50-CCF6C4CC69BF}"/>
                  </a:ext>
                </a:extLst>
              </p:cNvPr>
              <p:cNvSpPr/>
              <p:nvPr/>
            </p:nvSpPr>
            <p:spPr>
              <a:xfrm>
                <a:off x="2051720" y="4247189"/>
                <a:ext cx="6408712" cy="548676"/>
              </a:xfrm>
              <a:prstGeom prst="rect">
                <a:avLst/>
              </a:prstGeom>
            </p:spPr>
            <p:txBody>
              <a:bodyPr wrap="square">
                <a:spAutoFit/>
              </a:bodyPr>
              <a:lstStyle/>
              <a:p>
                <a14:m>
                  <m:oMath xmlns:m="http://schemas.openxmlformats.org/officeDocument/2006/math">
                    <m:rad>
                      <m:radPr>
                        <m:degHide m:val="on"/>
                        <m:ctrlPr>
                          <a:rPr lang="en-US" altLang="ja-JP" i="1" smtClean="0">
                            <a:solidFill>
                              <a:schemeClr val="bg1"/>
                            </a:solidFill>
                            <a:latin typeface="Cambria Math" panose="02040503050406030204" pitchFamily="18" charset="0"/>
                            <a:ea typeface="+mj-ea"/>
                            <a:cs typeface="Times New Roman" panose="02020603050405020304" pitchFamily="18" charset="0"/>
                          </a:rPr>
                        </m:ctrlPr>
                      </m:radPr>
                      <m:deg/>
                      <m:e>
                        <m:r>
                          <a:rPr lang="ja-JP" altLang="en-US" i="1">
                            <a:solidFill>
                              <a:schemeClr val="bg1"/>
                            </a:solidFill>
                            <a:latin typeface="Cambria Math" panose="02040503050406030204" pitchFamily="18" charset="0"/>
                            <a:ea typeface="+mj-ea"/>
                            <a:cs typeface="Times New Roman" panose="02020603050405020304" pitchFamily="18" charset="0"/>
                          </a:rPr>
                          <m:t>分散</m:t>
                        </m:r>
                      </m:e>
                    </m:rad>
                  </m:oMath>
                </a14:m>
                <a:r>
                  <a:rPr lang="en-US" altLang="ja-JP" dirty="0">
                    <a:solidFill>
                      <a:schemeClr val="bg1"/>
                    </a:solidFill>
                    <a:latin typeface="+mn-ea"/>
                    <a:cs typeface="Times New Roman" panose="02020603050405020304" pitchFamily="18" charset="0"/>
                  </a:rPr>
                  <a:t>=</a:t>
                </a:r>
                <a14:m>
                  <m:oMath xmlns:m="http://schemas.openxmlformats.org/officeDocument/2006/math">
                    <m:rad>
                      <m:radPr>
                        <m:degHide m:val="on"/>
                        <m:ctrlPr>
                          <a:rPr lang="en-US" altLang="ja-JP" i="1" dirty="0" smtClean="0">
                            <a:solidFill>
                              <a:schemeClr val="bg1"/>
                            </a:solidFill>
                            <a:latin typeface="Cambria Math" panose="02040503050406030204" pitchFamily="18" charset="0"/>
                            <a:cs typeface="Times New Roman" panose="02020603050405020304" pitchFamily="18" charset="0"/>
                          </a:rPr>
                        </m:ctrlPr>
                      </m:radPr>
                      <m:deg/>
                      <m:e>
                        <m:r>
                          <a:rPr lang="en-US" altLang="ja-JP" b="0" i="1" dirty="0" smtClean="0">
                            <a:solidFill>
                              <a:schemeClr val="bg1"/>
                            </a:solidFill>
                            <a:latin typeface="Cambria Math" panose="02040503050406030204" pitchFamily="18" charset="0"/>
                            <a:cs typeface="Times New Roman" panose="02020603050405020304" pitchFamily="18" charset="0"/>
                          </a:rPr>
                          <m:t>5.83</m:t>
                        </m:r>
                      </m:e>
                    </m:rad>
                  </m:oMath>
                </a14:m>
                <a:r>
                  <a:rPr lang="en-US" altLang="ja-JP" dirty="0">
                    <a:solidFill>
                      <a:schemeClr val="bg1"/>
                    </a:solidFill>
                    <a:latin typeface="+mj-ea"/>
                    <a:ea typeface="+mj-ea"/>
                    <a:cs typeface="Times New Roman" panose="02020603050405020304" pitchFamily="18" charset="0"/>
                  </a:rPr>
                  <a:t>=</a:t>
                </a:r>
                <a:r>
                  <a:rPr lang="en-US" altLang="ja-JP" dirty="0">
                    <a:solidFill>
                      <a:srgbClr val="FFFF00"/>
                    </a:solidFill>
                    <a:latin typeface="+mj-ea"/>
                    <a:ea typeface="+mj-ea"/>
                    <a:cs typeface="Times New Roman" panose="02020603050405020304" pitchFamily="18" charset="0"/>
                  </a:rPr>
                  <a:t>2.45</a:t>
                </a:r>
                <a:endParaRPr lang="ja-JP" altLang="en-US" dirty="0">
                  <a:solidFill>
                    <a:srgbClr val="FFFF00"/>
                  </a:solidFill>
                  <a:latin typeface="+mj-ea"/>
                  <a:ea typeface="+mj-ea"/>
                </a:endParaRPr>
              </a:p>
            </p:txBody>
          </p:sp>
        </mc:Choice>
        <mc:Fallback xmlns="">
          <p:sp>
            <p:nvSpPr>
              <p:cNvPr id="43" name="正方形/長方形 42">
                <a:extLst>
                  <a:ext uri="{FF2B5EF4-FFF2-40B4-BE49-F238E27FC236}">
                    <a16:creationId xmlns:a16="http://schemas.microsoft.com/office/drawing/2014/main" id="{21718ED9-D73E-4BCB-AE50-CCF6C4CC69BF}"/>
                  </a:ext>
                </a:extLst>
              </p:cNvPr>
              <p:cNvSpPr>
                <a:spLocks noRot="1" noChangeAspect="1" noMove="1" noResize="1" noEditPoints="1" noAdjustHandles="1" noChangeArrowheads="1" noChangeShapeType="1" noTextEdit="1"/>
              </p:cNvSpPr>
              <p:nvPr/>
            </p:nvSpPr>
            <p:spPr>
              <a:xfrm>
                <a:off x="2051720" y="4247189"/>
                <a:ext cx="6408712" cy="548676"/>
              </a:xfrm>
              <a:prstGeom prst="rect">
                <a:avLst/>
              </a:prstGeom>
              <a:blipFill>
                <a:blip r:embed="rId3"/>
                <a:stretch>
                  <a:fillRect b="-211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正方形/長方形 45">
                <a:extLst>
                  <a:ext uri="{FF2B5EF4-FFF2-40B4-BE49-F238E27FC236}">
                    <a16:creationId xmlns:a16="http://schemas.microsoft.com/office/drawing/2014/main" id="{E23D4424-50B0-4CA6-8A1E-B5710F973753}"/>
                  </a:ext>
                </a:extLst>
              </p:cNvPr>
              <p:cNvSpPr/>
              <p:nvPr/>
            </p:nvSpPr>
            <p:spPr>
              <a:xfrm>
                <a:off x="4968044" y="4824217"/>
                <a:ext cx="3443232" cy="616194"/>
              </a:xfrm>
              <a:prstGeom prst="rect">
                <a:avLst/>
              </a:prstGeom>
            </p:spPr>
            <p:txBody>
              <a:bodyPr wrap="square">
                <a:spAutoFit/>
              </a:bodyPr>
              <a:lstStyle/>
              <a:p>
                <a14:m>
                  <m:oMath xmlns:m="http://schemas.openxmlformats.org/officeDocument/2006/math">
                    <m:f>
                      <m:fPr>
                        <m:ctrlPr>
                          <a:rPr lang="en-US" altLang="ja-JP" i="1" smtClean="0">
                            <a:solidFill>
                              <a:schemeClr val="bg1"/>
                            </a:solidFill>
                            <a:latin typeface="Cambria Math" panose="02040503050406030204" pitchFamily="18" charset="0"/>
                            <a:ea typeface="+mj-ea"/>
                            <a:cs typeface="Times New Roman" panose="02020603050405020304" pitchFamily="18" charset="0"/>
                          </a:rPr>
                        </m:ctrlPr>
                      </m:fPr>
                      <m:num>
                        <m:r>
                          <a:rPr lang="en-US" altLang="ja-JP" b="0" i="1" smtClean="0">
                            <a:solidFill>
                              <a:schemeClr val="bg1"/>
                            </a:solidFill>
                            <a:latin typeface="Cambria Math" panose="02040503050406030204" pitchFamily="18" charset="0"/>
                            <a:ea typeface="+mj-ea"/>
                            <a:cs typeface="Times New Roman" panose="02020603050405020304" pitchFamily="18" charset="0"/>
                          </a:rPr>
                          <m:t>1</m:t>
                        </m:r>
                      </m:num>
                      <m:den>
                        <m:r>
                          <a:rPr lang="en-US" altLang="ja-JP" b="0" i="1" smtClean="0">
                            <a:solidFill>
                              <a:schemeClr val="bg1"/>
                            </a:solidFill>
                            <a:latin typeface="Cambria Math" panose="02040503050406030204" pitchFamily="18" charset="0"/>
                            <a:ea typeface="+mj-ea"/>
                            <a:cs typeface="Times New Roman" panose="02020603050405020304" pitchFamily="18" charset="0"/>
                          </a:rPr>
                          <m:t>6</m:t>
                        </m:r>
                      </m:den>
                    </m:f>
                  </m:oMath>
                </a14:m>
                <a:r>
                  <a:rPr lang="en-US" altLang="ja-JP" dirty="0">
                    <a:solidFill>
                      <a:schemeClr val="bg1"/>
                    </a:solidFill>
                    <a:latin typeface="+mj-ea"/>
                    <a:ea typeface="+mj-ea"/>
                    <a:cs typeface="Times New Roman" panose="02020603050405020304" pitchFamily="18" charset="0"/>
                  </a:rPr>
                  <a:t>×</a:t>
                </a:r>
                <a14:m>
                  <m:oMath xmlns:m="http://schemas.openxmlformats.org/officeDocument/2006/math">
                    <m:f>
                      <m:fPr>
                        <m:ctrlPr>
                          <a:rPr lang="en-US" altLang="ja-JP" i="1">
                            <a:solidFill>
                              <a:schemeClr val="bg1"/>
                            </a:solidFill>
                            <a:latin typeface="Cambria Math" panose="02040503050406030204" pitchFamily="18" charset="0"/>
                            <a:ea typeface="+mj-ea"/>
                            <a:cs typeface="Times New Roman" panose="02020603050405020304" pitchFamily="18" charset="0"/>
                          </a:rPr>
                        </m:ctrlPr>
                      </m:fPr>
                      <m:num>
                        <m:r>
                          <a:rPr lang="en-US" altLang="ja-JP" i="1">
                            <a:solidFill>
                              <a:schemeClr val="bg1"/>
                            </a:solidFill>
                            <a:latin typeface="Cambria Math" panose="02040503050406030204" pitchFamily="18" charset="0"/>
                            <a:ea typeface="+mj-ea"/>
                            <a:cs typeface="Times New Roman" panose="02020603050405020304" pitchFamily="18" charset="0"/>
                          </a:rPr>
                          <m:t>1</m:t>
                        </m:r>
                      </m:num>
                      <m:den>
                        <m:r>
                          <a:rPr lang="en-US" altLang="ja-JP" i="1">
                            <a:solidFill>
                              <a:schemeClr val="bg1"/>
                            </a:solidFill>
                            <a:latin typeface="Cambria Math" panose="02040503050406030204" pitchFamily="18" charset="0"/>
                            <a:ea typeface="+mj-ea"/>
                            <a:cs typeface="Times New Roman" panose="02020603050405020304" pitchFamily="18" charset="0"/>
                          </a:rPr>
                          <m:t>6</m:t>
                        </m:r>
                      </m:den>
                    </m:f>
                  </m:oMath>
                </a14:m>
                <a:r>
                  <a:rPr lang="en-US" altLang="ja-JP" dirty="0">
                    <a:solidFill>
                      <a:schemeClr val="bg1"/>
                    </a:solidFill>
                    <a:latin typeface="+mj-ea"/>
                    <a:ea typeface="+mj-ea"/>
                    <a:cs typeface="Times New Roman" panose="02020603050405020304" pitchFamily="18" charset="0"/>
                  </a:rPr>
                  <a:t> = </a:t>
                </a:r>
                <a14:m>
                  <m:oMath xmlns:m="http://schemas.openxmlformats.org/officeDocument/2006/math">
                    <m:f>
                      <m:fPr>
                        <m:ctrlPr>
                          <a:rPr lang="en-US" altLang="ja-JP" i="1" smtClean="0">
                            <a:solidFill>
                              <a:srgbClr val="FFFF00"/>
                            </a:solidFill>
                            <a:latin typeface="Cambria Math" panose="02040503050406030204" pitchFamily="18" charset="0"/>
                            <a:ea typeface="+mj-ea"/>
                            <a:cs typeface="Times New Roman" panose="02020603050405020304" pitchFamily="18" charset="0"/>
                          </a:rPr>
                        </m:ctrlPr>
                      </m:fPr>
                      <m:num>
                        <m:r>
                          <a:rPr lang="en-US" altLang="ja-JP" i="1">
                            <a:solidFill>
                              <a:srgbClr val="FFFF00"/>
                            </a:solidFill>
                            <a:latin typeface="Cambria Math" panose="02040503050406030204" pitchFamily="18" charset="0"/>
                            <a:ea typeface="+mj-ea"/>
                            <a:cs typeface="Times New Roman" panose="02020603050405020304" pitchFamily="18" charset="0"/>
                          </a:rPr>
                          <m:t>1</m:t>
                        </m:r>
                      </m:num>
                      <m:den>
                        <m:r>
                          <a:rPr lang="en-US" altLang="ja-JP" b="0" i="1" smtClean="0">
                            <a:solidFill>
                              <a:srgbClr val="FFFF00"/>
                            </a:solidFill>
                            <a:latin typeface="Cambria Math" panose="02040503050406030204" pitchFamily="18" charset="0"/>
                            <a:ea typeface="+mj-ea"/>
                            <a:cs typeface="Times New Roman" panose="02020603050405020304" pitchFamily="18" charset="0"/>
                          </a:rPr>
                          <m:t>3</m:t>
                        </m:r>
                        <m:r>
                          <a:rPr lang="en-US" altLang="ja-JP" i="1">
                            <a:solidFill>
                              <a:srgbClr val="FFFF00"/>
                            </a:solidFill>
                            <a:latin typeface="Cambria Math" panose="02040503050406030204" pitchFamily="18" charset="0"/>
                            <a:ea typeface="+mj-ea"/>
                            <a:cs typeface="Times New Roman" panose="02020603050405020304" pitchFamily="18" charset="0"/>
                          </a:rPr>
                          <m:t>6</m:t>
                        </m:r>
                      </m:den>
                    </m:f>
                  </m:oMath>
                </a14:m>
                <a:endParaRPr lang="ja-JP" altLang="en-US" dirty="0">
                  <a:solidFill>
                    <a:srgbClr val="FFFF00"/>
                  </a:solidFill>
                  <a:latin typeface="+mj-ea"/>
                  <a:ea typeface="+mj-ea"/>
                </a:endParaRPr>
              </a:p>
            </p:txBody>
          </p:sp>
        </mc:Choice>
        <mc:Fallback xmlns="">
          <p:sp>
            <p:nvSpPr>
              <p:cNvPr id="46" name="正方形/長方形 45">
                <a:extLst>
                  <a:ext uri="{FF2B5EF4-FFF2-40B4-BE49-F238E27FC236}">
                    <a16:creationId xmlns:a16="http://schemas.microsoft.com/office/drawing/2014/main" id="{E23D4424-50B0-4CA6-8A1E-B5710F973753}"/>
                  </a:ext>
                </a:extLst>
              </p:cNvPr>
              <p:cNvSpPr>
                <a:spLocks noRot="1" noChangeAspect="1" noMove="1" noResize="1" noEditPoints="1" noAdjustHandles="1" noChangeArrowheads="1" noChangeShapeType="1" noTextEdit="1"/>
              </p:cNvSpPr>
              <p:nvPr/>
            </p:nvSpPr>
            <p:spPr>
              <a:xfrm>
                <a:off x="4968044" y="4824217"/>
                <a:ext cx="3443232" cy="616194"/>
              </a:xfrm>
              <a:prstGeom prst="rect">
                <a:avLst/>
              </a:prstGeom>
              <a:blipFill>
                <a:blip r:embed="rId4"/>
                <a:stretch>
                  <a:fillRect b="-4950"/>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EEDA973A-B8D2-47FA-A25E-7EB885B1AE9B}"/>
              </a:ext>
            </a:extLst>
          </p:cNvPr>
          <p:cNvSpPr txBox="1"/>
          <p:nvPr/>
        </p:nvSpPr>
        <p:spPr>
          <a:xfrm>
            <a:off x="683568" y="5440411"/>
            <a:ext cx="7992888" cy="707886"/>
          </a:xfrm>
          <a:prstGeom prst="rect">
            <a:avLst/>
          </a:prstGeom>
          <a:noFill/>
        </p:spPr>
        <p:txBody>
          <a:bodyPr wrap="square" rtlCol="0">
            <a:spAutoFit/>
          </a:bodyPr>
          <a:lstStyle/>
          <a:p>
            <a:pPr marL="360000" indent="-457200"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試行は独立</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しており，順列の確率である（表の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の目が出る確率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2/36</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は最初に</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次に</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の目が出る組合せを含めた確率）。</a:t>
            </a:r>
          </a:p>
        </p:txBody>
      </p:sp>
      <p:sp>
        <p:nvSpPr>
          <p:cNvPr id="8" name="正方形/長方形 7">
            <a:extLst>
              <a:ext uri="{FF2B5EF4-FFF2-40B4-BE49-F238E27FC236}">
                <a16:creationId xmlns:a16="http://schemas.microsoft.com/office/drawing/2014/main" id="{B4148408-0A57-49CC-BCF3-1ED3CD8C079A}"/>
              </a:ext>
            </a:extLst>
          </p:cNvPr>
          <p:cNvSpPr/>
          <p:nvPr/>
        </p:nvSpPr>
        <p:spPr>
          <a:xfrm>
            <a:off x="683568" y="3284983"/>
            <a:ext cx="954107" cy="461665"/>
          </a:xfrm>
          <a:prstGeom prst="rect">
            <a:avLst/>
          </a:prstGeom>
        </p:spPr>
        <p:txBody>
          <a:bodyPr wrap="none">
            <a:spAutoFit/>
          </a:bodyPr>
          <a:lstStyle/>
          <a:p>
            <a:r>
              <a:rPr lang="ja-JP" altLang="en-US" dirty="0">
                <a:solidFill>
                  <a:srgbClr val="FFFF00"/>
                </a:solidFill>
                <a:latin typeface="+mj-ea"/>
                <a:cs typeface="Times New Roman" panose="02020603050405020304" pitchFamily="18" charset="0"/>
              </a:rPr>
              <a:t>平均</a:t>
            </a:r>
            <a:r>
              <a:rPr lang="en-US" altLang="ja-JP" dirty="0">
                <a:solidFill>
                  <a:schemeClr val="bg1"/>
                </a:solidFill>
                <a:latin typeface="+mj-ea"/>
                <a:cs typeface="Times New Roman" panose="02020603050405020304" pitchFamily="18" charset="0"/>
              </a:rPr>
              <a:t>=</a:t>
            </a:r>
            <a:endParaRPr lang="ja-JP" altLang="en-US" dirty="0"/>
          </a:p>
        </p:txBody>
      </p:sp>
      <p:sp>
        <p:nvSpPr>
          <p:cNvPr id="10" name="正方形/長方形 9">
            <a:extLst>
              <a:ext uri="{FF2B5EF4-FFF2-40B4-BE49-F238E27FC236}">
                <a16:creationId xmlns:a16="http://schemas.microsoft.com/office/drawing/2014/main" id="{D1329EAF-8749-4A57-891F-BF5BDF34401E}"/>
              </a:ext>
            </a:extLst>
          </p:cNvPr>
          <p:cNvSpPr/>
          <p:nvPr/>
        </p:nvSpPr>
        <p:spPr>
          <a:xfrm>
            <a:off x="675754" y="3740374"/>
            <a:ext cx="954107" cy="461665"/>
          </a:xfrm>
          <a:prstGeom prst="rect">
            <a:avLst/>
          </a:prstGeom>
        </p:spPr>
        <p:txBody>
          <a:bodyPr wrap="none">
            <a:spAutoFit/>
          </a:bodyPr>
          <a:lstStyle/>
          <a:p>
            <a:r>
              <a:rPr lang="ja-JP" altLang="en-US" dirty="0">
                <a:solidFill>
                  <a:srgbClr val="FFFF00"/>
                </a:solidFill>
                <a:latin typeface="+mj-ea"/>
                <a:cs typeface="Times New Roman" panose="02020603050405020304" pitchFamily="18" charset="0"/>
              </a:rPr>
              <a:t>分散</a:t>
            </a:r>
            <a:r>
              <a:rPr lang="en-US" altLang="ja-JP" dirty="0">
                <a:solidFill>
                  <a:schemeClr val="bg1"/>
                </a:solidFill>
                <a:latin typeface="+mj-ea"/>
                <a:cs typeface="Times New Roman" panose="02020603050405020304" pitchFamily="18" charset="0"/>
              </a:rPr>
              <a:t>=</a:t>
            </a:r>
            <a:endParaRPr lang="ja-JP" altLang="en-US" dirty="0"/>
          </a:p>
        </p:txBody>
      </p:sp>
      <p:sp>
        <p:nvSpPr>
          <p:cNvPr id="11" name="正方形/長方形 10">
            <a:extLst>
              <a:ext uri="{FF2B5EF4-FFF2-40B4-BE49-F238E27FC236}">
                <a16:creationId xmlns:a16="http://schemas.microsoft.com/office/drawing/2014/main" id="{A40D06F4-4D8E-4F76-B143-7196BCD47CD9}"/>
              </a:ext>
            </a:extLst>
          </p:cNvPr>
          <p:cNvSpPr/>
          <p:nvPr/>
        </p:nvSpPr>
        <p:spPr>
          <a:xfrm>
            <a:off x="670417" y="4293479"/>
            <a:ext cx="1569660" cy="461665"/>
          </a:xfrm>
          <a:prstGeom prst="rect">
            <a:avLst/>
          </a:prstGeom>
        </p:spPr>
        <p:txBody>
          <a:bodyPr wrap="none">
            <a:spAutoFit/>
          </a:bodyPr>
          <a:lstStyle/>
          <a:p>
            <a:r>
              <a:rPr lang="ja-JP" altLang="en-US" dirty="0">
                <a:solidFill>
                  <a:srgbClr val="FFFF00"/>
                </a:solidFill>
                <a:latin typeface="+mj-ea"/>
                <a:cs typeface="Times New Roman" panose="02020603050405020304" pitchFamily="18" charset="0"/>
              </a:rPr>
              <a:t>標準偏差</a:t>
            </a:r>
            <a:r>
              <a:rPr lang="en-US" altLang="ja-JP" dirty="0">
                <a:solidFill>
                  <a:schemeClr val="bg1"/>
                </a:solidFill>
                <a:latin typeface="+mj-ea"/>
                <a:cs typeface="Times New Roman" panose="02020603050405020304" pitchFamily="18" charset="0"/>
              </a:rPr>
              <a:t>=</a:t>
            </a:r>
            <a:endParaRPr lang="ja-JP" altLang="en-US" dirty="0"/>
          </a:p>
        </p:txBody>
      </p:sp>
      <p:sp>
        <p:nvSpPr>
          <p:cNvPr id="12" name="正方形/長方形 11">
            <a:extLst>
              <a:ext uri="{FF2B5EF4-FFF2-40B4-BE49-F238E27FC236}">
                <a16:creationId xmlns:a16="http://schemas.microsoft.com/office/drawing/2014/main" id="{130A02C7-E99E-4476-8D70-3CB08A1D4604}"/>
              </a:ext>
            </a:extLst>
          </p:cNvPr>
          <p:cNvSpPr/>
          <p:nvPr/>
        </p:nvSpPr>
        <p:spPr>
          <a:xfrm>
            <a:off x="664319" y="4903499"/>
            <a:ext cx="4562467" cy="461665"/>
          </a:xfrm>
          <a:prstGeom prst="rect">
            <a:avLst/>
          </a:prstGeom>
        </p:spPr>
        <p:txBody>
          <a:bodyPr wrap="none">
            <a:spAutoFit/>
          </a:bodyPr>
          <a:lstStyle/>
          <a:p>
            <a:r>
              <a:rPr lang="ja-JP" altLang="en-US" dirty="0">
                <a:solidFill>
                  <a:srgbClr val="FFFF00"/>
                </a:solidFill>
                <a:latin typeface="+mj-ea"/>
                <a:cs typeface="Times New Roman" panose="02020603050405020304" pitchFamily="18" charset="0"/>
              </a:rPr>
              <a:t>最初に</a:t>
            </a:r>
            <a:r>
              <a:rPr lang="en-US" altLang="ja-JP" dirty="0">
                <a:solidFill>
                  <a:srgbClr val="FFFF00"/>
                </a:solidFill>
                <a:latin typeface="+mj-ea"/>
                <a:cs typeface="Times New Roman" panose="02020603050405020304" pitchFamily="18" charset="0"/>
              </a:rPr>
              <a:t>5</a:t>
            </a:r>
            <a:r>
              <a:rPr lang="ja-JP" altLang="en-US" dirty="0" err="1">
                <a:solidFill>
                  <a:srgbClr val="FFFF00"/>
                </a:solidFill>
                <a:latin typeface="+mj-ea"/>
                <a:cs typeface="Times New Roman" panose="02020603050405020304" pitchFamily="18" charset="0"/>
              </a:rPr>
              <a:t>，</a:t>
            </a:r>
            <a:r>
              <a:rPr lang="ja-JP" altLang="en-US" dirty="0">
                <a:solidFill>
                  <a:srgbClr val="FFFF00"/>
                </a:solidFill>
                <a:latin typeface="+mj-ea"/>
                <a:cs typeface="Times New Roman" panose="02020603050405020304" pitchFamily="18" charset="0"/>
              </a:rPr>
              <a:t>次に</a:t>
            </a:r>
            <a:r>
              <a:rPr lang="en-US" altLang="ja-JP" dirty="0">
                <a:solidFill>
                  <a:srgbClr val="FFFF00"/>
                </a:solidFill>
                <a:latin typeface="+mj-ea"/>
                <a:cs typeface="Times New Roman" panose="02020603050405020304" pitchFamily="18" charset="0"/>
              </a:rPr>
              <a:t>6</a:t>
            </a:r>
            <a:r>
              <a:rPr lang="ja-JP" altLang="en-US" dirty="0">
                <a:solidFill>
                  <a:srgbClr val="FFFF00"/>
                </a:solidFill>
                <a:latin typeface="+mj-ea"/>
                <a:cs typeface="Times New Roman" panose="02020603050405020304" pitchFamily="18" charset="0"/>
              </a:rPr>
              <a:t>の目が出る確率</a:t>
            </a:r>
            <a:r>
              <a:rPr lang="en-US" altLang="ja-JP" dirty="0">
                <a:solidFill>
                  <a:schemeClr val="bg1"/>
                </a:solidFill>
                <a:latin typeface="+mj-ea"/>
                <a:cs typeface="Times New Roman" panose="02020603050405020304" pitchFamily="18" charset="0"/>
              </a:rPr>
              <a:t>= </a:t>
            </a:r>
            <a:endParaRPr lang="ja-JP" altLang="en-US" dirty="0"/>
          </a:p>
        </p:txBody>
      </p:sp>
    </p:spTree>
    <p:extLst>
      <p:ext uri="{BB962C8B-B14F-4D97-AF65-F5344CB8AC3E}">
        <p14:creationId xmlns:p14="http://schemas.microsoft.com/office/powerpoint/2010/main" val="28689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3" grpId="0"/>
      <p:bldP spid="4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主な</a:t>
            </a:r>
            <a:r>
              <a:rPr kumimoji="1"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（本書で扱う）</a:t>
            </a:r>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確率分布</a:t>
            </a:r>
          </a:p>
        </p:txBody>
      </p:sp>
      <p:sp>
        <p:nvSpPr>
          <p:cNvPr id="6" name="テキスト ボックス 5"/>
          <p:cNvSpPr txBox="1"/>
          <p:nvPr/>
        </p:nvSpPr>
        <p:spPr>
          <a:xfrm>
            <a:off x="1224262" y="2789051"/>
            <a:ext cx="954107" cy="400110"/>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離散型</a:t>
            </a:r>
            <a:endParaRPr kumimoji="1" lang="en-US" altLang="ja-JP" sz="2000" dirty="0">
              <a:solidFill>
                <a:schemeClr val="bg1"/>
              </a:solidFill>
              <a:latin typeface="ＭＳ Ｐゴシック" pitchFamily="50" charset="-128"/>
              <a:ea typeface="ＭＳ Ｐゴシック" pitchFamily="50" charset="-128"/>
              <a:cs typeface="Meiryo UI" pitchFamily="50" charset="-128"/>
            </a:endParaRPr>
          </a:p>
        </p:txBody>
      </p:sp>
      <p:sp>
        <p:nvSpPr>
          <p:cNvPr id="7" name="テキスト ボックス 6"/>
          <p:cNvSpPr txBox="1"/>
          <p:nvPr/>
        </p:nvSpPr>
        <p:spPr>
          <a:xfrm>
            <a:off x="2491203" y="2374229"/>
            <a:ext cx="1210588" cy="400110"/>
          </a:xfrm>
          <a:prstGeom prst="rect">
            <a:avLst/>
          </a:prstGeom>
          <a:noFill/>
        </p:spPr>
        <p:txBody>
          <a:bodyPr wrap="non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一様分布</a:t>
            </a:r>
            <a:endParaRPr kumimoji="1" lang="ja-JP" altLang="en-US" sz="1800" dirty="0">
              <a:solidFill>
                <a:schemeClr val="bg1"/>
              </a:solidFill>
              <a:latin typeface="ＭＳ Ｐゴシック" pitchFamily="50" charset="-128"/>
              <a:ea typeface="ＭＳ Ｐゴシック" pitchFamily="50" charset="-128"/>
              <a:cs typeface="Meiryo UI" pitchFamily="50" charset="-128"/>
            </a:endParaRPr>
          </a:p>
        </p:txBody>
      </p:sp>
      <p:sp>
        <p:nvSpPr>
          <p:cNvPr id="8" name="テキスト ボックス 7"/>
          <p:cNvSpPr txBox="1"/>
          <p:nvPr/>
        </p:nvSpPr>
        <p:spPr>
          <a:xfrm>
            <a:off x="2491203" y="2796897"/>
            <a:ext cx="1210588" cy="400110"/>
          </a:xfrm>
          <a:prstGeom prst="rect">
            <a:avLst/>
          </a:prstGeom>
          <a:noFill/>
        </p:spPr>
        <p:txBody>
          <a:bodyPr wrap="non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二項分布</a:t>
            </a:r>
          </a:p>
        </p:txBody>
      </p:sp>
      <p:sp>
        <p:nvSpPr>
          <p:cNvPr id="9" name="テキスト ボックス 8"/>
          <p:cNvSpPr txBox="1"/>
          <p:nvPr/>
        </p:nvSpPr>
        <p:spPr>
          <a:xfrm>
            <a:off x="2505975" y="3177012"/>
            <a:ext cx="1601721" cy="400110"/>
          </a:xfrm>
          <a:prstGeom prst="rect">
            <a:avLst/>
          </a:prstGeom>
          <a:noFill/>
        </p:spPr>
        <p:txBody>
          <a:bodyPr wrap="non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ポアソン分布</a:t>
            </a:r>
          </a:p>
        </p:txBody>
      </p:sp>
      <p:sp>
        <p:nvSpPr>
          <p:cNvPr id="10" name="テキスト ボックス 9"/>
          <p:cNvSpPr txBox="1"/>
          <p:nvPr/>
        </p:nvSpPr>
        <p:spPr>
          <a:xfrm>
            <a:off x="2505975" y="3902366"/>
            <a:ext cx="1210588" cy="400110"/>
          </a:xfrm>
          <a:prstGeom prst="rect">
            <a:avLst/>
          </a:prstGeom>
          <a:noFill/>
        </p:spPr>
        <p:txBody>
          <a:bodyPr wrap="none" rtlCol="0">
            <a:spAutoFit/>
          </a:bodyPr>
          <a:lstStyle/>
          <a:p>
            <a:r>
              <a:rPr kumimoji="1" lang="ja-JP" altLang="en-US" sz="2000" dirty="0">
                <a:solidFill>
                  <a:srgbClr val="FFC000"/>
                </a:solidFill>
                <a:latin typeface="ＭＳ Ｐゴシック" pitchFamily="50" charset="-128"/>
                <a:ea typeface="ＭＳ Ｐゴシック" pitchFamily="50" charset="-128"/>
                <a:cs typeface="Meiryo UI" pitchFamily="50" charset="-128"/>
              </a:rPr>
              <a:t>正規分布</a:t>
            </a:r>
          </a:p>
        </p:txBody>
      </p:sp>
      <p:sp>
        <p:nvSpPr>
          <p:cNvPr id="11" name="テキスト ボックス 10"/>
          <p:cNvSpPr txBox="1"/>
          <p:nvPr/>
        </p:nvSpPr>
        <p:spPr>
          <a:xfrm>
            <a:off x="2505975" y="4302476"/>
            <a:ext cx="2430474" cy="400110"/>
          </a:xfrm>
          <a:prstGeom prst="rect">
            <a:avLst/>
          </a:prstGeom>
          <a:noFill/>
        </p:spPr>
        <p:txBody>
          <a:bodyPr wrap="none" rtlCol="0">
            <a:spAutoFit/>
          </a:bodyPr>
          <a:lstStyle/>
          <a:p>
            <a:r>
              <a:rPr kumimoji="1" lang="en-US" altLang="ja-JP" sz="2000" dirty="0">
                <a:solidFill>
                  <a:srgbClr val="FFC000"/>
                </a:solidFill>
                <a:latin typeface="ＭＳ Ｐゴシック" pitchFamily="50" charset="-128"/>
                <a:ea typeface="ＭＳ Ｐゴシック" pitchFamily="50" charset="-128"/>
                <a:cs typeface="Meiryo UI" pitchFamily="50" charset="-128"/>
              </a:rPr>
              <a:t>z</a:t>
            </a:r>
            <a:r>
              <a:rPr kumimoji="1" lang="ja-JP" altLang="en-US" sz="2000" dirty="0">
                <a:solidFill>
                  <a:srgbClr val="FFC000"/>
                </a:solidFill>
                <a:latin typeface="ＭＳ Ｐゴシック" pitchFamily="50" charset="-128"/>
                <a:ea typeface="ＭＳ Ｐゴシック" pitchFamily="50" charset="-128"/>
                <a:cs typeface="Meiryo UI" pitchFamily="50" charset="-128"/>
              </a:rPr>
              <a:t>分布</a:t>
            </a:r>
            <a:r>
              <a:rPr kumimoji="1" lang="ja-JP" altLang="en-US" sz="1800" dirty="0">
                <a:solidFill>
                  <a:srgbClr val="FFC000"/>
                </a:solidFill>
                <a:latin typeface="ＭＳ Ｐゴシック" pitchFamily="50" charset="-128"/>
                <a:ea typeface="ＭＳ Ｐゴシック" pitchFamily="50" charset="-128"/>
                <a:cs typeface="Meiryo UI" pitchFamily="50" charset="-128"/>
              </a:rPr>
              <a:t>（標準正規分布）</a:t>
            </a:r>
          </a:p>
        </p:txBody>
      </p:sp>
      <p:sp>
        <p:nvSpPr>
          <p:cNvPr id="12" name="テキスト ボックス 11"/>
          <p:cNvSpPr txBox="1"/>
          <p:nvPr/>
        </p:nvSpPr>
        <p:spPr>
          <a:xfrm>
            <a:off x="2491203" y="4702586"/>
            <a:ext cx="795411" cy="400110"/>
          </a:xfrm>
          <a:prstGeom prst="rect">
            <a:avLst/>
          </a:prstGeom>
          <a:noFill/>
        </p:spPr>
        <p:txBody>
          <a:bodyPr wrap="none" rtlCol="0">
            <a:spAutoFit/>
          </a:bodyPr>
          <a:lstStyle/>
          <a:p>
            <a:r>
              <a:rPr kumimoji="1" lang="en-US" altLang="ja-JP" sz="2000" dirty="0">
                <a:solidFill>
                  <a:srgbClr val="FFC000"/>
                </a:solidFill>
                <a:latin typeface="ＭＳ Ｐゴシック" pitchFamily="50" charset="-128"/>
                <a:ea typeface="ＭＳ Ｐゴシック" pitchFamily="50" charset="-128"/>
                <a:cs typeface="Meiryo UI" pitchFamily="50" charset="-128"/>
              </a:rPr>
              <a:t>t</a:t>
            </a:r>
            <a:r>
              <a:rPr kumimoji="1" lang="ja-JP" altLang="en-US" sz="2000" dirty="0">
                <a:solidFill>
                  <a:srgbClr val="FFC000"/>
                </a:solidFill>
                <a:latin typeface="ＭＳ Ｐゴシック" pitchFamily="50" charset="-128"/>
                <a:ea typeface="ＭＳ Ｐゴシック" pitchFamily="50" charset="-128"/>
                <a:cs typeface="Meiryo UI" pitchFamily="50" charset="-128"/>
              </a:rPr>
              <a:t>分布</a:t>
            </a:r>
          </a:p>
        </p:txBody>
      </p:sp>
      <p:sp>
        <p:nvSpPr>
          <p:cNvPr id="13" name="テキスト ボックス 12"/>
          <p:cNvSpPr txBox="1"/>
          <p:nvPr/>
        </p:nvSpPr>
        <p:spPr>
          <a:xfrm>
            <a:off x="2491203" y="5102696"/>
            <a:ext cx="1039067" cy="400110"/>
          </a:xfrm>
          <a:prstGeom prst="rect">
            <a:avLst/>
          </a:prstGeom>
          <a:noFill/>
        </p:spPr>
        <p:txBody>
          <a:bodyPr wrap="none" rtlCol="0">
            <a:spAutoFit/>
          </a:bodyPr>
          <a:lstStyle/>
          <a:p>
            <a:r>
              <a:rPr kumimoji="1" lang="en-US" altLang="ja-JP" sz="2000" dirty="0">
                <a:solidFill>
                  <a:srgbClr val="FFC000"/>
                </a:solidFill>
                <a:latin typeface="ＭＳ Ｐゴシック" pitchFamily="50" charset="-128"/>
                <a:ea typeface="ＭＳ Ｐゴシック" pitchFamily="50" charset="-128"/>
                <a:cs typeface="Meiryo UI" pitchFamily="50" charset="-128"/>
              </a:rPr>
              <a:t>χ</a:t>
            </a:r>
            <a:r>
              <a:rPr kumimoji="1" lang="en-US" altLang="ja-JP" sz="2000" baseline="30000" dirty="0">
                <a:solidFill>
                  <a:srgbClr val="FFC000"/>
                </a:solidFill>
                <a:latin typeface="ＭＳ Ｐゴシック" pitchFamily="50" charset="-128"/>
                <a:ea typeface="ＭＳ Ｐゴシック" pitchFamily="50" charset="-128"/>
                <a:cs typeface="Meiryo UI" pitchFamily="50" charset="-128"/>
              </a:rPr>
              <a:t>2</a:t>
            </a:r>
            <a:r>
              <a:rPr kumimoji="1" lang="ja-JP" altLang="en-US" sz="2000" dirty="0">
                <a:solidFill>
                  <a:srgbClr val="FFC000"/>
                </a:solidFill>
                <a:latin typeface="ＭＳ Ｐゴシック" pitchFamily="50" charset="-128"/>
                <a:ea typeface="ＭＳ Ｐゴシック" pitchFamily="50" charset="-128"/>
                <a:cs typeface="Meiryo UI" pitchFamily="50" charset="-128"/>
              </a:rPr>
              <a:t>分布</a:t>
            </a:r>
          </a:p>
        </p:txBody>
      </p:sp>
      <p:sp>
        <p:nvSpPr>
          <p:cNvPr id="14" name="テキスト ボックス 13"/>
          <p:cNvSpPr txBox="1"/>
          <p:nvPr/>
        </p:nvSpPr>
        <p:spPr>
          <a:xfrm>
            <a:off x="2491203" y="5494589"/>
            <a:ext cx="843501" cy="400110"/>
          </a:xfrm>
          <a:prstGeom prst="rect">
            <a:avLst/>
          </a:prstGeom>
          <a:noFill/>
        </p:spPr>
        <p:txBody>
          <a:bodyPr wrap="none" rtlCol="0">
            <a:spAutoFit/>
          </a:bodyPr>
          <a:lstStyle/>
          <a:p>
            <a:r>
              <a:rPr kumimoji="1" lang="en-US" altLang="ja-JP" sz="2000" dirty="0">
                <a:solidFill>
                  <a:srgbClr val="FFC000"/>
                </a:solidFill>
                <a:latin typeface="ＭＳ Ｐゴシック" pitchFamily="50" charset="-128"/>
                <a:ea typeface="ＭＳ Ｐゴシック" pitchFamily="50" charset="-128"/>
                <a:cs typeface="Meiryo UI" pitchFamily="50" charset="-128"/>
              </a:rPr>
              <a:t>F</a:t>
            </a:r>
            <a:r>
              <a:rPr kumimoji="1" lang="ja-JP" altLang="en-US" sz="2000" dirty="0">
                <a:solidFill>
                  <a:srgbClr val="FFC000"/>
                </a:solidFill>
                <a:latin typeface="ＭＳ Ｐゴシック" pitchFamily="50" charset="-128"/>
                <a:ea typeface="ＭＳ Ｐゴシック" pitchFamily="50" charset="-128"/>
                <a:cs typeface="Meiryo UI" pitchFamily="50" charset="-128"/>
              </a:rPr>
              <a:t>分布</a:t>
            </a:r>
          </a:p>
        </p:txBody>
      </p:sp>
      <p:sp>
        <p:nvSpPr>
          <p:cNvPr id="15" name="テキスト ボックス 14"/>
          <p:cNvSpPr txBox="1"/>
          <p:nvPr/>
        </p:nvSpPr>
        <p:spPr>
          <a:xfrm>
            <a:off x="1253706" y="4702586"/>
            <a:ext cx="954107" cy="400110"/>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連続型</a:t>
            </a:r>
          </a:p>
        </p:txBody>
      </p:sp>
      <p:cxnSp>
        <p:nvCxnSpPr>
          <p:cNvPr id="16" name="直線コネクタ 15"/>
          <p:cNvCxnSpPr>
            <a:cxnSpLocks/>
          </p:cNvCxnSpPr>
          <p:nvPr/>
        </p:nvCxnSpPr>
        <p:spPr>
          <a:xfrm>
            <a:off x="877695" y="4005064"/>
            <a:ext cx="173348"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cxnSpLocks/>
          </p:cNvCxnSpPr>
          <p:nvPr/>
        </p:nvCxnSpPr>
        <p:spPr>
          <a:xfrm flipH="1">
            <a:off x="1049747" y="2973757"/>
            <a:ext cx="1296" cy="194876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cxnSpLocks/>
            <a:endCxn id="6" idx="1"/>
          </p:cNvCxnSpPr>
          <p:nvPr/>
        </p:nvCxnSpPr>
        <p:spPr>
          <a:xfrm>
            <a:off x="1051043" y="2989106"/>
            <a:ext cx="173219"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a:endCxn id="15" idx="1"/>
          </p:cNvCxnSpPr>
          <p:nvPr/>
        </p:nvCxnSpPr>
        <p:spPr>
          <a:xfrm>
            <a:off x="1051043" y="4902641"/>
            <a:ext cx="202663"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cxnSpLocks/>
          </p:cNvCxnSpPr>
          <p:nvPr/>
        </p:nvCxnSpPr>
        <p:spPr>
          <a:xfrm>
            <a:off x="2207813" y="2563382"/>
            <a:ext cx="7794" cy="82751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p:cNvCxnSpPr>
          <p:nvPr/>
        </p:nvCxnSpPr>
        <p:spPr>
          <a:xfrm>
            <a:off x="2207813" y="2574284"/>
            <a:ext cx="184473"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090706" y="2996952"/>
            <a:ext cx="30158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p:cNvCxnSpPr>
          <p:nvPr/>
        </p:nvCxnSpPr>
        <p:spPr>
          <a:xfrm>
            <a:off x="2200367" y="3375660"/>
            <a:ext cx="191919" cy="1407"/>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p:cNvCxnSpPr>
          <p:nvPr/>
        </p:nvCxnSpPr>
        <p:spPr>
          <a:xfrm flipH="1">
            <a:off x="2245735" y="4053840"/>
            <a:ext cx="7972" cy="1623175"/>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a:off x="2245735" y="4066464"/>
            <a:ext cx="24595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cxnSpLocks/>
          </p:cNvCxnSpPr>
          <p:nvPr/>
        </p:nvCxnSpPr>
        <p:spPr>
          <a:xfrm>
            <a:off x="2245735" y="4484902"/>
            <a:ext cx="234214"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cxnSpLocks/>
            <a:endCxn id="12" idx="1"/>
          </p:cNvCxnSpPr>
          <p:nvPr/>
        </p:nvCxnSpPr>
        <p:spPr>
          <a:xfrm>
            <a:off x="2120757" y="4902641"/>
            <a:ext cx="370446"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cxnSpLocks/>
          </p:cNvCxnSpPr>
          <p:nvPr/>
        </p:nvCxnSpPr>
        <p:spPr>
          <a:xfrm>
            <a:off x="2245735" y="5285122"/>
            <a:ext cx="234214"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cxnSpLocks/>
          </p:cNvCxnSpPr>
          <p:nvPr/>
        </p:nvCxnSpPr>
        <p:spPr>
          <a:xfrm>
            <a:off x="2245735" y="5661248"/>
            <a:ext cx="234214"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07274EE6-C498-4664-8252-D259ECDCA10E}"/>
              </a:ext>
            </a:extLst>
          </p:cNvPr>
          <p:cNvSpPr txBox="1"/>
          <p:nvPr/>
        </p:nvSpPr>
        <p:spPr>
          <a:xfrm>
            <a:off x="395536" y="3167867"/>
            <a:ext cx="492443" cy="1631216"/>
          </a:xfrm>
          <a:prstGeom prst="rect">
            <a:avLst/>
          </a:prstGeom>
          <a:noFill/>
        </p:spPr>
        <p:txBody>
          <a:bodyPr vert="eaVert"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主な確率分布</a:t>
            </a:r>
          </a:p>
        </p:txBody>
      </p:sp>
      <p:sp>
        <p:nvSpPr>
          <p:cNvPr id="61" name="テキスト ボックス 60">
            <a:extLst>
              <a:ext uri="{FF2B5EF4-FFF2-40B4-BE49-F238E27FC236}">
                <a16:creationId xmlns:a16="http://schemas.microsoft.com/office/drawing/2014/main" id="{04789504-78A8-4368-82E8-A4D7E52CEAC1}"/>
              </a:ext>
            </a:extLst>
          </p:cNvPr>
          <p:cNvSpPr txBox="1"/>
          <p:nvPr/>
        </p:nvSpPr>
        <p:spPr>
          <a:xfrm>
            <a:off x="3536083" y="2408091"/>
            <a:ext cx="4246675"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：全変数の値の確率が一定の分布（連続型もある）</a:t>
            </a:r>
          </a:p>
        </p:txBody>
      </p:sp>
      <p:sp>
        <p:nvSpPr>
          <p:cNvPr id="65" name="テキスト ボックス 64">
            <a:extLst>
              <a:ext uri="{FF2B5EF4-FFF2-40B4-BE49-F238E27FC236}">
                <a16:creationId xmlns:a16="http://schemas.microsoft.com/office/drawing/2014/main" id="{EA184CF7-9214-4502-83D2-35C61806945B}"/>
              </a:ext>
            </a:extLst>
          </p:cNvPr>
          <p:cNvSpPr txBox="1"/>
          <p:nvPr/>
        </p:nvSpPr>
        <p:spPr>
          <a:xfrm>
            <a:off x="3530270" y="2842326"/>
            <a:ext cx="4871847"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：ベルヌーイ試行（後述）の成功回数を確率変数とした分布</a:t>
            </a:r>
          </a:p>
        </p:txBody>
      </p:sp>
      <p:sp>
        <p:nvSpPr>
          <p:cNvPr id="66" name="テキスト ボックス 65">
            <a:extLst>
              <a:ext uri="{FF2B5EF4-FFF2-40B4-BE49-F238E27FC236}">
                <a16:creationId xmlns:a16="http://schemas.microsoft.com/office/drawing/2014/main" id="{FF3A3524-74F9-4378-B39D-BE8278096611}"/>
              </a:ext>
            </a:extLst>
          </p:cNvPr>
          <p:cNvSpPr txBox="1"/>
          <p:nvPr/>
        </p:nvSpPr>
        <p:spPr>
          <a:xfrm>
            <a:off x="3970056" y="3214077"/>
            <a:ext cx="4567276"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：試行回数が多く，確率が小さい事象を対象とした分布</a:t>
            </a:r>
          </a:p>
        </p:txBody>
      </p:sp>
      <p:sp>
        <p:nvSpPr>
          <p:cNvPr id="67" name="テキスト ボックス 66">
            <a:extLst>
              <a:ext uri="{FF2B5EF4-FFF2-40B4-BE49-F238E27FC236}">
                <a16:creationId xmlns:a16="http://schemas.microsoft.com/office/drawing/2014/main" id="{B48B648F-351A-40D9-BEC5-34DE618CA343}"/>
              </a:ext>
            </a:extLst>
          </p:cNvPr>
          <p:cNvSpPr txBox="1"/>
          <p:nvPr/>
        </p:nvSpPr>
        <p:spPr>
          <a:xfrm>
            <a:off x="3551994" y="3940838"/>
            <a:ext cx="3853940"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：試行回数が多い二項分布に近似させた分布</a:t>
            </a:r>
          </a:p>
        </p:txBody>
      </p:sp>
      <p:sp>
        <p:nvSpPr>
          <p:cNvPr id="69" name="テキスト ボックス 68">
            <a:extLst>
              <a:ext uri="{FF2B5EF4-FFF2-40B4-BE49-F238E27FC236}">
                <a16:creationId xmlns:a16="http://schemas.microsoft.com/office/drawing/2014/main" id="{AE343EDC-771E-44E2-9957-9407FF1E680E}"/>
              </a:ext>
            </a:extLst>
          </p:cNvPr>
          <p:cNvSpPr txBox="1"/>
          <p:nvPr/>
        </p:nvSpPr>
        <p:spPr>
          <a:xfrm>
            <a:off x="4788024" y="4343163"/>
            <a:ext cx="3520516"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：正規分布の平均を</a:t>
            </a:r>
            <a:r>
              <a:rPr kumimoji="1" lang="en-US" altLang="ja-JP" sz="1500" dirty="0">
                <a:solidFill>
                  <a:schemeClr val="bg1"/>
                </a:solidFill>
                <a:latin typeface="ＭＳ Ｐゴシック" pitchFamily="50" charset="-128"/>
                <a:ea typeface="ＭＳ Ｐゴシック" pitchFamily="50" charset="-128"/>
                <a:cs typeface="Meiryo UI" pitchFamily="50" charset="-128"/>
              </a:rPr>
              <a:t>0</a:t>
            </a:r>
            <a:r>
              <a:rPr kumimoji="1" lang="ja-JP" altLang="en-US" sz="1500" dirty="0" err="1">
                <a:solidFill>
                  <a:schemeClr val="bg1"/>
                </a:solidFill>
                <a:latin typeface="ＭＳ Ｐゴシック" pitchFamily="50" charset="-128"/>
                <a:ea typeface="ＭＳ Ｐゴシック" pitchFamily="50" charset="-128"/>
                <a:cs typeface="Meiryo UI" pitchFamily="50" charset="-128"/>
              </a:rPr>
              <a:t>，</a:t>
            </a:r>
            <a:r>
              <a:rPr kumimoji="1" lang="ja-JP" altLang="en-US" sz="1500" dirty="0">
                <a:solidFill>
                  <a:schemeClr val="bg1"/>
                </a:solidFill>
                <a:latin typeface="ＭＳ Ｐゴシック" pitchFamily="50" charset="-128"/>
                <a:ea typeface="ＭＳ Ｐゴシック" pitchFamily="50" charset="-128"/>
                <a:cs typeface="Meiryo UI" pitchFamily="50" charset="-128"/>
              </a:rPr>
              <a:t>分散を</a:t>
            </a:r>
            <a:r>
              <a:rPr kumimoji="1" lang="en-US" altLang="ja-JP" sz="1500" dirty="0">
                <a:solidFill>
                  <a:schemeClr val="bg1"/>
                </a:solidFill>
                <a:latin typeface="ＭＳ Ｐゴシック" pitchFamily="50" charset="-128"/>
                <a:ea typeface="ＭＳ Ｐゴシック" pitchFamily="50" charset="-128"/>
                <a:cs typeface="Meiryo UI" pitchFamily="50" charset="-128"/>
              </a:rPr>
              <a:t>1</a:t>
            </a:r>
            <a:r>
              <a:rPr kumimoji="1" lang="ja-JP" altLang="en-US" sz="1500" dirty="0">
                <a:solidFill>
                  <a:schemeClr val="bg1"/>
                </a:solidFill>
                <a:latin typeface="ＭＳ Ｐゴシック" pitchFamily="50" charset="-128"/>
                <a:ea typeface="ＭＳ Ｐゴシック" pitchFamily="50" charset="-128"/>
                <a:cs typeface="Meiryo UI" pitchFamily="50" charset="-128"/>
              </a:rPr>
              <a:t>とした分布</a:t>
            </a:r>
          </a:p>
        </p:txBody>
      </p:sp>
      <p:sp>
        <p:nvSpPr>
          <p:cNvPr id="70" name="テキスト ボックス 69">
            <a:extLst>
              <a:ext uri="{FF2B5EF4-FFF2-40B4-BE49-F238E27FC236}">
                <a16:creationId xmlns:a16="http://schemas.microsoft.com/office/drawing/2014/main" id="{60EE7155-0A23-4223-AC2D-3B5CAA85E747}"/>
              </a:ext>
            </a:extLst>
          </p:cNvPr>
          <p:cNvSpPr txBox="1"/>
          <p:nvPr/>
        </p:nvSpPr>
        <p:spPr>
          <a:xfrm>
            <a:off x="3152689" y="4745489"/>
            <a:ext cx="4493538"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：母分散が未知の場合に</a:t>
            </a:r>
            <a:r>
              <a:rPr kumimoji="1" lang="en-US" altLang="ja-JP" sz="1500" dirty="0">
                <a:solidFill>
                  <a:schemeClr val="bg1"/>
                </a:solidFill>
                <a:latin typeface="ＭＳ Ｐゴシック" pitchFamily="50" charset="-128"/>
                <a:ea typeface="ＭＳ Ｐゴシック" pitchFamily="50" charset="-128"/>
                <a:cs typeface="Meiryo UI" pitchFamily="50" charset="-128"/>
              </a:rPr>
              <a:t>z</a:t>
            </a:r>
            <a:r>
              <a:rPr kumimoji="1" lang="ja-JP" altLang="en-US" sz="1500" dirty="0">
                <a:solidFill>
                  <a:schemeClr val="bg1"/>
                </a:solidFill>
                <a:latin typeface="ＭＳ Ｐゴシック" pitchFamily="50" charset="-128"/>
                <a:ea typeface="ＭＳ Ｐゴシック" pitchFamily="50" charset="-128"/>
                <a:cs typeface="Meiryo UI" pitchFamily="50" charset="-128"/>
              </a:rPr>
              <a:t>分布の代わりに用いる分布</a:t>
            </a:r>
          </a:p>
        </p:txBody>
      </p:sp>
      <p:sp>
        <p:nvSpPr>
          <p:cNvPr id="71" name="テキスト ボックス 70">
            <a:extLst>
              <a:ext uri="{FF2B5EF4-FFF2-40B4-BE49-F238E27FC236}">
                <a16:creationId xmlns:a16="http://schemas.microsoft.com/office/drawing/2014/main" id="{8645F921-29A1-4873-9B0E-47D47A412063}"/>
              </a:ext>
            </a:extLst>
          </p:cNvPr>
          <p:cNvSpPr txBox="1"/>
          <p:nvPr/>
        </p:nvSpPr>
        <p:spPr>
          <a:xfrm>
            <a:off x="3383594" y="5171424"/>
            <a:ext cx="2472152"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：データの平方和が従う分布</a:t>
            </a:r>
          </a:p>
        </p:txBody>
      </p:sp>
      <p:sp>
        <p:nvSpPr>
          <p:cNvPr id="73" name="テキスト ボックス 72">
            <a:extLst>
              <a:ext uri="{FF2B5EF4-FFF2-40B4-BE49-F238E27FC236}">
                <a16:creationId xmlns:a16="http://schemas.microsoft.com/office/drawing/2014/main" id="{B72C35B1-9D0D-40CC-818A-202A54B22459}"/>
              </a:ext>
            </a:extLst>
          </p:cNvPr>
          <p:cNvSpPr txBox="1"/>
          <p:nvPr/>
        </p:nvSpPr>
        <p:spPr>
          <a:xfrm>
            <a:off x="3160000" y="5533061"/>
            <a:ext cx="1955985"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：分散の比が従う分布</a:t>
            </a:r>
          </a:p>
        </p:txBody>
      </p:sp>
    </p:spTree>
    <p:extLst>
      <p:ext uri="{BB962C8B-B14F-4D97-AF65-F5344CB8AC3E}">
        <p14:creationId xmlns:p14="http://schemas.microsoft.com/office/powerpoint/2010/main" val="395961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主な確率分布の形状例</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9745" y="3819744"/>
            <a:ext cx="1699263" cy="11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259631" y="5009228"/>
            <a:ext cx="1652321" cy="323165"/>
          </a:xfrm>
          <a:prstGeom prst="rect">
            <a:avLst/>
          </a:prstGeom>
          <a:noFill/>
        </p:spPr>
        <p:txBody>
          <a:bodyPr wrap="squar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標準正規分布</a:t>
            </a:r>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984" y="3819745"/>
            <a:ext cx="1699262" cy="11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4937266" y="5009228"/>
            <a:ext cx="1074894" cy="323165"/>
          </a:xfrm>
          <a:prstGeom prst="rect">
            <a:avLst/>
          </a:prstGeom>
          <a:noFill/>
        </p:spPr>
        <p:txBody>
          <a:bodyPr wrap="square" rtlCol="0">
            <a:spAutoFit/>
          </a:bodyPr>
          <a:lstStyle/>
          <a:p>
            <a:pPr algn="ctr"/>
            <a:r>
              <a:rPr kumimoji="1" lang="en-US" altLang="ja-JP" sz="1500" dirty="0">
                <a:solidFill>
                  <a:schemeClr val="bg1"/>
                </a:solidFill>
                <a:latin typeface="ＭＳ Ｐゴシック" pitchFamily="50" charset="-128"/>
                <a:ea typeface="ＭＳ Ｐゴシック" pitchFamily="50" charset="-128"/>
                <a:cs typeface="Meiryo UI" pitchFamily="50" charset="-128"/>
              </a:rPr>
              <a:t>χ</a:t>
            </a:r>
            <a:r>
              <a:rPr kumimoji="1" lang="en-US" altLang="ja-JP" sz="1500" baseline="30000" dirty="0">
                <a:solidFill>
                  <a:schemeClr val="bg1"/>
                </a:solidFill>
                <a:latin typeface="ＭＳ Ｐゴシック" pitchFamily="50" charset="-128"/>
                <a:ea typeface="ＭＳ Ｐゴシック" pitchFamily="50" charset="-128"/>
                <a:cs typeface="Meiryo UI" pitchFamily="50" charset="-128"/>
              </a:rPr>
              <a:t>2</a:t>
            </a:r>
            <a:r>
              <a:rPr kumimoji="1" lang="ja-JP" altLang="en-US" sz="1500" dirty="0">
                <a:solidFill>
                  <a:schemeClr val="bg1"/>
                </a:solidFill>
                <a:latin typeface="ＭＳ Ｐゴシック" pitchFamily="50" charset="-128"/>
                <a:ea typeface="ＭＳ Ｐゴシック" pitchFamily="50" charset="-128"/>
                <a:cs typeface="Meiryo UI" pitchFamily="50" charset="-128"/>
              </a:rPr>
              <a:t>分布</a:t>
            </a:r>
          </a:p>
        </p:txBody>
      </p:sp>
      <p:pic>
        <p:nvPicPr>
          <p:cNvPr id="410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28723" y="3819744"/>
            <a:ext cx="1699261" cy="118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294501" y="5009228"/>
            <a:ext cx="769867" cy="323165"/>
          </a:xfrm>
          <a:prstGeom prst="rect">
            <a:avLst/>
          </a:prstGeom>
          <a:noFill/>
        </p:spPr>
        <p:txBody>
          <a:bodyPr wrap="square" rtlCol="0">
            <a:spAutoFit/>
          </a:bodyPr>
          <a:lstStyle/>
          <a:p>
            <a:pPr algn="ctr"/>
            <a:r>
              <a:rPr kumimoji="1" lang="en-US" altLang="ja-JP" sz="1500" dirty="0">
                <a:solidFill>
                  <a:schemeClr val="bg1"/>
                </a:solidFill>
                <a:latin typeface="ＭＳ Ｐゴシック" pitchFamily="50" charset="-128"/>
                <a:ea typeface="ＭＳ Ｐゴシック" pitchFamily="50" charset="-128"/>
                <a:cs typeface="Meiryo UI" pitchFamily="50" charset="-128"/>
              </a:rPr>
              <a:t>t</a:t>
            </a:r>
            <a:r>
              <a:rPr kumimoji="1" lang="ja-JP" altLang="en-US" sz="1500" dirty="0">
                <a:solidFill>
                  <a:schemeClr val="bg1"/>
                </a:solidFill>
                <a:latin typeface="ＭＳ Ｐゴシック" pitchFamily="50" charset="-128"/>
                <a:ea typeface="ＭＳ Ｐゴシック" pitchFamily="50" charset="-128"/>
                <a:cs typeface="Meiryo UI" pitchFamily="50" charset="-128"/>
              </a:rPr>
              <a:t>分布</a:t>
            </a:r>
          </a:p>
        </p:txBody>
      </p:sp>
      <p:pic>
        <p:nvPicPr>
          <p:cNvPr id="410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27246" y="3819745"/>
            <a:ext cx="1699263" cy="11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6660232" y="5013176"/>
            <a:ext cx="769867" cy="323165"/>
          </a:xfrm>
          <a:prstGeom prst="rect">
            <a:avLst/>
          </a:prstGeom>
          <a:noFill/>
        </p:spPr>
        <p:txBody>
          <a:bodyPr wrap="square" rtlCol="0">
            <a:spAutoFit/>
          </a:bodyPr>
          <a:lstStyle/>
          <a:p>
            <a:pPr algn="ctr"/>
            <a:r>
              <a:rPr kumimoji="1" lang="en-US" altLang="ja-JP" sz="1500" dirty="0">
                <a:solidFill>
                  <a:schemeClr val="bg1"/>
                </a:solidFill>
                <a:latin typeface="ＭＳ Ｐゴシック" pitchFamily="50" charset="-128"/>
                <a:ea typeface="ＭＳ Ｐゴシック" pitchFamily="50" charset="-128"/>
                <a:cs typeface="Meiryo UI" pitchFamily="50" charset="-128"/>
              </a:rPr>
              <a:t>F</a:t>
            </a:r>
            <a:r>
              <a:rPr kumimoji="1" lang="ja-JP" altLang="en-US" sz="1500" dirty="0">
                <a:solidFill>
                  <a:schemeClr val="bg1"/>
                </a:solidFill>
                <a:latin typeface="ＭＳ Ｐゴシック" pitchFamily="50" charset="-128"/>
                <a:ea typeface="ＭＳ Ｐゴシック" pitchFamily="50" charset="-128"/>
                <a:cs typeface="Meiryo UI" pitchFamily="50" charset="-128"/>
              </a:rPr>
              <a:t>分布</a:t>
            </a:r>
          </a:p>
        </p:txBody>
      </p:sp>
      <p:pic>
        <p:nvPicPr>
          <p:cNvPr id="4102"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1071" y="2132856"/>
            <a:ext cx="1699263" cy="11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880850" y="3337665"/>
            <a:ext cx="1019859" cy="323165"/>
          </a:xfrm>
          <a:prstGeom prst="rect">
            <a:avLst/>
          </a:prstGeom>
          <a:noFill/>
        </p:spPr>
        <p:txBody>
          <a:bodyPr wrap="square" rtlCol="0">
            <a:spAutoFit/>
          </a:bodyPr>
          <a:lstStyle/>
          <a:p>
            <a:pPr algn="ctr"/>
            <a:r>
              <a:rPr kumimoji="1" lang="ja-JP" altLang="en-US" sz="1500" dirty="0">
                <a:solidFill>
                  <a:schemeClr val="bg1"/>
                </a:solidFill>
                <a:latin typeface="ＭＳ Ｐゴシック" pitchFamily="50" charset="-128"/>
                <a:ea typeface="ＭＳ Ｐゴシック" pitchFamily="50" charset="-128"/>
                <a:cs typeface="Meiryo UI" pitchFamily="50" charset="-128"/>
              </a:rPr>
              <a:t>二項分布</a:t>
            </a:r>
          </a:p>
        </p:txBody>
      </p:sp>
      <p:pic>
        <p:nvPicPr>
          <p:cNvPr id="4103"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49001" y="2132856"/>
            <a:ext cx="1699263" cy="11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5461163" y="3322340"/>
            <a:ext cx="1314977" cy="323165"/>
          </a:xfrm>
          <a:prstGeom prst="rect">
            <a:avLst/>
          </a:prstGeom>
          <a:noFill/>
        </p:spPr>
        <p:txBody>
          <a:bodyPr wrap="square" rtlCol="0">
            <a:spAutoFit/>
          </a:bodyPr>
          <a:lstStyle/>
          <a:p>
            <a:pPr algn="ctr"/>
            <a:r>
              <a:rPr kumimoji="1" lang="ja-JP" altLang="en-US" sz="1500" dirty="0">
                <a:solidFill>
                  <a:schemeClr val="bg1"/>
                </a:solidFill>
                <a:latin typeface="ＭＳ Ｐゴシック" pitchFamily="50" charset="-128"/>
                <a:ea typeface="ＭＳ Ｐゴシック" pitchFamily="50" charset="-128"/>
                <a:cs typeface="Meiryo UI" pitchFamily="50" charset="-128"/>
              </a:rPr>
              <a:t>ポアソン分布</a:t>
            </a:r>
          </a:p>
        </p:txBody>
      </p:sp>
      <p:pic>
        <p:nvPicPr>
          <p:cNvPr id="4104"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81808" y="2132856"/>
            <a:ext cx="1699263" cy="118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1828895" y="3347262"/>
            <a:ext cx="1874218" cy="323165"/>
          </a:xfrm>
          <a:prstGeom prst="rect">
            <a:avLst/>
          </a:prstGeom>
          <a:noFill/>
        </p:spPr>
        <p:txBody>
          <a:bodyPr wrap="square" rtlCol="0">
            <a:spAutoFit/>
          </a:bodyPr>
          <a:lstStyle/>
          <a:p>
            <a:pPr algn="ctr"/>
            <a:r>
              <a:rPr kumimoji="1" lang="ja-JP" altLang="en-US" sz="1500" dirty="0">
                <a:solidFill>
                  <a:schemeClr val="bg1"/>
                </a:solidFill>
                <a:latin typeface="ＭＳ Ｐゴシック" pitchFamily="50" charset="-128"/>
                <a:ea typeface="ＭＳ Ｐゴシック" pitchFamily="50" charset="-128"/>
                <a:cs typeface="Meiryo UI" pitchFamily="50" charset="-128"/>
              </a:rPr>
              <a:t>一様分布（連続型）</a:t>
            </a:r>
          </a:p>
        </p:txBody>
      </p:sp>
      <p:sp>
        <p:nvSpPr>
          <p:cNvPr id="24" name="テキスト ボックス 23"/>
          <p:cNvSpPr txBox="1"/>
          <p:nvPr/>
        </p:nvSpPr>
        <p:spPr>
          <a:xfrm>
            <a:off x="107433" y="5506631"/>
            <a:ext cx="5263150" cy="353943"/>
          </a:xfrm>
          <a:prstGeom prst="rect">
            <a:avLst/>
          </a:prstGeom>
          <a:noFill/>
        </p:spPr>
        <p:txBody>
          <a:bodyPr wrap="square" rtlCol="0">
            <a:spAutoFit/>
          </a:bodyPr>
          <a:lstStyle/>
          <a:p>
            <a:pPr algn="ctr"/>
            <a:r>
              <a:rPr kumimoji="1" lang="ja-JP" altLang="en-US" sz="1700" dirty="0">
                <a:solidFill>
                  <a:schemeClr val="bg1"/>
                </a:solidFill>
                <a:latin typeface="ＭＳ Ｐゴシック" pitchFamily="50" charset="-128"/>
                <a:ea typeface="ＭＳ Ｐゴシック" pitchFamily="50" charset="-128"/>
                <a:cs typeface="Meiryo UI" pitchFamily="50" charset="-128"/>
              </a:rPr>
              <a:t>注</a:t>
            </a:r>
            <a:r>
              <a:rPr kumimoji="1" lang="en-US" altLang="ja-JP" sz="1700" dirty="0">
                <a:solidFill>
                  <a:schemeClr val="bg1"/>
                </a:solidFill>
                <a:latin typeface="ＭＳ Ｐゴシック" pitchFamily="50" charset="-128"/>
                <a:ea typeface="ＭＳ Ｐゴシック" pitchFamily="50" charset="-128"/>
                <a:cs typeface="Meiryo UI" pitchFamily="50" charset="-128"/>
              </a:rPr>
              <a:t>1</a:t>
            </a:r>
            <a:r>
              <a:rPr kumimoji="1" lang="ja-JP" altLang="en-US" sz="1700" dirty="0">
                <a:solidFill>
                  <a:schemeClr val="bg1"/>
                </a:solidFill>
                <a:latin typeface="ＭＳ Ｐゴシック" pitchFamily="50" charset="-128"/>
                <a:ea typeface="ＭＳ Ｐゴシック" pitchFamily="50" charset="-128"/>
                <a:cs typeface="Meiryo UI" pitchFamily="50" charset="-128"/>
              </a:rPr>
              <a:t>：</a:t>
            </a:r>
            <a:r>
              <a:rPr kumimoji="1" lang="en-US" altLang="ja-JP" sz="1700" dirty="0" err="1">
                <a:solidFill>
                  <a:schemeClr val="bg1"/>
                </a:solidFill>
                <a:latin typeface="ＭＳ Ｐゴシック" pitchFamily="50" charset="-128"/>
                <a:ea typeface="ＭＳ Ｐゴシック" pitchFamily="50" charset="-128"/>
                <a:cs typeface="Meiryo UI" pitchFamily="50" charset="-128"/>
              </a:rPr>
              <a:t>ke</a:t>
            </a:r>
            <a:r>
              <a:rPr kumimoji="1" lang="en-US" altLang="ja-JP" sz="1700" dirty="0">
                <a:solidFill>
                  <a:schemeClr val="bg1"/>
                </a:solidFill>
                <a:latin typeface="ＭＳ Ｐゴシック" pitchFamily="50" charset="-128"/>
                <a:ea typeface="ＭＳ Ｐゴシック" pitchFamily="50" charset="-128"/>
                <a:cs typeface="Meiryo UI" pitchFamily="50" charset="-128"/>
              </a:rPr>
              <a:t>!</a:t>
            </a:r>
            <a:r>
              <a:rPr kumimoji="1" lang="en-US" altLang="ja-JP" sz="1700" baseline="30000" dirty="0">
                <a:solidFill>
                  <a:schemeClr val="bg1"/>
                </a:solidFill>
                <a:latin typeface="ＭＳ Ｐゴシック" pitchFamily="50" charset="-128"/>
                <a:ea typeface="ＭＳ Ｐゴシック" pitchFamily="50" charset="-128"/>
                <a:cs typeface="Meiryo UI" pitchFamily="50" charset="-128"/>
              </a:rPr>
              <a:t>+</a:t>
            </a:r>
            <a:r>
              <a:rPr kumimoji="1" lang="en-US" altLang="ja-JP" sz="1700" dirty="0">
                <a:solidFill>
                  <a:schemeClr val="bg1"/>
                </a:solidFill>
                <a:latin typeface="ＭＳ Ｐゴシック" pitchFamily="50" charset="-128"/>
                <a:ea typeface="ＭＳ Ｐゴシック" pitchFamily="50" charset="-128"/>
                <a:cs typeface="Meiryo UI" pitchFamily="50" charset="-128"/>
              </a:rPr>
              <a:t>san</a:t>
            </a:r>
            <a:r>
              <a:rPr kumimoji="1" lang="ja-JP" altLang="en-US" sz="1700" dirty="0">
                <a:solidFill>
                  <a:schemeClr val="bg1"/>
                </a:solidFill>
                <a:latin typeface="ＭＳ Ｐゴシック" pitchFamily="50" charset="-128"/>
                <a:ea typeface="ＭＳ Ｐゴシック" pitchFamily="50" charset="-128"/>
                <a:cs typeface="Meiryo UI" pitchFamily="50" charset="-128"/>
              </a:rPr>
              <a:t>（</a:t>
            </a:r>
            <a:r>
              <a:rPr kumimoji="1" lang="en-US" altLang="ja-JP" sz="1700" dirty="0">
                <a:solidFill>
                  <a:schemeClr val="bg1"/>
                </a:solidFill>
                <a:latin typeface="ＭＳ Ｐゴシック" pitchFamily="50" charset="-128"/>
                <a:ea typeface="ＭＳ Ｐゴシック" pitchFamily="50" charset="-128"/>
                <a:cs typeface="Meiryo UI" pitchFamily="50" charset="-128"/>
                <a:hlinkClick r:id="rId9"/>
              </a:rPr>
              <a:t>http://keisan.casio.jp/</a:t>
            </a:r>
            <a:r>
              <a:rPr kumimoji="1" lang="ja-JP" altLang="en-US" sz="1700" dirty="0">
                <a:solidFill>
                  <a:schemeClr val="bg1"/>
                </a:solidFill>
                <a:latin typeface="ＭＳ Ｐゴシック" pitchFamily="50" charset="-128"/>
                <a:ea typeface="ＭＳ Ｐゴシック" pitchFamily="50" charset="-128"/>
                <a:cs typeface="Meiryo UI" pitchFamily="50" charset="-128"/>
              </a:rPr>
              <a:t>）上で描写</a:t>
            </a:r>
          </a:p>
        </p:txBody>
      </p:sp>
      <p:sp>
        <p:nvSpPr>
          <p:cNvPr id="20" name="テキスト ボックス 19">
            <a:extLst>
              <a:ext uri="{FF2B5EF4-FFF2-40B4-BE49-F238E27FC236}">
                <a16:creationId xmlns:a16="http://schemas.microsoft.com/office/drawing/2014/main" id="{0D896C72-A58F-481F-9169-6016A06E7D48}"/>
              </a:ext>
            </a:extLst>
          </p:cNvPr>
          <p:cNvSpPr txBox="1"/>
          <p:nvPr/>
        </p:nvSpPr>
        <p:spPr>
          <a:xfrm>
            <a:off x="827584" y="5805264"/>
            <a:ext cx="6836617" cy="353943"/>
          </a:xfrm>
          <a:prstGeom prst="rect">
            <a:avLst/>
          </a:prstGeom>
          <a:noFill/>
        </p:spPr>
        <p:txBody>
          <a:bodyPr wrap="square" rtlCol="0">
            <a:spAutoFit/>
          </a:bodyPr>
          <a:lstStyle/>
          <a:p>
            <a:r>
              <a:rPr kumimoji="1" lang="en-US" altLang="ja-JP" sz="1700" dirty="0">
                <a:solidFill>
                  <a:schemeClr val="bg1"/>
                </a:solidFill>
                <a:latin typeface="ＭＳ Ｐゴシック" pitchFamily="50" charset="-128"/>
                <a:ea typeface="ＭＳ Ｐゴシック" pitchFamily="50" charset="-128"/>
                <a:cs typeface="Meiryo UI" pitchFamily="50" charset="-128"/>
              </a:rPr>
              <a:t>2</a:t>
            </a:r>
            <a:r>
              <a:rPr kumimoji="1" lang="ja-JP" altLang="en-US" sz="1700" dirty="0">
                <a:solidFill>
                  <a:schemeClr val="bg1"/>
                </a:solidFill>
                <a:latin typeface="ＭＳ Ｐゴシック" pitchFamily="50" charset="-128"/>
                <a:ea typeface="ＭＳ Ｐゴシック" pitchFamily="50" charset="-128"/>
                <a:cs typeface="Meiryo UI" pitchFamily="50" charset="-128"/>
              </a:rPr>
              <a:t>：分布の形状は母数（試行</a:t>
            </a:r>
            <a:r>
              <a:rPr kumimoji="1" lang="ja-JP" altLang="en-US" sz="1700">
                <a:solidFill>
                  <a:schemeClr val="bg1"/>
                </a:solidFill>
                <a:latin typeface="ＭＳ Ｐゴシック" pitchFamily="50" charset="-128"/>
                <a:ea typeface="ＭＳ Ｐゴシック" pitchFamily="50" charset="-128"/>
                <a:cs typeface="Meiryo UI" pitchFamily="50" charset="-128"/>
              </a:rPr>
              <a:t>回数や平均，分散など）</a:t>
            </a:r>
            <a:r>
              <a:rPr kumimoji="1" lang="ja-JP" altLang="en-US" sz="1700" dirty="0">
                <a:solidFill>
                  <a:schemeClr val="bg1"/>
                </a:solidFill>
                <a:latin typeface="ＭＳ Ｐゴシック" pitchFamily="50" charset="-128"/>
                <a:ea typeface="ＭＳ Ｐゴシック" pitchFamily="50" charset="-128"/>
                <a:cs typeface="Meiryo UI" pitchFamily="50" charset="-128"/>
              </a:rPr>
              <a:t>によっても変化する</a:t>
            </a:r>
          </a:p>
        </p:txBody>
      </p:sp>
    </p:spTree>
    <p:extLst>
      <p:ext uri="{BB962C8B-B14F-4D97-AF65-F5344CB8AC3E}">
        <p14:creationId xmlns:p14="http://schemas.microsoft.com/office/powerpoint/2010/main" val="92522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B7CA3-40EA-4649-9DF0-8C4A5B711239}"/>
              </a:ext>
            </a:extLst>
          </p:cNvPr>
          <p:cNvSpPr>
            <a:spLocks noGrp="1"/>
          </p:cNvSpPr>
          <p:nvPr>
            <p:ph type="title"/>
          </p:nvPr>
        </p:nvSpPr>
        <p:spPr>
          <a:xfrm>
            <a:off x="685800" y="620688"/>
            <a:ext cx="7990656" cy="1143000"/>
          </a:xfrm>
        </p:spPr>
        <p:txBody>
          <a:bodyPr/>
          <a:lstStyle/>
          <a:p>
            <a:r>
              <a:rPr kumimoji="1" lang="en-US" altLang="ja-JP" sz="3500" dirty="0"/>
              <a:t>R</a:t>
            </a:r>
            <a:r>
              <a:rPr kumimoji="1" lang="ja-JP" altLang="en-US" sz="3500" dirty="0"/>
              <a:t>コマンダーで確率分布を描いてみよう！</a:t>
            </a:r>
          </a:p>
        </p:txBody>
      </p:sp>
      <p:pic>
        <p:nvPicPr>
          <p:cNvPr id="5" name="コンテンツ プレースホルダー 4">
            <a:extLst>
              <a:ext uri="{FF2B5EF4-FFF2-40B4-BE49-F238E27FC236}">
                <a16:creationId xmlns:a16="http://schemas.microsoft.com/office/drawing/2014/main" id="{75E7DB52-7554-41D2-9ED5-96B6E0C69D0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811" b="54501"/>
          <a:stretch/>
        </p:blipFill>
        <p:spPr>
          <a:xfrm>
            <a:off x="506543" y="2302204"/>
            <a:ext cx="3408018" cy="2206916"/>
          </a:xfrm>
        </p:spPr>
      </p:pic>
      <p:pic>
        <p:nvPicPr>
          <p:cNvPr id="7" name="図 6">
            <a:extLst>
              <a:ext uri="{FF2B5EF4-FFF2-40B4-BE49-F238E27FC236}">
                <a16:creationId xmlns:a16="http://schemas.microsoft.com/office/drawing/2014/main" id="{D763E7D9-48FB-4775-B7FF-070E9E390B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50" t="12681" r="32977" b="60196"/>
          <a:stretch/>
        </p:blipFill>
        <p:spPr>
          <a:xfrm>
            <a:off x="827584" y="4877579"/>
            <a:ext cx="2687676" cy="1512168"/>
          </a:xfrm>
          <a:prstGeom prst="rect">
            <a:avLst/>
          </a:prstGeom>
        </p:spPr>
      </p:pic>
      <p:pic>
        <p:nvPicPr>
          <p:cNvPr id="9" name="図 8">
            <a:extLst>
              <a:ext uri="{FF2B5EF4-FFF2-40B4-BE49-F238E27FC236}">
                <a16:creationId xmlns:a16="http://schemas.microsoft.com/office/drawing/2014/main" id="{313D971D-569D-4567-BDB0-F2FEAB660C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212" t="13350" r="10626" b="8952"/>
          <a:stretch/>
        </p:blipFill>
        <p:spPr>
          <a:xfrm>
            <a:off x="5431426" y="3010882"/>
            <a:ext cx="2979501" cy="3096344"/>
          </a:xfrm>
          <a:prstGeom prst="rect">
            <a:avLst/>
          </a:prstGeom>
        </p:spPr>
      </p:pic>
      <p:sp>
        <p:nvSpPr>
          <p:cNvPr id="10" name="テキスト ボックス 9">
            <a:extLst>
              <a:ext uri="{FF2B5EF4-FFF2-40B4-BE49-F238E27FC236}">
                <a16:creationId xmlns:a16="http://schemas.microsoft.com/office/drawing/2014/main" id="{FD7EAB64-77B7-42E2-A8C8-6F34C5D9C200}"/>
              </a:ext>
            </a:extLst>
          </p:cNvPr>
          <p:cNvSpPr txBox="1"/>
          <p:nvPr/>
        </p:nvSpPr>
        <p:spPr>
          <a:xfrm>
            <a:off x="429736" y="1902094"/>
            <a:ext cx="500169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メニュー［分布］の中から描きたい分布を選ぶ</a:t>
            </a:r>
          </a:p>
        </p:txBody>
      </p:sp>
      <p:sp>
        <p:nvSpPr>
          <p:cNvPr id="11" name="矢印: 下 10">
            <a:extLst>
              <a:ext uri="{FF2B5EF4-FFF2-40B4-BE49-F238E27FC236}">
                <a16:creationId xmlns:a16="http://schemas.microsoft.com/office/drawing/2014/main" id="{5873FBD5-5A8E-47C8-B9C0-2244DC1BD906}"/>
              </a:ext>
            </a:extLst>
          </p:cNvPr>
          <p:cNvSpPr/>
          <p:nvPr/>
        </p:nvSpPr>
        <p:spPr>
          <a:xfrm>
            <a:off x="898806" y="4538820"/>
            <a:ext cx="417363" cy="288032"/>
          </a:xfrm>
          <a:prstGeom prst="down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52D34D6-743A-4806-B83C-6F097D83D4AA}"/>
              </a:ext>
            </a:extLst>
          </p:cNvPr>
          <p:cNvSpPr txBox="1"/>
          <p:nvPr/>
        </p:nvSpPr>
        <p:spPr>
          <a:xfrm>
            <a:off x="1314182" y="4456443"/>
            <a:ext cx="404790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ここでは標準正規分布を描いてみる</a:t>
            </a:r>
          </a:p>
        </p:txBody>
      </p:sp>
      <p:sp>
        <p:nvSpPr>
          <p:cNvPr id="13" name="矢印: 下 12">
            <a:extLst>
              <a:ext uri="{FF2B5EF4-FFF2-40B4-BE49-F238E27FC236}">
                <a16:creationId xmlns:a16="http://schemas.microsoft.com/office/drawing/2014/main" id="{B839F7E7-BD51-4E95-91D0-F9CE01D418FB}"/>
              </a:ext>
            </a:extLst>
          </p:cNvPr>
          <p:cNvSpPr/>
          <p:nvPr/>
        </p:nvSpPr>
        <p:spPr>
          <a:xfrm rot="16200000">
            <a:off x="4112407" y="5221857"/>
            <a:ext cx="489371" cy="648072"/>
          </a:xfrm>
          <a:prstGeom prst="down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483D6FA-6C9F-405B-933A-CA093C4D7EF6}"/>
              </a:ext>
            </a:extLst>
          </p:cNvPr>
          <p:cNvSpPr txBox="1"/>
          <p:nvPr/>
        </p:nvSpPr>
        <p:spPr>
          <a:xfrm>
            <a:off x="4681128" y="2609528"/>
            <a:ext cx="3964547"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 </a:t>
            </a:r>
            <a:r>
              <a:rPr kumimoji="1" lang="en-US" altLang="ja-JP"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Gui</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の中の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 Graphics</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に描かれる</a:t>
            </a:r>
          </a:p>
        </p:txBody>
      </p:sp>
    </p:spTree>
    <p:extLst>
      <p:ext uri="{BB962C8B-B14F-4D97-AF65-F5344CB8AC3E}">
        <p14:creationId xmlns:p14="http://schemas.microsoft.com/office/powerpoint/2010/main" val="296075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FAF87-55DD-4280-BC62-32027154B788}"/>
              </a:ext>
            </a:extLst>
          </p:cNvPr>
          <p:cNvSpPr>
            <a:spLocks noGrp="1"/>
          </p:cNvSpPr>
          <p:nvPr>
            <p:ph type="title"/>
          </p:nvPr>
        </p:nvSpPr>
        <p:spPr>
          <a:xfrm>
            <a:off x="899592" y="620688"/>
            <a:ext cx="7467600" cy="1143000"/>
          </a:xfrm>
        </p:spPr>
        <p:txBody>
          <a:bodyPr/>
          <a:lstStyle/>
          <a:p>
            <a:r>
              <a:rPr kumimoji="1" lang="en-US" altLang="ja-JP" dirty="0"/>
              <a:t>2.2</a:t>
            </a:r>
            <a:r>
              <a:rPr kumimoji="1" lang="ja-JP" altLang="en-US" dirty="0"/>
              <a:t>　二項分布から正規分布へ</a:t>
            </a:r>
          </a:p>
        </p:txBody>
      </p:sp>
      <p:sp>
        <p:nvSpPr>
          <p:cNvPr id="4" name="フリーフォーム: 図形 3">
            <a:extLst>
              <a:ext uri="{FF2B5EF4-FFF2-40B4-BE49-F238E27FC236}">
                <a16:creationId xmlns:a16="http://schemas.microsoft.com/office/drawing/2014/main" id="{3D23910B-FC44-47CE-B218-4534FF5263AF}"/>
              </a:ext>
            </a:extLst>
          </p:cNvPr>
          <p:cNvSpPr/>
          <p:nvPr/>
        </p:nvSpPr>
        <p:spPr>
          <a:xfrm>
            <a:off x="1099456" y="2555440"/>
            <a:ext cx="2803722" cy="1654912"/>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92D05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FFC90D15-1238-4A54-8048-8FBFA6475B8F}"/>
              </a:ext>
            </a:extLst>
          </p:cNvPr>
          <p:cNvCxnSpPr>
            <a:cxnSpLocks/>
          </p:cNvCxnSpPr>
          <p:nvPr/>
        </p:nvCxnSpPr>
        <p:spPr>
          <a:xfrm flipV="1">
            <a:off x="1071126" y="4210352"/>
            <a:ext cx="3052666" cy="1"/>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DAA90829-3DB0-4E25-A44F-9E61BF87F269}"/>
              </a:ext>
            </a:extLst>
          </p:cNvPr>
          <p:cNvCxnSpPr>
            <a:cxnSpLocks/>
          </p:cNvCxnSpPr>
          <p:nvPr/>
        </p:nvCxnSpPr>
        <p:spPr>
          <a:xfrm flipV="1">
            <a:off x="1085292" y="2546641"/>
            <a:ext cx="14164" cy="169413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F71062C-AB47-4646-975E-620DC75CA4B1}"/>
              </a:ext>
            </a:extLst>
          </p:cNvPr>
          <p:cNvSpPr txBox="1"/>
          <p:nvPr/>
        </p:nvSpPr>
        <p:spPr>
          <a:xfrm>
            <a:off x="477908" y="2176950"/>
            <a:ext cx="1596912" cy="400110"/>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確率密度 </a:t>
            </a:r>
            <a:r>
              <a:rPr kumimoji="1" lang="en-US" altLang="ja-JP" sz="2000" i="1" dirty="0">
                <a:solidFill>
                  <a:schemeClr val="bg1"/>
                </a:solidFill>
                <a:ea typeface="ＭＳ Ｐゴシック" panose="020B0600070205080204" pitchFamily="50" charset="-128"/>
                <a:cs typeface="Times New Roman" panose="02020603050405020304" pitchFamily="18" charset="0"/>
              </a:rPr>
              <a:t>f </a:t>
            </a:r>
            <a:r>
              <a:rPr kumimoji="1" lang="en-US" altLang="ja-JP" sz="2000" dirty="0">
                <a:solidFill>
                  <a:schemeClr val="bg1"/>
                </a:solidFill>
                <a:ea typeface="ＭＳ Ｐゴシック" panose="020B0600070205080204" pitchFamily="50" charset="-128"/>
                <a:cs typeface="Times New Roman" panose="02020603050405020304" pitchFamily="18" charset="0"/>
              </a:rPr>
              <a:t>(</a:t>
            </a:r>
            <a:r>
              <a:rPr kumimoji="1" lang="en-US" altLang="ja-JP" sz="2000" i="1" dirty="0">
                <a:solidFill>
                  <a:schemeClr val="bg1"/>
                </a:solidFill>
                <a:ea typeface="ＭＳ Ｐゴシック" panose="020B0600070205080204" pitchFamily="50" charset="-128"/>
                <a:cs typeface="Times New Roman" panose="02020603050405020304" pitchFamily="18" charset="0"/>
              </a:rPr>
              <a:t>x</a:t>
            </a:r>
            <a:r>
              <a:rPr kumimoji="1" lang="en-US" altLang="ja-JP" sz="2000" dirty="0">
                <a:solidFill>
                  <a:schemeClr val="bg1"/>
                </a:solidFill>
                <a:ea typeface="ＭＳ Ｐゴシック" panose="020B0600070205080204" pitchFamily="50" charset="-128"/>
                <a:cs typeface="Times New Roman" panose="02020603050405020304" pitchFamily="18" charset="0"/>
              </a:rPr>
              <a:t>)</a:t>
            </a:r>
            <a:endParaRPr kumimoji="1" lang="ja-JP" altLang="en-US" sz="2000" dirty="0">
              <a:solidFill>
                <a:schemeClr val="bg1"/>
              </a:solidFill>
              <a:ea typeface="ＭＳ Ｐゴシック" panose="020B060007020508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05331667-91EC-42D9-84DC-CD3E12D75693}"/>
              </a:ext>
            </a:extLst>
          </p:cNvPr>
          <p:cNvSpPr txBox="1"/>
          <p:nvPr/>
        </p:nvSpPr>
        <p:spPr>
          <a:xfrm>
            <a:off x="4345521" y="2555440"/>
            <a:ext cx="4413720" cy="1754326"/>
          </a:xfrm>
          <a:prstGeom prst="rect">
            <a:avLst/>
          </a:prstGeom>
          <a:noFill/>
        </p:spPr>
        <p:txBody>
          <a:bodyPr wrap="square" rtlCol="0">
            <a:spAutoFit/>
          </a:bodyPr>
          <a:lstStyle/>
          <a:p>
            <a:pPr algn="l"/>
            <a:r>
              <a:rPr kumimoji="1" lang="ja-JP" altLang="en-US" sz="1800" dirty="0">
                <a:solidFill>
                  <a:schemeClr val="bg1"/>
                </a:solidFill>
                <a:latin typeface="+mj-ea"/>
                <a:ea typeface="+mj-ea"/>
                <a:cs typeface="Times New Roman" panose="02020603050405020304" pitchFamily="18" charset="0"/>
              </a:rPr>
              <a:t>推測統計学（第</a:t>
            </a:r>
            <a:r>
              <a:rPr kumimoji="1" lang="en-US" altLang="ja-JP" sz="1800" dirty="0">
                <a:solidFill>
                  <a:schemeClr val="bg1"/>
                </a:solidFill>
                <a:latin typeface="+mj-ea"/>
                <a:ea typeface="+mj-ea"/>
                <a:cs typeface="Times New Roman" panose="02020603050405020304" pitchFamily="18" charset="0"/>
              </a:rPr>
              <a:t>3</a:t>
            </a:r>
            <a:r>
              <a:rPr kumimoji="1" lang="ja-JP" altLang="en-US" sz="1800" dirty="0">
                <a:solidFill>
                  <a:schemeClr val="bg1"/>
                </a:solidFill>
                <a:latin typeface="+mj-ea"/>
                <a:ea typeface="+mj-ea"/>
                <a:cs typeface="Times New Roman" panose="02020603050405020304" pitchFamily="18" charset="0"/>
              </a:rPr>
              <a:t>章以降）では，標本の抽出元である母集団は正規分布に従うと仮定することが多い</a:t>
            </a:r>
            <a:endParaRPr kumimoji="1" lang="en-US" altLang="ja-JP" sz="1800" dirty="0">
              <a:solidFill>
                <a:schemeClr val="bg1"/>
              </a:solidFill>
              <a:latin typeface="+mj-ea"/>
              <a:ea typeface="+mj-ea"/>
              <a:cs typeface="Times New Roman" panose="02020603050405020304" pitchFamily="18" charset="0"/>
            </a:endParaRPr>
          </a:p>
          <a:p>
            <a:pPr algn="l"/>
            <a:r>
              <a:rPr kumimoji="1" lang="ja-JP" altLang="en-US" sz="1800" dirty="0">
                <a:solidFill>
                  <a:schemeClr val="bg1"/>
                </a:solidFill>
                <a:ea typeface="ＭＳ Ｐゴシック" panose="020B0600070205080204" pitchFamily="50" charset="-128"/>
                <a:cs typeface="Times New Roman" panose="02020603050405020304" pitchFamily="18" charset="0"/>
              </a:rPr>
              <a:t>→理由：生物統計（体長，体重など）や社会現象（犯罪率，結婚率など）も正規分布に近似的に従うことが経験的に知られている</a:t>
            </a:r>
            <a:endParaRPr kumimoji="1" lang="en-US" altLang="ja-JP" sz="1800" dirty="0">
              <a:solidFill>
                <a:schemeClr val="bg1"/>
              </a:solidFill>
              <a:ea typeface="ＭＳ Ｐゴシック" panose="020B060007020508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2EB3C96C-E36D-4E4B-8352-B887566E6165}"/>
              </a:ext>
            </a:extLst>
          </p:cNvPr>
          <p:cNvSpPr txBox="1"/>
          <p:nvPr/>
        </p:nvSpPr>
        <p:spPr>
          <a:xfrm>
            <a:off x="2140758" y="4188732"/>
            <a:ext cx="69762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a:t>
            </a:r>
          </a:p>
        </p:txBody>
      </p:sp>
      <p:cxnSp>
        <p:nvCxnSpPr>
          <p:cNvPr id="25" name="直線コネクタ 24">
            <a:extLst>
              <a:ext uri="{FF2B5EF4-FFF2-40B4-BE49-F238E27FC236}">
                <a16:creationId xmlns:a16="http://schemas.microsoft.com/office/drawing/2014/main" id="{6F73552E-D02D-4DDC-A6F1-0687898437A2}"/>
              </a:ext>
            </a:extLst>
          </p:cNvPr>
          <p:cNvCxnSpPr>
            <a:cxnSpLocks/>
            <a:endCxn id="4" idx="2"/>
          </p:cNvCxnSpPr>
          <p:nvPr/>
        </p:nvCxnSpPr>
        <p:spPr>
          <a:xfrm flipH="1" flipV="1">
            <a:off x="2481572" y="2555455"/>
            <a:ext cx="16000" cy="1658517"/>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8803514-42F4-4957-B0A8-9918938BE337}"/>
              </a:ext>
            </a:extLst>
          </p:cNvPr>
          <p:cNvSpPr txBox="1"/>
          <p:nvPr/>
        </p:nvSpPr>
        <p:spPr>
          <a:xfrm>
            <a:off x="1892278" y="3618947"/>
            <a:ext cx="1210588" cy="400110"/>
          </a:xfrm>
          <a:prstGeom prst="rect">
            <a:avLst/>
          </a:prstGeom>
          <a:solidFill>
            <a:schemeClr val="bg1"/>
          </a:solidFill>
        </p:spPr>
        <p:txBody>
          <a:bodyPr wrap="none" rtlCol="0">
            <a:spAutoFit/>
          </a:bodyPr>
          <a:lstStyle/>
          <a:p>
            <a:pPr algn="l"/>
            <a:r>
              <a:rPr kumimoji="1" lang="ja-JP" altLang="en-US" sz="20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正規分布</a:t>
            </a:r>
          </a:p>
        </p:txBody>
      </p:sp>
      <p:sp>
        <p:nvSpPr>
          <p:cNvPr id="35" name="テキスト ボックス 34">
            <a:extLst>
              <a:ext uri="{FF2B5EF4-FFF2-40B4-BE49-F238E27FC236}">
                <a16:creationId xmlns:a16="http://schemas.microsoft.com/office/drawing/2014/main" id="{C5B654B9-1F3F-4280-9B45-F860E1E98F32}"/>
              </a:ext>
            </a:extLst>
          </p:cNvPr>
          <p:cNvSpPr txBox="1"/>
          <p:nvPr/>
        </p:nvSpPr>
        <p:spPr>
          <a:xfrm>
            <a:off x="4373495" y="2050508"/>
            <a:ext cx="4176464" cy="430887"/>
          </a:xfrm>
          <a:prstGeom prst="rect">
            <a:avLst/>
          </a:prstGeom>
          <a:solidFill>
            <a:srgbClr val="C00000"/>
          </a:solidFill>
        </p:spPr>
        <p:txBody>
          <a:bodyPr wrap="square" rtlCol="0">
            <a:spAutoFit/>
          </a:bodyPr>
          <a:lstStyle/>
          <a:p>
            <a:pPr algn="l"/>
            <a:r>
              <a:rPr kumimoji="1" lang="ja-JP" altLang="en-US" sz="2200" dirty="0">
                <a:solidFill>
                  <a:schemeClr val="bg1"/>
                </a:solidFill>
                <a:ea typeface="ＭＳ Ｐゴシック" panose="020B0600070205080204" pitchFamily="50" charset="-128"/>
                <a:cs typeface="Times New Roman" panose="02020603050405020304" pitchFamily="18" charset="0"/>
              </a:rPr>
              <a:t>最も重要な確率分布が正規分布</a:t>
            </a:r>
            <a:endParaRPr kumimoji="1" lang="en-US" altLang="ja-JP" sz="2200" dirty="0">
              <a:solidFill>
                <a:schemeClr val="bg1"/>
              </a:solidFill>
              <a:ea typeface="ＭＳ Ｐゴシック" panose="020B060007020508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F43EA280-5F73-47A8-8B42-EB75697623F1}"/>
              </a:ext>
            </a:extLst>
          </p:cNvPr>
          <p:cNvSpPr txBox="1"/>
          <p:nvPr/>
        </p:nvSpPr>
        <p:spPr>
          <a:xfrm>
            <a:off x="2107593" y="4928060"/>
            <a:ext cx="4591482" cy="1015663"/>
          </a:xfrm>
          <a:prstGeom prst="rect">
            <a:avLst/>
          </a:prstGeom>
          <a:noFill/>
        </p:spPr>
        <p:txBody>
          <a:bodyPr wrap="square" rtlCol="0">
            <a:spAutoFit/>
          </a:bodyPr>
          <a:lstStyle/>
          <a:p>
            <a:pPr algn="just"/>
            <a:r>
              <a:rPr kumimoji="1" lang="ja-JP" altLang="en-US" sz="2000" dirty="0">
                <a:solidFill>
                  <a:schemeClr val="bg1"/>
                </a:solidFill>
                <a:ea typeface="ＭＳ Ｐゴシック" panose="020B0600070205080204" pitchFamily="50" charset="-128"/>
                <a:cs typeface="Times New Roman" panose="02020603050405020304" pitchFamily="18" charset="0"/>
              </a:rPr>
              <a:t>ド・モアブル（右</a:t>
            </a:r>
            <a:r>
              <a:rPr kumimoji="1" lang="ja-JP" altLang="en-US" sz="2000" dirty="0">
                <a:solidFill>
                  <a:schemeClr val="bg1"/>
                </a:solidFill>
                <a:cs typeface="Times New Roman" panose="02020603050405020304" pitchFamily="18" charset="0"/>
              </a:rPr>
              <a:t>）が，</a:t>
            </a:r>
            <a:r>
              <a:rPr kumimoji="1" lang="ja-JP" altLang="en-US" sz="2000" dirty="0">
                <a:solidFill>
                  <a:srgbClr val="FFFF00"/>
                </a:solidFill>
                <a:cs typeface="Times New Roman" panose="02020603050405020304" pitchFamily="18" charset="0"/>
              </a:rPr>
              <a:t>試行が多い二項分布</a:t>
            </a:r>
            <a:r>
              <a:rPr kumimoji="1" lang="ja-JP" altLang="en-US" sz="2000" dirty="0">
                <a:solidFill>
                  <a:srgbClr val="FFFF00"/>
                </a:solidFill>
                <a:ea typeface="ＭＳ Ｐゴシック" panose="020B0600070205080204" pitchFamily="50" charset="-128"/>
                <a:cs typeface="Times New Roman" panose="02020603050405020304" pitchFamily="18" charset="0"/>
              </a:rPr>
              <a:t>を近似するために考え出した</a:t>
            </a:r>
            <a:r>
              <a:rPr kumimoji="1" lang="ja-JP" altLang="en-US" sz="2000" dirty="0">
                <a:solidFill>
                  <a:schemeClr val="bg1"/>
                </a:solidFill>
                <a:ea typeface="ＭＳ Ｐゴシック" panose="020B0600070205080204" pitchFamily="50" charset="-128"/>
                <a:cs typeface="Times New Roman" panose="02020603050405020304" pitchFamily="18" charset="0"/>
              </a:rPr>
              <a:t>確率分布なので，まずは二項分布から解説</a:t>
            </a:r>
            <a:endParaRPr kumimoji="1" lang="en-US" altLang="ja-JP" sz="2000" dirty="0">
              <a:solidFill>
                <a:schemeClr val="bg1"/>
              </a:solidFill>
              <a:ea typeface="ＭＳ Ｐゴシック" panose="020B0600070205080204" pitchFamily="50" charset="-128"/>
              <a:cs typeface="Times New Roman" panose="02020603050405020304" pitchFamily="18" charset="0"/>
            </a:endParaRPr>
          </a:p>
        </p:txBody>
      </p:sp>
      <p:pic>
        <p:nvPicPr>
          <p:cNvPr id="37" name="図 36">
            <a:extLst>
              <a:ext uri="{FF2B5EF4-FFF2-40B4-BE49-F238E27FC236}">
                <a16:creationId xmlns:a16="http://schemas.microsoft.com/office/drawing/2014/main" id="{EDD836F3-1B3D-458A-AEFE-F7DA77E00F42}"/>
              </a:ext>
            </a:extLst>
          </p:cNvPr>
          <p:cNvPicPr>
            <a:picLocks noChangeAspect="1"/>
          </p:cNvPicPr>
          <p:nvPr/>
        </p:nvPicPr>
        <p:blipFill>
          <a:blip r:embed="rId2"/>
          <a:stretch>
            <a:fillRect/>
          </a:stretch>
        </p:blipFill>
        <p:spPr>
          <a:xfrm>
            <a:off x="7150916" y="4775600"/>
            <a:ext cx="1168966" cy="1377709"/>
          </a:xfrm>
          <a:prstGeom prst="rect">
            <a:avLst/>
          </a:prstGeom>
        </p:spPr>
      </p:pic>
      <p:sp>
        <p:nvSpPr>
          <p:cNvPr id="38" name="矢印: 下 37">
            <a:extLst>
              <a:ext uri="{FF2B5EF4-FFF2-40B4-BE49-F238E27FC236}">
                <a16:creationId xmlns:a16="http://schemas.microsoft.com/office/drawing/2014/main" id="{B7842188-B3DC-4ED1-9874-721AEF978329}"/>
              </a:ext>
            </a:extLst>
          </p:cNvPr>
          <p:cNvSpPr/>
          <p:nvPr/>
        </p:nvSpPr>
        <p:spPr>
          <a:xfrm rot="9182040">
            <a:off x="3091031" y="4377437"/>
            <a:ext cx="291626" cy="504056"/>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9164EA3-1264-420D-9893-2A7F9EFDEE38}"/>
              </a:ext>
            </a:extLst>
          </p:cNvPr>
          <p:cNvSpPr txBox="1"/>
          <p:nvPr/>
        </p:nvSpPr>
        <p:spPr>
          <a:xfrm>
            <a:off x="4072483" y="3985031"/>
            <a:ext cx="298480"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x</a:t>
            </a:r>
            <a:endParaRPr kumimoji="1" lang="ja-JP" altLang="en-US" sz="2000" dirty="0">
              <a:solidFill>
                <a:schemeClr val="bg1"/>
              </a:solidFill>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1853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F83F5-021C-47F6-AF2B-ACC94DCB78C2}"/>
              </a:ext>
            </a:extLst>
          </p:cNvPr>
          <p:cNvSpPr>
            <a:spLocks noGrp="1"/>
          </p:cNvSpPr>
          <p:nvPr>
            <p:ph type="title"/>
          </p:nvPr>
        </p:nvSpPr>
        <p:spPr/>
        <p:txBody>
          <a:bodyPr/>
          <a:lstStyle/>
          <a:p>
            <a:r>
              <a:rPr kumimoji="1" lang="ja-JP" altLang="en-US" dirty="0"/>
              <a:t>二項分布とベルヌーイ試行</a:t>
            </a:r>
          </a:p>
        </p:txBody>
      </p:sp>
      <p:sp>
        <p:nvSpPr>
          <p:cNvPr id="4" name="円/楕円 3">
            <a:extLst>
              <a:ext uri="{FF2B5EF4-FFF2-40B4-BE49-F238E27FC236}">
                <a16:creationId xmlns:a16="http://schemas.microsoft.com/office/drawing/2014/main" id="{FC8C619A-04F3-4D4A-A7BB-5981CEC0D8EC}"/>
              </a:ext>
            </a:extLst>
          </p:cNvPr>
          <p:cNvSpPr/>
          <p:nvPr/>
        </p:nvSpPr>
        <p:spPr>
          <a:xfrm>
            <a:off x="1187624" y="3933056"/>
            <a:ext cx="2952328" cy="828092"/>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200" dirty="0">
                <a:latin typeface="ＭＳ Ｐゴシック" pitchFamily="50" charset="-128"/>
                <a:ea typeface="ＭＳ Ｐゴシック" pitchFamily="50" charset="-128"/>
                <a:cs typeface="Meiryo UI" pitchFamily="50" charset="-128"/>
              </a:rPr>
              <a:t>ベルヌーイ試行</a:t>
            </a:r>
          </a:p>
        </p:txBody>
      </p:sp>
      <p:cxnSp>
        <p:nvCxnSpPr>
          <p:cNvPr id="5" name="直線矢印コネクタ 4">
            <a:extLst>
              <a:ext uri="{FF2B5EF4-FFF2-40B4-BE49-F238E27FC236}">
                <a16:creationId xmlns:a16="http://schemas.microsoft.com/office/drawing/2014/main" id="{BE1DB8CC-E634-42C8-B6FF-774D278B9DA2}"/>
              </a:ext>
            </a:extLst>
          </p:cNvPr>
          <p:cNvCxnSpPr/>
          <p:nvPr/>
        </p:nvCxnSpPr>
        <p:spPr>
          <a:xfrm flipH="1">
            <a:off x="1907704" y="4783444"/>
            <a:ext cx="576064" cy="68407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17EBDB25-5409-48EC-B7A6-ECA8F224B7EE}"/>
              </a:ext>
            </a:extLst>
          </p:cNvPr>
          <p:cNvCxnSpPr/>
          <p:nvPr/>
        </p:nvCxnSpPr>
        <p:spPr>
          <a:xfrm>
            <a:off x="2987824" y="4783444"/>
            <a:ext cx="576064" cy="68407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円/楕円 8">
            <a:extLst>
              <a:ext uri="{FF2B5EF4-FFF2-40B4-BE49-F238E27FC236}">
                <a16:creationId xmlns:a16="http://schemas.microsoft.com/office/drawing/2014/main" id="{A2A6AE0A-9CA3-4548-B1A6-C23657BF936E}"/>
              </a:ext>
            </a:extLst>
          </p:cNvPr>
          <p:cNvSpPr/>
          <p:nvPr/>
        </p:nvSpPr>
        <p:spPr>
          <a:xfrm>
            <a:off x="1043608" y="5516523"/>
            <a:ext cx="1260140" cy="4680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ＭＳ Ｐゴシック" pitchFamily="50" charset="-128"/>
                <a:ea typeface="ＭＳ Ｐゴシック" pitchFamily="50" charset="-128"/>
              </a:rPr>
              <a:t>成功</a:t>
            </a:r>
          </a:p>
        </p:txBody>
      </p:sp>
      <p:sp>
        <p:nvSpPr>
          <p:cNvPr id="8" name="円/楕円 9">
            <a:extLst>
              <a:ext uri="{FF2B5EF4-FFF2-40B4-BE49-F238E27FC236}">
                <a16:creationId xmlns:a16="http://schemas.microsoft.com/office/drawing/2014/main" id="{A886E7EB-999A-4890-87AB-7C505C7A7DCB}"/>
              </a:ext>
            </a:extLst>
          </p:cNvPr>
          <p:cNvSpPr/>
          <p:nvPr/>
        </p:nvSpPr>
        <p:spPr>
          <a:xfrm>
            <a:off x="3239852" y="5500893"/>
            <a:ext cx="1260140" cy="4680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ＭＳ Ｐゴシック" pitchFamily="50" charset="-128"/>
                <a:ea typeface="ＭＳ Ｐゴシック" pitchFamily="50" charset="-128"/>
              </a:rPr>
              <a:t>失敗</a:t>
            </a:r>
          </a:p>
        </p:txBody>
      </p:sp>
      <p:sp>
        <p:nvSpPr>
          <p:cNvPr id="9" name="テキスト ボックス 8">
            <a:extLst>
              <a:ext uri="{FF2B5EF4-FFF2-40B4-BE49-F238E27FC236}">
                <a16:creationId xmlns:a16="http://schemas.microsoft.com/office/drawing/2014/main" id="{54C76356-3AB5-4DCE-ADB0-5109E25EB09D}"/>
              </a:ext>
            </a:extLst>
          </p:cNvPr>
          <p:cNvSpPr txBox="1"/>
          <p:nvPr/>
        </p:nvSpPr>
        <p:spPr>
          <a:xfrm>
            <a:off x="3347864" y="4925427"/>
            <a:ext cx="1440160"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確率</a:t>
            </a:r>
            <a:r>
              <a:rPr kumimoji="1" lang="en-US" altLang="ja-JP" sz="2000" dirty="0">
                <a:solidFill>
                  <a:schemeClr val="bg1"/>
                </a:solidFill>
                <a:latin typeface="ＭＳ Ｐゴシック" pitchFamily="50" charset="-128"/>
                <a:ea typeface="ＭＳ Ｐゴシック" pitchFamily="50" charset="-128"/>
                <a:cs typeface="Meiryo UI" pitchFamily="50" charset="-128"/>
              </a:rPr>
              <a:t>1-p</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0" name="テキスト ボックス 9">
            <a:extLst>
              <a:ext uri="{FF2B5EF4-FFF2-40B4-BE49-F238E27FC236}">
                <a16:creationId xmlns:a16="http://schemas.microsoft.com/office/drawing/2014/main" id="{A61DF226-436C-42FF-97EF-E6C52655DC56}"/>
              </a:ext>
            </a:extLst>
          </p:cNvPr>
          <p:cNvSpPr txBox="1"/>
          <p:nvPr/>
        </p:nvSpPr>
        <p:spPr>
          <a:xfrm>
            <a:off x="1115616" y="4925427"/>
            <a:ext cx="1440160"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確率</a:t>
            </a:r>
            <a:r>
              <a:rPr kumimoji="1" lang="en-US" altLang="ja-JP" sz="2000" dirty="0">
                <a:solidFill>
                  <a:schemeClr val="bg1"/>
                </a:solidFill>
                <a:latin typeface="ＭＳ Ｐゴシック" pitchFamily="50" charset="-128"/>
                <a:ea typeface="ＭＳ Ｐゴシック" pitchFamily="50" charset="-128"/>
                <a:cs typeface="Meiryo UI" pitchFamily="50" charset="-128"/>
              </a:rPr>
              <a:t>p</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8" name="コンテンツ プレースホルダー 2">
            <a:extLst>
              <a:ext uri="{FF2B5EF4-FFF2-40B4-BE49-F238E27FC236}">
                <a16:creationId xmlns:a16="http://schemas.microsoft.com/office/drawing/2014/main" id="{5F549B5F-097D-47C3-A6B8-5E5AD0B9E9A5}"/>
              </a:ext>
            </a:extLst>
          </p:cNvPr>
          <p:cNvSpPr>
            <a:spLocks noGrp="1"/>
          </p:cNvSpPr>
          <p:nvPr>
            <p:ph idx="1"/>
          </p:nvPr>
        </p:nvSpPr>
        <p:spPr>
          <a:xfrm>
            <a:off x="685800" y="1937908"/>
            <a:ext cx="7772400" cy="1166494"/>
          </a:xfrm>
        </p:spPr>
        <p:txBody>
          <a:bodyPr/>
          <a:lstStyle/>
          <a:p>
            <a:r>
              <a:rPr lang="ja-JP" altLang="en-US" sz="2500" dirty="0">
                <a:solidFill>
                  <a:srgbClr val="FFFF00"/>
                </a:solidFill>
                <a:latin typeface="ＭＳ Ｐゴシック" pitchFamily="50" charset="-128"/>
                <a:ea typeface="ＭＳ Ｐゴシック" pitchFamily="50" charset="-128"/>
              </a:rPr>
              <a:t>二項分布</a:t>
            </a:r>
            <a:r>
              <a:rPr lang="ja-JP" altLang="en-US" sz="2500" dirty="0">
                <a:latin typeface="ＭＳ Ｐゴシック" pitchFamily="50" charset="-128"/>
                <a:ea typeface="ＭＳ Ｐゴシック" pitchFamily="50" charset="-128"/>
              </a:rPr>
              <a:t>：ベルヌーイ試行を繰り返したときの成功回数を確率変数とした確率分布</a:t>
            </a:r>
            <a:endParaRPr lang="en-US" altLang="ja-JP" sz="2500" dirty="0">
              <a:latin typeface="ＭＳ Ｐゴシック" pitchFamily="50" charset="-128"/>
              <a:ea typeface="ＭＳ Ｐゴシック" pitchFamily="50" charset="-128"/>
            </a:endParaRPr>
          </a:p>
          <a:p>
            <a:r>
              <a:rPr kumimoji="1" lang="ja-JP" altLang="en-US" sz="2500" dirty="0">
                <a:solidFill>
                  <a:srgbClr val="FFFF00"/>
                </a:solidFill>
                <a:latin typeface="ＭＳ Ｐゴシック" pitchFamily="50" charset="-128"/>
                <a:ea typeface="ＭＳ Ｐゴシック" pitchFamily="50" charset="-128"/>
              </a:rPr>
              <a:t>ベルヌーイ試行</a:t>
            </a:r>
            <a:r>
              <a:rPr kumimoji="1" lang="ja-JP" altLang="en-US" sz="2500" dirty="0">
                <a:latin typeface="ＭＳ Ｐゴシック" pitchFamily="50" charset="-128"/>
                <a:ea typeface="ＭＳ Ｐゴシック" pitchFamily="50" charset="-128"/>
              </a:rPr>
              <a:t>：結果が成功か失敗しかなく，互いの試行が独立</a:t>
            </a:r>
            <a:r>
              <a:rPr lang="ja-JP" altLang="en-US" sz="2500" dirty="0">
                <a:latin typeface="ＭＳ Ｐゴシック" pitchFamily="50" charset="-128"/>
                <a:ea typeface="ＭＳ Ｐゴシック" pitchFamily="50" charset="-128"/>
              </a:rPr>
              <a:t>していて</a:t>
            </a:r>
            <a:r>
              <a:rPr kumimoji="1" lang="ja-JP" altLang="en-US" sz="2500" dirty="0">
                <a:latin typeface="ＭＳ Ｐゴシック" pitchFamily="50" charset="-128"/>
                <a:ea typeface="ＭＳ Ｐゴシック" pitchFamily="50" charset="-128"/>
              </a:rPr>
              <a:t>，</a:t>
            </a:r>
            <a:r>
              <a:rPr lang="ja-JP" altLang="en-US" sz="2500" dirty="0"/>
              <a:t>個別の</a:t>
            </a:r>
            <a:r>
              <a:rPr kumimoji="1" lang="ja-JP" altLang="en-US" sz="2500" dirty="0">
                <a:latin typeface="ＭＳ Ｐゴシック" pitchFamily="50" charset="-128"/>
                <a:ea typeface="ＭＳ Ｐゴシック" pitchFamily="50" charset="-128"/>
              </a:rPr>
              <a:t>成功</a:t>
            </a:r>
            <a:r>
              <a:rPr lang="ja-JP" altLang="en-US" sz="2500" dirty="0"/>
              <a:t>確率</a:t>
            </a:r>
            <a:r>
              <a:rPr kumimoji="1" lang="en-US" altLang="ja-JP" sz="2500" dirty="0">
                <a:latin typeface="ＭＳ Ｐゴシック" pitchFamily="50" charset="-128"/>
                <a:ea typeface="ＭＳ Ｐゴシック" pitchFamily="50" charset="-128"/>
              </a:rPr>
              <a:t>p</a:t>
            </a:r>
            <a:r>
              <a:rPr kumimoji="1" lang="ja-JP" altLang="en-US" sz="2500" dirty="0">
                <a:latin typeface="ＭＳ Ｐゴシック" pitchFamily="50" charset="-128"/>
                <a:ea typeface="ＭＳ Ｐゴシック" pitchFamily="50" charset="-128"/>
              </a:rPr>
              <a:t>が一定の試行</a:t>
            </a:r>
          </a:p>
        </p:txBody>
      </p:sp>
      <p:pic>
        <p:nvPicPr>
          <p:cNvPr id="21" name="図 20">
            <a:extLst>
              <a:ext uri="{FF2B5EF4-FFF2-40B4-BE49-F238E27FC236}">
                <a16:creationId xmlns:a16="http://schemas.microsoft.com/office/drawing/2014/main" id="{791A891C-C9A1-4AF1-90CD-87C052CF4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555" y="3933056"/>
            <a:ext cx="936104" cy="936104"/>
          </a:xfrm>
          <a:prstGeom prst="rect">
            <a:avLst/>
          </a:prstGeom>
        </p:spPr>
      </p:pic>
      <p:sp>
        <p:nvSpPr>
          <p:cNvPr id="24" name="テキスト ボックス 23">
            <a:extLst>
              <a:ext uri="{FF2B5EF4-FFF2-40B4-BE49-F238E27FC236}">
                <a16:creationId xmlns:a16="http://schemas.microsoft.com/office/drawing/2014/main" id="{1EEB50AB-D626-455D-A9E8-DF1177FDC473}"/>
              </a:ext>
            </a:extLst>
          </p:cNvPr>
          <p:cNvSpPr txBox="1"/>
          <p:nvPr/>
        </p:nvSpPr>
        <p:spPr>
          <a:xfrm>
            <a:off x="4942945" y="4812611"/>
            <a:ext cx="1888455" cy="861774"/>
          </a:xfrm>
          <a:prstGeom prst="rect">
            <a:avLst/>
          </a:prstGeom>
          <a:noFill/>
        </p:spPr>
        <p:txBody>
          <a:bodyPr wrap="square" rtlCol="0">
            <a:spAutoFit/>
          </a:bodyPr>
          <a:lstStyle/>
          <a:p>
            <a:pPr algn="ctr"/>
            <a:r>
              <a:rPr kumimoji="1" lang="ja-JP" altLang="en-US" sz="2000" dirty="0">
                <a:solidFill>
                  <a:srgbClr val="92D050"/>
                </a:solidFill>
                <a:latin typeface="ＭＳ Ｐゴシック" pitchFamily="50" charset="-128"/>
                <a:ea typeface="ＭＳ Ｐゴシック" pitchFamily="50" charset="-128"/>
                <a:cs typeface="Meiryo UI" pitchFamily="50" charset="-128"/>
              </a:rPr>
              <a:t>サイコロ振り</a:t>
            </a:r>
            <a:endParaRPr kumimoji="1" lang="en-US" altLang="ja-JP" sz="2000" dirty="0">
              <a:solidFill>
                <a:srgbClr val="92D050"/>
              </a:solidFill>
              <a:latin typeface="ＭＳ Ｐゴシック" pitchFamily="50" charset="-128"/>
              <a:ea typeface="ＭＳ Ｐゴシック" pitchFamily="50" charset="-128"/>
              <a:cs typeface="Meiryo UI" pitchFamily="50" charset="-128"/>
            </a:endParaRPr>
          </a:p>
          <a:p>
            <a:pPr algn="just"/>
            <a:r>
              <a:rPr kumimoji="1" lang="ja-JP" altLang="en-US" sz="1500" dirty="0">
                <a:solidFill>
                  <a:schemeClr val="bg1"/>
                </a:solidFill>
                <a:latin typeface="ＭＳ Ｐゴシック" pitchFamily="50" charset="-128"/>
                <a:ea typeface="ＭＳ Ｐゴシック" pitchFamily="50" charset="-128"/>
                <a:cs typeface="Meiryo UI" pitchFamily="50" charset="-128"/>
              </a:rPr>
              <a:t>（</a:t>
            </a:r>
            <a:r>
              <a:rPr kumimoji="1" lang="en-US" altLang="ja-JP" sz="1500" dirty="0">
                <a:solidFill>
                  <a:schemeClr val="bg1"/>
                </a:solidFill>
                <a:latin typeface="ＭＳ Ｐゴシック" pitchFamily="50" charset="-128"/>
                <a:ea typeface="ＭＳ Ｐゴシック" pitchFamily="50" charset="-128"/>
                <a:cs typeface="Meiryo UI" pitchFamily="50" charset="-128"/>
              </a:rPr>
              <a:t>1</a:t>
            </a:r>
            <a:r>
              <a:rPr kumimoji="1" lang="ja-JP" altLang="en-US" sz="1500" dirty="0">
                <a:solidFill>
                  <a:schemeClr val="bg1"/>
                </a:solidFill>
                <a:latin typeface="ＭＳ Ｐゴシック" pitchFamily="50" charset="-128"/>
                <a:ea typeface="ＭＳ Ｐゴシック" pitchFamily="50" charset="-128"/>
                <a:cs typeface="Meiryo UI" pitchFamily="50" charset="-128"/>
              </a:rPr>
              <a:t>の目が出るか出ないかで，常に</a:t>
            </a:r>
            <a:r>
              <a:rPr kumimoji="1" lang="en-US" altLang="ja-JP" sz="1500" dirty="0">
                <a:solidFill>
                  <a:schemeClr val="bg1"/>
                </a:solidFill>
                <a:latin typeface="ＭＳ Ｐゴシック" pitchFamily="50" charset="-128"/>
                <a:ea typeface="ＭＳ Ｐゴシック" pitchFamily="50" charset="-128"/>
                <a:cs typeface="Meiryo UI" pitchFamily="50" charset="-128"/>
              </a:rPr>
              <a:t>p=1/6</a:t>
            </a:r>
            <a:r>
              <a:rPr kumimoji="1" lang="ja-JP" altLang="en-US" sz="1500" dirty="0">
                <a:solidFill>
                  <a:schemeClr val="bg1"/>
                </a:solidFill>
                <a:latin typeface="ＭＳ Ｐゴシック" pitchFamily="50" charset="-128"/>
                <a:ea typeface="ＭＳ Ｐゴシック" pitchFamily="50" charset="-128"/>
                <a:cs typeface="Meiryo UI" pitchFamily="50" charset="-128"/>
              </a:rPr>
              <a:t>）</a:t>
            </a:r>
          </a:p>
        </p:txBody>
      </p:sp>
      <p:sp>
        <p:nvSpPr>
          <p:cNvPr id="25" name="テキスト ボックス 24">
            <a:extLst>
              <a:ext uri="{FF2B5EF4-FFF2-40B4-BE49-F238E27FC236}">
                <a16:creationId xmlns:a16="http://schemas.microsoft.com/office/drawing/2014/main" id="{387D4B47-B2F2-4DD1-B4CA-F99225150061}"/>
              </a:ext>
            </a:extLst>
          </p:cNvPr>
          <p:cNvSpPr txBox="1"/>
          <p:nvPr/>
        </p:nvSpPr>
        <p:spPr>
          <a:xfrm>
            <a:off x="6949982" y="4812611"/>
            <a:ext cx="1816194" cy="861774"/>
          </a:xfrm>
          <a:prstGeom prst="rect">
            <a:avLst/>
          </a:prstGeom>
          <a:noFill/>
        </p:spPr>
        <p:txBody>
          <a:bodyPr wrap="square" rtlCol="0">
            <a:spAutoFit/>
          </a:bodyPr>
          <a:lstStyle/>
          <a:p>
            <a:pPr algn="ctr"/>
            <a:r>
              <a:rPr kumimoji="1" lang="ja-JP" altLang="en-US" sz="2000" dirty="0">
                <a:solidFill>
                  <a:srgbClr val="92D050"/>
                </a:solidFill>
                <a:latin typeface="ＭＳ Ｐゴシック" pitchFamily="50" charset="-128"/>
                <a:ea typeface="ＭＳ Ｐゴシック" pitchFamily="50" charset="-128"/>
                <a:cs typeface="Meiryo UI" pitchFamily="50" charset="-128"/>
              </a:rPr>
              <a:t>コイン投げ</a:t>
            </a:r>
            <a:endParaRPr kumimoji="1" lang="en-US" altLang="ja-JP" sz="2000" dirty="0">
              <a:solidFill>
                <a:srgbClr val="92D050"/>
              </a:solidFill>
              <a:latin typeface="ＭＳ Ｐゴシック" pitchFamily="50" charset="-128"/>
              <a:ea typeface="ＭＳ Ｐゴシック" pitchFamily="50" charset="-128"/>
              <a:cs typeface="Meiryo UI" pitchFamily="50" charset="-128"/>
            </a:endParaRPr>
          </a:p>
          <a:p>
            <a:pPr algn="just"/>
            <a:r>
              <a:rPr kumimoji="1" lang="ja-JP" altLang="en-US" sz="1500" dirty="0">
                <a:solidFill>
                  <a:schemeClr val="bg1"/>
                </a:solidFill>
                <a:latin typeface="ＭＳ Ｐゴシック" pitchFamily="50" charset="-128"/>
                <a:ea typeface="ＭＳ Ｐゴシック" pitchFamily="50" charset="-128"/>
                <a:cs typeface="Meiryo UI" pitchFamily="50" charset="-128"/>
              </a:rPr>
              <a:t>（表が出るか出ないかで，常に</a:t>
            </a:r>
            <a:r>
              <a:rPr kumimoji="1" lang="en-US" altLang="ja-JP" sz="1500" dirty="0">
                <a:solidFill>
                  <a:schemeClr val="bg1"/>
                </a:solidFill>
                <a:latin typeface="ＭＳ Ｐゴシック" pitchFamily="50" charset="-128"/>
                <a:ea typeface="ＭＳ Ｐゴシック" pitchFamily="50" charset="-128"/>
                <a:cs typeface="Meiryo UI" pitchFamily="50" charset="-128"/>
              </a:rPr>
              <a:t>p=1/2</a:t>
            </a:r>
            <a:r>
              <a:rPr kumimoji="1" lang="ja-JP" altLang="en-US" sz="1500" dirty="0">
                <a:solidFill>
                  <a:schemeClr val="bg1"/>
                </a:solidFill>
                <a:latin typeface="ＭＳ Ｐゴシック" pitchFamily="50" charset="-128"/>
                <a:ea typeface="ＭＳ Ｐゴシック" pitchFamily="50" charset="-128"/>
                <a:cs typeface="Meiryo UI" pitchFamily="50" charset="-128"/>
              </a:rPr>
              <a:t>）</a:t>
            </a:r>
          </a:p>
        </p:txBody>
      </p:sp>
      <p:sp>
        <p:nvSpPr>
          <p:cNvPr id="26" name="テキスト ボックス 25">
            <a:extLst>
              <a:ext uri="{FF2B5EF4-FFF2-40B4-BE49-F238E27FC236}">
                <a16:creationId xmlns:a16="http://schemas.microsoft.com/office/drawing/2014/main" id="{FCBEC537-E225-46CF-9640-9228CFD2C85B}"/>
              </a:ext>
            </a:extLst>
          </p:cNvPr>
          <p:cNvSpPr txBox="1"/>
          <p:nvPr/>
        </p:nvSpPr>
        <p:spPr>
          <a:xfrm>
            <a:off x="6623067" y="4199697"/>
            <a:ext cx="921485" cy="477054"/>
          </a:xfrm>
          <a:prstGeom prst="rect">
            <a:avLst/>
          </a:prstGeom>
          <a:noFill/>
        </p:spPr>
        <p:txBody>
          <a:bodyPr wrap="square" rtlCol="0">
            <a:spAutoFit/>
          </a:bodyPr>
          <a:lstStyle/>
          <a:p>
            <a:r>
              <a:rPr kumimoji="1" lang="ja-JP" altLang="en-US" sz="2500" dirty="0">
                <a:solidFill>
                  <a:schemeClr val="bg1"/>
                </a:solidFill>
                <a:latin typeface="ＭＳ Ｐゴシック" pitchFamily="50" charset="-128"/>
                <a:ea typeface="ＭＳ Ｐゴシック" pitchFamily="50" charset="-128"/>
                <a:cs typeface="Meiryo UI" pitchFamily="50" charset="-128"/>
              </a:rPr>
              <a:t>とか</a:t>
            </a:r>
          </a:p>
        </p:txBody>
      </p:sp>
      <p:sp>
        <p:nvSpPr>
          <p:cNvPr id="27" name="テキスト ボックス 26">
            <a:extLst>
              <a:ext uri="{FF2B5EF4-FFF2-40B4-BE49-F238E27FC236}">
                <a16:creationId xmlns:a16="http://schemas.microsoft.com/office/drawing/2014/main" id="{2868E661-6093-41D7-9FE6-E132DC1AE941}"/>
              </a:ext>
            </a:extLst>
          </p:cNvPr>
          <p:cNvSpPr txBox="1"/>
          <p:nvPr/>
        </p:nvSpPr>
        <p:spPr>
          <a:xfrm>
            <a:off x="4529831" y="5784520"/>
            <a:ext cx="3796478" cy="400110"/>
          </a:xfrm>
          <a:prstGeom prst="rect">
            <a:avLst/>
          </a:prstGeom>
          <a:noFill/>
        </p:spPr>
        <p:txBody>
          <a:bodyPr wrap="squar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簡単なコイン投げで考えてみよう</a:t>
            </a:r>
          </a:p>
        </p:txBody>
      </p:sp>
      <p:cxnSp>
        <p:nvCxnSpPr>
          <p:cNvPr id="29" name="コネクタ: 曲線 28">
            <a:extLst>
              <a:ext uri="{FF2B5EF4-FFF2-40B4-BE49-F238E27FC236}">
                <a16:creationId xmlns:a16="http://schemas.microsoft.com/office/drawing/2014/main" id="{3543B9BF-36B0-4FD0-A754-9FBD90101727}"/>
              </a:ext>
            </a:extLst>
          </p:cNvPr>
          <p:cNvCxnSpPr>
            <a:cxnSpLocks/>
          </p:cNvCxnSpPr>
          <p:nvPr/>
        </p:nvCxnSpPr>
        <p:spPr>
          <a:xfrm rot="5400000" flipH="1" flipV="1">
            <a:off x="8073732" y="5734684"/>
            <a:ext cx="345373" cy="186037"/>
          </a:xfrm>
          <a:prstGeom prst="curvedConnector3">
            <a:avLst>
              <a:gd name="adj1" fmla="val -43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D92D5E8A-602D-43E7-984C-D7F7BAD59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587" y="4021047"/>
            <a:ext cx="762397" cy="762397"/>
          </a:xfrm>
          <a:prstGeom prst="rect">
            <a:avLst/>
          </a:prstGeom>
        </p:spPr>
      </p:pic>
      <p:pic>
        <p:nvPicPr>
          <p:cNvPr id="36" name="図 35">
            <a:extLst>
              <a:ext uri="{FF2B5EF4-FFF2-40B4-BE49-F238E27FC236}">
                <a16:creationId xmlns:a16="http://schemas.microsoft.com/office/drawing/2014/main" id="{3F1A845D-1AD4-49B4-BD5A-ACD33A451A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0354" y="3885187"/>
            <a:ext cx="762397" cy="762397"/>
          </a:xfrm>
          <a:prstGeom prst="rect">
            <a:avLst/>
          </a:prstGeom>
        </p:spPr>
      </p:pic>
    </p:spTree>
    <p:extLst>
      <p:ext uri="{BB962C8B-B14F-4D97-AF65-F5344CB8AC3E}">
        <p14:creationId xmlns:p14="http://schemas.microsoft.com/office/powerpoint/2010/main" val="7699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500"/>
                                        <p:tgtEl>
                                          <p:spTgt spid="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0"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図 61">
            <a:extLst>
              <a:ext uri="{FF2B5EF4-FFF2-40B4-BE49-F238E27FC236}">
                <a16:creationId xmlns:a16="http://schemas.microsoft.com/office/drawing/2014/main" id="{E09D3F7D-3F4F-47AB-B8C6-DCC4E9876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900" y="5583362"/>
            <a:ext cx="328930" cy="328930"/>
          </a:xfrm>
          <a:prstGeom prst="rect">
            <a:avLst/>
          </a:prstGeom>
        </p:spPr>
      </p:pic>
      <p:sp>
        <p:nvSpPr>
          <p:cNvPr id="2" name="タイトル 1"/>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コイン投げの二項分布</a:t>
            </a:r>
          </a:p>
        </p:txBody>
      </p:sp>
      <p:sp>
        <p:nvSpPr>
          <p:cNvPr id="23" name="テキスト ボックス 22"/>
          <p:cNvSpPr txBox="1"/>
          <p:nvPr/>
        </p:nvSpPr>
        <p:spPr>
          <a:xfrm>
            <a:off x="819724" y="4125758"/>
            <a:ext cx="6066084"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b) </a:t>
            </a:r>
            <a:r>
              <a:rPr kumimoji="1" lang="ja-JP" altLang="en-US" sz="2000" dirty="0">
                <a:solidFill>
                  <a:schemeClr val="bg1"/>
                </a:solidFill>
                <a:latin typeface="ＭＳ Ｐゴシック" pitchFamily="50" charset="-128"/>
                <a:ea typeface="ＭＳ Ｐゴシック" pitchFamily="50" charset="-128"/>
                <a:cs typeface="Meiryo UI" pitchFamily="50" charset="-128"/>
              </a:rPr>
              <a:t>コインが</a:t>
            </a:r>
            <a:r>
              <a:rPr kumimoji="1" lang="en-US" altLang="ja-JP" sz="2000" dirty="0">
                <a:solidFill>
                  <a:schemeClr val="bg1"/>
                </a:solidFill>
                <a:latin typeface="ＭＳ Ｐゴシック" pitchFamily="50" charset="-128"/>
                <a:ea typeface="ＭＳ Ｐゴシック" pitchFamily="50" charset="-128"/>
                <a:cs typeface="Meiryo UI" pitchFamily="50" charset="-128"/>
              </a:rPr>
              <a:t>2</a:t>
            </a:r>
            <a:r>
              <a:rPr kumimoji="1" lang="ja-JP" altLang="en-US" sz="2000" dirty="0">
                <a:solidFill>
                  <a:schemeClr val="bg1"/>
                </a:solidFill>
                <a:latin typeface="ＭＳ Ｐゴシック" pitchFamily="50" charset="-128"/>
                <a:ea typeface="ＭＳ Ｐゴシック" pitchFamily="50" charset="-128"/>
                <a:cs typeface="Meiryo UI" pitchFamily="50" charset="-128"/>
              </a:rPr>
              <a:t>枚の場合</a:t>
            </a:r>
            <a:r>
              <a:rPr kumimoji="1" lang="en-US" altLang="ja-JP" sz="2000" dirty="0">
                <a:solidFill>
                  <a:schemeClr val="bg1"/>
                </a:solidFill>
                <a:latin typeface="ＭＳ Ｐゴシック" pitchFamily="50" charset="-128"/>
                <a:ea typeface="ＭＳ Ｐゴシック" pitchFamily="50" charset="-128"/>
                <a:cs typeface="Meiryo UI" pitchFamily="50" charset="-128"/>
              </a:rPr>
              <a:t>(n=2</a:t>
            </a:r>
            <a:r>
              <a:rPr kumimoji="1" lang="ja-JP" altLang="en-US" sz="2000" dirty="0" err="1">
                <a:solidFill>
                  <a:schemeClr val="bg1"/>
                </a:solidFill>
                <a:latin typeface="ＭＳ Ｐゴシック" pitchFamily="50" charset="-128"/>
                <a:ea typeface="ＭＳ Ｐゴシック" pitchFamily="50" charset="-128"/>
                <a:cs typeface="Meiryo UI" pitchFamily="50" charset="-128"/>
              </a:rPr>
              <a:t>，</a:t>
            </a:r>
            <a:r>
              <a:rPr kumimoji="1" lang="en-US" altLang="ja-JP" sz="1700" dirty="0">
                <a:solidFill>
                  <a:schemeClr val="bg1"/>
                </a:solidFill>
                <a:latin typeface="ＭＳ Ｐゴシック" pitchFamily="50" charset="-128"/>
                <a:ea typeface="ＭＳ Ｐゴシック" pitchFamily="50" charset="-128"/>
                <a:cs typeface="Meiryo UI" pitchFamily="50" charset="-128"/>
              </a:rPr>
              <a:t>1</a:t>
            </a:r>
            <a:r>
              <a:rPr kumimoji="1" lang="ja-JP" altLang="en-US" sz="1700" dirty="0">
                <a:solidFill>
                  <a:schemeClr val="bg1"/>
                </a:solidFill>
                <a:latin typeface="ＭＳ Ｐゴシック" pitchFamily="50" charset="-128"/>
                <a:ea typeface="ＭＳ Ｐゴシック" pitchFamily="50" charset="-128"/>
                <a:cs typeface="Meiryo UI" pitchFamily="50" charset="-128"/>
              </a:rPr>
              <a:t>枚を</a:t>
            </a:r>
            <a:r>
              <a:rPr kumimoji="1" lang="en-US" altLang="ja-JP" sz="1700" dirty="0">
                <a:solidFill>
                  <a:schemeClr val="bg1"/>
                </a:solidFill>
                <a:latin typeface="ＭＳ Ｐゴシック" pitchFamily="50" charset="-128"/>
                <a:ea typeface="ＭＳ Ｐゴシック" pitchFamily="50" charset="-128"/>
                <a:cs typeface="Meiryo UI" pitchFamily="50" charset="-128"/>
              </a:rPr>
              <a:t>2</a:t>
            </a:r>
            <a:r>
              <a:rPr kumimoji="1" lang="ja-JP" altLang="en-US" sz="1700" dirty="0">
                <a:solidFill>
                  <a:schemeClr val="bg1"/>
                </a:solidFill>
                <a:latin typeface="ＭＳ Ｐゴシック" pitchFamily="50" charset="-128"/>
                <a:ea typeface="ＭＳ Ｐゴシック" pitchFamily="50" charset="-128"/>
                <a:cs typeface="Meiryo UI" pitchFamily="50" charset="-128"/>
              </a:rPr>
              <a:t>回投げると考えても良い</a:t>
            </a:r>
            <a:r>
              <a:rPr kumimoji="1" lang="en-US" altLang="ja-JP" sz="2000" dirty="0">
                <a:solidFill>
                  <a:schemeClr val="bg1"/>
                </a:solidFill>
                <a:latin typeface="ＭＳ Ｐゴシック" pitchFamily="50" charset="-128"/>
                <a:ea typeface="ＭＳ Ｐゴシック" pitchFamily="50" charset="-128"/>
                <a:cs typeface="Meiryo UI" pitchFamily="50" charset="-128"/>
              </a:rPr>
              <a:t>)</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26" name="テキスト ボックス 25"/>
          <p:cNvSpPr txBox="1"/>
          <p:nvPr/>
        </p:nvSpPr>
        <p:spPr>
          <a:xfrm>
            <a:off x="3333260" y="5959542"/>
            <a:ext cx="1954682" cy="323165"/>
          </a:xfrm>
          <a:prstGeom prst="rect">
            <a:avLst/>
          </a:prstGeom>
          <a:noFill/>
        </p:spPr>
        <p:txBody>
          <a:bodyPr wrap="squar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0</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1</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2</a:t>
            </a:r>
            <a:r>
              <a:rPr kumimoji="1" lang="ja-JP" altLang="en-US" sz="1500" dirty="0">
                <a:solidFill>
                  <a:schemeClr val="bg1"/>
                </a:solidFill>
                <a:latin typeface="ＭＳ Ｐゴシック" pitchFamily="50" charset="-128"/>
                <a:ea typeface="ＭＳ Ｐゴシック" pitchFamily="50" charset="-128"/>
                <a:cs typeface="Meiryo UI" pitchFamily="50" charset="-128"/>
              </a:rPr>
              <a:t>点</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cxnSp>
        <p:nvCxnSpPr>
          <p:cNvPr id="36" name="直線矢印コネクタ 35"/>
          <p:cNvCxnSpPr>
            <a:cxnSpLocks/>
          </p:cNvCxnSpPr>
          <p:nvPr/>
        </p:nvCxnSpPr>
        <p:spPr>
          <a:xfrm flipV="1">
            <a:off x="3232266" y="5906527"/>
            <a:ext cx="2252619" cy="6707"/>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cxnSpLocks/>
          </p:cNvCxnSpPr>
          <p:nvPr/>
        </p:nvCxnSpPr>
        <p:spPr>
          <a:xfrm flipV="1">
            <a:off x="3232266" y="4870004"/>
            <a:ext cx="0" cy="104323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483732" y="5745886"/>
            <a:ext cx="1412566"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表の出る回数</a:t>
            </a:r>
            <a:r>
              <a:rPr kumimoji="1" lang="en-US" altLang="ja-JP" sz="1500" i="1" dirty="0">
                <a:solidFill>
                  <a:schemeClr val="bg1"/>
                </a:solidFill>
                <a:ea typeface="ＭＳ Ｐゴシック" pitchFamily="50" charset="-128"/>
                <a:cs typeface="Times New Roman" panose="02020603050405020304" pitchFamily="18" charset="0"/>
              </a:rPr>
              <a:t>x</a:t>
            </a:r>
          </a:p>
        </p:txBody>
      </p:sp>
      <p:sp>
        <p:nvSpPr>
          <p:cNvPr id="41" name="テキスト ボックス 40"/>
          <p:cNvSpPr txBox="1"/>
          <p:nvPr/>
        </p:nvSpPr>
        <p:spPr>
          <a:xfrm>
            <a:off x="2201837" y="4546500"/>
            <a:ext cx="2332690"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場合の数（</a:t>
            </a:r>
            <a:r>
              <a:rPr kumimoji="1" lang="en-US" altLang="ja-JP" sz="1500" i="1" dirty="0">
                <a:solidFill>
                  <a:schemeClr val="bg1"/>
                </a:solidFill>
                <a:ea typeface="ＭＳ Ｐゴシック" pitchFamily="50" charset="-128"/>
                <a:cs typeface="Times New Roman" panose="02020603050405020304" pitchFamily="18" charset="0"/>
              </a:rPr>
              <a:t>x</a:t>
            </a:r>
            <a:r>
              <a:rPr kumimoji="1" lang="ja-JP" altLang="en-US" sz="1500" dirty="0">
                <a:solidFill>
                  <a:schemeClr val="bg1"/>
                </a:solidFill>
                <a:latin typeface="ＭＳ Ｐゴシック" pitchFamily="50" charset="-128"/>
                <a:ea typeface="ＭＳ Ｐゴシック" pitchFamily="50" charset="-128"/>
                <a:cs typeface="Meiryo UI" pitchFamily="50" charset="-128"/>
              </a:rPr>
              <a:t>点になる確率）</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sp>
        <p:nvSpPr>
          <p:cNvPr id="30" name="テキスト ボックス 29"/>
          <p:cNvSpPr txBox="1"/>
          <p:nvPr/>
        </p:nvSpPr>
        <p:spPr>
          <a:xfrm>
            <a:off x="2763526" y="5050591"/>
            <a:ext cx="473206"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2/4</a:t>
            </a:r>
          </a:p>
        </p:txBody>
      </p:sp>
      <p:sp>
        <p:nvSpPr>
          <p:cNvPr id="31" name="テキスト ボックス 30"/>
          <p:cNvSpPr txBox="1"/>
          <p:nvPr/>
        </p:nvSpPr>
        <p:spPr>
          <a:xfrm>
            <a:off x="2754668" y="5462748"/>
            <a:ext cx="473206"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1/4</a:t>
            </a:r>
          </a:p>
        </p:txBody>
      </p:sp>
      <p:sp>
        <p:nvSpPr>
          <p:cNvPr id="42" name="テキスト ボックス 41">
            <a:extLst>
              <a:ext uri="{FF2B5EF4-FFF2-40B4-BE49-F238E27FC236}">
                <a16:creationId xmlns:a16="http://schemas.microsoft.com/office/drawing/2014/main" id="{243E2E81-359C-4DB5-A16B-F716C856974F}"/>
              </a:ext>
            </a:extLst>
          </p:cNvPr>
          <p:cNvSpPr txBox="1"/>
          <p:nvPr/>
        </p:nvSpPr>
        <p:spPr>
          <a:xfrm>
            <a:off x="822237" y="2592605"/>
            <a:ext cx="5546711"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a) </a:t>
            </a:r>
            <a:r>
              <a:rPr kumimoji="1" lang="ja-JP" altLang="en-US" sz="2000" dirty="0">
                <a:solidFill>
                  <a:schemeClr val="bg1"/>
                </a:solidFill>
                <a:latin typeface="ＭＳ Ｐゴシック" pitchFamily="50" charset="-128"/>
                <a:ea typeface="ＭＳ Ｐゴシック" pitchFamily="50" charset="-128"/>
                <a:cs typeface="Meiryo UI" pitchFamily="50" charset="-128"/>
              </a:rPr>
              <a:t>コインが</a:t>
            </a:r>
            <a:r>
              <a:rPr kumimoji="1" lang="en-US" altLang="ja-JP" sz="2000" dirty="0">
                <a:solidFill>
                  <a:schemeClr val="bg1"/>
                </a:solidFill>
                <a:latin typeface="ＭＳ Ｐゴシック" pitchFamily="50" charset="-128"/>
                <a:ea typeface="ＭＳ Ｐゴシック" pitchFamily="50" charset="-128"/>
                <a:cs typeface="Meiryo UI" pitchFamily="50" charset="-128"/>
              </a:rPr>
              <a:t>1</a:t>
            </a:r>
            <a:r>
              <a:rPr kumimoji="1" lang="ja-JP" altLang="en-US" sz="2000" dirty="0">
                <a:solidFill>
                  <a:schemeClr val="bg1"/>
                </a:solidFill>
                <a:latin typeface="ＭＳ Ｐゴシック" pitchFamily="50" charset="-128"/>
                <a:ea typeface="ＭＳ Ｐゴシック" pitchFamily="50" charset="-128"/>
                <a:cs typeface="Meiryo UI" pitchFamily="50" charset="-128"/>
              </a:rPr>
              <a:t>枚の場合</a:t>
            </a:r>
            <a:r>
              <a:rPr kumimoji="1" lang="en-US" altLang="ja-JP" sz="2000" dirty="0">
                <a:solidFill>
                  <a:schemeClr val="bg1"/>
                </a:solidFill>
                <a:latin typeface="ＭＳ Ｐゴシック" pitchFamily="50" charset="-128"/>
                <a:ea typeface="ＭＳ Ｐゴシック" pitchFamily="50" charset="-128"/>
                <a:cs typeface="Meiryo UI" pitchFamily="50" charset="-128"/>
              </a:rPr>
              <a:t>(1</a:t>
            </a:r>
            <a:r>
              <a:rPr kumimoji="1" lang="ja-JP" altLang="en-US" sz="2000" dirty="0">
                <a:solidFill>
                  <a:schemeClr val="bg1"/>
                </a:solidFill>
                <a:latin typeface="ＭＳ Ｐゴシック" pitchFamily="50" charset="-128"/>
                <a:ea typeface="ＭＳ Ｐゴシック" pitchFamily="50" charset="-128"/>
                <a:cs typeface="Meiryo UI" pitchFamily="50" charset="-128"/>
              </a:rPr>
              <a:t>回のベルヌーイ試行，</a:t>
            </a:r>
            <a:r>
              <a:rPr kumimoji="1" lang="en-US" altLang="ja-JP" sz="2000" dirty="0">
                <a:solidFill>
                  <a:schemeClr val="bg1"/>
                </a:solidFill>
                <a:latin typeface="ＭＳ Ｐゴシック" pitchFamily="50" charset="-128"/>
                <a:ea typeface="ＭＳ Ｐゴシック" pitchFamily="50" charset="-128"/>
                <a:cs typeface="Meiryo UI" pitchFamily="50" charset="-128"/>
              </a:rPr>
              <a:t>n=1)</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43" name="テキスト ボックス 42">
            <a:extLst>
              <a:ext uri="{FF2B5EF4-FFF2-40B4-BE49-F238E27FC236}">
                <a16:creationId xmlns:a16="http://schemas.microsoft.com/office/drawing/2014/main" id="{1FAFDD01-E267-4413-B4DA-704689167024}"/>
              </a:ext>
            </a:extLst>
          </p:cNvPr>
          <p:cNvSpPr txBox="1"/>
          <p:nvPr/>
        </p:nvSpPr>
        <p:spPr>
          <a:xfrm>
            <a:off x="899592" y="1988840"/>
            <a:ext cx="7577715" cy="400110"/>
          </a:xfrm>
          <a:prstGeom prst="rect">
            <a:avLst/>
          </a:prstGeom>
          <a:noFill/>
        </p:spPr>
        <p:txBody>
          <a:bodyPr wrap="non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コイン投げの実験（ベルヌーイ試行）：表　　が出れば</a:t>
            </a:r>
            <a:r>
              <a:rPr kumimoji="1" lang="en-US" altLang="ja-JP" sz="2000" dirty="0">
                <a:solidFill>
                  <a:schemeClr val="bg1"/>
                </a:solidFill>
                <a:latin typeface="ＭＳ Ｐゴシック" pitchFamily="50" charset="-128"/>
                <a:ea typeface="ＭＳ Ｐゴシック" pitchFamily="50" charset="-128"/>
                <a:cs typeface="Meiryo UI" pitchFamily="50" charset="-128"/>
              </a:rPr>
              <a:t>1</a:t>
            </a:r>
            <a:r>
              <a:rPr kumimoji="1" lang="ja-JP" altLang="en-US" sz="2000" dirty="0">
                <a:solidFill>
                  <a:schemeClr val="bg1"/>
                </a:solidFill>
                <a:latin typeface="ＭＳ Ｐゴシック" pitchFamily="50" charset="-128"/>
                <a:ea typeface="ＭＳ Ｐゴシック" pitchFamily="50" charset="-128"/>
                <a:cs typeface="Meiryo UI" pitchFamily="50" charset="-128"/>
              </a:rPr>
              <a:t>点，裏　　は</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r>
              <a:rPr kumimoji="1" lang="ja-JP" altLang="en-US" sz="2000" dirty="0">
                <a:solidFill>
                  <a:schemeClr val="bg1"/>
                </a:solidFill>
                <a:latin typeface="ＭＳ Ｐゴシック" pitchFamily="50" charset="-128"/>
                <a:ea typeface="ＭＳ Ｐゴシック" pitchFamily="50" charset="-128"/>
                <a:cs typeface="Meiryo UI" pitchFamily="50" charset="-128"/>
              </a:rPr>
              <a:t>点</a:t>
            </a:r>
            <a:endParaRPr kumimoji="1" lang="ja-JP" altLang="en-US" sz="2000" dirty="0">
              <a:solidFill>
                <a:schemeClr val="bg1"/>
              </a:solidFill>
              <a:latin typeface="ＭＳ Ｐ明朝" pitchFamily="18" charset="-128"/>
              <a:ea typeface="ＭＳ Ｐ明朝" pitchFamily="18" charset="-128"/>
              <a:cs typeface="Meiryo UI" pitchFamily="50" charset="-128"/>
            </a:endParaRPr>
          </a:p>
        </p:txBody>
      </p:sp>
      <p:sp>
        <p:nvSpPr>
          <p:cNvPr id="44" name="テキスト ボックス 43">
            <a:extLst>
              <a:ext uri="{FF2B5EF4-FFF2-40B4-BE49-F238E27FC236}">
                <a16:creationId xmlns:a16="http://schemas.microsoft.com/office/drawing/2014/main" id="{BCFFF2B8-C39D-4083-9B31-27BCBF25D8B2}"/>
              </a:ext>
            </a:extLst>
          </p:cNvPr>
          <p:cNvSpPr txBox="1"/>
          <p:nvPr/>
        </p:nvSpPr>
        <p:spPr>
          <a:xfrm>
            <a:off x="3158784" y="3536002"/>
            <a:ext cx="821059"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0</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1</a:t>
            </a:r>
            <a:r>
              <a:rPr kumimoji="1" lang="ja-JP" altLang="en-US" sz="1500" dirty="0">
                <a:solidFill>
                  <a:schemeClr val="bg1"/>
                </a:solidFill>
                <a:latin typeface="ＭＳ Ｐゴシック" pitchFamily="50" charset="-128"/>
                <a:ea typeface="ＭＳ Ｐゴシック" pitchFamily="50" charset="-128"/>
                <a:cs typeface="Meiryo UI" pitchFamily="50" charset="-128"/>
              </a:rPr>
              <a:t>点</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sp>
        <p:nvSpPr>
          <p:cNvPr id="45" name="テキスト ボックス 44">
            <a:extLst>
              <a:ext uri="{FF2B5EF4-FFF2-40B4-BE49-F238E27FC236}">
                <a16:creationId xmlns:a16="http://schemas.microsoft.com/office/drawing/2014/main" id="{83A05880-FEFE-44BD-AB36-F059F0B7A87E}"/>
              </a:ext>
            </a:extLst>
          </p:cNvPr>
          <p:cNvSpPr txBox="1"/>
          <p:nvPr/>
        </p:nvSpPr>
        <p:spPr>
          <a:xfrm>
            <a:off x="4562737" y="3060681"/>
            <a:ext cx="4079145" cy="369332"/>
          </a:xfrm>
          <a:prstGeom prst="rect">
            <a:avLst/>
          </a:prstGeom>
          <a:solidFill>
            <a:srgbClr val="00B050"/>
          </a:solidFill>
        </p:spPr>
        <p:txBody>
          <a:bodyPr wrap="square" rtlCol="0">
            <a:spAutoFit/>
          </a:body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の二項分布を</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ベルヌーイ分布</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と呼ぶ</a:t>
            </a:r>
          </a:p>
        </p:txBody>
      </p:sp>
      <p:cxnSp>
        <p:nvCxnSpPr>
          <p:cNvPr id="46" name="直線矢印コネクタ 45">
            <a:extLst>
              <a:ext uri="{FF2B5EF4-FFF2-40B4-BE49-F238E27FC236}">
                <a16:creationId xmlns:a16="http://schemas.microsoft.com/office/drawing/2014/main" id="{881B2C6F-BE50-4F1C-8204-3F65F9CF4CB3}"/>
              </a:ext>
            </a:extLst>
          </p:cNvPr>
          <p:cNvCxnSpPr/>
          <p:nvPr/>
        </p:nvCxnSpPr>
        <p:spPr>
          <a:xfrm flipV="1">
            <a:off x="3242191" y="3019080"/>
            <a:ext cx="0" cy="495654"/>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AB55ECCC-E5D9-478E-B6C0-B36BD43245A5}"/>
              </a:ext>
            </a:extLst>
          </p:cNvPr>
          <p:cNvCxnSpPr>
            <a:cxnSpLocks/>
          </p:cNvCxnSpPr>
          <p:nvPr/>
        </p:nvCxnSpPr>
        <p:spPr>
          <a:xfrm>
            <a:off x="3219956" y="3515311"/>
            <a:ext cx="814323"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45BA97F3-43D0-41B4-A05D-FDF4FD8D98F0}"/>
              </a:ext>
            </a:extLst>
          </p:cNvPr>
          <p:cNvSpPr txBox="1"/>
          <p:nvPr/>
        </p:nvSpPr>
        <p:spPr>
          <a:xfrm>
            <a:off x="2746750" y="3047553"/>
            <a:ext cx="473206"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1/2</a:t>
            </a:r>
          </a:p>
        </p:txBody>
      </p:sp>
      <p:pic>
        <p:nvPicPr>
          <p:cNvPr id="49" name="図 48">
            <a:extLst>
              <a:ext uri="{FF2B5EF4-FFF2-40B4-BE49-F238E27FC236}">
                <a16:creationId xmlns:a16="http://schemas.microsoft.com/office/drawing/2014/main" id="{49AABC18-A249-4748-B080-40A581BA1315}"/>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380312" y="2046237"/>
            <a:ext cx="328930" cy="328930"/>
          </a:xfrm>
          <a:prstGeom prst="rect">
            <a:avLst/>
          </a:prstGeom>
        </p:spPr>
      </p:pic>
      <p:pic>
        <p:nvPicPr>
          <p:cNvPr id="50" name="図 49">
            <a:extLst>
              <a:ext uri="{FF2B5EF4-FFF2-40B4-BE49-F238E27FC236}">
                <a16:creationId xmlns:a16="http://schemas.microsoft.com/office/drawing/2014/main" id="{D1A21710-7DF3-43D5-8AE0-2374CCBC80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046237"/>
            <a:ext cx="328930" cy="328930"/>
          </a:xfrm>
          <a:prstGeom prst="rect">
            <a:avLst/>
          </a:prstGeom>
        </p:spPr>
      </p:pic>
      <p:cxnSp>
        <p:nvCxnSpPr>
          <p:cNvPr id="53" name="直線矢印コネクタ 52">
            <a:extLst>
              <a:ext uri="{FF2B5EF4-FFF2-40B4-BE49-F238E27FC236}">
                <a16:creationId xmlns:a16="http://schemas.microsoft.com/office/drawing/2014/main" id="{B507BD9B-7FEE-4956-898A-76B443DCDC9F}"/>
              </a:ext>
            </a:extLst>
          </p:cNvPr>
          <p:cNvCxnSpPr>
            <a:cxnSpLocks/>
            <a:stCxn id="54" idx="1"/>
          </p:cNvCxnSpPr>
          <p:nvPr/>
        </p:nvCxnSpPr>
        <p:spPr>
          <a:xfrm flipH="1" flipV="1">
            <a:off x="3961365" y="3720669"/>
            <a:ext cx="303130" cy="20751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90FD2807-0BC9-4427-AEEE-9491708FE8BB}"/>
              </a:ext>
            </a:extLst>
          </p:cNvPr>
          <p:cNvSpPr txBox="1"/>
          <p:nvPr/>
        </p:nvSpPr>
        <p:spPr>
          <a:xfrm>
            <a:off x="4264495" y="3766596"/>
            <a:ext cx="3869432"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確率変数の値（点数）は成功（表の出る）回数</a:t>
            </a:r>
            <a:r>
              <a:rPr kumimoji="1" lang="en-US" altLang="ja-JP" sz="1500" i="1" dirty="0">
                <a:solidFill>
                  <a:schemeClr val="bg1"/>
                </a:solidFill>
                <a:ea typeface="ＭＳ Ｐゴシック" panose="020B0600070205080204" pitchFamily="50" charset="-128"/>
                <a:cs typeface="Times New Roman" panose="02020603050405020304" pitchFamily="18" charset="0"/>
              </a:rPr>
              <a:t>x</a:t>
            </a:r>
            <a:endParaRPr kumimoji="1" lang="ja-JP" altLang="en-US" sz="1500" i="1" dirty="0">
              <a:solidFill>
                <a:schemeClr val="bg1"/>
              </a:solidFill>
              <a:ea typeface="ＭＳ Ｐゴシック" panose="020B0600070205080204" pitchFamily="50" charset="-128"/>
              <a:cs typeface="Times New Roman" panose="02020603050405020304" pitchFamily="18" charset="0"/>
            </a:endParaRPr>
          </a:p>
        </p:txBody>
      </p:sp>
      <p:pic>
        <p:nvPicPr>
          <p:cNvPr id="60" name="図 59">
            <a:extLst>
              <a:ext uri="{FF2B5EF4-FFF2-40B4-BE49-F238E27FC236}">
                <a16:creationId xmlns:a16="http://schemas.microsoft.com/office/drawing/2014/main" id="{56F192A3-3C6D-470A-81B9-BD0EFA4E1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8431" y="3188717"/>
            <a:ext cx="328930" cy="328930"/>
          </a:xfrm>
          <a:prstGeom prst="rect">
            <a:avLst/>
          </a:prstGeom>
        </p:spPr>
      </p:pic>
      <p:pic>
        <p:nvPicPr>
          <p:cNvPr id="61" name="図 60">
            <a:extLst>
              <a:ext uri="{FF2B5EF4-FFF2-40B4-BE49-F238E27FC236}">
                <a16:creationId xmlns:a16="http://schemas.microsoft.com/office/drawing/2014/main" id="{31358928-E295-4B29-AAA1-FF446B986BE9}"/>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260910" y="3190602"/>
            <a:ext cx="328930" cy="328930"/>
          </a:xfrm>
          <a:prstGeom prst="rect">
            <a:avLst/>
          </a:prstGeom>
        </p:spPr>
      </p:pic>
      <p:pic>
        <p:nvPicPr>
          <p:cNvPr id="64" name="図 63">
            <a:extLst>
              <a:ext uri="{FF2B5EF4-FFF2-40B4-BE49-F238E27FC236}">
                <a16:creationId xmlns:a16="http://schemas.microsoft.com/office/drawing/2014/main" id="{F378482E-B249-4CC2-82EC-089FB2890E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322" y="5583362"/>
            <a:ext cx="328930" cy="328930"/>
          </a:xfrm>
          <a:prstGeom prst="rect">
            <a:avLst/>
          </a:prstGeom>
        </p:spPr>
      </p:pic>
      <p:pic>
        <p:nvPicPr>
          <p:cNvPr id="65" name="図 64">
            <a:extLst>
              <a:ext uri="{FF2B5EF4-FFF2-40B4-BE49-F238E27FC236}">
                <a16:creationId xmlns:a16="http://schemas.microsoft.com/office/drawing/2014/main" id="{166CB9F6-B793-4768-BB06-90C10C74F69D}"/>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235801" y="5585247"/>
            <a:ext cx="328930" cy="328930"/>
          </a:xfrm>
          <a:prstGeom prst="rect">
            <a:avLst/>
          </a:prstGeom>
        </p:spPr>
      </p:pic>
      <p:sp>
        <p:nvSpPr>
          <p:cNvPr id="66" name="正方形/長方形 65">
            <a:extLst>
              <a:ext uri="{FF2B5EF4-FFF2-40B4-BE49-F238E27FC236}">
                <a16:creationId xmlns:a16="http://schemas.microsoft.com/office/drawing/2014/main" id="{C2683BAB-2B3A-4954-A716-F9EE8F3617D1}"/>
              </a:ext>
            </a:extLst>
          </p:cNvPr>
          <p:cNvSpPr/>
          <p:nvPr/>
        </p:nvSpPr>
        <p:spPr>
          <a:xfrm>
            <a:off x="3246140" y="5583362"/>
            <a:ext cx="636112" cy="32316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a:extLst>
              <a:ext uri="{FF2B5EF4-FFF2-40B4-BE49-F238E27FC236}">
                <a16:creationId xmlns:a16="http://schemas.microsoft.com/office/drawing/2014/main" id="{0C2E46BB-8055-482A-BFEA-94D71095A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807" y="5584304"/>
            <a:ext cx="328930" cy="328930"/>
          </a:xfrm>
          <a:prstGeom prst="rect">
            <a:avLst/>
          </a:prstGeom>
        </p:spPr>
      </p:pic>
      <p:pic>
        <p:nvPicPr>
          <p:cNvPr id="68" name="図 67">
            <a:extLst>
              <a:ext uri="{FF2B5EF4-FFF2-40B4-BE49-F238E27FC236}">
                <a16:creationId xmlns:a16="http://schemas.microsoft.com/office/drawing/2014/main" id="{897C1683-DF56-45B5-8FCD-102BF450C1EA}"/>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916286" y="5586189"/>
            <a:ext cx="328930" cy="328930"/>
          </a:xfrm>
          <a:prstGeom prst="rect">
            <a:avLst/>
          </a:prstGeom>
        </p:spPr>
      </p:pic>
      <p:sp>
        <p:nvSpPr>
          <p:cNvPr id="69" name="正方形/長方形 68">
            <a:extLst>
              <a:ext uri="{FF2B5EF4-FFF2-40B4-BE49-F238E27FC236}">
                <a16:creationId xmlns:a16="http://schemas.microsoft.com/office/drawing/2014/main" id="{86D73B45-D17F-4E38-A15C-674008C1A997}"/>
              </a:ext>
            </a:extLst>
          </p:cNvPr>
          <p:cNvSpPr/>
          <p:nvPr/>
        </p:nvSpPr>
        <p:spPr>
          <a:xfrm>
            <a:off x="3926625" y="5584304"/>
            <a:ext cx="636112" cy="32316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a:extLst>
              <a:ext uri="{FF2B5EF4-FFF2-40B4-BE49-F238E27FC236}">
                <a16:creationId xmlns:a16="http://schemas.microsoft.com/office/drawing/2014/main" id="{A4BA575B-4997-4E5A-8DA1-51D237E58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124" y="5205733"/>
            <a:ext cx="328930" cy="328930"/>
          </a:xfrm>
          <a:prstGeom prst="rect">
            <a:avLst/>
          </a:prstGeom>
        </p:spPr>
      </p:pic>
      <p:pic>
        <p:nvPicPr>
          <p:cNvPr id="71" name="図 70">
            <a:extLst>
              <a:ext uri="{FF2B5EF4-FFF2-40B4-BE49-F238E27FC236}">
                <a16:creationId xmlns:a16="http://schemas.microsoft.com/office/drawing/2014/main" id="{44C0540C-9D9C-4949-B32D-AC8D251BB12B}"/>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235409" y="5211520"/>
            <a:ext cx="328930" cy="328930"/>
          </a:xfrm>
          <a:prstGeom prst="rect">
            <a:avLst/>
          </a:prstGeom>
        </p:spPr>
      </p:pic>
      <p:sp>
        <p:nvSpPr>
          <p:cNvPr id="72" name="正方形/長方形 71">
            <a:extLst>
              <a:ext uri="{FF2B5EF4-FFF2-40B4-BE49-F238E27FC236}">
                <a16:creationId xmlns:a16="http://schemas.microsoft.com/office/drawing/2014/main" id="{053C6682-1C29-4739-86A6-C1560861D463}"/>
              </a:ext>
            </a:extLst>
          </p:cNvPr>
          <p:cNvSpPr/>
          <p:nvPr/>
        </p:nvSpPr>
        <p:spPr>
          <a:xfrm>
            <a:off x="3935110" y="5218615"/>
            <a:ext cx="636112" cy="32316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a:extLst>
              <a:ext uri="{FF2B5EF4-FFF2-40B4-BE49-F238E27FC236}">
                <a16:creationId xmlns:a16="http://schemas.microsoft.com/office/drawing/2014/main" id="{F312F2A3-41D6-4C72-B8A0-22F90ECF0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9717" y="5582683"/>
            <a:ext cx="328930" cy="328930"/>
          </a:xfrm>
          <a:prstGeom prst="rect">
            <a:avLst/>
          </a:prstGeom>
        </p:spPr>
      </p:pic>
      <p:sp>
        <p:nvSpPr>
          <p:cNvPr id="9" name="正方形/長方形 8">
            <a:extLst>
              <a:ext uri="{FF2B5EF4-FFF2-40B4-BE49-F238E27FC236}">
                <a16:creationId xmlns:a16="http://schemas.microsoft.com/office/drawing/2014/main" id="{F7B57625-C700-4A0C-8917-012F3D155CA6}"/>
              </a:ext>
            </a:extLst>
          </p:cNvPr>
          <p:cNvSpPr/>
          <p:nvPr/>
        </p:nvSpPr>
        <p:spPr>
          <a:xfrm>
            <a:off x="4608689" y="5577929"/>
            <a:ext cx="636112" cy="323165"/>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27932988-A0E4-4786-9187-D3240D638E0C}"/>
              </a:ext>
            </a:extLst>
          </p:cNvPr>
          <p:cNvSpPr txBox="1"/>
          <p:nvPr/>
        </p:nvSpPr>
        <p:spPr>
          <a:xfrm>
            <a:off x="5055121" y="4896229"/>
            <a:ext cx="2098672" cy="369332"/>
          </a:xfrm>
          <a:prstGeom prst="rect">
            <a:avLst/>
          </a:prstGeom>
          <a:noFill/>
        </p:spPr>
        <p:txBody>
          <a:bodyPr wrap="square" rtlCol="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一様分布でなくなる</a:t>
            </a:r>
          </a:p>
        </p:txBody>
      </p:sp>
      <p:sp>
        <p:nvSpPr>
          <p:cNvPr id="37" name="テキスト ボックス 36">
            <a:extLst>
              <a:ext uri="{FF2B5EF4-FFF2-40B4-BE49-F238E27FC236}">
                <a16:creationId xmlns:a16="http://schemas.microsoft.com/office/drawing/2014/main" id="{9D460E57-155A-4998-98BC-9322B515F1A1}"/>
              </a:ext>
            </a:extLst>
          </p:cNvPr>
          <p:cNvSpPr txBox="1"/>
          <p:nvPr/>
        </p:nvSpPr>
        <p:spPr>
          <a:xfrm>
            <a:off x="532853" y="3224699"/>
            <a:ext cx="1817015"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個別のコインの表が出る確率は常に</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0.5</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2" name="直線矢印コネクタ 51">
            <a:extLst>
              <a:ext uri="{FF2B5EF4-FFF2-40B4-BE49-F238E27FC236}">
                <a16:creationId xmlns:a16="http://schemas.microsoft.com/office/drawing/2014/main" id="{19313F31-04C4-4A53-B2AC-AE3F0FA96F95}"/>
              </a:ext>
            </a:extLst>
          </p:cNvPr>
          <p:cNvCxnSpPr>
            <a:cxnSpLocks/>
          </p:cNvCxnSpPr>
          <p:nvPr/>
        </p:nvCxnSpPr>
        <p:spPr>
          <a:xfrm flipV="1">
            <a:off x="2339752" y="3233943"/>
            <a:ext cx="458992" cy="13677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コネクタ: 曲線 4">
            <a:extLst>
              <a:ext uri="{FF2B5EF4-FFF2-40B4-BE49-F238E27FC236}">
                <a16:creationId xmlns:a16="http://schemas.microsoft.com/office/drawing/2014/main" id="{DF696AB2-150D-48E7-8482-EB3EB9ACD230}"/>
              </a:ext>
            </a:extLst>
          </p:cNvPr>
          <p:cNvCxnSpPr>
            <a:cxnSpLocks/>
            <a:endCxn id="60" idx="3"/>
          </p:cNvCxnSpPr>
          <p:nvPr/>
        </p:nvCxnSpPr>
        <p:spPr>
          <a:xfrm rot="10800000" flipV="1">
            <a:off x="3907361" y="3235890"/>
            <a:ext cx="663862" cy="117292"/>
          </a:xfrm>
          <a:prstGeom prst="curvedConnector3">
            <a:avLst>
              <a:gd name="adj1" fmla="val 56719"/>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10" presetClass="entr" presetSubtype="0" fill="hold"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par>
                                <p:cTn id="100" presetID="10" presetClass="entr" presetSubtype="0" fill="hold"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500"/>
                                        <p:tgtEl>
                                          <p:spTgt spid="7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500"/>
                                        <p:tgtEl>
                                          <p:spTgt spid="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40" grpId="0"/>
      <p:bldP spid="41" grpId="0"/>
      <p:bldP spid="30" grpId="0"/>
      <p:bldP spid="31" grpId="0"/>
      <p:bldP spid="42" grpId="0"/>
      <p:bldP spid="44" grpId="0"/>
      <p:bldP spid="45" grpId="0" animBg="1"/>
      <p:bldP spid="48" grpId="0"/>
      <p:bldP spid="54" grpId="0"/>
      <p:bldP spid="66" grpId="0" animBg="1"/>
      <p:bldP spid="69" grpId="0" animBg="1"/>
      <p:bldP spid="72" grpId="0" animBg="1"/>
      <p:bldP spid="9" grpId="0" animBg="1"/>
      <p:bldP spid="74"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試行回数を増やしていくと</a:t>
            </a:r>
            <a:r>
              <a:rPr kumimoji="1"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a:t>
            </a:r>
            <a:endParaRPr kumimoji="1"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endParaRPr>
          </a:p>
        </p:txBody>
      </p:sp>
      <p:sp>
        <p:nvSpPr>
          <p:cNvPr id="16" name="テキスト ボックス 15"/>
          <p:cNvSpPr txBox="1"/>
          <p:nvPr/>
        </p:nvSpPr>
        <p:spPr>
          <a:xfrm>
            <a:off x="910359" y="1988840"/>
            <a:ext cx="3164649"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c) </a:t>
            </a:r>
            <a:r>
              <a:rPr kumimoji="1" lang="ja-JP" altLang="en-US" sz="2000" dirty="0">
                <a:solidFill>
                  <a:schemeClr val="bg1"/>
                </a:solidFill>
                <a:latin typeface="ＭＳ Ｐゴシック" pitchFamily="50" charset="-128"/>
                <a:ea typeface="ＭＳ Ｐゴシック" pitchFamily="50" charset="-128"/>
                <a:cs typeface="Meiryo UI" pitchFamily="50" charset="-128"/>
              </a:rPr>
              <a:t>コインが</a:t>
            </a:r>
            <a:r>
              <a:rPr kumimoji="1" lang="en-US" altLang="ja-JP" sz="2000" dirty="0">
                <a:solidFill>
                  <a:schemeClr val="bg1"/>
                </a:solidFill>
                <a:latin typeface="ＭＳ Ｐゴシック" pitchFamily="50" charset="-128"/>
                <a:ea typeface="ＭＳ Ｐゴシック" pitchFamily="50" charset="-128"/>
                <a:cs typeface="Meiryo UI" pitchFamily="50" charset="-128"/>
              </a:rPr>
              <a:t>3</a:t>
            </a:r>
            <a:r>
              <a:rPr kumimoji="1" lang="ja-JP" altLang="en-US" sz="2000" dirty="0">
                <a:solidFill>
                  <a:schemeClr val="bg1"/>
                </a:solidFill>
                <a:latin typeface="ＭＳ Ｐゴシック" pitchFamily="50" charset="-128"/>
                <a:ea typeface="ＭＳ Ｐゴシック" pitchFamily="50" charset="-128"/>
                <a:cs typeface="Meiryo UI" pitchFamily="50" charset="-128"/>
              </a:rPr>
              <a:t>枚の場合</a:t>
            </a:r>
            <a:r>
              <a:rPr kumimoji="1" lang="en-US" altLang="ja-JP" sz="2000" dirty="0">
                <a:solidFill>
                  <a:schemeClr val="bg1"/>
                </a:solidFill>
                <a:latin typeface="ＭＳ Ｐゴシック" pitchFamily="50" charset="-128"/>
                <a:ea typeface="ＭＳ Ｐゴシック" pitchFamily="50" charset="-128"/>
                <a:cs typeface="Meiryo UI" pitchFamily="50" charset="-128"/>
              </a:rPr>
              <a:t>(n=3)</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23" name="テキスト ボックス 22"/>
          <p:cNvSpPr txBox="1"/>
          <p:nvPr/>
        </p:nvSpPr>
        <p:spPr>
          <a:xfrm>
            <a:off x="911288" y="4032836"/>
            <a:ext cx="3307316"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b) </a:t>
            </a:r>
            <a:r>
              <a:rPr kumimoji="1" lang="ja-JP" altLang="en-US" sz="2000" dirty="0">
                <a:solidFill>
                  <a:schemeClr val="bg1"/>
                </a:solidFill>
                <a:latin typeface="ＭＳ Ｐゴシック" pitchFamily="50" charset="-128"/>
                <a:ea typeface="ＭＳ Ｐゴシック" pitchFamily="50" charset="-128"/>
                <a:cs typeface="Meiryo UI" pitchFamily="50" charset="-128"/>
              </a:rPr>
              <a:t>コインが</a:t>
            </a:r>
            <a:r>
              <a:rPr kumimoji="1" lang="en-US" altLang="ja-JP" sz="2000" dirty="0">
                <a:solidFill>
                  <a:schemeClr val="bg1"/>
                </a:solidFill>
                <a:latin typeface="ＭＳ Ｐゴシック" pitchFamily="50" charset="-128"/>
                <a:ea typeface="ＭＳ Ｐゴシック" pitchFamily="50" charset="-128"/>
                <a:cs typeface="Meiryo UI" pitchFamily="50" charset="-128"/>
              </a:rPr>
              <a:t>4</a:t>
            </a:r>
            <a:r>
              <a:rPr kumimoji="1" lang="ja-JP" altLang="en-US" sz="2000" dirty="0">
                <a:solidFill>
                  <a:schemeClr val="bg1"/>
                </a:solidFill>
                <a:latin typeface="ＭＳ Ｐゴシック" pitchFamily="50" charset="-128"/>
                <a:ea typeface="ＭＳ Ｐゴシック" pitchFamily="50" charset="-128"/>
                <a:cs typeface="Meiryo UI" pitchFamily="50" charset="-128"/>
              </a:rPr>
              <a:t>枚の場合</a:t>
            </a:r>
            <a:r>
              <a:rPr kumimoji="1" lang="en-US" altLang="ja-JP" sz="2000" dirty="0">
                <a:solidFill>
                  <a:schemeClr val="bg1"/>
                </a:solidFill>
                <a:latin typeface="ＭＳ Ｐゴシック" pitchFamily="50" charset="-128"/>
                <a:ea typeface="ＭＳ Ｐゴシック" pitchFamily="50" charset="-128"/>
                <a:cs typeface="Meiryo UI" pitchFamily="50" charset="-128"/>
              </a:rPr>
              <a:t>(n=4) </a:t>
            </a:r>
            <a:r>
              <a:rPr kumimoji="1" lang="ja-JP" altLang="en-US" sz="2000" dirty="0">
                <a:solidFill>
                  <a:schemeClr val="bg1"/>
                </a:solidFill>
                <a:latin typeface="ＭＳ Ｐゴシック" pitchFamily="50" charset="-128"/>
                <a:ea typeface="ＭＳ Ｐゴシック" pitchFamily="50" charset="-128"/>
                <a:cs typeface="Meiryo UI" pitchFamily="50" charset="-128"/>
              </a:rPr>
              <a:t>　</a:t>
            </a:r>
          </a:p>
        </p:txBody>
      </p:sp>
      <p:sp>
        <p:nvSpPr>
          <p:cNvPr id="26" name="テキスト ボックス 25"/>
          <p:cNvSpPr txBox="1"/>
          <p:nvPr/>
        </p:nvSpPr>
        <p:spPr>
          <a:xfrm>
            <a:off x="3047867" y="3664123"/>
            <a:ext cx="3189218" cy="323165"/>
          </a:xfrm>
          <a:prstGeom prst="rect">
            <a:avLst/>
          </a:prstGeom>
          <a:noFill/>
        </p:spPr>
        <p:txBody>
          <a:bodyPr wrap="squar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0</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1</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2</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3</a:t>
            </a:r>
            <a:r>
              <a:rPr kumimoji="1" lang="ja-JP" altLang="en-US" sz="1500" dirty="0">
                <a:solidFill>
                  <a:schemeClr val="bg1"/>
                </a:solidFill>
                <a:latin typeface="ＭＳ Ｐゴシック" pitchFamily="50" charset="-128"/>
                <a:ea typeface="ＭＳ Ｐゴシック" pitchFamily="50" charset="-128"/>
                <a:cs typeface="Meiryo UI" pitchFamily="50" charset="-128"/>
              </a:rPr>
              <a:t>点</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cxnSp>
        <p:nvCxnSpPr>
          <p:cNvPr id="36" name="直線矢印コネクタ 35"/>
          <p:cNvCxnSpPr>
            <a:cxnSpLocks/>
          </p:cNvCxnSpPr>
          <p:nvPr/>
        </p:nvCxnSpPr>
        <p:spPr>
          <a:xfrm>
            <a:off x="2855774" y="3683696"/>
            <a:ext cx="3334241"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2855774" y="2457200"/>
            <a:ext cx="0" cy="122413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2855774" y="3394075"/>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54" name="直線矢印コネクタ 53"/>
          <p:cNvCxnSpPr>
            <a:cxnSpLocks/>
          </p:cNvCxnSpPr>
          <p:nvPr/>
        </p:nvCxnSpPr>
        <p:spPr>
          <a:xfrm flipV="1">
            <a:off x="1963537" y="5817475"/>
            <a:ext cx="3540357" cy="1071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1977702" y="5684175"/>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56" name="正方形/長方形 55"/>
          <p:cNvSpPr/>
          <p:nvPr/>
        </p:nvSpPr>
        <p:spPr>
          <a:xfrm>
            <a:off x="2121718" y="5684175"/>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57" name="正方形/長方形 56"/>
          <p:cNvSpPr/>
          <p:nvPr/>
        </p:nvSpPr>
        <p:spPr>
          <a:xfrm>
            <a:off x="2265734" y="5684175"/>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58" name="正方形/長方形 57"/>
          <p:cNvSpPr/>
          <p:nvPr/>
        </p:nvSpPr>
        <p:spPr>
          <a:xfrm>
            <a:off x="2409750" y="5684175"/>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59" name="正方形/長方形 58"/>
          <p:cNvSpPr/>
          <p:nvPr/>
        </p:nvSpPr>
        <p:spPr>
          <a:xfrm>
            <a:off x="2852344" y="5534083"/>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0" name="正方形/長方形 59"/>
          <p:cNvSpPr/>
          <p:nvPr/>
        </p:nvSpPr>
        <p:spPr>
          <a:xfrm>
            <a:off x="3000911" y="5382814"/>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1" name="正方形/長方形 60"/>
          <p:cNvSpPr/>
          <p:nvPr/>
        </p:nvSpPr>
        <p:spPr>
          <a:xfrm>
            <a:off x="2856895" y="5679523"/>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2" name="正方形/長方形 61"/>
          <p:cNvSpPr/>
          <p:nvPr/>
        </p:nvSpPr>
        <p:spPr>
          <a:xfrm>
            <a:off x="2564312" y="5535507"/>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3" name="正方形/長方形 62"/>
          <p:cNvSpPr/>
          <p:nvPr/>
        </p:nvSpPr>
        <p:spPr>
          <a:xfrm>
            <a:off x="2705717" y="5679523"/>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4" name="正方形/長方形 63"/>
          <p:cNvSpPr/>
          <p:nvPr/>
        </p:nvSpPr>
        <p:spPr>
          <a:xfrm>
            <a:off x="3000911" y="5679523"/>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7" name="正方形/長方形 66"/>
          <p:cNvSpPr/>
          <p:nvPr/>
        </p:nvSpPr>
        <p:spPr>
          <a:xfrm>
            <a:off x="3005241" y="5240240"/>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8" name="正方形/長方形 67"/>
          <p:cNvSpPr/>
          <p:nvPr/>
        </p:nvSpPr>
        <p:spPr>
          <a:xfrm>
            <a:off x="2557278" y="569023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9" name="正方形/長方形 68"/>
          <p:cNvSpPr/>
          <p:nvPr/>
        </p:nvSpPr>
        <p:spPr>
          <a:xfrm>
            <a:off x="3000911" y="5534083"/>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0" name="正方形/長方形 69"/>
          <p:cNvSpPr/>
          <p:nvPr/>
        </p:nvSpPr>
        <p:spPr>
          <a:xfrm>
            <a:off x="2707882" y="5535507"/>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1" name="正方形/長方形 70"/>
          <p:cNvSpPr/>
          <p:nvPr/>
        </p:nvSpPr>
        <p:spPr>
          <a:xfrm>
            <a:off x="2861225" y="5382814"/>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4" name="正方形/長方形 73"/>
          <p:cNvSpPr/>
          <p:nvPr/>
        </p:nvSpPr>
        <p:spPr>
          <a:xfrm>
            <a:off x="2564312" y="5382814"/>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5" name="正方形/長方形 74"/>
          <p:cNvSpPr/>
          <p:nvPr/>
        </p:nvSpPr>
        <p:spPr>
          <a:xfrm>
            <a:off x="2715734" y="5382814"/>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6" name="正方形/長方形 75"/>
          <p:cNvSpPr/>
          <p:nvPr/>
        </p:nvSpPr>
        <p:spPr>
          <a:xfrm>
            <a:off x="2859750" y="5240240"/>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7" name="正方形/長方形 76"/>
          <p:cNvSpPr/>
          <p:nvPr/>
        </p:nvSpPr>
        <p:spPr>
          <a:xfrm>
            <a:off x="2715734" y="5241223"/>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8" name="正方形/長方形 77"/>
          <p:cNvSpPr/>
          <p:nvPr/>
        </p:nvSpPr>
        <p:spPr>
          <a:xfrm>
            <a:off x="2563285" y="5241461"/>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79" name="正方形/長方形 78"/>
          <p:cNvSpPr/>
          <p:nvPr/>
        </p:nvSpPr>
        <p:spPr>
          <a:xfrm>
            <a:off x="3153802" y="5685587"/>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0" name="正方形/長方形 79"/>
          <p:cNvSpPr/>
          <p:nvPr/>
        </p:nvSpPr>
        <p:spPr>
          <a:xfrm>
            <a:off x="3293488" y="568625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1" name="正方形/長方形 80"/>
          <p:cNvSpPr/>
          <p:nvPr/>
        </p:nvSpPr>
        <p:spPr>
          <a:xfrm>
            <a:off x="3433174" y="5686256"/>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2" name="正方形/長方形 81"/>
          <p:cNvSpPr/>
          <p:nvPr/>
        </p:nvSpPr>
        <p:spPr>
          <a:xfrm>
            <a:off x="3153292" y="5390067"/>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3" name="正方形/長方形 82"/>
          <p:cNvSpPr/>
          <p:nvPr/>
        </p:nvSpPr>
        <p:spPr>
          <a:xfrm>
            <a:off x="3734515" y="569336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4" name="正方形/長方形 83"/>
          <p:cNvSpPr/>
          <p:nvPr/>
        </p:nvSpPr>
        <p:spPr>
          <a:xfrm>
            <a:off x="3297308" y="5534083"/>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5" name="正方形/長方形 84"/>
          <p:cNvSpPr/>
          <p:nvPr/>
        </p:nvSpPr>
        <p:spPr>
          <a:xfrm>
            <a:off x="3433174" y="5540147"/>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6" name="正方形/長方形 85"/>
          <p:cNvSpPr/>
          <p:nvPr/>
        </p:nvSpPr>
        <p:spPr>
          <a:xfrm>
            <a:off x="3156053" y="5091855"/>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7" name="正方形/長方形 86"/>
          <p:cNvSpPr/>
          <p:nvPr/>
        </p:nvSpPr>
        <p:spPr>
          <a:xfrm>
            <a:off x="3997315" y="5391491"/>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8" name="正方形/長方形 87"/>
          <p:cNvSpPr/>
          <p:nvPr/>
        </p:nvSpPr>
        <p:spPr>
          <a:xfrm>
            <a:off x="3295143" y="5385477"/>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89" name="正方形/長方形 88"/>
          <p:cNvSpPr/>
          <p:nvPr/>
        </p:nvSpPr>
        <p:spPr>
          <a:xfrm>
            <a:off x="3436994" y="538425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0" name="正方形/長方形 89"/>
          <p:cNvSpPr/>
          <p:nvPr/>
        </p:nvSpPr>
        <p:spPr>
          <a:xfrm>
            <a:off x="3577190" y="5681241"/>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1" name="正方形/長方形 90"/>
          <p:cNvSpPr/>
          <p:nvPr/>
        </p:nvSpPr>
        <p:spPr>
          <a:xfrm>
            <a:off x="3577190" y="5540147"/>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2" name="正方形/長方形 91"/>
          <p:cNvSpPr/>
          <p:nvPr/>
        </p:nvSpPr>
        <p:spPr>
          <a:xfrm>
            <a:off x="3729884" y="5540147"/>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3" name="正方形/長方形 92"/>
          <p:cNvSpPr/>
          <p:nvPr/>
        </p:nvSpPr>
        <p:spPr>
          <a:xfrm>
            <a:off x="3581520" y="538425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4" name="正方形/長方形 93"/>
          <p:cNvSpPr/>
          <p:nvPr/>
        </p:nvSpPr>
        <p:spPr>
          <a:xfrm>
            <a:off x="3590198" y="5240240"/>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5" name="正方形/長方形 94"/>
          <p:cNvSpPr/>
          <p:nvPr/>
        </p:nvSpPr>
        <p:spPr>
          <a:xfrm>
            <a:off x="4146596" y="539032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7" name="正方形/長方形 96"/>
          <p:cNvSpPr/>
          <p:nvPr/>
        </p:nvSpPr>
        <p:spPr>
          <a:xfrm>
            <a:off x="3299101" y="5237486"/>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8" name="正方形/長方形 97"/>
          <p:cNvSpPr/>
          <p:nvPr/>
        </p:nvSpPr>
        <p:spPr>
          <a:xfrm>
            <a:off x="3443554" y="5237486"/>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99" name="正方形/長方形 98"/>
          <p:cNvSpPr/>
          <p:nvPr/>
        </p:nvSpPr>
        <p:spPr>
          <a:xfrm>
            <a:off x="3305735" y="5093470"/>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0" name="正方形/長方形 99"/>
          <p:cNvSpPr/>
          <p:nvPr/>
        </p:nvSpPr>
        <p:spPr>
          <a:xfrm>
            <a:off x="3586169" y="5092340"/>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3" name="正方形/長方形 102"/>
          <p:cNvSpPr/>
          <p:nvPr/>
        </p:nvSpPr>
        <p:spPr>
          <a:xfrm>
            <a:off x="3450512" y="5093470"/>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4" name="正方形/長方形 103"/>
          <p:cNvSpPr/>
          <p:nvPr/>
        </p:nvSpPr>
        <p:spPr>
          <a:xfrm>
            <a:off x="3156053" y="4945967"/>
            <a:ext cx="144016" cy="1417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5" name="正方形/長方形 104"/>
          <p:cNvSpPr/>
          <p:nvPr/>
        </p:nvSpPr>
        <p:spPr>
          <a:xfrm>
            <a:off x="3448347" y="4945967"/>
            <a:ext cx="144016" cy="1417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6" name="正方形/長方形 105"/>
          <p:cNvSpPr/>
          <p:nvPr/>
        </p:nvSpPr>
        <p:spPr>
          <a:xfrm>
            <a:off x="3310065" y="4946893"/>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7" name="正方形/長方形 106"/>
          <p:cNvSpPr/>
          <p:nvPr/>
        </p:nvSpPr>
        <p:spPr>
          <a:xfrm>
            <a:off x="3590499" y="4946893"/>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8" name="正方形/長方形 107"/>
          <p:cNvSpPr/>
          <p:nvPr/>
        </p:nvSpPr>
        <p:spPr>
          <a:xfrm>
            <a:off x="3159415" y="5237585"/>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9" name="正方形/長方形 108"/>
          <p:cNvSpPr/>
          <p:nvPr/>
        </p:nvSpPr>
        <p:spPr>
          <a:xfrm>
            <a:off x="3877731" y="568974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0" name="正方形/長方形 109"/>
          <p:cNvSpPr/>
          <p:nvPr/>
        </p:nvSpPr>
        <p:spPr>
          <a:xfrm>
            <a:off x="4008395" y="568974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1" name="正方形/長方形 110"/>
          <p:cNvSpPr/>
          <p:nvPr/>
        </p:nvSpPr>
        <p:spPr>
          <a:xfrm>
            <a:off x="4147015" y="5676156"/>
            <a:ext cx="144016" cy="1398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4" name="正方形/長方形 113"/>
          <p:cNvSpPr/>
          <p:nvPr/>
        </p:nvSpPr>
        <p:spPr>
          <a:xfrm>
            <a:off x="3873900" y="5541571"/>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5" name="正方形/長方形 114"/>
          <p:cNvSpPr/>
          <p:nvPr/>
        </p:nvSpPr>
        <p:spPr>
          <a:xfrm>
            <a:off x="4022525" y="5541571"/>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6" name="正方形/長方形 115"/>
          <p:cNvSpPr/>
          <p:nvPr/>
        </p:nvSpPr>
        <p:spPr>
          <a:xfrm>
            <a:off x="4144747" y="5541571"/>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7" name="正方形/長方形 116"/>
          <p:cNvSpPr/>
          <p:nvPr/>
        </p:nvSpPr>
        <p:spPr>
          <a:xfrm>
            <a:off x="3857787" y="539032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8" name="正方形/長方形 117"/>
          <p:cNvSpPr/>
          <p:nvPr/>
        </p:nvSpPr>
        <p:spPr>
          <a:xfrm>
            <a:off x="3738929" y="5385477"/>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9" name="正方形/長方形 118"/>
          <p:cNvSpPr/>
          <p:nvPr/>
        </p:nvSpPr>
        <p:spPr>
          <a:xfrm>
            <a:off x="3725377" y="523635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0" name="正方形/長方形 119"/>
          <p:cNvSpPr/>
          <p:nvPr/>
        </p:nvSpPr>
        <p:spPr>
          <a:xfrm>
            <a:off x="3865063" y="5237585"/>
            <a:ext cx="144016" cy="14401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1" name="正方形/長方形 120"/>
          <p:cNvSpPr/>
          <p:nvPr/>
        </p:nvSpPr>
        <p:spPr>
          <a:xfrm>
            <a:off x="4017417" y="523748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2" name="正方形/長方形 121"/>
          <p:cNvSpPr/>
          <p:nvPr/>
        </p:nvSpPr>
        <p:spPr>
          <a:xfrm>
            <a:off x="4148761" y="5237585"/>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3" name="正方形/長方形 122"/>
          <p:cNvSpPr/>
          <p:nvPr/>
        </p:nvSpPr>
        <p:spPr>
          <a:xfrm>
            <a:off x="4288816" y="568994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4" name="正方形/長方形 123"/>
          <p:cNvSpPr/>
          <p:nvPr/>
        </p:nvSpPr>
        <p:spPr>
          <a:xfrm>
            <a:off x="4443292" y="568994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5" name="正方形/長方形 124"/>
          <p:cNvSpPr/>
          <p:nvPr/>
        </p:nvSpPr>
        <p:spPr>
          <a:xfrm>
            <a:off x="4602314" y="5689946"/>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6" name="正方形/長方形 125"/>
          <p:cNvSpPr/>
          <p:nvPr/>
        </p:nvSpPr>
        <p:spPr>
          <a:xfrm>
            <a:off x="4759735" y="5690239"/>
            <a:ext cx="139686" cy="13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127" name="直線矢印コネクタ 126"/>
          <p:cNvCxnSpPr>
            <a:cxnSpLocks/>
          </p:cNvCxnSpPr>
          <p:nvPr/>
        </p:nvCxnSpPr>
        <p:spPr>
          <a:xfrm flipV="1">
            <a:off x="1967892" y="4709300"/>
            <a:ext cx="11820" cy="112812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2098652" y="5858775"/>
            <a:ext cx="3189218" cy="323165"/>
          </a:xfrm>
          <a:prstGeom prst="rect">
            <a:avLst/>
          </a:prstGeom>
          <a:noFill/>
        </p:spPr>
        <p:txBody>
          <a:bodyPr wrap="squar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0</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1</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2</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3</a:t>
            </a:r>
            <a:r>
              <a:rPr kumimoji="1" lang="ja-JP" altLang="en-US" sz="1500" dirty="0">
                <a:solidFill>
                  <a:schemeClr val="bg1"/>
                </a:solidFill>
                <a:latin typeface="ＭＳ Ｐゴシック" pitchFamily="50" charset="-128"/>
                <a:ea typeface="ＭＳ Ｐゴシック" pitchFamily="50" charset="-128"/>
                <a:cs typeface="Meiryo UI" pitchFamily="50" charset="-128"/>
              </a:rPr>
              <a:t>点　　</a:t>
            </a:r>
            <a:r>
              <a:rPr kumimoji="1" lang="en-US" altLang="ja-JP" sz="1500" dirty="0">
                <a:solidFill>
                  <a:schemeClr val="bg1"/>
                </a:solidFill>
                <a:latin typeface="ＭＳ Ｐゴシック" pitchFamily="50" charset="-128"/>
                <a:ea typeface="ＭＳ Ｐゴシック" pitchFamily="50" charset="-128"/>
                <a:cs typeface="Meiryo UI" pitchFamily="50" charset="-128"/>
              </a:rPr>
              <a:t>4</a:t>
            </a:r>
            <a:r>
              <a:rPr kumimoji="1" lang="ja-JP" altLang="en-US" sz="1500" dirty="0">
                <a:solidFill>
                  <a:schemeClr val="bg1"/>
                </a:solidFill>
                <a:latin typeface="ＭＳ Ｐゴシック" pitchFamily="50" charset="-128"/>
                <a:ea typeface="ＭＳ Ｐゴシック" pitchFamily="50" charset="-128"/>
                <a:cs typeface="Meiryo UI" pitchFamily="50" charset="-128"/>
              </a:rPr>
              <a:t>点</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sp>
        <p:nvSpPr>
          <p:cNvPr id="8" name="テキスト ボックス 7"/>
          <p:cNvSpPr txBox="1"/>
          <p:nvPr/>
        </p:nvSpPr>
        <p:spPr>
          <a:xfrm>
            <a:off x="5274028" y="4264056"/>
            <a:ext cx="3298682" cy="1477328"/>
          </a:xfrm>
          <a:prstGeom prst="rect">
            <a:avLst/>
          </a:prstGeom>
          <a:noFill/>
        </p:spPr>
        <p:txBody>
          <a:bodyPr wrap="square" rtlCol="0">
            <a:spAutoFit/>
          </a:bodyPr>
          <a:lstStyle/>
          <a:p>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コインの数（試行回数）を増やすと徐々に「釣り鐘型」に近づく。</a:t>
            </a:r>
            <a:endPar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→それを近似させたのが正規分布だが，その前に二項分布を式で表すと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1" name="テキスト ボックス 100"/>
          <p:cNvSpPr txBox="1"/>
          <p:nvPr/>
        </p:nvSpPr>
        <p:spPr>
          <a:xfrm>
            <a:off x="2291414" y="2632799"/>
            <a:ext cx="473206"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3/8</a:t>
            </a:r>
          </a:p>
        </p:txBody>
      </p:sp>
      <p:sp>
        <p:nvSpPr>
          <p:cNvPr id="102" name="テキスト ボックス 101"/>
          <p:cNvSpPr txBox="1"/>
          <p:nvPr/>
        </p:nvSpPr>
        <p:spPr>
          <a:xfrm>
            <a:off x="2306329" y="3211150"/>
            <a:ext cx="473206"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1/8</a:t>
            </a:r>
          </a:p>
        </p:txBody>
      </p:sp>
      <p:sp>
        <p:nvSpPr>
          <p:cNvPr id="113" name="テキスト ボックス 112"/>
          <p:cNvSpPr txBox="1"/>
          <p:nvPr/>
        </p:nvSpPr>
        <p:spPr>
          <a:xfrm>
            <a:off x="1355696" y="5498472"/>
            <a:ext cx="569387"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1/16</a:t>
            </a:r>
          </a:p>
        </p:txBody>
      </p:sp>
      <p:sp>
        <p:nvSpPr>
          <p:cNvPr id="129" name="テキスト ボックス 128"/>
          <p:cNvSpPr txBox="1"/>
          <p:nvPr/>
        </p:nvSpPr>
        <p:spPr>
          <a:xfrm>
            <a:off x="1331633" y="5066212"/>
            <a:ext cx="569387"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4/16</a:t>
            </a:r>
          </a:p>
        </p:txBody>
      </p:sp>
      <p:sp>
        <p:nvSpPr>
          <p:cNvPr id="130" name="テキスト ボックス 129"/>
          <p:cNvSpPr txBox="1"/>
          <p:nvPr/>
        </p:nvSpPr>
        <p:spPr>
          <a:xfrm>
            <a:off x="1347808" y="4746323"/>
            <a:ext cx="569387" cy="323165"/>
          </a:xfrm>
          <a:prstGeom prst="rect">
            <a:avLst/>
          </a:prstGeom>
          <a:noFill/>
        </p:spPr>
        <p:txBody>
          <a:bodyPr wrap="none" rtlCol="0">
            <a:spAutoFit/>
          </a:bodyPr>
          <a:lstStyle/>
          <a:p>
            <a:r>
              <a:rPr kumimoji="1" lang="en-US" altLang="ja-JP" sz="1500" dirty="0">
                <a:solidFill>
                  <a:schemeClr val="bg1"/>
                </a:solidFill>
                <a:latin typeface="ＭＳ Ｐゴシック" pitchFamily="50" charset="-128"/>
                <a:ea typeface="ＭＳ Ｐゴシック" pitchFamily="50" charset="-128"/>
                <a:cs typeface="Meiryo UI" pitchFamily="50" charset="-128"/>
              </a:rPr>
              <a:t>6/16</a:t>
            </a:r>
          </a:p>
        </p:txBody>
      </p:sp>
      <p:pic>
        <p:nvPicPr>
          <p:cNvPr id="112" name="図 111">
            <a:extLst>
              <a:ext uri="{FF2B5EF4-FFF2-40B4-BE49-F238E27FC236}">
                <a16:creationId xmlns:a16="http://schemas.microsoft.com/office/drawing/2014/main" id="{AAA7480A-9D44-47B0-AE4A-343F98347D78}"/>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2855774" y="3390299"/>
            <a:ext cx="288032" cy="288032"/>
          </a:xfrm>
          <a:prstGeom prst="rect">
            <a:avLst/>
          </a:prstGeom>
        </p:spPr>
      </p:pic>
      <p:pic>
        <p:nvPicPr>
          <p:cNvPr id="131" name="図 130">
            <a:extLst>
              <a:ext uri="{FF2B5EF4-FFF2-40B4-BE49-F238E27FC236}">
                <a16:creationId xmlns:a16="http://schemas.microsoft.com/office/drawing/2014/main" id="{9C293620-399D-40A7-8C01-830D48AAD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082" y="3378471"/>
            <a:ext cx="288032" cy="288032"/>
          </a:xfrm>
          <a:prstGeom prst="rect">
            <a:avLst/>
          </a:prstGeom>
        </p:spPr>
      </p:pic>
      <p:pic>
        <p:nvPicPr>
          <p:cNvPr id="132" name="図 131">
            <a:extLst>
              <a:ext uri="{FF2B5EF4-FFF2-40B4-BE49-F238E27FC236}">
                <a16:creationId xmlns:a16="http://schemas.microsoft.com/office/drawing/2014/main" id="{B75F5E9A-BF67-40C9-8EBA-D74B5F5753BB}"/>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112757" y="3393608"/>
            <a:ext cx="288032" cy="288032"/>
          </a:xfrm>
          <a:prstGeom prst="rect">
            <a:avLst/>
          </a:prstGeom>
        </p:spPr>
      </p:pic>
      <p:pic>
        <p:nvPicPr>
          <p:cNvPr id="133" name="図 132">
            <a:extLst>
              <a:ext uri="{FF2B5EF4-FFF2-40B4-BE49-F238E27FC236}">
                <a16:creationId xmlns:a16="http://schemas.microsoft.com/office/drawing/2014/main" id="{DCE803CF-EE81-4641-B7AB-8511AFDE7C8D}"/>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379923" y="3390818"/>
            <a:ext cx="288032" cy="288032"/>
          </a:xfrm>
          <a:prstGeom prst="rect">
            <a:avLst/>
          </a:prstGeom>
        </p:spPr>
      </p:pic>
      <p:sp>
        <p:nvSpPr>
          <p:cNvPr id="135" name="正方形/長方形 134">
            <a:extLst>
              <a:ext uri="{FF2B5EF4-FFF2-40B4-BE49-F238E27FC236}">
                <a16:creationId xmlns:a16="http://schemas.microsoft.com/office/drawing/2014/main" id="{95DD7C75-BC24-4296-B531-58CA5B8FB5E9}"/>
              </a:ext>
            </a:extLst>
          </p:cNvPr>
          <p:cNvSpPr/>
          <p:nvPr/>
        </p:nvSpPr>
        <p:spPr>
          <a:xfrm>
            <a:off x="3638025" y="3393024"/>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36" name="正方形/長方形 135">
            <a:extLst>
              <a:ext uri="{FF2B5EF4-FFF2-40B4-BE49-F238E27FC236}">
                <a16:creationId xmlns:a16="http://schemas.microsoft.com/office/drawing/2014/main" id="{DFE06528-8F53-43BF-B93E-E9B8A5D4F2BC}"/>
              </a:ext>
            </a:extLst>
          </p:cNvPr>
          <p:cNvSpPr/>
          <p:nvPr/>
        </p:nvSpPr>
        <p:spPr>
          <a:xfrm>
            <a:off x="3638094" y="3107287"/>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37" name="正方形/長方形 136">
            <a:extLst>
              <a:ext uri="{FF2B5EF4-FFF2-40B4-BE49-F238E27FC236}">
                <a16:creationId xmlns:a16="http://schemas.microsoft.com/office/drawing/2014/main" id="{D05F9D21-B17A-4D00-9EA1-AC6B8FBAFB7D}"/>
              </a:ext>
            </a:extLst>
          </p:cNvPr>
          <p:cNvSpPr/>
          <p:nvPr/>
        </p:nvSpPr>
        <p:spPr>
          <a:xfrm>
            <a:off x="3638094" y="2816085"/>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pic>
        <p:nvPicPr>
          <p:cNvPr id="138" name="図 137">
            <a:extLst>
              <a:ext uri="{FF2B5EF4-FFF2-40B4-BE49-F238E27FC236}">
                <a16:creationId xmlns:a16="http://schemas.microsoft.com/office/drawing/2014/main" id="{C3FA4AFE-8BA6-4A6F-B289-A105EE01EC6D}"/>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877475" y="3384724"/>
            <a:ext cx="288032" cy="288032"/>
          </a:xfrm>
          <a:prstGeom prst="rect">
            <a:avLst/>
          </a:prstGeom>
        </p:spPr>
      </p:pic>
      <p:pic>
        <p:nvPicPr>
          <p:cNvPr id="140" name="図 139">
            <a:extLst>
              <a:ext uri="{FF2B5EF4-FFF2-40B4-BE49-F238E27FC236}">
                <a16:creationId xmlns:a16="http://schemas.microsoft.com/office/drawing/2014/main" id="{AC66DCB9-D170-4896-AAEC-F08307AD7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476" y="3384627"/>
            <a:ext cx="288032" cy="288032"/>
          </a:xfrm>
          <a:prstGeom prst="rect">
            <a:avLst/>
          </a:prstGeom>
        </p:spPr>
      </p:pic>
      <p:pic>
        <p:nvPicPr>
          <p:cNvPr id="141" name="図 140">
            <a:extLst>
              <a:ext uri="{FF2B5EF4-FFF2-40B4-BE49-F238E27FC236}">
                <a16:creationId xmlns:a16="http://schemas.microsoft.com/office/drawing/2014/main" id="{24C7A876-03BC-4A0D-8F25-D8E543600887}"/>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111541" y="3390978"/>
            <a:ext cx="309978" cy="288032"/>
          </a:xfrm>
          <a:prstGeom prst="rect">
            <a:avLst/>
          </a:prstGeom>
        </p:spPr>
      </p:pic>
      <p:pic>
        <p:nvPicPr>
          <p:cNvPr id="142" name="図 141">
            <a:extLst>
              <a:ext uri="{FF2B5EF4-FFF2-40B4-BE49-F238E27FC236}">
                <a16:creationId xmlns:a16="http://schemas.microsoft.com/office/drawing/2014/main" id="{2775299F-E3D6-44AC-99D2-EDAC001D5DD2}"/>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631591" y="3098393"/>
            <a:ext cx="288032" cy="288032"/>
          </a:xfrm>
          <a:prstGeom prst="rect">
            <a:avLst/>
          </a:prstGeom>
        </p:spPr>
      </p:pic>
      <p:pic>
        <p:nvPicPr>
          <p:cNvPr id="143" name="図 142">
            <a:extLst>
              <a:ext uri="{FF2B5EF4-FFF2-40B4-BE49-F238E27FC236}">
                <a16:creationId xmlns:a16="http://schemas.microsoft.com/office/drawing/2014/main" id="{54949F94-D768-4347-87B2-4A6780BD6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834" y="3098955"/>
            <a:ext cx="288032" cy="288032"/>
          </a:xfrm>
          <a:prstGeom prst="rect">
            <a:avLst/>
          </a:prstGeom>
        </p:spPr>
      </p:pic>
      <p:pic>
        <p:nvPicPr>
          <p:cNvPr id="144" name="図 143">
            <a:extLst>
              <a:ext uri="{FF2B5EF4-FFF2-40B4-BE49-F238E27FC236}">
                <a16:creationId xmlns:a16="http://schemas.microsoft.com/office/drawing/2014/main" id="{C7D996D4-7CA9-4F3A-B2DE-4567EE294F2C}"/>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128477" y="3092323"/>
            <a:ext cx="288032" cy="288032"/>
          </a:xfrm>
          <a:prstGeom prst="rect">
            <a:avLst/>
          </a:prstGeom>
        </p:spPr>
      </p:pic>
      <p:pic>
        <p:nvPicPr>
          <p:cNvPr id="145" name="図 144">
            <a:extLst>
              <a:ext uri="{FF2B5EF4-FFF2-40B4-BE49-F238E27FC236}">
                <a16:creationId xmlns:a16="http://schemas.microsoft.com/office/drawing/2014/main" id="{32CC1923-2514-4F20-A686-17470E3A4668}"/>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625476" y="2818801"/>
            <a:ext cx="288032" cy="288032"/>
          </a:xfrm>
          <a:prstGeom prst="rect">
            <a:avLst/>
          </a:prstGeom>
        </p:spPr>
      </p:pic>
      <p:pic>
        <p:nvPicPr>
          <p:cNvPr id="146" name="図 145">
            <a:extLst>
              <a:ext uri="{FF2B5EF4-FFF2-40B4-BE49-F238E27FC236}">
                <a16:creationId xmlns:a16="http://schemas.microsoft.com/office/drawing/2014/main" id="{F00EFB9A-EBE2-42DD-8561-EFC2A8E54A21}"/>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3880337" y="2819841"/>
            <a:ext cx="288032" cy="288032"/>
          </a:xfrm>
          <a:prstGeom prst="rect">
            <a:avLst/>
          </a:prstGeom>
        </p:spPr>
      </p:pic>
      <p:pic>
        <p:nvPicPr>
          <p:cNvPr id="147" name="図 146">
            <a:extLst>
              <a:ext uri="{FF2B5EF4-FFF2-40B4-BE49-F238E27FC236}">
                <a16:creationId xmlns:a16="http://schemas.microsoft.com/office/drawing/2014/main" id="{5CB3BFC3-568D-4BE6-BA32-E3A1F1258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2382" y="2818417"/>
            <a:ext cx="288032" cy="288032"/>
          </a:xfrm>
          <a:prstGeom prst="rect">
            <a:avLst/>
          </a:prstGeom>
        </p:spPr>
      </p:pic>
      <p:sp>
        <p:nvSpPr>
          <p:cNvPr id="150" name="正方形/長方形 149">
            <a:extLst>
              <a:ext uri="{FF2B5EF4-FFF2-40B4-BE49-F238E27FC236}">
                <a16:creationId xmlns:a16="http://schemas.microsoft.com/office/drawing/2014/main" id="{EA95C375-DA3D-4B91-A0E7-988D697F73F1}"/>
              </a:ext>
            </a:extLst>
          </p:cNvPr>
          <p:cNvSpPr/>
          <p:nvPr/>
        </p:nvSpPr>
        <p:spPr>
          <a:xfrm>
            <a:off x="4412153" y="3392311"/>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51" name="正方形/長方形 150">
            <a:extLst>
              <a:ext uri="{FF2B5EF4-FFF2-40B4-BE49-F238E27FC236}">
                <a16:creationId xmlns:a16="http://schemas.microsoft.com/office/drawing/2014/main" id="{C1CBE6AD-FE7B-4085-ADA7-2786CE4F7F80}"/>
              </a:ext>
            </a:extLst>
          </p:cNvPr>
          <p:cNvSpPr/>
          <p:nvPr/>
        </p:nvSpPr>
        <p:spPr>
          <a:xfrm>
            <a:off x="4412222" y="3106574"/>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52" name="正方形/長方形 151">
            <a:extLst>
              <a:ext uri="{FF2B5EF4-FFF2-40B4-BE49-F238E27FC236}">
                <a16:creationId xmlns:a16="http://schemas.microsoft.com/office/drawing/2014/main" id="{16125889-9AD2-44DE-A8D4-895D5E10A400}"/>
              </a:ext>
            </a:extLst>
          </p:cNvPr>
          <p:cNvSpPr/>
          <p:nvPr/>
        </p:nvSpPr>
        <p:spPr>
          <a:xfrm>
            <a:off x="4412222" y="2815372"/>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pic>
        <p:nvPicPr>
          <p:cNvPr id="153" name="図 152">
            <a:extLst>
              <a:ext uri="{FF2B5EF4-FFF2-40B4-BE49-F238E27FC236}">
                <a16:creationId xmlns:a16="http://schemas.microsoft.com/office/drawing/2014/main" id="{58EA22F3-BEED-4FA1-9F9F-D1C0DE618697}"/>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651603" y="3384011"/>
            <a:ext cx="288032" cy="288032"/>
          </a:xfrm>
          <a:prstGeom prst="rect">
            <a:avLst/>
          </a:prstGeom>
        </p:spPr>
      </p:pic>
      <p:pic>
        <p:nvPicPr>
          <p:cNvPr id="154" name="図 153">
            <a:extLst>
              <a:ext uri="{FF2B5EF4-FFF2-40B4-BE49-F238E27FC236}">
                <a16:creationId xmlns:a16="http://schemas.microsoft.com/office/drawing/2014/main" id="{D78C16AB-12CA-4599-B13F-08A4E8590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222" y="3382698"/>
            <a:ext cx="288032" cy="288032"/>
          </a:xfrm>
          <a:prstGeom prst="rect">
            <a:avLst/>
          </a:prstGeom>
        </p:spPr>
      </p:pic>
      <p:pic>
        <p:nvPicPr>
          <p:cNvPr id="157" name="図 156">
            <a:extLst>
              <a:ext uri="{FF2B5EF4-FFF2-40B4-BE49-F238E27FC236}">
                <a16:creationId xmlns:a16="http://schemas.microsoft.com/office/drawing/2014/main" id="{50C04999-C899-45CF-AA54-BF86D2AEA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962" y="3098242"/>
            <a:ext cx="288032" cy="288032"/>
          </a:xfrm>
          <a:prstGeom prst="rect">
            <a:avLst/>
          </a:prstGeom>
        </p:spPr>
      </p:pic>
      <p:pic>
        <p:nvPicPr>
          <p:cNvPr id="158" name="図 157">
            <a:extLst>
              <a:ext uri="{FF2B5EF4-FFF2-40B4-BE49-F238E27FC236}">
                <a16:creationId xmlns:a16="http://schemas.microsoft.com/office/drawing/2014/main" id="{84D78B8D-FB66-4C0F-B9AC-13CB2A1B1F5F}"/>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902605" y="3091610"/>
            <a:ext cx="288032" cy="288032"/>
          </a:xfrm>
          <a:prstGeom prst="rect">
            <a:avLst/>
          </a:prstGeom>
        </p:spPr>
      </p:pic>
      <p:pic>
        <p:nvPicPr>
          <p:cNvPr id="159" name="図 158">
            <a:extLst>
              <a:ext uri="{FF2B5EF4-FFF2-40B4-BE49-F238E27FC236}">
                <a16:creationId xmlns:a16="http://schemas.microsoft.com/office/drawing/2014/main" id="{66A478FF-8499-4257-B1A1-5164E18498EB}"/>
              </a:ext>
            </a:extLst>
          </p:cNvPr>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399604" y="2818088"/>
            <a:ext cx="288032" cy="288032"/>
          </a:xfrm>
          <a:prstGeom prst="rect">
            <a:avLst/>
          </a:prstGeom>
        </p:spPr>
      </p:pic>
      <p:pic>
        <p:nvPicPr>
          <p:cNvPr id="161" name="図 160">
            <a:extLst>
              <a:ext uri="{FF2B5EF4-FFF2-40B4-BE49-F238E27FC236}">
                <a16:creationId xmlns:a16="http://schemas.microsoft.com/office/drawing/2014/main" id="{0386CF86-78F1-4A23-9F51-1B340196B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6510" y="2817704"/>
            <a:ext cx="288032" cy="288032"/>
          </a:xfrm>
          <a:prstGeom prst="rect">
            <a:avLst/>
          </a:prstGeom>
        </p:spPr>
      </p:pic>
      <p:pic>
        <p:nvPicPr>
          <p:cNvPr id="162" name="図 161">
            <a:extLst>
              <a:ext uri="{FF2B5EF4-FFF2-40B4-BE49-F238E27FC236}">
                <a16:creationId xmlns:a16="http://schemas.microsoft.com/office/drawing/2014/main" id="{8BDFBF17-5FDC-44F8-B60C-3EBAFC6AB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793" y="3098329"/>
            <a:ext cx="288032" cy="288032"/>
          </a:xfrm>
          <a:prstGeom prst="rect">
            <a:avLst/>
          </a:prstGeom>
        </p:spPr>
      </p:pic>
      <p:pic>
        <p:nvPicPr>
          <p:cNvPr id="164" name="図 163">
            <a:extLst>
              <a:ext uri="{FF2B5EF4-FFF2-40B4-BE49-F238E27FC236}">
                <a16:creationId xmlns:a16="http://schemas.microsoft.com/office/drawing/2014/main" id="{623C3385-28D6-43CD-BCA3-3EEA65FCF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744" y="2816958"/>
            <a:ext cx="288032" cy="288032"/>
          </a:xfrm>
          <a:prstGeom prst="rect">
            <a:avLst/>
          </a:prstGeom>
        </p:spPr>
      </p:pic>
      <p:sp>
        <p:nvSpPr>
          <p:cNvPr id="166" name="正方形/長方形 165">
            <a:extLst>
              <a:ext uri="{FF2B5EF4-FFF2-40B4-BE49-F238E27FC236}">
                <a16:creationId xmlns:a16="http://schemas.microsoft.com/office/drawing/2014/main" id="{B11381AE-8BA2-4653-A3E3-69200FC8DA23}"/>
              </a:ext>
            </a:extLst>
          </p:cNvPr>
          <p:cNvSpPr/>
          <p:nvPr/>
        </p:nvSpPr>
        <p:spPr>
          <a:xfrm>
            <a:off x="5190637" y="3388576"/>
            <a:ext cx="782320" cy="2908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pic>
        <p:nvPicPr>
          <p:cNvPr id="167" name="図 166">
            <a:extLst>
              <a:ext uri="{FF2B5EF4-FFF2-40B4-BE49-F238E27FC236}">
                <a16:creationId xmlns:a16="http://schemas.microsoft.com/office/drawing/2014/main" id="{F12D8752-6D9C-423C-B80E-99B8771D2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591" y="3395595"/>
            <a:ext cx="288032" cy="288032"/>
          </a:xfrm>
          <a:prstGeom prst="rect">
            <a:avLst/>
          </a:prstGeom>
        </p:spPr>
      </p:pic>
      <p:pic>
        <p:nvPicPr>
          <p:cNvPr id="168" name="図 167">
            <a:extLst>
              <a:ext uri="{FF2B5EF4-FFF2-40B4-BE49-F238E27FC236}">
                <a16:creationId xmlns:a16="http://schemas.microsoft.com/office/drawing/2014/main" id="{F55F31EB-16E1-44DB-AC78-007287271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816" y="3400224"/>
            <a:ext cx="288032" cy="288032"/>
          </a:xfrm>
          <a:prstGeom prst="rect">
            <a:avLst/>
          </a:prstGeom>
        </p:spPr>
      </p:pic>
      <p:pic>
        <p:nvPicPr>
          <p:cNvPr id="169" name="図 168">
            <a:extLst>
              <a:ext uri="{FF2B5EF4-FFF2-40B4-BE49-F238E27FC236}">
                <a16:creationId xmlns:a16="http://schemas.microsoft.com/office/drawing/2014/main" id="{922D173D-0EA5-44C1-9DB0-3F61FA0AD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926" y="3393867"/>
            <a:ext cx="288032" cy="288032"/>
          </a:xfrm>
          <a:prstGeom prst="rect">
            <a:avLst/>
          </a:prstGeom>
        </p:spPr>
      </p:pic>
      <p:pic>
        <p:nvPicPr>
          <p:cNvPr id="170" name="図 169">
            <a:extLst>
              <a:ext uri="{FF2B5EF4-FFF2-40B4-BE49-F238E27FC236}">
                <a16:creationId xmlns:a16="http://schemas.microsoft.com/office/drawing/2014/main" id="{89E4E5E1-2F59-48FF-A1C1-91F3D1E6A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181" y="5689699"/>
            <a:ext cx="155104" cy="155104"/>
          </a:xfrm>
          <a:prstGeom prst="rect">
            <a:avLst/>
          </a:prstGeom>
        </p:spPr>
      </p:pic>
      <p:pic>
        <p:nvPicPr>
          <p:cNvPr id="171" name="図 170">
            <a:extLst>
              <a:ext uri="{FF2B5EF4-FFF2-40B4-BE49-F238E27FC236}">
                <a16:creationId xmlns:a16="http://schemas.microsoft.com/office/drawing/2014/main" id="{2102EFB8-A3BD-4D7F-A4D8-5AC8E780C5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7042" y="5683674"/>
            <a:ext cx="155104" cy="155104"/>
          </a:xfrm>
          <a:prstGeom prst="rect">
            <a:avLst/>
          </a:prstGeom>
        </p:spPr>
      </p:pic>
      <p:pic>
        <p:nvPicPr>
          <p:cNvPr id="172" name="図 171">
            <a:extLst>
              <a:ext uri="{FF2B5EF4-FFF2-40B4-BE49-F238E27FC236}">
                <a16:creationId xmlns:a16="http://schemas.microsoft.com/office/drawing/2014/main" id="{0DA94653-2FBD-4C9A-A521-06306A6536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0171" y="5525301"/>
            <a:ext cx="155104" cy="155104"/>
          </a:xfrm>
          <a:prstGeom prst="rect">
            <a:avLst/>
          </a:prstGeom>
        </p:spPr>
      </p:pic>
      <p:pic>
        <p:nvPicPr>
          <p:cNvPr id="173" name="図 172">
            <a:extLst>
              <a:ext uri="{FF2B5EF4-FFF2-40B4-BE49-F238E27FC236}">
                <a16:creationId xmlns:a16="http://schemas.microsoft.com/office/drawing/2014/main" id="{CC9F0B94-79E7-4EA8-B23D-E2CBA23800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581" y="5377834"/>
            <a:ext cx="155104" cy="155104"/>
          </a:xfrm>
          <a:prstGeom prst="rect">
            <a:avLst/>
          </a:prstGeom>
        </p:spPr>
      </p:pic>
      <p:pic>
        <p:nvPicPr>
          <p:cNvPr id="174" name="図 173">
            <a:extLst>
              <a:ext uri="{FF2B5EF4-FFF2-40B4-BE49-F238E27FC236}">
                <a16:creationId xmlns:a16="http://schemas.microsoft.com/office/drawing/2014/main" id="{AD2398EA-80AB-4C54-8813-EAB089FC8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5352" y="5235679"/>
            <a:ext cx="155104" cy="155104"/>
          </a:xfrm>
          <a:prstGeom prst="rect">
            <a:avLst/>
          </a:prstGeom>
        </p:spPr>
      </p:pic>
      <p:pic>
        <p:nvPicPr>
          <p:cNvPr id="175" name="図 174">
            <a:extLst>
              <a:ext uri="{FF2B5EF4-FFF2-40B4-BE49-F238E27FC236}">
                <a16:creationId xmlns:a16="http://schemas.microsoft.com/office/drawing/2014/main" id="{00A4B79C-9F51-4D86-977D-745BB84625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2351" y="5230285"/>
            <a:ext cx="155104" cy="155104"/>
          </a:xfrm>
          <a:prstGeom prst="rect">
            <a:avLst/>
          </a:prstGeom>
        </p:spPr>
      </p:pic>
      <p:pic>
        <p:nvPicPr>
          <p:cNvPr id="176" name="図 175">
            <a:extLst>
              <a:ext uri="{FF2B5EF4-FFF2-40B4-BE49-F238E27FC236}">
                <a16:creationId xmlns:a16="http://schemas.microsoft.com/office/drawing/2014/main" id="{AECFE6CB-2362-432D-9CAA-8466F84B0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8737" y="5082584"/>
            <a:ext cx="155104" cy="155104"/>
          </a:xfrm>
          <a:prstGeom prst="rect">
            <a:avLst/>
          </a:prstGeom>
        </p:spPr>
      </p:pic>
      <p:pic>
        <p:nvPicPr>
          <p:cNvPr id="178" name="図 177">
            <a:extLst>
              <a:ext uri="{FF2B5EF4-FFF2-40B4-BE49-F238E27FC236}">
                <a16:creationId xmlns:a16="http://schemas.microsoft.com/office/drawing/2014/main" id="{10F45E53-3AC3-4A04-ABB7-4134CCB624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9697" y="4939958"/>
            <a:ext cx="155104" cy="155104"/>
          </a:xfrm>
          <a:prstGeom prst="rect">
            <a:avLst/>
          </a:prstGeom>
        </p:spPr>
      </p:pic>
      <p:pic>
        <p:nvPicPr>
          <p:cNvPr id="179" name="図 178">
            <a:extLst>
              <a:ext uri="{FF2B5EF4-FFF2-40B4-BE49-F238E27FC236}">
                <a16:creationId xmlns:a16="http://schemas.microsoft.com/office/drawing/2014/main" id="{9D9B544F-828D-4472-8412-BEE56F8B22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0428" y="4939063"/>
            <a:ext cx="155104" cy="155104"/>
          </a:xfrm>
          <a:prstGeom prst="rect">
            <a:avLst/>
          </a:prstGeom>
        </p:spPr>
      </p:pic>
      <p:pic>
        <p:nvPicPr>
          <p:cNvPr id="180" name="図 179">
            <a:extLst>
              <a:ext uri="{FF2B5EF4-FFF2-40B4-BE49-F238E27FC236}">
                <a16:creationId xmlns:a16="http://schemas.microsoft.com/office/drawing/2014/main" id="{99B1F16B-CE93-4808-B6B8-F9B555B04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385" y="5082087"/>
            <a:ext cx="155104" cy="155104"/>
          </a:xfrm>
          <a:prstGeom prst="rect">
            <a:avLst/>
          </a:prstGeom>
        </p:spPr>
      </p:pic>
      <p:pic>
        <p:nvPicPr>
          <p:cNvPr id="181" name="図 180">
            <a:extLst>
              <a:ext uri="{FF2B5EF4-FFF2-40B4-BE49-F238E27FC236}">
                <a16:creationId xmlns:a16="http://schemas.microsoft.com/office/drawing/2014/main" id="{AEBF4A72-902F-4D7A-818E-930280468B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6836" y="5224341"/>
            <a:ext cx="155104" cy="155104"/>
          </a:xfrm>
          <a:prstGeom prst="rect">
            <a:avLst/>
          </a:prstGeom>
        </p:spPr>
      </p:pic>
      <p:pic>
        <p:nvPicPr>
          <p:cNvPr id="182" name="図 181">
            <a:extLst>
              <a:ext uri="{FF2B5EF4-FFF2-40B4-BE49-F238E27FC236}">
                <a16:creationId xmlns:a16="http://schemas.microsoft.com/office/drawing/2014/main" id="{56FADF75-05D5-45F5-A20A-52ECA857BA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0849" y="5224341"/>
            <a:ext cx="155104" cy="155104"/>
          </a:xfrm>
          <a:prstGeom prst="rect">
            <a:avLst/>
          </a:prstGeom>
        </p:spPr>
      </p:pic>
      <p:pic>
        <p:nvPicPr>
          <p:cNvPr id="183" name="図 182">
            <a:extLst>
              <a:ext uri="{FF2B5EF4-FFF2-40B4-BE49-F238E27FC236}">
                <a16:creationId xmlns:a16="http://schemas.microsoft.com/office/drawing/2014/main" id="{5477F217-E274-4D40-89B8-434CC4FD0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2020" y="5233898"/>
            <a:ext cx="155104" cy="155104"/>
          </a:xfrm>
          <a:prstGeom prst="rect">
            <a:avLst/>
          </a:prstGeom>
        </p:spPr>
      </p:pic>
      <p:pic>
        <p:nvPicPr>
          <p:cNvPr id="184" name="図 183">
            <a:extLst>
              <a:ext uri="{FF2B5EF4-FFF2-40B4-BE49-F238E27FC236}">
                <a16:creationId xmlns:a16="http://schemas.microsoft.com/office/drawing/2014/main" id="{9532A90A-DD70-4A32-B158-AE45DA7EE9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0061" y="5233144"/>
            <a:ext cx="155104" cy="155104"/>
          </a:xfrm>
          <a:prstGeom prst="rect">
            <a:avLst/>
          </a:prstGeom>
        </p:spPr>
      </p:pic>
      <p:pic>
        <p:nvPicPr>
          <p:cNvPr id="185" name="図 184">
            <a:extLst>
              <a:ext uri="{FF2B5EF4-FFF2-40B4-BE49-F238E27FC236}">
                <a16:creationId xmlns:a16="http://schemas.microsoft.com/office/drawing/2014/main" id="{B2CC7791-6BF7-4575-B677-50B931E8A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4617" y="5385735"/>
            <a:ext cx="155104" cy="155104"/>
          </a:xfrm>
          <a:prstGeom prst="rect">
            <a:avLst/>
          </a:prstGeom>
        </p:spPr>
      </p:pic>
      <p:pic>
        <p:nvPicPr>
          <p:cNvPr id="186" name="図 185">
            <a:extLst>
              <a:ext uri="{FF2B5EF4-FFF2-40B4-BE49-F238E27FC236}">
                <a16:creationId xmlns:a16="http://schemas.microsoft.com/office/drawing/2014/main" id="{B2AA0835-A68D-4641-A8B4-4D007ACA2E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2582" y="5378103"/>
            <a:ext cx="155104" cy="155104"/>
          </a:xfrm>
          <a:prstGeom prst="rect">
            <a:avLst/>
          </a:prstGeom>
        </p:spPr>
      </p:pic>
      <p:pic>
        <p:nvPicPr>
          <p:cNvPr id="187" name="図 186">
            <a:extLst>
              <a:ext uri="{FF2B5EF4-FFF2-40B4-BE49-F238E27FC236}">
                <a16:creationId xmlns:a16="http://schemas.microsoft.com/office/drawing/2014/main" id="{626811B8-0A3F-4499-8813-9FE2F8038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9860" y="5382950"/>
            <a:ext cx="155104" cy="155104"/>
          </a:xfrm>
          <a:prstGeom prst="rect">
            <a:avLst/>
          </a:prstGeom>
        </p:spPr>
      </p:pic>
      <p:pic>
        <p:nvPicPr>
          <p:cNvPr id="188" name="図 187">
            <a:extLst>
              <a:ext uri="{FF2B5EF4-FFF2-40B4-BE49-F238E27FC236}">
                <a16:creationId xmlns:a16="http://schemas.microsoft.com/office/drawing/2014/main" id="{0BA48E3F-1BDF-49BD-9FF4-82FC6649C2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689" y="5382950"/>
            <a:ext cx="155104" cy="155104"/>
          </a:xfrm>
          <a:prstGeom prst="rect">
            <a:avLst/>
          </a:prstGeom>
        </p:spPr>
      </p:pic>
      <p:pic>
        <p:nvPicPr>
          <p:cNvPr id="189" name="図 188">
            <a:extLst>
              <a:ext uri="{FF2B5EF4-FFF2-40B4-BE49-F238E27FC236}">
                <a16:creationId xmlns:a16="http://schemas.microsoft.com/office/drawing/2014/main" id="{51C09285-5F6B-4A23-A51A-5D70EC7E7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389" y="5382950"/>
            <a:ext cx="155104" cy="155104"/>
          </a:xfrm>
          <a:prstGeom prst="rect">
            <a:avLst/>
          </a:prstGeom>
        </p:spPr>
      </p:pic>
      <p:pic>
        <p:nvPicPr>
          <p:cNvPr id="190" name="図 189">
            <a:extLst>
              <a:ext uri="{FF2B5EF4-FFF2-40B4-BE49-F238E27FC236}">
                <a16:creationId xmlns:a16="http://schemas.microsoft.com/office/drawing/2014/main" id="{0A7DD16F-0DAF-445C-A23B-9DD54471DB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143" y="5543638"/>
            <a:ext cx="155104" cy="155104"/>
          </a:xfrm>
          <a:prstGeom prst="rect">
            <a:avLst/>
          </a:prstGeom>
        </p:spPr>
      </p:pic>
      <p:pic>
        <p:nvPicPr>
          <p:cNvPr id="191" name="図 190">
            <a:extLst>
              <a:ext uri="{FF2B5EF4-FFF2-40B4-BE49-F238E27FC236}">
                <a16:creationId xmlns:a16="http://schemas.microsoft.com/office/drawing/2014/main" id="{C08E4BE5-F968-4C4F-A556-D3C0374E9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5784" y="5542969"/>
            <a:ext cx="155104" cy="155104"/>
          </a:xfrm>
          <a:prstGeom prst="rect">
            <a:avLst/>
          </a:prstGeom>
        </p:spPr>
      </p:pic>
      <p:pic>
        <p:nvPicPr>
          <p:cNvPr id="192" name="図 191">
            <a:extLst>
              <a:ext uri="{FF2B5EF4-FFF2-40B4-BE49-F238E27FC236}">
                <a16:creationId xmlns:a16="http://schemas.microsoft.com/office/drawing/2014/main" id="{62181F2A-986A-4FC8-AE3D-39CEC5D7D5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8194" y="5675168"/>
            <a:ext cx="155104" cy="155104"/>
          </a:xfrm>
          <a:prstGeom prst="rect">
            <a:avLst/>
          </a:prstGeom>
        </p:spPr>
      </p:pic>
      <p:pic>
        <p:nvPicPr>
          <p:cNvPr id="193" name="図 192">
            <a:extLst>
              <a:ext uri="{FF2B5EF4-FFF2-40B4-BE49-F238E27FC236}">
                <a16:creationId xmlns:a16="http://schemas.microsoft.com/office/drawing/2014/main" id="{968C67C2-7F66-4109-A166-6BFEEE58E0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447" y="5674857"/>
            <a:ext cx="155104" cy="155104"/>
          </a:xfrm>
          <a:prstGeom prst="rect">
            <a:avLst/>
          </a:prstGeom>
        </p:spPr>
      </p:pic>
      <p:pic>
        <p:nvPicPr>
          <p:cNvPr id="194" name="図 193">
            <a:extLst>
              <a:ext uri="{FF2B5EF4-FFF2-40B4-BE49-F238E27FC236}">
                <a16:creationId xmlns:a16="http://schemas.microsoft.com/office/drawing/2014/main" id="{ABE39314-A98C-453B-895A-7D9DE532C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92" y="5674857"/>
            <a:ext cx="155104" cy="155104"/>
          </a:xfrm>
          <a:prstGeom prst="rect">
            <a:avLst/>
          </a:prstGeom>
        </p:spPr>
      </p:pic>
      <p:pic>
        <p:nvPicPr>
          <p:cNvPr id="195" name="図 194">
            <a:extLst>
              <a:ext uri="{FF2B5EF4-FFF2-40B4-BE49-F238E27FC236}">
                <a16:creationId xmlns:a16="http://schemas.microsoft.com/office/drawing/2014/main" id="{3004B190-0E6A-400A-A489-414CA89B9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8428" y="5674857"/>
            <a:ext cx="155104" cy="155104"/>
          </a:xfrm>
          <a:prstGeom prst="rect">
            <a:avLst/>
          </a:prstGeom>
        </p:spPr>
      </p:pic>
      <p:pic>
        <p:nvPicPr>
          <p:cNvPr id="196" name="図 195">
            <a:extLst>
              <a:ext uri="{FF2B5EF4-FFF2-40B4-BE49-F238E27FC236}">
                <a16:creationId xmlns:a16="http://schemas.microsoft.com/office/drawing/2014/main" id="{C3FFD51F-C23A-4767-A04D-6802553D6D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207" y="5670876"/>
            <a:ext cx="155104" cy="155104"/>
          </a:xfrm>
          <a:prstGeom prst="rect">
            <a:avLst/>
          </a:prstGeom>
        </p:spPr>
      </p:pic>
      <p:pic>
        <p:nvPicPr>
          <p:cNvPr id="197" name="図 196">
            <a:extLst>
              <a:ext uri="{FF2B5EF4-FFF2-40B4-BE49-F238E27FC236}">
                <a16:creationId xmlns:a16="http://schemas.microsoft.com/office/drawing/2014/main" id="{870FE2A1-9696-4A2B-9875-DAFED240D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1811" y="5542652"/>
            <a:ext cx="155104" cy="155104"/>
          </a:xfrm>
          <a:prstGeom prst="rect">
            <a:avLst/>
          </a:prstGeom>
        </p:spPr>
      </p:pic>
      <p:pic>
        <p:nvPicPr>
          <p:cNvPr id="198" name="図 197">
            <a:extLst>
              <a:ext uri="{FF2B5EF4-FFF2-40B4-BE49-F238E27FC236}">
                <a16:creationId xmlns:a16="http://schemas.microsoft.com/office/drawing/2014/main" id="{09CBF74A-AA55-416D-B107-1DD4506A2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210" y="5537341"/>
            <a:ext cx="155104" cy="155104"/>
          </a:xfrm>
          <a:prstGeom prst="rect">
            <a:avLst/>
          </a:prstGeom>
        </p:spPr>
      </p:pic>
      <p:pic>
        <p:nvPicPr>
          <p:cNvPr id="199" name="図 198">
            <a:extLst>
              <a:ext uri="{FF2B5EF4-FFF2-40B4-BE49-F238E27FC236}">
                <a16:creationId xmlns:a16="http://schemas.microsoft.com/office/drawing/2014/main" id="{BEAA7328-9D09-4D15-B648-CD1CB24929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7141" y="5541475"/>
            <a:ext cx="155104" cy="155104"/>
          </a:xfrm>
          <a:prstGeom prst="rect">
            <a:avLst/>
          </a:prstGeom>
        </p:spPr>
      </p:pic>
      <p:pic>
        <p:nvPicPr>
          <p:cNvPr id="200" name="図 199">
            <a:extLst>
              <a:ext uri="{FF2B5EF4-FFF2-40B4-BE49-F238E27FC236}">
                <a16:creationId xmlns:a16="http://schemas.microsoft.com/office/drawing/2014/main" id="{5DD23C2E-4EF3-426B-8725-05397A2F0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6402" y="5689699"/>
            <a:ext cx="155104" cy="155104"/>
          </a:xfrm>
          <a:prstGeom prst="rect">
            <a:avLst/>
          </a:prstGeom>
        </p:spPr>
      </p:pic>
      <p:pic>
        <p:nvPicPr>
          <p:cNvPr id="201" name="図 200">
            <a:extLst>
              <a:ext uri="{FF2B5EF4-FFF2-40B4-BE49-F238E27FC236}">
                <a16:creationId xmlns:a16="http://schemas.microsoft.com/office/drawing/2014/main" id="{F43AE191-09CA-4A17-A4BE-080E233DA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3496" y="5689699"/>
            <a:ext cx="155104" cy="155104"/>
          </a:xfrm>
          <a:prstGeom prst="rect">
            <a:avLst/>
          </a:prstGeom>
        </p:spPr>
      </p:pic>
      <p:pic>
        <p:nvPicPr>
          <p:cNvPr id="202" name="図 201">
            <a:extLst>
              <a:ext uri="{FF2B5EF4-FFF2-40B4-BE49-F238E27FC236}">
                <a16:creationId xmlns:a16="http://schemas.microsoft.com/office/drawing/2014/main" id="{8FB56292-4ED7-4318-A013-CA1818EA7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1523" y="5681241"/>
            <a:ext cx="155104" cy="155104"/>
          </a:xfrm>
          <a:prstGeom prst="rect">
            <a:avLst/>
          </a:prstGeom>
        </p:spPr>
      </p:pic>
      <p:pic>
        <p:nvPicPr>
          <p:cNvPr id="204" name="図 203">
            <a:extLst>
              <a:ext uri="{FF2B5EF4-FFF2-40B4-BE49-F238E27FC236}">
                <a16:creationId xmlns:a16="http://schemas.microsoft.com/office/drawing/2014/main" id="{CCEE95AD-89CE-4079-8A9C-D2265008C1B6}"/>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862080" y="5228312"/>
            <a:ext cx="152738" cy="152738"/>
          </a:xfrm>
          <a:prstGeom prst="rect">
            <a:avLst/>
          </a:prstGeom>
        </p:spPr>
      </p:pic>
      <p:pic>
        <p:nvPicPr>
          <p:cNvPr id="205" name="図 204">
            <a:extLst>
              <a:ext uri="{FF2B5EF4-FFF2-40B4-BE49-F238E27FC236}">
                <a16:creationId xmlns:a16="http://schemas.microsoft.com/office/drawing/2014/main" id="{A9A13D8F-7915-47D7-902A-43F4348F6806}"/>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1971794" y="5689009"/>
            <a:ext cx="155104" cy="155104"/>
          </a:xfrm>
          <a:prstGeom prst="rect">
            <a:avLst/>
          </a:prstGeom>
        </p:spPr>
      </p:pic>
      <p:pic>
        <p:nvPicPr>
          <p:cNvPr id="206" name="図 205">
            <a:extLst>
              <a:ext uri="{FF2B5EF4-FFF2-40B4-BE49-F238E27FC236}">
                <a16:creationId xmlns:a16="http://schemas.microsoft.com/office/drawing/2014/main" id="{E96EF93D-4547-4496-9AB4-734E84432879}"/>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119632" y="5689009"/>
            <a:ext cx="155104" cy="155104"/>
          </a:xfrm>
          <a:prstGeom prst="rect">
            <a:avLst/>
          </a:prstGeom>
        </p:spPr>
      </p:pic>
      <p:pic>
        <p:nvPicPr>
          <p:cNvPr id="207" name="図 206">
            <a:extLst>
              <a:ext uri="{FF2B5EF4-FFF2-40B4-BE49-F238E27FC236}">
                <a16:creationId xmlns:a16="http://schemas.microsoft.com/office/drawing/2014/main" id="{2F231FD2-8215-4658-9B2B-41649F988626}"/>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257383" y="5689009"/>
            <a:ext cx="155104" cy="155104"/>
          </a:xfrm>
          <a:prstGeom prst="rect">
            <a:avLst/>
          </a:prstGeom>
        </p:spPr>
      </p:pic>
      <p:pic>
        <p:nvPicPr>
          <p:cNvPr id="208" name="図 207">
            <a:extLst>
              <a:ext uri="{FF2B5EF4-FFF2-40B4-BE49-F238E27FC236}">
                <a16:creationId xmlns:a16="http://schemas.microsoft.com/office/drawing/2014/main" id="{E4AFDE53-D3A7-4732-9861-6C021D2B057A}"/>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409789" y="5685623"/>
            <a:ext cx="155104" cy="155104"/>
          </a:xfrm>
          <a:prstGeom prst="rect">
            <a:avLst/>
          </a:prstGeom>
        </p:spPr>
      </p:pic>
      <p:pic>
        <p:nvPicPr>
          <p:cNvPr id="209" name="図 208">
            <a:extLst>
              <a:ext uri="{FF2B5EF4-FFF2-40B4-BE49-F238E27FC236}">
                <a16:creationId xmlns:a16="http://schemas.microsoft.com/office/drawing/2014/main" id="{34D91970-F208-4391-B92C-6E89BAC3D930}"/>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566513" y="5531076"/>
            <a:ext cx="155104" cy="155104"/>
          </a:xfrm>
          <a:prstGeom prst="rect">
            <a:avLst/>
          </a:prstGeom>
        </p:spPr>
      </p:pic>
      <p:pic>
        <p:nvPicPr>
          <p:cNvPr id="210" name="図 209">
            <a:extLst>
              <a:ext uri="{FF2B5EF4-FFF2-40B4-BE49-F238E27FC236}">
                <a16:creationId xmlns:a16="http://schemas.microsoft.com/office/drawing/2014/main" id="{7D591EF0-8011-41CA-9215-941714D4C1E9}"/>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566852" y="5388291"/>
            <a:ext cx="155104" cy="155104"/>
          </a:xfrm>
          <a:prstGeom prst="rect">
            <a:avLst/>
          </a:prstGeom>
        </p:spPr>
      </p:pic>
      <p:pic>
        <p:nvPicPr>
          <p:cNvPr id="211" name="図 210">
            <a:extLst>
              <a:ext uri="{FF2B5EF4-FFF2-40B4-BE49-F238E27FC236}">
                <a16:creationId xmlns:a16="http://schemas.microsoft.com/office/drawing/2014/main" id="{1D9ED70E-7E30-457A-BBFE-723550BCE9BC}"/>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566852" y="5226736"/>
            <a:ext cx="155104" cy="155104"/>
          </a:xfrm>
          <a:prstGeom prst="rect">
            <a:avLst/>
          </a:prstGeom>
        </p:spPr>
      </p:pic>
      <p:pic>
        <p:nvPicPr>
          <p:cNvPr id="212" name="図 211">
            <a:extLst>
              <a:ext uri="{FF2B5EF4-FFF2-40B4-BE49-F238E27FC236}">
                <a16:creationId xmlns:a16="http://schemas.microsoft.com/office/drawing/2014/main" id="{80B875EC-360C-4F55-B297-6A287765C698}"/>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705407" y="5231246"/>
            <a:ext cx="155104" cy="155104"/>
          </a:xfrm>
          <a:prstGeom prst="rect">
            <a:avLst/>
          </a:prstGeom>
        </p:spPr>
      </p:pic>
      <p:pic>
        <p:nvPicPr>
          <p:cNvPr id="213" name="図 212">
            <a:extLst>
              <a:ext uri="{FF2B5EF4-FFF2-40B4-BE49-F238E27FC236}">
                <a16:creationId xmlns:a16="http://schemas.microsoft.com/office/drawing/2014/main" id="{E018AAEE-B863-46ED-85BF-BDFBDA044981}"/>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857776" y="5230851"/>
            <a:ext cx="155104" cy="155104"/>
          </a:xfrm>
          <a:prstGeom prst="rect">
            <a:avLst/>
          </a:prstGeom>
        </p:spPr>
      </p:pic>
      <p:pic>
        <p:nvPicPr>
          <p:cNvPr id="214" name="図 213">
            <a:extLst>
              <a:ext uri="{FF2B5EF4-FFF2-40B4-BE49-F238E27FC236}">
                <a16:creationId xmlns:a16="http://schemas.microsoft.com/office/drawing/2014/main" id="{88CACF71-0D66-4C81-AFAC-334E757A63FF}"/>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715449" y="5378932"/>
            <a:ext cx="155104" cy="155104"/>
          </a:xfrm>
          <a:prstGeom prst="rect">
            <a:avLst/>
          </a:prstGeom>
        </p:spPr>
      </p:pic>
      <p:pic>
        <p:nvPicPr>
          <p:cNvPr id="215" name="図 214">
            <a:extLst>
              <a:ext uri="{FF2B5EF4-FFF2-40B4-BE49-F238E27FC236}">
                <a16:creationId xmlns:a16="http://schemas.microsoft.com/office/drawing/2014/main" id="{E26D1F10-1016-4964-AE15-7CF90017458A}"/>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997180" y="5383898"/>
            <a:ext cx="155104" cy="155104"/>
          </a:xfrm>
          <a:prstGeom prst="rect">
            <a:avLst/>
          </a:prstGeom>
        </p:spPr>
      </p:pic>
      <p:pic>
        <p:nvPicPr>
          <p:cNvPr id="216" name="図 215">
            <a:extLst>
              <a:ext uri="{FF2B5EF4-FFF2-40B4-BE49-F238E27FC236}">
                <a16:creationId xmlns:a16="http://schemas.microsoft.com/office/drawing/2014/main" id="{CCE87FA6-B312-438A-96B6-FF6257A14212}"/>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148006" y="5379908"/>
            <a:ext cx="155104" cy="155104"/>
          </a:xfrm>
          <a:prstGeom prst="rect">
            <a:avLst/>
          </a:prstGeom>
        </p:spPr>
      </p:pic>
      <p:pic>
        <p:nvPicPr>
          <p:cNvPr id="217" name="図 216">
            <a:extLst>
              <a:ext uri="{FF2B5EF4-FFF2-40B4-BE49-F238E27FC236}">
                <a16:creationId xmlns:a16="http://schemas.microsoft.com/office/drawing/2014/main" id="{7495E8C8-F01F-4C59-9A8B-1FEBAE8429F3}"/>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294796" y="5365099"/>
            <a:ext cx="155104" cy="155104"/>
          </a:xfrm>
          <a:prstGeom prst="rect">
            <a:avLst/>
          </a:prstGeom>
        </p:spPr>
      </p:pic>
      <p:pic>
        <p:nvPicPr>
          <p:cNvPr id="218" name="図 217">
            <a:extLst>
              <a:ext uri="{FF2B5EF4-FFF2-40B4-BE49-F238E27FC236}">
                <a16:creationId xmlns:a16="http://schemas.microsoft.com/office/drawing/2014/main" id="{2D949432-CA3D-4F6C-9317-E1B87AD83143}"/>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299509" y="5241240"/>
            <a:ext cx="155104" cy="155104"/>
          </a:xfrm>
          <a:prstGeom prst="rect">
            <a:avLst/>
          </a:prstGeom>
        </p:spPr>
      </p:pic>
      <p:pic>
        <p:nvPicPr>
          <p:cNvPr id="219" name="図 218">
            <a:extLst>
              <a:ext uri="{FF2B5EF4-FFF2-40B4-BE49-F238E27FC236}">
                <a16:creationId xmlns:a16="http://schemas.microsoft.com/office/drawing/2014/main" id="{6CDDD47C-CA34-4D98-A80D-441F1B080D42}"/>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438080" y="5238588"/>
            <a:ext cx="155104" cy="155104"/>
          </a:xfrm>
          <a:prstGeom prst="rect">
            <a:avLst/>
          </a:prstGeom>
        </p:spPr>
      </p:pic>
      <p:pic>
        <p:nvPicPr>
          <p:cNvPr id="220" name="図 219">
            <a:extLst>
              <a:ext uri="{FF2B5EF4-FFF2-40B4-BE49-F238E27FC236}">
                <a16:creationId xmlns:a16="http://schemas.microsoft.com/office/drawing/2014/main" id="{95B93BF1-5F86-44BB-ABB0-CA44DEA59A39}"/>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300270" y="5091146"/>
            <a:ext cx="155104" cy="155104"/>
          </a:xfrm>
          <a:prstGeom prst="rect">
            <a:avLst/>
          </a:prstGeom>
        </p:spPr>
      </p:pic>
      <p:pic>
        <p:nvPicPr>
          <p:cNvPr id="221" name="図 220">
            <a:extLst>
              <a:ext uri="{FF2B5EF4-FFF2-40B4-BE49-F238E27FC236}">
                <a16:creationId xmlns:a16="http://schemas.microsoft.com/office/drawing/2014/main" id="{8F949EC4-4380-4A90-A71A-3797998D1DDA}"/>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156678" y="4932667"/>
            <a:ext cx="155104" cy="155104"/>
          </a:xfrm>
          <a:prstGeom prst="rect">
            <a:avLst/>
          </a:prstGeom>
        </p:spPr>
      </p:pic>
      <p:pic>
        <p:nvPicPr>
          <p:cNvPr id="222" name="図 221">
            <a:extLst>
              <a:ext uri="{FF2B5EF4-FFF2-40B4-BE49-F238E27FC236}">
                <a16:creationId xmlns:a16="http://schemas.microsoft.com/office/drawing/2014/main" id="{9DD85754-9B99-4E4B-8112-00947039B734}"/>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433143" y="4943479"/>
            <a:ext cx="155104" cy="155104"/>
          </a:xfrm>
          <a:prstGeom prst="rect">
            <a:avLst/>
          </a:prstGeom>
        </p:spPr>
      </p:pic>
      <p:pic>
        <p:nvPicPr>
          <p:cNvPr id="223" name="図 222">
            <a:extLst>
              <a:ext uri="{FF2B5EF4-FFF2-40B4-BE49-F238E27FC236}">
                <a16:creationId xmlns:a16="http://schemas.microsoft.com/office/drawing/2014/main" id="{01BDDF9D-3167-46F4-AB15-C6B569F02509}"/>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3584641" y="5088835"/>
            <a:ext cx="145695" cy="145695"/>
          </a:xfrm>
          <a:prstGeom prst="rect">
            <a:avLst/>
          </a:prstGeom>
        </p:spPr>
      </p:pic>
      <p:pic>
        <p:nvPicPr>
          <p:cNvPr id="224" name="図 223">
            <a:extLst>
              <a:ext uri="{FF2B5EF4-FFF2-40B4-BE49-F238E27FC236}">
                <a16:creationId xmlns:a16="http://schemas.microsoft.com/office/drawing/2014/main" id="{6CB73AC9-2D63-462F-BF87-633CE158FC9D}"/>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2858852" y="5526901"/>
            <a:ext cx="155104" cy="155104"/>
          </a:xfrm>
          <a:prstGeom prst="rect">
            <a:avLst/>
          </a:prstGeom>
        </p:spPr>
      </p:pic>
      <p:pic>
        <p:nvPicPr>
          <p:cNvPr id="225" name="図 224">
            <a:extLst>
              <a:ext uri="{FF2B5EF4-FFF2-40B4-BE49-F238E27FC236}">
                <a16:creationId xmlns:a16="http://schemas.microsoft.com/office/drawing/2014/main" id="{CDB93248-32E3-46DA-9E26-6C33637B059D}"/>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2999043" y="5537225"/>
            <a:ext cx="145695" cy="145695"/>
          </a:xfrm>
          <a:prstGeom prst="rect">
            <a:avLst/>
          </a:prstGeom>
        </p:spPr>
      </p:pic>
      <p:pic>
        <p:nvPicPr>
          <p:cNvPr id="226" name="図 225">
            <a:extLst>
              <a:ext uri="{FF2B5EF4-FFF2-40B4-BE49-F238E27FC236}">
                <a16:creationId xmlns:a16="http://schemas.microsoft.com/office/drawing/2014/main" id="{2EA4A835-1238-405A-A7FD-D3AB42E33F62}"/>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3151334" y="5534088"/>
            <a:ext cx="145695" cy="145695"/>
          </a:xfrm>
          <a:prstGeom prst="rect">
            <a:avLst/>
          </a:prstGeom>
        </p:spPr>
      </p:pic>
      <p:pic>
        <p:nvPicPr>
          <p:cNvPr id="227" name="図 226">
            <a:extLst>
              <a:ext uri="{FF2B5EF4-FFF2-40B4-BE49-F238E27FC236}">
                <a16:creationId xmlns:a16="http://schemas.microsoft.com/office/drawing/2014/main" id="{977D813B-5837-4BC6-9C4A-FCB824436307}"/>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2712629" y="5680947"/>
            <a:ext cx="145695" cy="145695"/>
          </a:xfrm>
          <a:prstGeom prst="rect">
            <a:avLst/>
          </a:prstGeom>
        </p:spPr>
      </p:pic>
      <p:pic>
        <p:nvPicPr>
          <p:cNvPr id="228" name="図 227">
            <a:extLst>
              <a:ext uri="{FF2B5EF4-FFF2-40B4-BE49-F238E27FC236}">
                <a16:creationId xmlns:a16="http://schemas.microsoft.com/office/drawing/2014/main" id="{1E33986C-F4B1-4A11-B2C7-177A5DCF3595}"/>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2854929" y="5676749"/>
            <a:ext cx="145695" cy="145695"/>
          </a:xfrm>
          <a:prstGeom prst="rect">
            <a:avLst/>
          </a:prstGeom>
        </p:spPr>
      </p:pic>
      <p:pic>
        <p:nvPicPr>
          <p:cNvPr id="229" name="図 228">
            <a:extLst>
              <a:ext uri="{FF2B5EF4-FFF2-40B4-BE49-F238E27FC236}">
                <a16:creationId xmlns:a16="http://schemas.microsoft.com/office/drawing/2014/main" id="{64F33D19-31B7-4C14-B697-5EA528AD5041}"/>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2993114" y="5677634"/>
            <a:ext cx="145695" cy="145695"/>
          </a:xfrm>
          <a:prstGeom prst="rect">
            <a:avLst/>
          </a:prstGeom>
        </p:spPr>
      </p:pic>
      <p:pic>
        <p:nvPicPr>
          <p:cNvPr id="230" name="図 229">
            <a:extLst>
              <a:ext uri="{FF2B5EF4-FFF2-40B4-BE49-F238E27FC236}">
                <a16:creationId xmlns:a16="http://schemas.microsoft.com/office/drawing/2014/main" id="{82236008-D858-400E-BEB4-A39D9F39BC50}"/>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3426042" y="5687726"/>
            <a:ext cx="145695" cy="145695"/>
          </a:xfrm>
          <a:prstGeom prst="rect">
            <a:avLst/>
          </a:prstGeom>
        </p:spPr>
      </p:pic>
      <p:pic>
        <p:nvPicPr>
          <p:cNvPr id="231" name="図 230">
            <a:extLst>
              <a:ext uri="{FF2B5EF4-FFF2-40B4-BE49-F238E27FC236}">
                <a16:creationId xmlns:a16="http://schemas.microsoft.com/office/drawing/2014/main" id="{0479E113-2CEC-4853-87A4-2F77BE6C613E}"/>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3579342" y="5681941"/>
            <a:ext cx="145695" cy="145695"/>
          </a:xfrm>
          <a:prstGeom prst="rect">
            <a:avLst/>
          </a:prstGeom>
        </p:spPr>
      </p:pic>
      <p:pic>
        <p:nvPicPr>
          <p:cNvPr id="232" name="図 231">
            <a:extLst>
              <a:ext uri="{FF2B5EF4-FFF2-40B4-BE49-F238E27FC236}">
                <a16:creationId xmlns:a16="http://schemas.microsoft.com/office/drawing/2014/main" id="{395B81E8-523D-4B4B-A679-04B819A985F8}"/>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3579700" y="5534969"/>
            <a:ext cx="145695" cy="145695"/>
          </a:xfrm>
          <a:prstGeom prst="rect">
            <a:avLst/>
          </a:prstGeom>
        </p:spPr>
      </p:pic>
      <p:pic>
        <p:nvPicPr>
          <p:cNvPr id="233" name="図 232">
            <a:extLst>
              <a:ext uri="{FF2B5EF4-FFF2-40B4-BE49-F238E27FC236}">
                <a16:creationId xmlns:a16="http://schemas.microsoft.com/office/drawing/2014/main" id="{2F023F1E-25D6-4C19-87F0-BB0226C1D249}"/>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3732302" y="5539013"/>
            <a:ext cx="145695" cy="145695"/>
          </a:xfrm>
          <a:prstGeom prst="rect">
            <a:avLst/>
          </a:prstGeom>
        </p:spPr>
      </p:pic>
      <p:pic>
        <p:nvPicPr>
          <p:cNvPr id="234" name="図 233">
            <a:extLst>
              <a:ext uri="{FF2B5EF4-FFF2-40B4-BE49-F238E27FC236}">
                <a16:creationId xmlns:a16="http://schemas.microsoft.com/office/drawing/2014/main" id="{A47E9946-0149-41CD-9669-2C5E52BCFEF3}"/>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4008433" y="5395867"/>
            <a:ext cx="145695" cy="145695"/>
          </a:xfrm>
          <a:prstGeom prst="rect">
            <a:avLst/>
          </a:prstGeom>
        </p:spPr>
      </p:pic>
      <p:pic>
        <p:nvPicPr>
          <p:cNvPr id="235" name="図 234">
            <a:extLst>
              <a:ext uri="{FF2B5EF4-FFF2-40B4-BE49-F238E27FC236}">
                <a16:creationId xmlns:a16="http://schemas.microsoft.com/office/drawing/2014/main" id="{E7D2F67B-32CF-48D5-A4FC-E62DDE4185AB}"/>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4151101" y="5672035"/>
            <a:ext cx="145695" cy="145695"/>
          </a:xfrm>
          <a:prstGeom prst="rect">
            <a:avLst/>
          </a:prstGeom>
        </p:spPr>
      </p:pic>
      <p:sp>
        <p:nvSpPr>
          <p:cNvPr id="7" name="フリーフォーム 6"/>
          <p:cNvSpPr/>
          <p:nvPr/>
        </p:nvSpPr>
        <p:spPr>
          <a:xfrm>
            <a:off x="2026830" y="4853895"/>
            <a:ext cx="2983832" cy="98069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203" name="テキスト ボックス 202">
            <a:extLst>
              <a:ext uri="{FF2B5EF4-FFF2-40B4-BE49-F238E27FC236}">
                <a16:creationId xmlns:a16="http://schemas.microsoft.com/office/drawing/2014/main" id="{D457E582-8E40-437D-B968-C64C078CA1E9}"/>
              </a:ext>
            </a:extLst>
          </p:cNvPr>
          <p:cNvSpPr txBox="1"/>
          <p:nvPr/>
        </p:nvSpPr>
        <p:spPr>
          <a:xfrm>
            <a:off x="1439489" y="4390452"/>
            <a:ext cx="2332690"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場合の数（</a:t>
            </a:r>
            <a:r>
              <a:rPr kumimoji="1" lang="en-US" altLang="ja-JP" sz="1500" i="1" dirty="0">
                <a:solidFill>
                  <a:schemeClr val="bg1"/>
                </a:solidFill>
                <a:ea typeface="ＭＳ Ｐゴシック" pitchFamily="50" charset="-128"/>
                <a:cs typeface="Times New Roman" panose="02020603050405020304" pitchFamily="18" charset="0"/>
              </a:rPr>
              <a:t>x</a:t>
            </a:r>
            <a:r>
              <a:rPr kumimoji="1" lang="ja-JP" altLang="en-US" sz="1500" dirty="0">
                <a:solidFill>
                  <a:schemeClr val="bg1"/>
                </a:solidFill>
                <a:latin typeface="ＭＳ Ｐゴシック" pitchFamily="50" charset="-128"/>
                <a:ea typeface="ＭＳ Ｐゴシック" pitchFamily="50" charset="-128"/>
                <a:cs typeface="Meiryo UI" pitchFamily="50" charset="-128"/>
              </a:rPr>
              <a:t>点になる確率）</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sp>
        <p:nvSpPr>
          <p:cNvPr id="236" name="テキスト ボックス 235">
            <a:extLst>
              <a:ext uri="{FF2B5EF4-FFF2-40B4-BE49-F238E27FC236}">
                <a16:creationId xmlns:a16="http://schemas.microsoft.com/office/drawing/2014/main" id="{7054CFC0-4987-4518-B0BD-A7DCDC33C26E}"/>
              </a:ext>
            </a:extLst>
          </p:cNvPr>
          <p:cNvSpPr txBox="1"/>
          <p:nvPr/>
        </p:nvSpPr>
        <p:spPr>
          <a:xfrm>
            <a:off x="5483732" y="5745886"/>
            <a:ext cx="1412566"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表の出る回数</a:t>
            </a:r>
            <a:r>
              <a:rPr kumimoji="1" lang="en-US" altLang="ja-JP" sz="1500" i="1" dirty="0">
                <a:solidFill>
                  <a:schemeClr val="bg1"/>
                </a:solidFill>
                <a:ea typeface="ＭＳ Ｐゴシック" pitchFamily="50" charset="-128"/>
                <a:cs typeface="Times New Roman" panose="02020603050405020304" pitchFamily="18" charset="0"/>
              </a:rPr>
              <a:t>x</a:t>
            </a:r>
          </a:p>
        </p:txBody>
      </p:sp>
      <p:sp>
        <p:nvSpPr>
          <p:cNvPr id="237" name="テキスト ボックス 236">
            <a:extLst>
              <a:ext uri="{FF2B5EF4-FFF2-40B4-BE49-F238E27FC236}">
                <a16:creationId xmlns:a16="http://schemas.microsoft.com/office/drawing/2014/main" id="{295FB4AA-9A89-4348-9D78-49D9A1251384}"/>
              </a:ext>
            </a:extLst>
          </p:cNvPr>
          <p:cNvSpPr txBox="1"/>
          <p:nvPr/>
        </p:nvSpPr>
        <p:spPr>
          <a:xfrm>
            <a:off x="6108084" y="3525315"/>
            <a:ext cx="1412566" cy="323165"/>
          </a:xfrm>
          <a:prstGeom prst="rect">
            <a:avLst/>
          </a:prstGeom>
          <a:noFill/>
        </p:spPr>
        <p:txBody>
          <a:bodyPr wrap="non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表の出る回数</a:t>
            </a:r>
            <a:r>
              <a:rPr kumimoji="1" lang="en-US" altLang="ja-JP" sz="1500" i="1" dirty="0">
                <a:solidFill>
                  <a:schemeClr val="bg1"/>
                </a:solidFill>
                <a:ea typeface="ＭＳ Ｐゴシック" pitchFamily="50" charset="-128"/>
                <a:cs typeface="Times New Roman" panose="02020603050405020304" pitchFamily="18" charset="0"/>
              </a:rPr>
              <a:t>x</a:t>
            </a:r>
          </a:p>
        </p:txBody>
      </p:sp>
    </p:spTree>
    <p:extLst>
      <p:ext uri="{BB962C8B-B14F-4D97-AF65-F5344CB8AC3E}">
        <p14:creationId xmlns:p14="http://schemas.microsoft.com/office/powerpoint/2010/main" val="5279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500"/>
                                        <p:tgtEl>
                                          <p:spTgt spid="8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animEffect transition="in" filter="fade">
                                      <p:cBhvr>
                                        <p:cTn id="103" dur="500"/>
                                        <p:tgtEl>
                                          <p:spTgt spid="8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fade">
                                      <p:cBhvr>
                                        <p:cTn id="106" dur="500"/>
                                        <p:tgtEl>
                                          <p:spTgt spid="9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fade">
                                      <p:cBhvr>
                                        <p:cTn id="109" dur="500"/>
                                        <p:tgtEl>
                                          <p:spTgt spid="9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fade">
                                      <p:cBhvr>
                                        <p:cTn id="112" dur="500"/>
                                        <p:tgtEl>
                                          <p:spTgt spid="9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fade">
                                      <p:cBhvr>
                                        <p:cTn id="115" dur="500"/>
                                        <p:tgtEl>
                                          <p:spTgt spid="9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4"/>
                                        </p:tgtEl>
                                        <p:attrNameLst>
                                          <p:attrName>style.visibility</p:attrName>
                                        </p:attrNameLst>
                                      </p:cBhvr>
                                      <p:to>
                                        <p:strVal val="visible"/>
                                      </p:to>
                                    </p:set>
                                    <p:animEffect transition="in" filter="fade">
                                      <p:cBhvr>
                                        <p:cTn id="118" dur="500"/>
                                        <p:tgtEl>
                                          <p:spTgt spid="9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animEffect transition="in" filter="fade">
                                      <p:cBhvr>
                                        <p:cTn id="121" dur="500"/>
                                        <p:tgtEl>
                                          <p:spTgt spid="9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7"/>
                                        </p:tgtEl>
                                        <p:attrNameLst>
                                          <p:attrName>style.visibility</p:attrName>
                                        </p:attrNameLst>
                                      </p:cBhvr>
                                      <p:to>
                                        <p:strVal val="visible"/>
                                      </p:to>
                                    </p:set>
                                    <p:animEffect transition="in" filter="fade">
                                      <p:cBhvr>
                                        <p:cTn id="124" dur="500"/>
                                        <p:tgtEl>
                                          <p:spTgt spid="9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animEffect transition="in" filter="fade">
                                      <p:cBhvr>
                                        <p:cTn id="127" dur="500"/>
                                        <p:tgtEl>
                                          <p:spTgt spid="9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9"/>
                                        </p:tgtEl>
                                        <p:attrNameLst>
                                          <p:attrName>style.visibility</p:attrName>
                                        </p:attrNameLst>
                                      </p:cBhvr>
                                      <p:to>
                                        <p:strVal val="visible"/>
                                      </p:to>
                                    </p:set>
                                    <p:animEffect transition="in" filter="fade">
                                      <p:cBhvr>
                                        <p:cTn id="130" dur="500"/>
                                        <p:tgtEl>
                                          <p:spTgt spid="9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0"/>
                                        </p:tgtEl>
                                        <p:attrNameLst>
                                          <p:attrName>style.visibility</p:attrName>
                                        </p:attrNameLst>
                                      </p:cBhvr>
                                      <p:to>
                                        <p:strVal val="visible"/>
                                      </p:to>
                                    </p:set>
                                    <p:animEffect transition="in" filter="fade">
                                      <p:cBhvr>
                                        <p:cTn id="133" dur="500"/>
                                        <p:tgtEl>
                                          <p:spTgt spid="10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fade">
                                      <p:cBhvr>
                                        <p:cTn id="142" dur="500"/>
                                        <p:tgtEl>
                                          <p:spTgt spid="10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fade">
                                      <p:cBhvr>
                                        <p:cTn id="145" dur="500"/>
                                        <p:tgtEl>
                                          <p:spTgt spid="10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07"/>
                                        </p:tgtEl>
                                        <p:attrNameLst>
                                          <p:attrName>style.visibility</p:attrName>
                                        </p:attrNameLst>
                                      </p:cBhvr>
                                      <p:to>
                                        <p:strVal val="visible"/>
                                      </p:to>
                                    </p:set>
                                    <p:animEffect transition="in" filter="fade">
                                      <p:cBhvr>
                                        <p:cTn id="148" dur="500"/>
                                        <p:tgtEl>
                                          <p:spTgt spid="10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08"/>
                                        </p:tgtEl>
                                        <p:attrNameLst>
                                          <p:attrName>style.visibility</p:attrName>
                                        </p:attrNameLst>
                                      </p:cBhvr>
                                      <p:to>
                                        <p:strVal val="visible"/>
                                      </p:to>
                                    </p:set>
                                    <p:animEffect transition="in" filter="fade">
                                      <p:cBhvr>
                                        <p:cTn id="151" dur="500"/>
                                        <p:tgtEl>
                                          <p:spTgt spid="10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9"/>
                                        </p:tgtEl>
                                        <p:attrNameLst>
                                          <p:attrName>style.visibility</p:attrName>
                                        </p:attrNameLst>
                                      </p:cBhvr>
                                      <p:to>
                                        <p:strVal val="visible"/>
                                      </p:to>
                                    </p:set>
                                    <p:animEffect transition="in" filter="fade">
                                      <p:cBhvr>
                                        <p:cTn id="154" dur="500"/>
                                        <p:tgtEl>
                                          <p:spTgt spid="10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10"/>
                                        </p:tgtEl>
                                        <p:attrNameLst>
                                          <p:attrName>style.visibility</p:attrName>
                                        </p:attrNameLst>
                                      </p:cBhvr>
                                      <p:to>
                                        <p:strVal val="visible"/>
                                      </p:to>
                                    </p:set>
                                    <p:animEffect transition="in" filter="fade">
                                      <p:cBhvr>
                                        <p:cTn id="157" dur="500"/>
                                        <p:tgtEl>
                                          <p:spTgt spid="11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11"/>
                                        </p:tgtEl>
                                        <p:attrNameLst>
                                          <p:attrName>style.visibility</p:attrName>
                                        </p:attrNameLst>
                                      </p:cBhvr>
                                      <p:to>
                                        <p:strVal val="visible"/>
                                      </p:to>
                                    </p:set>
                                    <p:animEffect transition="in" filter="fade">
                                      <p:cBhvr>
                                        <p:cTn id="160" dur="500"/>
                                        <p:tgtEl>
                                          <p:spTgt spid="11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14"/>
                                        </p:tgtEl>
                                        <p:attrNameLst>
                                          <p:attrName>style.visibility</p:attrName>
                                        </p:attrNameLst>
                                      </p:cBhvr>
                                      <p:to>
                                        <p:strVal val="visible"/>
                                      </p:to>
                                    </p:set>
                                    <p:animEffect transition="in" filter="fade">
                                      <p:cBhvr>
                                        <p:cTn id="163" dur="500"/>
                                        <p:tgtEl>
                                          <p:spTgt spid="11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15"/>
                                        </p:tgtEl>
                                        <p:attrNameLst>
                                          <p:attrName>style.visibility</p:attrName>
                                        </p:attrNameLst>
                                      </p:cBhvr>
                                      <p:to>
                                        <p:strVal val="visible"/>
                                      </p:to>
                                    </p:set>
                                    <p:animEffect transition="in" filter="fade">
                                      <p:cBhvr>
                                        <p:cTn id="166" dur="500"/>
                                        <p:tgtEl>
                                          <p:spTgt spid="11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16"/>
                                        </p:tgtEl>
                                        <p:attrNameLst>
                                          <p:attrName>style.visibility</p:attrName>
                                        </p:attrNameLst>
                                      </p:cBhvr>
                                      <p:to>
                                        <p:strVal val="visible"/>
                                      </p:to>
                                    </p:set>
                                    <p:animEffect transition="in" filter="fade">
                                      <p:cBhvr>
                                        <p:cTn id="169" dur="500"/>
                                        <p:tgtEl>
                                          <p:spTgt spid="11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17"/>
                                        </p:tgtEl>
                                        <p:attrNameLst>
                                          <p:attrName>style.visibility</p:attrName>
                                        </p:attrNameLst>
                                      </p:cBhvr>
                                      <p:to>
                                        <p:strVal val="visible"/>
                                      </p:to>
                                    </p:set>
                                    <p:animEffect transition="in" filter="fade">
                                      <p:cBhvr>
                                        <p:cTn id="172" dur="500"/>
                                        <p:tgtEl>
                                          <p:spTgt spid="11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18"/>
                                        </p:tgtEl>
                                        <p:attrNameLst>
                                          <p:attrName>style.visibility</p:attrName>
                                        </p:attrNameLst>
                                      </p:cBhvr>
                                      <p:to>
                                        <p:strVal val="visible"/>
                                      </p:to>
                                    </p:set>
                                    <p:animEffect transition="in" filter="fade">
                                      <p:cBhvr>
                                        <p:cTn id="175" dur="500"/>
                                        <p:tgtEl>
                                          <p:spTgt spid="11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19"/>
                                        </p:tgtEl>
                                        <p:attrNameLst>
                                          <p:attrName>style.visibility</p:attrName>
                                        </p:attrNameLst>
                                      </p:cBhvr>
                                      <p:to>
                                        <p:strVal val="visible"/>
                                      </p:to>
                                    </p:set>
                                    <p:animEffect transition="in" filter="fade">
                                      <p:cBhvr>
                                        <p:cTn id="178" dur="500"/>
                                        <p:tgtEl>
                                          <p:spTgt spid="119"/>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20"/>
                                        </p:tgtEl>
                                        <p:attrNameLst>
                                          <p:attrName>style.visibility</p:attrName>
                                        </p:attrNameLst>
                                      </p:cBhvr>
                                      <p:to>
                                        <p:strVal val="visible"/>
                                      </p:to>
                                    </p:set>
                                    <p:animEffect transition="in" filter="fade">
                                      <p:cBhvr>
                                        <p:cTn id="181" dur="500"/>
                                        <p:tgtEl>
                                          <p:spTgt spid="12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21"/>
                                        </p:tgtEl>
                                        <p:attrNameLst>
                                          <p:attrName>style.visibility</p:attrName>
                                        </p:attrNameLst>
                                      </p:cBhvr>
                                      <p:to>
                                        <p:strVal val="visible"/>
                                      </p:to>
                                    </p:set>
                                    <p:animEffect transition="in" filter="fade">
                                      <p:cBhvr>
                                        <p:cTn id="184" dur="500"/>
                                        <p:tgtEl>
                                          <p:spTgt spid="12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fade">
                                      <p:cBhvr>
                                        <p:cTn id="187" dur="500"/>
                                        <p:tgtEl>
                                          <p:spTgt spid="12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23"/>
                                        </p:tgtEl>
                                        <p:attrNameLst>
                                          <p:attrName>style.visibility</p:attrName>
                                        </p:attrNameLst>
                                      </p:cBhvr>
                                      <p:to>
                                        <p:strVal val="visible"/>
                                      </p:to>
                                    </p:set>
                                    <p:animEffect transition="in" filter="fade">
                                      <p:cBhvr>
                                        <p:cTn id="190" dur="500"/>
                                        <p:tgtEl>
                                          <p:spTgt spid="12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24"/>
                                        </p:tgtEl>
                                        <p:attrNameLst>
                                          <p:attrName>style.visibility</p:attrName>
                                        </p:attrNameLst>
                                      </p:cBhvr>
                                      <p:to>
                                        <p:strVal val="visible"/>
                                      </p:to>
                                    </p:set>
                                    <p:animEffect transition="in" filter="fade">
                                      <p:cBhvr>
                                        <p:cTn id="193" dur="500"/>
                                        <p:tgtEl>
                                          <p:spTgt spid="12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5"/>
                                        </p:tgtEl>
                                        <p:attrNameLst>
                                          <p:attrName>style.visibility</p:attrName>
                                        </p:attrNameLst>
                                      </p:cBhvr>
                                      <p:to>
                                        <p:strVal val="visible"/>
                                      </p:to>
                                    </p:set>
                                    <p:animEffect transition="in" filter="fade">
                                      <p:cBhvr>
                                        <p:cTn id="196" dur="500"/>
                                        <p:tgtEl>
                                          <p:spTgt spid="12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6"/>
                                        </p:tgtEl>
                                        <p:attrNameLst>
                                          <p:attrName>style.visibility</p:attrName>
                                        </p:attrNameLst>
                                      </p:cBhvr>
                                      <p:to>
                                        <p:strVal val="visible"/>
                                      </p:to>
                                    </p:set>
                                    <p:animEffect transition="in" filter="fade">
                                      <p:cBhvr>
                                        <p:cTn id="199" dur="500"/>
                                        <p:tgtEl>
                                          <p:spTgt spid="126"/>
                                        </p:tgtEl>
                                      </p:cBhvr>
                                    </p:animEffect>
                                  </p:childTnLst>
                                </p:cTn>
                              </p:par>
                              <p:par>
                                <p:cTn id="200" presetID="10" presetClass="entr" presetSubtype="0" fill="hold" nodeType="withEffect">
                                  <p:stCondLst>
                                    <p:cond delay="0"/>
                                  </p:stCondLst>
                                  <p:childTnLst>
                                    <p:set>
                                      <p:cBhvr>
                                        <p:cTn id="201" dur="1" fill="hold">
                                          <p:stCondLst>
                                            <p:cond delay="0"/>
                                          </p:stCondLst>
                                        </p:cTn>
                                        <p:tgtEl>
                                          <p:spTgt spid="127"/>
                                        </p:tgtEl>
                                        <p:attrNameLst>
                                          <p:attrName>style.visibility</p:attrName>
                                        </p:attrNameLst>
                                      </p:cBhvr>
                                      <p:to>
                                        <p:strVal val="visible"/>
                                      </p:to>
                                    </p:set>
                                    <p:animEffect transition="in" filter="fade">
                                      <p:cBhvr>
                                        <p:cTn id="202" dur="500"/>
                                        <p:tgtEl>
                                          <p:spTgt spid="12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animEffect transition="in" filter="fade">
                                      <p:cBhvr>
                                        <p:cTn id="205" dur="500"/>
                                        <p:tgtEl>
                                          <p:spTgt spid="12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3"/>
                                        </p:tgtEl>
                                        <p:attrNameLst>
                                          <p:attrName>style.visibility</p:attrName>
                                        </p:attrNameLst>
                                      </p:cBhvr>
                                      <p:to>
                                        <p:strVal val="visible"/>
                                      </p:to>
                                    </p:set>
                                    <p:animEffect transition="in" filter="fade">
                                      <p:cBhvr>
                                        <p:cTn id="208" dur="500"/>
                                        <p:tgtEl>
                                          <p:spTgt spid="11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500"/>
                                        <p:tgtEl>
                                          <p:spTgt spid="12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fade">
                                      <p:cBhvr>
                                        <p:cTn id="214" dur="500"/>
                                        <p:tgtEl>
                                          <p:spTgt spid="130"/>
                                        </p:tgtEl>
                                      </p:cBhvr>
                                    </p:animEffect>
                                  </p:childTnLst>
                                </p:cTn>
                              </p:par>
                              <p:par>
                                <p:cTn id="215" presetID="10" presetClass="entr" presetSubtype="0" fill="hold" nodeType="withEffect">
                                  <p:stCondLst>
                                    <p:cond delay="0"/>
                                  </p:stCondLst>
                                  <p:childTnLst>
                                    <p:set>
                                      <p:cBhvr>
                                        <p:cTn id="216" dur="1" fill="hold">
                                          <p:stCondLst>
                                            <p:cond delay="0"/>
                                          </p:stCondLst>
                                        </p:cTn>
                                        <p:tgtEl>
                                          <p:spTgt spid="170"/>
                                        </p:tgtEl>
                                        <p:attrNameLst>
                                          <p:attrName>style.visibility</p:attrName>
                                        </p:attrNameLst>
                                      </p:cBhvr>
                                      <p:to>
                                        <p:strVal val="visible"/>
                                      </p:to>
                                    </p:set>
                                    <p:animEffect transition="in" filter="fade">
                                      <p:cBhvr>
                                        <p:cTn id="217" dur="500"/>
                                        <p:tgtEl>
                                          <p:spTgt spid="170"/>
                                        </p:tgtEl>
                                      </p:cBhvr>
                                    </p:animEffect>
                                  </p:childTnLst>
                                </p:cTn>
                              </p:par>
                              <p:par>
                                <p:cTn id="218" presetID="10" presetClass="entr" presetSubtype="0" fill="hold" nodeType="withEffect">
                                  <p:stCondLst>
                                    <p:cond delay="0"/>
                                  </p:stCondLst>
                                  <p:childTnLst>
                                    <p:set>
                                      <p:cBhvr>
                                        <p:cTn id="219" dur="1" fill="hold">
                                          <p:stCondLst>
                                            <p:cond delay="0"/>
                                          </p:stCondLst>
                                        </p:cTn>
                                        <p:tgtEl>
                                          <p:spTgt spid="171"/>
                                        </p:tgtEl>
                                        <p:attrNameLst>
                                          <p:attrName>style.visibility</p:attrName>
                                        </p:attrNameLst>
                                      </p:cBhvr>
                                      <p:to>
                                        <p:strVal val="visible"/>
                                      </p:to>
                                    </p:set>
                                    <p:animEffect transition="in" filter="fade">
                                      <p:cBhvr>
                                        <p:cTn id="220" dur="500"/>
                                        <p:tgtEl>
                                          <p:spTgt spid="171"/>
                                        </p:tgtEl>
                                      </p:cBhvr>
                                    </p:animEffect>
                                  </p:childTnLst>
                                </p:cTn>
                              </p:par>
                              <p:par>
                                <p:cTn id="221" presetID="10" presetClass="entr" presetSubtype="0" fill="hold" nodeType="withEffect">
                                  <p:stCondLst>
                                    <p:cond delay="0"/>
                                  </p:stCondLst>
                                  <p:childTnLst>
                                    <p:set>
                                      <p:cBhvr>
                                        <p:cTn id="222" dur="1" fill="hold">
                                          <p:stCondLst>
                                            <p:cond delay="0"/>
                                          </p:stCondLst>
                                        </p:cTn>
                                        <p:tgtEl>
                                          <p:spTgt spid="172"/>
                                        </p:tgtEl>
                                        <p:attrNameLst>
                                          <p:attrName>style.visibility</p:attrName>
                                        </p:attrNameLst>
                                      </p:cBhvr>
                                      <p:to>
                                        <p:strVal val="visible"/>
                                      </p:to>
                                    </p:set>
                                    <p:animEffect transition="in" filter="fade">
                                      <p:cBhvr>
                                        <p:cTn id="223" dur="500"/>
                                        <p:tgtEl>
                                          <p:spTgt spid="172"/>
                                        </p:tgtEl>
                                      </p:cBhvr>
                                    </p:animEffect>
                                  </p:childTnLst>
                                </p:cTn>
                              </p:par>
                              <p:par>
                                <p:cTn id="224" presetID="10" presetClass="entr" presetSubtype="0" fill="hold" nodeType="withEffect">
                                  <p:stCondLst>
                                    <p:cond delay="0"/>
                                  </p:stCondLst>
                                  <p:childTnLst>
                                    <p:set>
                                      <p:cBhvr>
                                        <p:cTn id="225" dur="1" fill="hold">
                                          <p:stCondLst>
                                            <p:cond delay="0"/>
                                          </p:stCondLst>
                                        </p:cTn>
                                        <p:tgtEl>
                                          <p:spTgt spid="173"/>
                                        </p:tgtEl>
                                        <p:attrNameLst>
                                          <p:attrName>style.visibility</p:attrName>
                                        </p:attrNameLst>
                                      </p:cBhvr>
                                      <p:to>
                                        <p:strVal val="visible"/>
                                      </p:to>
                                    </p:set>
                                    <p:animEffect transition="in" filter="fade">
                                      <p:cBhvr>
                                        <p:cTn id="226" dur="500"/>
                                        <p:tgtEl>
                                          <p:spTgt spid="173"/>
                                        </p:tgtEl>
                                      </p:cBhvr>
                                    </p:animEffect>
                                  </p:childTnLst>
                                </p:cTn>
                              </p:par>
                              <p:par>
                                <p:cTn id="227" presetID="10" presetClass="entr" presetSubtype="0" fill="hold" nodeType="withEffect">
                                  <p:stCondLst>
                                    <p:cond delay="0"/>
                                  </p:stCondLst>
                                  <p:childTnLst>
                                    <p:set>
                                      <p:cBhvr>
                                        <p:cTn id="228" dur="1" fill="hold">
                                          <p:stCondLst>
                                            <p:cond delay="0"/>
                                          </p:stCondLst>
                                        </p:cTn>
                                        <p:tgtEl>
                                          <p:spTgt spid="174"/>
                                        </p:tgtEl>
                                        <p:attrNameLst>
                                          <p:attrName>style.visibility</p:attrName>
                                        </p:attrNameLst>
                                      </p:cBhvr>
                                      <p:to>
                                        <p:strVal val="visible"/>
                                      </p:to>
                                    </p:set>
                                    <p:animEffect transition="in" filter="fade">
                                      <p:cBhvr>
                                        <p:cTn id="229" dur="500"/>
                                        <p:tgtEl>
                                          <p:spTgt spid="174"/>
                                        </p:tgtEl>
                                      </p:cBhvr>
                                    </p:animEffect>
                                  </p:childTnLst>
                                </p:cTn>
                              </p:par>
                              <p:par>
                                <p:cTn id="230" presetID="10" presetClass="entr" presetSubtype="0" fill="hold" nodeType="withEffect">
                                  <p:stCondLst>
                                    <p:cond delay="0"/>
                                  </p:stCondLst>
                                  <p:childTnLst>
                                    <p:set>
                                      <p:cBhvr>
                                        <p:cTn id="231" dur="1" fill="hold">
                                          <p:stCondLst>
                                            <p:cond delay="0"/>
                                          </p:stCondLst>
                                        </p:cTn>
                                        <p:tgtEl>
                                          <p:spTgt spid="175"/>
                                        </p:tgtEl>
                                        <p:attrNameLst>
                                          <p:attrName>style.visibility</p:attrName>
                                        </p:attrNameLst>
                                      </p:cBhvr>
                                      <p:to>
                                        <p:strVal val="visible"/>
                                      </p:to>
                                    </p:set>
                                    <p:animEffect transition="in" filter="fade">
                                      <p:cBhvr>
                                        <p:cTn id="232" dur="500"/>
                                        <p:tgtEl>
                                          <p:spTgt spid="175"/>
                                        </p:tgtEl>
                                      </p:cBhvr>
                                    </p:animEffect>
                                  </p:childTnLst>
                                </p:cTn>
                              </p:par>
                              <p:par>
                                <p:cTn id="233" presetID="10" presetClass="entr" presetSubtype="0" fill="hold" nodeType="withEffect">
                                  <p:stCondLst>
                                    <p:cond delay="0"/>
                                  </p:stCondLst>
                                  <p:childTnLst>
                                    <p:set>
                                      <p:cBhvr>
                                        <p:cTn id="234" dur="1" fill="hold">
                                          <p:stCondLst>
                                            <p:cond delay="0"/>
                                          </p:stCondLst>
                                        </p:cTn>
                                        <p:tgtEl>
                                          <p:spTgt spid="176"/>
                                        </p:tgtEl>
                                        <p:attrNameLst>
                                          <p:attrName>style.visibility</p:attrName>
                                        </p:attrNameLst>
                                      </p:cBhvr>
                                      <p:to>
                                        <p:strVal val="visible"/>
                                      </p:to>
                                    </p:set>
                                    <p:animEffect transition="in" filter="fade">
                                      <p:cBhvr>
                                        <p:cTn id="235" dur="500"/>
                                        <p:tgtEl>
                                          <p:spTgt spid="176"/>
                                        </p:tgtEl>
                                      </p:cBhvr>
                                    </p:animEffect>
                                  </p:childTnLst>
                                </p:cTn>
                              </p:par>
                              <p:par>
                                <p:cTn id="236" presetID="10" presetClass="entr" presetSubtype="0" fill="hold" nodeType="withEffect">
                                  <p:stCondLst>
                                    <p:cond delay="0"/>
                                  </p:stCondLst>
                                  <p:childTnLst>
                                    <p:set>
                                      <p:cBhvr>
                                        <p:cTn id="237" dur="1" fill="hold">
                                          <p:stCondLst>
                                            <p:cond delay="0"/>
                                          </p:stCondLst>
                                        </p:cTn>
                                        <p:tgtEl>
                                          <p:spTgt spid="178"/>
                                        </p:tgtEl>
                                        <p:attrNameLst>
                                          <p:attrName>style.visibility</p:attrName>
                                        </p:attrNameLst>
                                      </p:cBhvr>
                                      <p:to>
                                        <p:strVal val="visible"/>
                                      </p:to>
                                    </p:set>
                                    <p:animEffect transition="in" filter="fade">
                                      <p:cBhvr>
                                        <p:cTn id="238" dur="500"/>
                                        <p:tgtEl>
                                          <p:spTgt spid="178"/>
                                        </p:tgtEl>
                                      </p:cBhvr>
                                    </p:animEffect>
                                  </p:childTnLst>
                                </p:cTn>
                              </p:par>
                              <p:par>
                                <p:cTn id="239" presetID="10" presetClass="entr" presetSubtype="0" fill="hold" nodeType="withEffect">
                                  <p:stCondLst>
                                    <p:cond delay="0"/>
                                  </p:stCondLst>
                                  <p:childTnLst>
                                    <p:set>
                                      <p:cBhvr>
                                        <p:cTn id="240" dur="1" fill="hold">
                                          <p:stCondLst>
                                            <p:cond delay="0"/>
                                          </p:stCondLst>
                                        </p:cTn>
                                        <p:tgtEl>
                                          <p:spTgt spid="179"/>
                                        </p:tgtEl>
                                        <p:attrNameLst>
                                          <p:attrName>style.visibility</p:attrName>
                                        </p:attrNameLst>
                                      </p:cBhvr>
                                      <p:to>
                                        <p:strVal val="visible"/>
                                      </p:to>
                                    </p:set>
                                    <p:animEffect transition="in" filter="fade">
                                      <p:cBhvr>
                                        <p:cTn id="241" dur="500"/>
                                        <p:tgtEl>
                                          <p:spTgt spid="179"/>
                                        </p:tgtEl>
                                      </p:cBhvr>
                                    </p:animEffect>
                                  </p:childTnLst>
                                </p:cTn>
                              </p:par>
                              <p:par>
                                <p:cTn id="242" presetID="10" presetClass="entr" presetSubtype="0" fill="hold" nodeType="withEffect">
                                  <p:stCondLst>
                                    <p:cond delay="0"/>
                                  </p:stCondLst>
                                  <p:childTnLst>
                                    <p:set>
                                      <p:cBhvr>
                                        <p:cTn id="243" dur="1" fill="hold">
                                          <p:stCondLst>
                                            <p:cond delay="0"/>
                                          </p:stCondLst>
                                        </p:cTn>
                                        <p:tgtEl>
                                          <p:spTgt spid="180"/>
                                        </p:tgtEl>
                                        <p:attrNameLst>
                                          <p:attrName>style.visibility</p:attrName>
                                        </p:attrNameLst>
                                      </p:cBhvr>
                                      <p:to>
                                        <p:strVal val="visible"/>
                                      </p:to>
                                    </p:set>
                                    <p:animEffect transition="in" filter="fade">
                                      <p:cBhvr>
                                        <p:cTn id="244" dur="500"/>
                                        <p:tgtEl>
                                          <p:spTgt spid="180"/>
                                        </p:tgtEl>
                                      </p:cBhvr>
                                    </p:animEffect>
                                  </p:childTnLst>
                                </p:cTn>
                              </p:par>
                              <p:par>
                                <p:cTn id="245" presetID="10" presetClass="entr" presetSubtype="0" fill="hold" nodeType="withEffect">
                                  <p:stCondLst>
                                    <p:cond delay="0"/>
                                  </p:stCondLst>
                                  <p:childTnLst>
                                    <p:set>
                                      <p:cBhvr>
                                        <p:cTn id="246" dur="1" fill="hold">
                                          <p:stCondLst>
                                            <p:cond delay="0"/>
                                          </p:stCondLst>
                                        </p:cTn>
                                        <p:tgtEl>
                                          <p:spTgt spid="181"/>
                                        </p:tgtEl>
                                        <p:attrNameLst>
                                          <p:attrName>style.visibility</p:attrName>
                                        </p:attrNameLst>
                                      </p:cBhvr>
                                      <p:to>
                                        <p:strVal val="visible"/>
                                      </p:to>
                                    </p:set>
                                    <p:animEffect transition="in" filter="fade">
                                      <p:cBhvr>
                                        <p:cTn id="247" dur="500"/>
                                        <p:tgtEl>
                                          <p:spTgt spid="181"/>
                                        </p:tgtEl>
                                      </p:cBhvr>
                                    </p:animEffect>
                                  </p:childTnLst>
                                </p:cTn>
                              </p:par>
                              <p:par>
                                <p:cTn id="248" presetID="10" presetClass="entr" presetSubtype="0" fill="hold" nodeType="withEffect">
                                  <p:stCondLst>
                                    <p:cond delay="0"/>
                                  </p:stCondLst>
                                  <p:childTnLst>
                                    <p:set>
                                      <p:cBhvr>
                                        <p:cTn id="249" dur="1" fill="hold">
                                          <p:stCondLst>
                                            <p:cond delay="0"/>
                                          </p:stCondLst>
                                        </p:cTn>
                                        <p:tgtEl>
                                          <p:spTgt spid="182"/>
                                        </p:tgtEl>
                                        <p:attrNameLst>
                                          <p:attrName>style.visibility</p:attrName>
                                        </p:attrNameLst>
                                      </p:cBhvr>
                                      <p:to>
                                        <p:strVal val="visible"/>
                                      </p:to>
                                    </p:set>
                                    <p:animEffect transition="in" filter="fade">
                                      <p:cBhvr>
                                        <p:cTn id="250" dur="500"/>
                                        <p:tgtEl>
                                          <p:spTgt spid="182"/>
                                        </p:tgtEl>
                                      </p:cBhvr>
                                    </p:animEffect>
                                  </p:childTnLst>
                                </p:cTn>
                              </p:par>
                              <p:par>
                                <p:cTn id="251" presetID="10" presetClass="entr" presetSubtype="0" fill="hold" nodeType="withEffect">
                                  <p:stCondLst>
                                    <p:cond delay="0"/>
                                  </p:stCondLst>
                                  <p:childTnLst>
                                    <p:set>
                                      <p:cBhvr>
                                        <p:cTn id="252" dur="1" fill="hold">
                                          <p:stCondLst>
                                            <p:cond delay="0"/>
                                          </p:stCondLst>
                                        </p:cTn>
                                        <p:tgtEl>
                                          <p:spTgt spid="183"/>
                                        </p:tgtEl>
                                        <p:attrNameLst>
                                          <p:attrName>style.visibility</p:attrName>
                                        </p:attrNameLst>
                                      </p:cBhvr>
                                      <p:to>
                                        <p:strVal val="visible"/>
                                      </p:to>
                                    </p:set>
                                    <p:animEffect transition="in" filter="fade">
                                      <p:cBhvr>
                                        <p:cTn id="253" dur="500"/>
                                        <p:tgtEl>
                                          <p:spTgt spid="183"/>
                                        </p:tgtEl>
                                      </p:cBhvr>
                                    </p:animEffect>
                                  </p:childTnLst>
                                </p:cTn>
                              </p:par>
                              <p:par>
                                <p:cTn id="254" presetID="10" presetClass="entr" presetSubtype="0" fill="hold" nodeType="withEffect">
                                  <p:stCondLst>
                                    <p:cond delay="0"/>
                                  </p:stCondLst>
                                  <p:childTnLst>
                                    <p:set>
                                      <p:cBhvr>
                                        <p:cTn id="255" dur="1" fill="hold">
                                          <p:stCondLst>
                                            <p:cond delay="0"/>
                                          </p:stCondLst>
                                        </p:cTn>
                                        <p:tgtEl>
                                          <p:spTgt spid="184"/>
                                        </p:tgtEl>
                                        <p:attrNameLst>
                                          <p:attrName>style.visibility</p:attrName>
                                        </p:attrNameLst>
                                      </p:cBhvr>
                                      <p:to>
                                        <p:strVal val="visible"/>
                                      </p:to>
                                    </p:set>
                                    <p:animEffect transition="in" filter="fade">
                                      <p:cBhvr>
                                        <p:cTn id="256" dur="500"/>
                                        <p:tgtEl>
                                          <p:spTgt spid="184"/>
                                        </p:tgtEl>
                                      </p:cBhvr>
                                    </p:animEffect>
                                  </p:childTnLst>
                                </p:cTn>
                              </p:par>
                              <p:par>
                                <p:cTn id="257" presetID="10" presetClass="entr" presetSubtype="0" fill="hold" nodeType="withEffect">
                                  <p:stCondLst>
                                    <p:cond delay="0"/>
                                  </p:stCondLst>
                                  <p:childTnLst>
                                    <p:set>
                                      <p:cBhvr>
                                        <p:cTn id="258" dur="1" fill="hold">
                                          <p:stCondLst>
                                            <p:cond delay="0"/>
                                          </p:stCondLst>
                                        </p:cTn>
                                        <p:tgtEl>
                                          <p:spTgt spid="185"/>
                                        </p:tgtEl>
                                        <p:attrNameLst>
                                          <p:attrName>style.visibility</p:attrName>
                                        </p:attrNameLst>
                                      </p:cBhvr>
                                      <p:to>
                                        <p:strVal val="visible"/>
                                      </p:to>
                                    </p:set>
                                    <p:animEffect transition="in" filter="fade">
                                      <p:cBhvr>
                                        <p:cTn id="259" dur="500"/>
                                        <p:tgtEl>
                                          <p:spTgt spid="185"/>
                                        </p:tgtEl>
                                      </p:cBhvr>
                                    </p:animEffect>
                                  </p:childTnLst>
                                </p:cTn>
                              </p:par>
                              <p:par>
                                <p:cTn id="260" presetID="10" presetClass="entr" presetSubtype="0" fill="hold" nodeType="withEffect">
                                  <p:stCondLst>
                                    <p:cond delay="0"/>
                                  </p:stCondLst>
                                  <p:childTnLst>
                                    <p:set>
                                      <p:cBhvr>
                                        <p:cTn id="261" dur="1" fill="hold">
                                          <p:stCondLst>
                                            <p:cond delay="0"/>
                                          </p:stCondLst>
                                        </p:cTn>
                                        <p:tgtEl>
                                          <p:spTgt spid="186"/>
                                        </p:tgtEl>
                                        <p:attrNameLst>
                                          <p:attrName>style.visibility</p:attrName>
                                        </p:attrNameLst>
                                      </p:cBhvr>
                                      <p:to>
                                        <p:strVal val="visible"/>
                                      </p:to>
                                    </p:set>
                                    <p:animEffect transition="in" filter="fade">
                                      <p:cBhvr>
                                        <p:cTn id="262" dur="500"/>
                                        <p:tgtEl>
                                          <p:spTgt spid="186"/>
                                        </p:tgtEl>
                                      </p:cBhvr>
                                    </p:animEffect>
                                  </p:childTnLst>
                                </p:cTn>
                              </p:par>
                              <p:par>
                                <p:cTn id="263" presetID="10" presetClass="entr" presetSubtype="0" fill="hold" nodeType="withEffect">
                                  <p:stCondLst>
                                    <p:cond delay="0"/>
                                  </p:stCondLst>
                                  <p:childTnLst>
                                    <p:set>
                                      <p:cBhvr>
                                        <p:cTn id="264" dur="1" fill="hold">
                                          <p:stCondLst>
                                            <p:cond delay="0"/>
                                          </p:stCondLst>
                                        </p:cTn>
                                        <p:tgtEl>
                                          <p:spTgt spid="187"/>
                                        </p:tgtEl>
                                        <p:attrNameLst>
                                          <p:attrName>style.visibility</p:attrName>
                                        </p:attrNameLst>
                                      </p:cBhvr>
                                      <p:to>
                                        <p:strVal val="visible"/>
                                      </p:to>
                                    </p:set>
                                    <p:animEffect transition="in" filter="fade">
                                      <p:cBhvr>
                                        <p:cTn id="265" dur="500"/>
                                        <p:tgtEl>
                                          <p:spTgt spid="187"/>
                                        </p:tgtEl>
                                      </p:cBhvr>
                                    </p:animEffect>
                                  </p:childTnLst>
                                </p:cTn>
                              </p:par>
                              <p:par>
                                <p:cTn id="266" presetID="10" presetClass="entr" presetSubtype="0" fill="hold" nodeType="withEffect">
                                  <p:stCondLst>
                                    <p:cond delay="0"/>
                                  </p:stCondLst>
                                  <p:childTnLst>
                                    <p:set>
                                      <p:cBhvr>
                                        <p:cTn id="267" dur="1" fill="hold">
                                          <p:stCondLst>
                                            <p:cond delay="0"/>
                                          </p:stCondLst>
                                        </p:cTn>
                                        <p:tgtEl>
                                          <p:spTgt spid="188"/>
                                        </p:tgtEl>
                                        <p:attrNameLst>
                                          <p:attrName>style.visibility</p:attrName>
                                        </p:attrNameLst>
                                      </p:cBhvr>
                                      <p:to>
                                        <p:strVal val="visible"/>
                                      </p:to>
                                    </p:set>
                                    <p:animEffect transition="in" filter="fade">
                                      <p:cBhvr>
                                        <p:cTn id="268" dur="500"/>
                                        <p:tgtEl>
                                          <p:spTgt spid="188"/>
                                        </p:tgtEl>
                                      </p:cBhvr>
                                    </p:animEffect>
                                  </p:childTnLst>
                                </p:cTn>
                              </p:par>
                              <p:par>
                                <p:cTn id="269" presetID="10" presetClass="entr" presetSubtype="0" fill="hold" nodeType="withEffect">
                                  <p:stCondLst>
                                    <p:cond delay="0"/>
                                  </p:stCondLst>
                                  <p:childTnLst>
                                    <p:set>
                                      <p:cBhvr>
                                        <p:cTn id="270" dur="1" fill="hold">
                                          <p:stCondLst>
                                            <p:cond delay="0"/>
                                          </p:stCondLst>
                                        </p:cTn>
                                        <p:tgtEl>
                                          <p:spTgt spid="189"/>
                                        </p:tgtEl>
                                        <p:attrNameLst>
                                          <p:attrName>style.visibility</p:attrName>
                                        </p:attrNameLst>
                                      </p:cBhvr>
                                      <p:to>
                                        <p:strVal val="visible"/>
                                      </p:to>
                                    </p:set>
                                    <p:animEffect transition="in" filter="fade">
                                      <p:cBhvr>
                                        <p:cTn id="271" dur="500"/>
                                        <p:tgtEl>
                                          <p:spTgt spid="189"/>
                                        </p:tgtEl>
                                      </p:cBhvr>
                                    </p:animEffect>
                                  </p:childTnLst>
                                </p:cTn>
                              </p:par>
                              <p:par>
                                <p:cTn id="272" presetID="10" presetClass="entr" presetSubtype="0" fill="hold" nodeType="withEffect">
                                  <p:stCondLst>
                                    <p:cond delay="0"/>
                                  </p:stCondLst>
                                  <p:childTnLst>
                                    <p:set>
                                      <p:cBhvr>
                                        <p:cTn id="273" dur="1" fill="hold">
                                          <p:stCondLst>
                                            <p:cond delay="0"/>
                                          </p:stCondLst>
                                        </p:cTn>
                                        <p:tgtEl>
                                          <p:spTgt spid="190"/>
                                        </p:tgtEl>
                                        <p:attrNameLst>
                                          <p:attrName>style.visibility</p:attrName>
                                        </p:attrNameLst>
                                      </p:cBhvr>
                                      <p:to>
                                        <p:strVal val="visible"/>
                                      </p:to>
                                    </p:set>
                                    <p:animEffect transition="in" filter="fade">
                                      <p:cBhvr>
                                        <p:cTn id="274" dur="500"/>
                                        <p:tgtEl>
                                          <p:spTgt spid="190"/>
                                        </p:tgtEl>
                                      </p:cBhvr>
                                    </p:animEffect>
                                  </p:childTnLst>
                                </p:cTn>
                              </p:par>
                              <p:par>
                                <p:cTn id="275" presetID="10" presetClass="entr" presetSubtype="0" fill="hold" nodeType="withEffect">
                                  <p:stCondLst>
                                    <p:cond delay="0"/>
                                  </p:stCondLst>
                                  <p:childTnLst>
                                    <p:set>
                                      <p:cBhvr>
                                        <p:cTn id="276" dur="1" fill="hold">
                                          <p:stCondLst>
                                            <p:cond delay="0"/>
                                          </p:stCondLst>
                                        </p:cTn>
                                        <p:tgtEl>
                                          <p:spTgt spid="191"/>
                                        </p:tgtEl>
                                        <p:attrNameLst>
                                          <p:attrName>style.visibility</p:attrName>
                                        </p:attrNameLst>
                                      </p:cBhvr>
                                      <p:to>
                                        <p:strVal val="visible"/>
                                      </p:to>
                                    </p:set>
                                    <p:animEffect transition="in" filter="fade">
                                      <p:cBhvr>
                                        <p:cTn id="277" dur="500"/>
                                        <p:tgtEl>
                                          <p:spTgt spid="191"/>
                                        </p:tgtEl>
                                      </p:cBhvr>
                                    </p:animEffect>
                                  </p:childTnLst>
                                </p:cTn>
                              </p:par>
                              <p:par>
                                <p:cTn id="278" presetID="10" presetClass="entr" presetSubtype="0" fill="hold" nodeType="withEffect">
                                  <p:stCondLst>
                                    <p:cond delay="0"/>
                                  </p:stCondLst>
                                  <p:childTnLst>
                                    <p:set>
                                      <p:cBhvr>
                                        <p:cTn id="279" dur="1" fill="hold">
                                          <p:stCondLst>
                                            <p:cond delay="0"/>
                                          </p:stCondLst>
                                        </p:cTn>
                                        <p:tgtEl>
                                          <p:spTgt spid="192"/>
                                        </p:tgtEl>
                                        <p:attrNameLst>
                                          <p:attrName>style.visibility</p:attrName>
                                        </p:attrNameLst>
                                      </p:cBhvr>
                                      <p:to>
                                        <p:strVal val="visible"/>
                                      </p:to>
                                    </p:set>
                                    <p:animEffect transition="in" filter="fade">
                                      <p:cBhvr>
                                        <p:cTn id="280" dur="500"/>
                                        <p:tgtEl>
                                          <p:spTgt spid="192"/>
                                        </p:tgtEl>
                                      </p:cBhvr>
                                    </p:animEffect>
                                  </p:childTnLst>
                                </p:cTn>
                              </p:par>
                              <p:par>
                                <p:cTn id="281" presetID="10" presetClass="entr" presetSubtype="0" fill="hold" nodeType="withEffect">
                                  <p:stCondLst>
                                    <p:cond delay="0"/>
                                  </p:stCondLst>
                                  <p:childTnLst>
                                    <p:set>
                                      <p:cBhvr>
                                        <p:cTn id="282" dur="1" fill="hold">
                                          <p:stCondLst>
                                            <p:cond delay="0"/>
                                          </p:stCondLst>
                                        </p:cTn>
                                        <p:tgtEl>
                                          <p:spTgt spid="193"/>
                                        </p:tgtEl>
                                        <p:attrNameLst>
                                          <p:attrName>style.visibility</p:attrName>
                                        </p:attrNameLst>
                                      </p:cBhvr>
                                      <p:to>
                                        <p:strVal val="visible"/>
                                      </p:to>
                                    </p:set>
                                    <p:animEffect transition="in" filter="fade">
                                      <p:cBhvr>
                                        <p:cTn id="283" dur="500"/>
                                        <p:tgtEl>
                                          <p:spTgt spid="193"/>
                                        </p:tgtEl>
                                      </p:cBhvr>
                                    </p:animEffect>
                                  </p:childTnLst>
                                </p:cTn>
                              </p:par>
                              <p:par>
                                <p:cTn id="284" presetID="10" presetClass="entr" presetSubtype="0" fill="hold" nodeType="withEffect">
                                  <p:stCondLst>
                                    <p:cond delay="0"/>
                                  </p:stCondLst>
                                  <p:childTnLst>
                                    <p:set>
                                      <p:cBhvr>
                                        <p:cTn id="285" dur="1" fill="hold">
                                          <p:stCondLst>
                                            <p:cond delay="0"/>
                                          </p:stCondLst>
                                        </p:cTn>
                                        <p:tgtEl>
                                          <p:spTgt spid="194"/>
                                        </p:tgtEl>
                                        <p:attrNameLst>
                                          <p:attrName>style.visibility</p:attrName>
                                        </p:attrNameLst>
                                      </p:cBhvr>
                                      <p:to>
                                        <p:strVal val="visible"/>
                                      </p:to>
                                    </p:set>
                                    <p:animEffect transition="in" filter="fade">
                                      <p:cBhvr>
                                        <p:cTn id="286" dur="500"/>
                                        <p:tgtEl>
                                          <p:spTgt spid="194"/>
                                        </p:tgtEl>
                                      </p:cBhvr>
                                    </p:animEffect>
                                  </p:childTnLst>
                                </p:cTn>
                              </p:par>
                              <p:par>
                                <p:cTn id="287" presetID="10" presetClass="entr" presetSubtype="0" fill="hold" nodeType="withEffect">
                                  <p:stCondLst>
                                    <p:cond delay="0"/>
                                  </p:stCondLst>
                                  <p:childTnLst>
                                    <p:set>
                                      <p:cBhvr>
                                        <p:cTn id="288" dur="1" fill="hold">
                                          <p:stCondLst>
                                            <p:cond delay="0"/>
                                          </p:stCondLst>
                                        </p:cTn>
                                        <p:tgtEl>
                                          <p:spTgt spid="195"/>
                                        </p:tgtEl>
                                        <p:attrNameLst>
                                          <p:attrName>style.visibility</p:attrName>
                                        </p:attrNameLst>
                                      </p:cBhvr>
                                      <p:to>
                                        <p:strVal val="visible"/>
                                      </p:to>
                                    </p:set>
                                    <p:animEffect transition="in" filter="fade">
                                      <p:cBhvr>
                                        <p:cTn id="289" dur="500"/>
                                        <p:tgtEl>
                                          <p:spTgt spid="195"/>
                                        </p:tgtEl>
                                      </p:cBhvr>
                                    </p:animEffect>
                                  </p:childTnLst>
                                </p:cTn>
                              </p:par>
                              <p:par>
                                <p:cTn id="290" presetID="10" presetClass="entr" presetSubtype="0" fill="hold" nodeType="withEffect">
                                  <p:stCondLst>
                                    <p:cond delay="0"/>
                                  </p:stCondLst>
                                  <p:childTnLst>
                                    <p:set>
                                      <p:cBhvr>
                                        <p:cTn id="291" dur="1" fill="hold">
                                          <p:stCondLst>
                                            <p:cond delay="0"/>
                                          </p:stCondLst>
                                        </p:cTn>
                                        <p:tgtEl>
                                          <p:spTgt spid="196"/>
                                        </p:tgtEl>
                                        <p:attrNameLst>
                                          <p:attrName>style.visibility</p:attrName>
                                        </p:attrNameLst>
                                      </p:cBhvr>
                                      <p:to>
                                        <p:strVal val="visible"/>
                                      </p:to>
                                    </p:set>
                                    <p:animEffect transition="in" filter="fade">
                                      <p:cBhvr>
                                        <p:cTn id="292" dur="500"/>
                                        <p:tgtEl>
                                          <p:spTgt spid="196"/>
                                        </p:tgtEl>
                                      </p:cBhvr>
                                    </p:animEffect>
                                  </p:childTnLst>
                                </p:cTn>
                              </p:par>
                              <p:par>
                                <p:cTn id="293" presetID="10" presetClass="entr" presetSubtype="0" fill="hold" nodeType="withEffect">
                                  <p:stCondLst>
                                    <p:cond delay="0"/>
                                  </p:stCondLst>
                                  <p:childTnLst>
                                    <p:set>
                                      <p:cBhvr>
                                        <p:cTn id="294" dur="1" fill="hold">
                                          <p:stCondLst>
                                            <p:cond delay="0"/>
                                          </p:stCondLst>
                                        </p:cTn>
                                        <p:tgtEl>
                                          <p:spTgt spid="197"/>
                                        </p:tgtEl>
                                        <p:attrNameLst>
                                          <p:attrName>style.visibility</p:attrName>
                                        </p:attrNameLst>
                                      </p:cBhvr>
                                      <p:to>
                                        <p:strVal val="visible"/>
                                      </p:to>
                                    </p:set>
                                    <p:animEffect transition="in" filter="fade">
                                      <p:cBhvr>
                                        <p:cTn id="295" dur="500"/>
                                        <p:tgtEl>
                                          <p:spTgt spid="197"/>
                                        </p:tgtEl>
                                      </p:cBhvr>
                                    </p:animEffect>
                                  </p:childTnLst>
                                </p:cTn>
                              </p:par>
                              <p:par>
                                <p:cTn id="296" presetID="10" presetClass="entr" presetSubtype="0" fill="hold" nodeType="withEffect">
                                  <p:stCondLst>
                                    <p:cond delay="0"/>
                                  </p:stCondLst>
                                  <p:childTnLst>
                                    <p:set>
                                      <p:cBhvr>
                                        <p:cTn id="297" dur="1" fill="hold">
                                          <p:stCondLst>
                                            <p:cond delay="0"/>
                                          </p:stCondLst>
                                        </p:cTn>
                                        <p:tgtEl>
                                          <p:spTgt spid="198"/>
                                        </p:tgtEl>
                                        <p:attrNameLst>
                                          <p:attrName>style.visibility</p:attrName>
                                        </p:attrNameLst>
                                      </p:cBhvr>
                                      <p:to>
                                        <p:strVal val="visible"/>
                                      </p:to>
                                    </p:set>
                                    <p:animEffect transition="in" filter="fade">
                                      <p:cBhvr>
                                        <p:cTn id="298" dur="500"/>
                                        <p:tgtEl>
                                          <p:spTgt spid="198"/>
                                        </p:tgtEl>
                                      </p:cBhvr>
                                    </p:animEffect>
                                  </p:childTnLst>
                                </p:cTn>
                              </p:par>
                              <p:par>
                                <p:cTn id="299" presetID="10" presetClass="entr" presetSubtype="0" fill="hold" nodeType="withEffect">
                                  <p:stCondLst>
                                    <p:cond delay="0"/>
                                  </p:stCondLst>
                                  <p:childTnLst>
                                    <p:set>
                                      <p:cBhvr>
                                        <p:cTn id="300" dur="1" fill="hold">
                                          <p:stCondLst>
                                            <p:cond delay="0"/>
                                          </p:stCondLst>
                                        </p:cTn>
                                        <p:tgtEl>
                                          <p:spTgt spid="199"/>
                                        </p:tgtEl>
                                        <p:attrNameLst>
                                          <p:attrName>style.visibility</p:attrName>
                                        </p:attrNameLst>
                                      </p:cBhvr>
                                      <p:to>
                                        <p:strVal val="visible"/>
                                      </p:to>
                                    </p:set>
                                    <p:animEffect transition="in" filter="fade">
                                      <p:cBhvr>
                                        <p:cTn id="301" dur="500"/>
                                        <p:tgtEl>
                                          <p:spTgt spid="199"/>
                                        </p:tgtEl>
                                      </p:cBhvr>
                                    </p:animEffect>
                                  </p:childTnLst>
                                </p:cTn>
                              </p:par>
                              <p:par>
                                <p:cTn id="302" presetID="10" presetClass="entr" presetSubtype="0" fill="hold" nodeType="withEffect">
                                  <p:stCondLst>
                                    <p:cond delay="0"/>
                                  </p:stCondLst>
                                  <p:childTnLst>
                                    <p:set>
                                      <p:cBhvr>
                                        <p:cTn id="303" dur="1" fill="hold">
                                          <p:stCondLst>
                                            <p:cond delay="0"/>
                                          </p:stCondLst>
                                        </p:cTn>
                                        <p:tgtEl>
                                          <p:spTgt spid="200"/>
                                        </p:tgtEl>
                                        <p:attrNameLst>
                                          <p:attrName>style.visibility</p:attrName>
                                        </p:attrNameLst>
                                      </p:cBhvr>
                                      <p:to>
                                        <p:strVal val="visible"/>
                                      </p:to>
                                    </p:set>
                                    <p:animEffect transition="in" filter="fade">
                                      <p:cBhvr>
                                        <p:cTn id="304" dur="500"/>
                                        <p:tgtEl>
                                          <p:spTgt spid="200"/>
                                        </p:tgtEl>
                                      </p:cBhvr>
                                    </p:animEffect>
                                  </p:childTnLst>
                                </p:cTn>
                              </p:par>
                              <p:par>
                                <p:cTn id="305" presetID="10" presetClass="entr" presetSubtype="0" fill="hold" nodeType="withEffect">
                                  <p:stCondLst>
                                    <p:cond delay="0"/>
                                  </p:stCondLst>
                                  <p:childTnLst>
                                    <p:set>
                                      <p:cBhvr>
                                        <p:cTn id="306" dur="1" fill="hold">
                                          <p:stCondLst>
                                            <p:cond delay="0"/>
                                          </p:stCondLst>
                                        </p:cTn>
                                        <p:tgtEl>
                                          <p:spTgt spid="201"/>
                                        </p:tgtEl>
                                        <p:attrNameLst>
                                          <p:attrName>style.visibility</p:attrName>
                                        </p:attrNameLst>
                                      </p:cBhvr>
                                      <p:to>
                                        <p:strVal val="visible"/>
                                      </p:to>
                                    </p:set>
                                    <p:animEffect transition="in" filter="fade">
                                      <p:cBhvr>
                                        <p:cTn id="307" dur="500"/>
                                        <p:tgtEl>
                                          <p:spTgt spid="201"/>
                                        </p:tgtEl>
                                      </p:cBhvr>
                                    </p:animEffect>
                                  </p:childTnLst>
                                </p:cTn>
                              </p:par>
                              <p:par>
                                <p:cTn id="308" presetID="10" presetClass="entr" presetSubtype="0" fill="hold" nodeType="withEffect">
                                  <p:stCondLst>
                                    <p:cond delay="0"/>
                                  </p:stCondLst>
                                  <p:childTnLst>
                                    <p:set>
                                      <p:cBhvr>
                                        <p:cTn id="309" dur="1" fill="hold">
                                          <p:stCondLst>
                                            <p:cond delay="0"/>
                                          </p:stCondLst>
                                        </p:cTn>
                                        <p:tgtEl>
                                          <p:spTgt spid="202"/>
                                        </p:tgtEl>
                                        <p:attrNameLst>
                                          <p:attrName>style.visibility</p:attrName>
                                        </p:attrNameLst>
                                      </p:cBhvr>
                                      <p:to>
                                        <p:strVal val="visible"/>
                                      </p:to>
                                    </p:set>
                                    <p:animEffect transition="in" filter="fade">
                                      <p:cBhvr>
                                        <p:cTn id="310" dur="500"/>
                                        <p:tgtEl>
                                          <p:spTgt spid="202"/>
                                        </p:tgtEl>
                                      </p:cBhvr>
                                    </p:animEffect>
                                  </p:childTnLst>
                                </p:cTn>
                              </p:par>
                              <p:par>
                                <p:cTn id="311" presetID="10" presetClass="entr" presetSubtype="0" fill="hold" nodeType="withEffect">
                                  <p:stCondLst>
                                    <p:cond delay="0"/>
                                  </p:stCondLst>
                                  <p:childTnLst>
                                    <p:set>
                                      <p:cBhvr>
                                        <p:cTn id="312" dur="1" fill="hold">
                                          <p:stCondLst>
                                            <p:cond delay="0"/>
                                          </p:stCondLst>
                                        </p:cTn>
                                        <p:tgtEl>
                                          <p:spTgt spid="204"/>
                                        </p:tgtEl>
                                        <p:attrNameLst>
                                          <p:attrName>style.visibility</p:attrName>
                                        </p:attrNameLst>
                                      </p:cBhvr>
                                      <p:to>
                                        <p:strVal val="visible"/>
                                      </p:to>
                                    </p:set>
                                    <p:animEffect transition="in" filter="fade">
                                      <p:cBhvr>
                                        <p:cTn id="313" dur="500"/>
                                        <p:tgtEl>
                                          <p:spTgt spid="204"/>
                                        </p:tgtEl>
                                      </p:cBhvr>
                                    </p:animEffect>
                                  </p:childTnLst>
                                </p:cTn>
                              </p:par>
                              <p:par>
                                <p:cTn id="314" presetID="10" presetClass="entr" presetSubtype="0" fill="hold" nodeType="withEffect">
                                  <p:stCondLst>
                                    <p:cond delay="0"/>
                                  </p:stCondLst>
                                  <p:childTnLst>
                                    <p:set>
                                      <p:cBhvr>
                                        <p:cTn id="315" dur="1" fill="hold">
                                          <p:stCondLst>
                                            <p:cond delay="0"/>
                                          </p:stCondLst>
                                        </p:cTn>
                                        <p:tgtEl>
                                          <p:spTgt spid="205"/>
                                        </p:tgtEl>
                                        <p:attrNameLst>
                                          <p:attrName>style.visibility</p:attrName>
                                        </p:attrNameLst>
                                      </p:cBhvr>
                                      <p:to>
                                        <p:strVal val="visible"/>
                                      </p:to>
                                    </p:set>
                                    <p:animEffect transition="in" filter="fade">
                                      <p:cBhvr>
                                        <p:cTn id="316" dur="500"/>
                                        <p:tgtEl>
                                          <p:spTgt spid="205"/>
                                        </p:tgtEl>
                                      </p:cBhvr>
                                    </p:animEffect>
                                  </p:childTnLst>
                                </p:cTn>
                              </p:par>
                              <p:par>
                                <p:cTn id="317" presetID="10" presetClass="entr" presetSubtype="0" fill="hold" nodeType="withEffect">
                                  <p:stCondLst>
                                    <p:cond delay="0"/>
                                  </p:stCondLst>
                                  <p:childTnLst>
                                    <p:set>
                                      <p:cBhvr>
                                        <p:cTn id="318" dur="1" fill="hold">
                                          <p:stCondLst>
                                            <p:cond delay="0"/>
                                          </p:stCondLst>
                                        </p:cTn>
                                        <p:tgtEl>
                                          <p:spTgt spid="206"/>
                                        </p:tgtEl>
                                        <p:attrNameLst>
                                          <p:attrName>style.visibility</p:attrName>
                                        </p:attrNameLst>
                                      </p:cBhvr>
                                      <p:to>
                                        <p:strVal val="visible"/>
                                      </p:to>
                                    </p:set>
                                    <p:animEffect transition="in" filter="fade">
                                      <p:cBhvr>
                                        <p:cTn id="319" dur="500"/>
                                        <p:tgtEl>
                                          <p:spTgt spid="206"/>
                                        </p:tgtEl>
                                      </p:cBhvr>
                                    </p:animEffect>
                                  </p:childTnLst>
                                </p:cTn>
                              </p:par>
                              <p:par>
                                <p:cTn id="320" presetID="10" presetClass="entr" presetSubtype="0" fill="hold" nodeType="withEffect">
                                  <p:stCondLst>
                                    <p:cond delay="0"/>
                                  </p:stCondLst>
                                  <p:childTnLst>
                                    <p:set>
                                      <p:cBhvr>
                                        <p:cTn id="321" dur="1" fill="hold">
                                          <p:stCondLst>
                                            <p:cond delay="0"/>
                                          </p:stCondLst>
                                        </p:cTn>
                                        <p:tgtEl>
                                          <p:spTgt spid="207"/>
                                        </p:tgtEl>
                                        <p:attrNameLst>
                                          <p:attrName>style.visibility</p:attrName>
                                        </p:attrNameLst>
                                      </p:cBhvr>
                                      <p:to>
                                        <p:strVal val="visible"/>
                                      </p:to>
                                    </p:set>
                                    <p:animEffect transition="in" filter="fade">
                                      <p:cBhvr>
                                        <p:cTn id="322" dur="500"/>
                                        <p:tgtEl>
                                          <p:spTgt spid="207"/>
                                        </p:tgtEl>
                                      </p:cBhvr>
                                    </p:animEffect>
                                  </p:childTnLst>
                                </p:cTn>
                              </p:par>
                              <p:par>
                                <p:cTn id="323" presetID="10" presetClass="entr" presetSubtype="0" fill="hold" nodeType="withEffect">
                                  <p:stCondLst>
                                    <p:cond delay="0"/>
                                  </p:stCondLst>
                                  <p:childTnLst>
                                    <p:set>
                                      <p:cBhvr>
                                        <p:cTn id="324" dur="1" fill="hold">
                                          <p:stCondLst>
                                            <p:cond delay="0"/>
                                          </p:stCondLst>
                                        </p:cTn>
                                        <p:tgtEl>
                                          <p:spTgt spid="208"/>
                                        </p:tgtEl>
                                        <p:attrNameLst>
                                          <p:attrName>style.visibility</p:attrName>
                                        </p:attrNameLst>
                                      </p:cBhvr>
                                      <p:to>
                                        <p:strVal val="visible"/>
                                      </p:to>
                                    </p:set>
                                    <p:animEffect transition="in" filter="fade">
                                      <p:cBhvr>
                                        <p:cTn id="325" dur="500"/>
                                        <p:tgtEl>
                                          <p:spTgt spid="208"/>
                                        </p:tgtEl>
                                      </p:cBhvr>
                                    </p:animEffect>
                                  </p:childTnLst>
                                </p:cTn>
                              </p:par>
                              <p:par>
                                <p:cTn id="326" presetID="10" presetClass="entr" presetSubtype="0" fill="hold" nodeType="withEffect">
                                  <p:stCondLst>
                                    <p:cond delay="0"/>
                                  </p:stCondLst>
                                  <p:childTnLst>
                                    <p:set>
                                      <p:cBhvr>
                                        <p:cTn id="327" dur="1" fill="hold">
                                          <p:stCondLst>
                                            <p:cond delay="0"/>
                                          </p:stCondLst>
                                        </p:cTn>
                                        <p:tgtEl>
                                          <p:spTgt spid="209"/>
                                        </p:tgtEl>
                                        <p:attrNameLst>
                                          <p:attrName>style.visibility</p:attrName>
                                        </p:attrNameLst>
                                      </p:cBhvr>
                                      <p:to>
                                        <p:strVal val="visible"/>
                                      </p:to>
                                    </p:set>
                                    <p:animEffect transition="in" filter="fade">
                                      <p:cBhvr>
                                        <p:cTn id="328" dur="500"/>
                                        <p:tgtEl>
                                          <p:spTgt spid="209"/>
                                        </p:tgtEl>
                                      </p:cBhvr>
                                    </p:animEffect>
                                  </p:childTnLst>
                                </p:cTn>
                              </p:par>
                              <p:par>
                                <p:cTn id="329" presetID="10" presetClass="entr" presetSubtype="0" fill="hold" nodeType="withEffect">
                                  <p:stCondLst>
                                    <p:cond delay="0"/>
                                  </p:stCondLst>
                                  <p:childTnLst>
                                    <p:set>
                                      <p:cBhvr>
                                        <p:cTn id="330" dur="1" fill="hold">
                                          <p:stCondLst>
                                            <p:cond delay="0"/>
                                          </p:stCondLst>
                                        </p:cTn>
                                        <p:tgtEl>
                                          <p:spTgt spid="210"/>
                                        </p:tgtEl>
                                        <p:attrNameLst>
                                          <p:attrName>style.visibility</p:attrName>
                                        </p:attrNameLst>
                                      </p:cBhvr>
                                      <p:to>
                                        <p:strVal val="visible"/>
                                      </p:to>
                                    </p:set>
                                    <p:animEffect transition="in" filter="fade">
                                      <p:cBhvr>
                                        <p:cTn id="331" dur="500"/>
                                        <p:tgtEl>
                                          <p:spTgt spid="210"/>
                                        </p:tgtEl>
                                      </p:cBhvr>
                                    </p:animEffect>
                                  </p:childTnLst>
                                </p:cTn>
                              </p:par>
                              <p:par>
                                <p:cTn id="332" presetID="10" presetClass="entr" presetSubtype="0" fill="hold" nodeType="withEffect">
                                  <p:stCondLst>
                                    <p:cond delay="0"/>
                                  </p:stCondLst>
                                  <p:childTnLst>
                                    <p:set>
                                      <p:cBhvr>
                                        <p:cTn id="333" dur="1" fill="hold">
                                          <p:stCondLst>
                                            <p:cond delay="0"/>
                                          </p:stCondLst>
                                        </p:cTn>
                                        <p:tgtEl>
                                          <p:spTgt spid="211"/>
                                        </p:tgtEl>
                                        <p:attrNameLst>
                                          <p:attrName>style.visibility</p:attrName>
                                        </p:attrNameLst>
                                      </p:cBhvr>
                                      <p:to>
                                        <p:strVal val="visible"/>
                                      </p:to>
                                    </p:set>
                                    <p:animEffect transition="in" filter="fade">
                                      <p:cBhvr>
                                        <p:cTn id="334" dur="500"/>
                                        <p:tgtEl>
                                          <p:spTgt spid="211"/>
                                        </p:tgtEl>
                                      </p:cBhvr>
                                    </p:animEffect>
                                  </p:childTnLst>
                                </p:cTn>
                              </p:par>
                              <p:par>
                                <p:cTn id="335" presetID="10" presetClass="entr" presetSubtype="0" fill="hold" nodeType="withEffect">
                                  <p:stCondLst>
                                    <p:cond delay="0"/>
                                  </p:stCondLst>
                                  <p:childTnLst>
                                    <p:set>
                                      <p:cBhvr>
                                        <p:cTn id="336" dur="1" fill="hold">
                                          <p:stCondLst>
                                            <p:cond delay="0"/>
                                          </p:stCondLst>
                                        </p:cTn>
                                        <p:tgtEl>
                                          <p:spTgt spid="212"/>
                                        </p:tgtEl>
                                        <p:attrNameLst>
                                          <p:attrName>style.visibility</p:attrName>
                                        </p:attrNameLst>
                                      </p:cBhvr>
                                      <p:to>
                                        <p:strVal val="visible"/>
                                      </p:to>
                                    </p:set>
                                    <p:animEffect transition="in" filter="fade">
                                      <p:cBhvr>
                                        <p:cTn id="337" dur="500"/>
                                        <p:tgtEl>
                                          <p:spTgt spid="212"/>
                                        </p:tgtEl>
                                      </p:cBhvr>
                                    </p:animEffect>
                                  </p:childTnLst>
                                </p:cTn>
                              </p:par>
                              <p:par>
                                <p:cTn id="338" presetID="10" presetClass="entr" presetSubtype="0" fill="hold" nodeType="withEffect">
                                  <p:stCondLst>
                                    <p:cond delay="0"/>
                                  </p:stCondLst>
                                  <p:childTnLst>
                                    <p:set>
                                      <p:cBhvr>
                                        <p:cTn id="339" dur="1" fill="hold">
                                          <p:stCondLst>
                                            <p:cond delay="0"/>
                                          </p:stCondLst>
                                        </p:cTn>
                                        <p:tgtEl>
                                          <p:spTgt spid="213"/>
                                        </p:tgtEl>
                                        <p:attrNameLst>
                                          <p:attrName>style.visibility</p:attrName>
                                        </p:attrNameLst>
                                      </p:cBhvr>
                                      <p:to>
                                        <p:strVal val="visible"/>
                                      </p:to>
                                    </p:set>
                                    <p:animEffect transition="in" filter="fade">
                                      <p:cBhvr>
                                        <p:cTn id="340" dur="500"/>
                                        <p:tgtEl>
                                          <p:spTgt spid="213"/>
                                        </p:tgtEl>
                                      </p:cBhvr>
                                    </p:animEffect>
                                  </p:childTnLst>
                                </p:cTn>
                              </p:par>
                              <p:par>
                                <p:cTn id="341" presetID="10" presetClass="entr" presetSubtype="0" fill="hold" nodeType="withEffect">
                                  <p:stCondLst>
                                    <p:cond delay="0"/>
                                  </p:stCondLst>
                                  <p:childTnLst>
                                    <p:set>
                                      <p:cBhvr>
                                        <p:cTn id="342" dur="1" fill="hold">
                                          <p:stCondLst>
                                            <p:cond delay="0"/>
                                          </p:stCondLst>
                                        </p:cTn>
                                        <p:tgtEl>
                                          <p:spTgt spid="214"/>
                                        </p:tgtEl>
                                        <p:attrNameLst>
                                          <p:attrName>style.visibility</p:attrName>
                                        </p:attrNameLst>
                                      </p:cBhvr>
                                      <p:to>
                                        <p:strVal val="visible"/>
                                      </p:to>
                                    </p:set>
                                    <p:animEffect transition="in" filter="fade">
                                      <p:cBhvr>
                                        <p:cTn id="343" dur="500"/>
                                        <p:tgtEl>
                                          <p:spTgt spid="214"/>
                                        </p:tgtEl>
                                      </p:cBhvr>
                                    </p:animEffect>
                                  </p:childTnLst>
                                </p:cTn>
                              </p:par>
                              <p:par>
                                <p:cTn id="344" presetID="10" presetClass="entr" presetSubtype="0" fill="hold" nodeType="withEffect">
                                  <p:stCondLst>
                                    <p:cond delay="0"/>
                                  </p:stCondLst>
                                  <p:childTnLst>
                                    <p:set>
                                      <p:cBhvr>
                                        <p:cTn id="345" dur="1" fill="hold">
                                          <p:stCondLst>
                                            <p:cond delay="0"/>
                                          </p:stCondLst>
                                        </p:cTn>
                                        <p:tgtEl>
                                          <p:spTgt spid="215"/>
                                        </p:tgtEl>
                                        <p:attrNameLst>
                                          <p:attrName>style.visibility</p:attrName>
                                        </p:attrNameLst>
                                      </p:cBhvr>
                                      <p:to>
                                        <p:strVal val="visible"/>
                                      </p:to>
                                    </p:set>
                                    <p:animEffect transition="in" filter="fade">
                                      <p:cBhvr>
                                        <p:cTn id="346" dur="500"/>
                                        <p:tgtEl>
                                          <p:spTgt spid="215"/>
                                        </p:tgtEl>
                                      </p:cBhvr>
                                    </p:animEffect>
                                  </p:childTnLst>
                                </p:cTn>
                              </p:par>
                              <p:par>
                                <p:cTn id="347" presetID="10" presetClass="entr" presetSubtype="0" fill="hold" nodeType="withEffect">
                                  <p:stCondLst>
                                    <p:cond delay="0"/>
                                  </p:stCondLst>
                                  <p:childTnLst>
                                    <p:set>
                                      <p:cBhvr>
                                        <p:cTn id="348" dur="1" fill="hold">
                                          <p:stCondLst>
                                            <p:cond delay="0"/>
                                          </p:stCondLst>
                                        </p:cTn>
                                        <p:tgtEl>
                                          <p:spTgt spid="216"/>
                                        </p:tgtEl>
                                        <p:attrNameLst>
                                          <p:attrName>style.visibility</p:attrName>
                                        </p:attrNameLst>
                                      </p:cBhvr>
                                      <p:to>
                                        <p:strVal val="visible"/>
                                      </p:to>
                                    </p:set>
                                    <p:animEffect transition="in" filter="fade">
                                      <p:cBhvr>
                                        <p:cTn id="349" dur="500"/>
                                        <p:tgtEl>
                                          <p:spTgt spid="216"/>
                                        </p:tgtEl>
                                      </p:cBhvr>
                                    </p:animEffect>
                                  </p:childTnLst>
                                </p:cTn>
                              </p:par>
                              <p:par>
                                <p:cTn id="350" presetID="10" presetClass="entr" presetSubtype="0" fill="hold" nodeType="withEffect">
                                  <p:stCondLst>
                                    <p:cond delay="0"/>
                                  </p:stCondLst>
                                  <p:childTnLst>
                                    <p:set>
                                      <p:cBhvr>
                                        <p:cTn id="351" dur="1" fill="hold">
                                          <p:stCondLst>
                                            <p:cond delay="0"/>
                                          </p:stCondLst>
                                        </p:cTn>
                                        <p:tgtEl>
                                          <p:spTgt spid="217"/>
                                        </p:tgtEl>
                                        <p:attrNameLst>
                                          <p:attrName>style.visibility</p:attrName>
                                        </p:attrNameLst>
                                      </p:cBhvr>
                                      <p:to>
                                        <p:strVal val="visible"/>
                                      </p:to>
                                    </p:set>
                                    <p:animEffect transition="in" filter="fade">
                                      <p:cBhvr>
                                        <p:cTn id="352" dur="500"/>
                                        <p:tgtEl>
                                          <p:spTgt spid="217"/>
                                        </p:tgtEl>
                                      </p:cBhvr>
                                    </p:animEffect>
                                  </p:childTnLst>
                                </p:cTn>
                              </p:par>
                              <p:par>
                                <p:cTn id="353" presetID="10" presetClass="entr" presetSubtype="0" fill="hold" nodeType="withEffect">
                                  <p:stCondLst>
                                    <p:cond delay="0"/>
                                  </p:stCondLst>
                                  <p:childTnLst>
                                    <p:set>
                                      <p:cBhvr>
                                        <p:cTn id="354" dur="1" fill="hold">
                                          <p:stCondLst>
                                            <p:cond delay="0"/>
                                          </p:stCondLst>
                                        </p:cTn>
                                        <p:tgtEl>
                                          <p:spTgt spid="218"/>
                                        </p:tgtEl>
                                        <p:attrNameLst>
                                          <p:attrName>style.visibility</p:attrName>
                                        </p:attrNameLst>
                                      </p:cBhvr>
                                      <p:to>
                                        <p:strVal val="visible"/>
                                      </p:to>
                                    </p:set>
                                    <p:animEffect transition="in" filter="fade">
                                      <p:cBhvr>
                                        <p:cTn id="355" dur="500"/>
                                        <p:tgtEl>
                                          <p:spTgt spid="218"/>
                                        </p:tgtEl>
                                      </p:cBhvr>
                                    </p:animEffect>
                                  </p:childTnLst>
                                </p:cTn>
                              </p:par>
                              <p:par>
                                <p:cTn id="356" presetID="10" presetClass="entr" presetSubtype="0" fill="hold" nodeType="withEffect">
                                  <p:stCondLst>
                                    <p:cond delay="0"/>
                                  </p:stCondLst>
                                  <p:childTnLst>
                                    <p:set>
                                      <p:cBhvr>
                                        <p:cTn id="357" dur="1" fill="hold">
                                          <p:stCondLst>
                                            <p:cond delay="0"/>
                                          </p:stCondLst>
                                        </p:cTn>
                                        <p:tgtEl>
                                          <p:spTgt spid="219"/>
                                        </p:tgtEl>
                                        <p:attrNameLst>
                                          <p:attrName>style.visibility</p:attrName>
                                        </p:attrNameLst>
                                      </p:cBhvr>
                                      <p:to>
                                        <p:strVal val="visible"/>
                                      </p:to>
                                    </p:set>
                                    <p:animEffect transition="in" filter="fade">
                                      <p:cBhvr>
                                        <p:cTn id="358" dur="500"/>
                                        <p:tgtEl>
                                          <p:spTgt spid="219"/>
                                        </p:tgtEl>
                                      </p:cBhvr>
                                    </p:animEffect>
                                  </p:childTnLst>
                                </p:cTn>
                              </p:par>
                              <p:par>
                                <p:cTn id="359" presetID="10" presetClass="entr" presetSubtype="0" fill="hold" nodeType="withEffect">
                                  <p:stCondLst>
                                    <p:cond delay="0"/>
                                  </p:stCondLst>
                                  <p:childTnLst>
                                    <p:set>
                                      <p:cBhvr>
                                        <p:cTn id="360" dur="1" fill="hold">
                                          <p:stCondLst>
                                            <p:cond delay="0"/>
                                          </p:stCondLst>
                                        </p:cTn>
                                        <p:tgtEl>
                                          <p:spTgt spid="220"/>
                                        </p:tgtEl>
                                        <p:attrNameLst>
                                          <p:attrName>style.visibility</p:attrName>
                                        </p:attrNameLst>
                                      </p:cBhvr>
                                      <p:to>
                                        <p:strVal val="visible"/>
                                      </p:to>
                                    </p:set>
                                    <p:animEffect transition="in" filter="fade">
                                      <p:cBhvr>
                                        <p:cTn id="361" dur="500"/>
                                        <p:tgtEl>
                                          <p:spTgt spid="220"/>
                                        </p:tgtEl>
                                      </p:cBhvr>
                                    </p:animEffect>
                                  </p:childTnLst>
                                </p:cTn>
                              </p:par>
                              <p:par>
                                <p:cTn id="362" presetID="10" presetClass="entr" presetSubtype="0" fill="hold" nodeType="withEffect">
                                  <p:stCondLst>
                                    <p:cond delay="0"/>
                                  </p:stCondLst>
                                  <p:childTnLst>
                                    <p:set>
                                      <p:cBhvr>
                                        <p:cTn id="363" dur="1" fill="hold">
                                          <p:stCondLst>
                                            <p:cond delay="0"/>
                                          </p:stCondLst>
                                        </p:cTn>
                                        <p:tgtEl>
                                          <p:spTgt spid="221"/>
                                        </p:tgtEl>
                                        <p:attrNameLst>
                                          <p:attrName>style.visibility</p:attrName>
                                        </p:attrNameLst>
                                      </p:cBhvr>
                                      <p:to>
                                        <p:strVal val="visible"/>
                                      </p:to>
                                    </p:set>
                                    <p:animEffect transition="in" filter="fade">
                                      <p:cBhvr>
                                        <p:cTn id="364" dur="500"/>
                                        <p:tgtEl>
                                          <p:spTgt spid="221"/>
                                        </p:tgtEl>
                                      </p:cBhvr>
                                    </p:animEffect>
                                  </p:childTnLst>
                                </p:cTn>
                              </p:par>
                              <p:par>
                                <p:cTn id="365" presetID="10" presetClass="entr" presetSubtype="0" fill="hold" nodeType="withEffect">
                                  <p:stCondLst>
                                    <p:cond delay="0"/>
                                  </p:stCondLst>
                                  <p:childTnLst>
                                    <p:set>
                                      <p:cBhvr>
                                        <p:cTn id="366" dur="1" fill="hold">
                                          <p:stCondLst>
                                            <p:cond delay="0"/>
                                          </p:stCondLst>
                                        </p:cTn>
                                        <p:tgtEl>
                                          <p:spTgt spid="222"/>
                                        </p:tgtEl>
                                        <p:attrNameLst>
                                          <p:attrName>style.visibility</p:attrName>
                                        </p:attrNameLst>
                                      </p:cBhvr>
                                      <p:to>
                                        <p:strVal val="visible"/>
                                      </p:to>
                                    </p:set>
                                    <p:animEffect transition="in" filter="fade">
                                      <p:cBhvr>
                                        <p:cTn id="367" dur="500"/>
                                        <p:tgtEl>
                                          <p:spTgt spid="222"/>
                                        </p:tgtEl>
                                      </p:cBhvr>
                                    </p:animEffect>
                                  </p:childTnLst>
                                </p:cTn>
                              </p:par>
                              <p:par>
                                <p:cTn id="368" presetID="10" presetClass="entr" presetSubtype="0" fill="hold" nodeType="withEffect">
                                  <p:stCondLst>
                                    <p:cond delay="0"/>
                                  </p:stCondLst>
                                  <p:childTnLst>
                                    <p:set>
                                      <p:cBhvr>
                                        <p:cTn id="369" dur="1" fill="hold">
                                          <p:stCondLst>
                                            <p:cond delay="0"/>
                                          </p:stCondLst>
                                        </p:cTn>
                                        <p:tgtEl>
                                          <p:spTgt spid="223"/>
                                        </p:tgtEl>
                                        <p:attrNameLst>
                                          <p:attrName>style.visibility</p:attrName>
                                        </p:attrNameLst>
                                      </p:cBhvr>
                                      <p:to>
                                        <p:strVal val="visible"/>
                                      </p:to>
                                    </p:set>
                                    <p:animEffect transition="in" filter="fade">
                                      <p:cBhvr>
                                        <p:cTn id="370" dur="500"/>
                                        <p:tgtEl>
                                          <p:spTgt spid="223"/>
                                        </p:tgtEl>
                                      </p:cBhvr>
                                    </p:animEffect>
                                  </p:childTnLst>
                                </p:cTn>
                              </p:par>
                              <p:par>
                                <p:cTn id="371" presetID="10" presetClass="entr" presetSubtype="0" fill="hold" nodeType="withEffect">
                                  <p:stCondLst>
                                    <p:cond delay="0"/>
                                  </p:stCondLst>
                                  <p:childTnLst>
                                    <p:set>
                                      <p:cBhvr>
                                        <p:cTn id="372" dur="1" fill="hold">
                                          <p:stCondLst>
                                            <p:cond delay="0"/>
                                          </p:stCondLst>
                                        </p:cTn>
                                        <p:tgtEl>
                                          <p:spTgt spid="224"/>
                                        </p:tgtEl>
                                        <p:attrNameLst>
                                          <p:attrName>style.visibility</p:attrName>
                                        </p:attrNameLst>
                                      </p:cBhvr>
                                      <p:to>
                                        <p:strVal val="visible"/>
                                      </p:to>
                                    </p:set>
                                    <p:animEffect transition="in" filter="fade">
                                      <p:cBhvr>
                                        <p:cTn id="373" dur="500"/>
                                        <p:tgtEl>
                                          <p:spTgt spid="224"/>
                                        </p:tgtEl>
                                      </p:cBhvr>
                                    </p:animEffect>
                                  </p:childTnLst>
                                </p:cTn>
                              </p:par>
                              <p:par>
                                <p:cTn id="374" presetID="10" presetClass="entr" presetSubtype="0" fill="hold" nodeType="withEffect">
                                  <p:stCondLst>
                                    <p:cond delay="0"/>
                                  </p:stCondLst>
                                  <p:childTnLst>
                                    <p:set>
                                      <p:cBhvr>
                                        <p:cTn id="375" dur="1" fill="hold">
                                          <p:stCondLst>
                                            <p:cond delay="0"/>
                                          </p:stCondLst>
                                        </p:cTn>
                                        <p:tgtEl>
                                          <p:spTgt spid="225"/>
                                        </p:tgtEl>
                                        <p:attrNameLst>
                                          <p:attrName>style.visibility</p:attrName>
                                        </p:attrNameLst>
                                      </p:cBhvr>
                                      <p:to>
                                        <p:strVal val="visible"/>
                                      </p:to>
                                    </p:set>
                                    <p:animEffect transition="in" filter="fade">
                                      <p:cBhvr>
                                        <p:cTn id="376" dur="500"/>
                                        <p:tgtEl>
                                          <p:spTgt spid="225"/>
                                        </p:tgtEl>
                                      </p:cBhvr>
                                    </p:animEffect>
                                  </p:childTnLst>
                                </p:cTn>
                              </p:par>
                              <p:par>
                                <p:cTn id="377" presetID="10" presetClass="entr" presetSubtype="0" fill="hold" nodeType="withEffect">
                                  <p:stCondLst>
                                    <p:cond delay="0"/>
                                  </p:stCondLst>
                                  <p:childTnLst>
                                    <p:set>
                                      <p:cBhvr>
                                        <p:cTn id="378" dur="1" fill="hold">
                                          <p:stCondLst>
                                            <p:cond delay="0"/>
                                          </p:stCondLst>
                                        </p:cTn>
                                        <p:tgtEl>
                                          <p:spTgt spid="226"/>
                                        </p:tgtEl>
                                        <p:attrNameLst>
                                          <p:attrName>style.visibility</p:attrName>
                                        </p:attrNameLst>
                                      </p:cBhvr>
                                      <p:to>
                                        <p:strVal val="visible"/>
                                      </p:to>
                                    </p:set>
                                    <p:animEffect transition="in" filter="fade">
                                      <p:cBhvr>
                                        <p:cTn id="379" dur="500"/>
                                        <p:tgtEl>
                                          <p:spTgt spid="226"/>
                                        </p:tgtEl>
                                      </p:cBhvr>
                                    </p:animEffect>
                                  </p:childTnLst>
                                </p:cTn>
                              </p:par>
                              <p:par>
                                <p:cTn id="380" presetID="10" presetClass="entr" presetSubtype="0" fill="hold" nodeType="withEffect">
                                  <p:stCondLst>
                                    <p:cond delay="0"/>
                                  </p:stCondLst>
                                  <p:childTnLst>
                                    <p:set>
                                      <p:cBhvr>
                                        <p:cTn id="381" dur="1" fill="hold">
                                          <p:stCondLst>
                                            <p:cond delay="0"/>
                                          </p:stCondLst>
                                        </p:cTn>
                                        <p:tgtEl>
                                          <p:spTgt spid="227"/>
                                        </p:tgtEl>
                                        <p:attrNameLst>
                                          <p:attrName>style.visibility</p:attrName>
                                        </p:attrNameLst>
                                      </p:cBhvr>
                                      <p:to>
                                        <p:strVal val="visible"/>
                                      </p:to>
                                    </p:set>
                                    <p:animEffect transition="in" filter="fade">
                                      <p:cBhvr>
                                        <p:cTn id="382" dur="500"/>
                                        <p:tgtEl>
                                          <p:spTgt spid="227"/>
                                        </p:tgtEl>
                                      </p:cBhvr>
                                    </p:animEffect>
                                  </p:childTnLst>
                                </p:cTn>
                              </p:par>
                              <p:par>
                                <p:cTn id="383" presetID="10" presetClass="entr" presetSubtype="0" fill="hold" nodeType="withEffect">
                                  <p:stCondLst>
                                    <p:cond delay="0"/>
                                  </p:stCondLst>
                                  <p:childTnLst>
                                    <p:set>
                                      <p:cBhvr>
                                        <p:cTn id="384" dur="1" fill="hold">
                                          <p:stCondLst>
                                            <p:cond delay="0"/>
                                          </p:stCondLst>
                                        </p:cTn>
                                        <p:tgtEl>
                                          <p:spTgt spid="228"/>
                                        </p:tgtEl>
                                        <p:attrNameLst>
                                          <p:attrName>style.visibility</p:attrName>
                                        </p:attrNameLst>
                                      </p:cBhvr>
                                      <p:to>
                                        <p:strVal val="visible"/>
                                      </p:to>
                                    </p:set>
                                    <p:animEffect transition="in" filter="fade">
                                      <p:cBhvr>
                                        <p:cTn id="385" dur="500"/>
                                        <p:tgtEl>
                                          <p:spTgt spid="228"/>
                                        </p:tgtEl>
                                      </p:cBhvr>
                                    </p:animEffect>
                                  </p:childTnLst>
                                </p:cTn>
                              </p:par>
                              <p:par>
                                <p:cTn id="386" presetID="10" presetClass="entr" presetSubtype="0" fill="hold" nodeType="withEffect">
                                  <p:stCondLst>
                                    <p:cond delay="0"/>
                                  </p:stCondLst>
                                  <p:childTnLst>
                                    <p:set>
                                      <p:cBhvr>
                                        <p:cTn id="387" dur="1" fill="hold">
                                          <p:stCondLst>
                                            <p:cond delay="0"/>
                                          </p:stCondLst>
                                        </p:cTn>
                                        <p:tgtEl>
                                          <p:spTgt spid="229"/>
                                        </p:tgtEl>
                                        <p:attrNameLst>
                                          <p:attrName>style.visibility</p:attrName>
                                        </p:attrNameLst>
                                      </p:cBhvr>
                                      <p:to>
                                        <p:strVal val="visible"/>
                                      </p:to>
                                    </p:set>
                                    <p:animEffect transition="in" filter="fade">
                                      <p:cBhvr>
                                        <p:cTn id="388" dur="500"/>
                                        <p:tgtEl>
                                          <p:spTgt spid="229"/>
                                        </p:tgtEl>
                                      </p:cBhvr>
                                    </p:animEffect>
                                  </p:childTnLst>
                                </p:cTn>
                              </p:par>
                              <p:par>
                                <p:cTn id="389" presetID="10" presetClass="entr" presetSubtype="0" fill="hold" nodeType="withEffect">
                                  <p:stCondLst>
                                    <p:cond delay="0"/>
                                  </p:stCondLst>
                                  <p:childTnLst>
                                    <p:set>
                                      <p:cBhvr>
                                        <p:cTn id="390" dur="1" fill="hold">
                                          <p:stCondLst>
                                            <p:cond delay="0"/>
                                          </p:stCondLst>
                                        </p:cTn>
                                        <p:tgtEl>
                                          <p:spTgt spid="230"/>
                                        </p:tgtEl>
                                        <p:attrNameLst>
                                          <p:attrName>style.visibility</p:attrName>
                                        </p:attrNameLst>
                                      </p:cBhvr>
                                      <p:to>
                                        <p:strVal val="visible"/>
                                      </p:to>
                                    </p:set>
                                    <p:animEffect transition="in" filter="fade">
                                      <p:cBhvr>
                                        <p:cTn id="391" dur="500"/>
                                        <p:tgtEl>
                                          <p:spTgt spid="230"/>
                                        </p:tgtEl>
                                      </p:cBhvr>
                                    </p:animEffect>
                                  </p:childTnLst>
                                </p:cTn>
                              </p:par>
                              <p:par>
                                <p:cTn id="392" presetID="10" presetClass="entr" presetSubtype="0" fill="hold" nodeType="withEffect">
                                  <p:stCondLst>
                                    <p:cond delay="0"/>
                                  </p:stCondLst>
                                  <p:childTnLst>
                                    <p:set>
                                      <p:cBhvr>
                                        <p:cTn id="393" dur="1" fill="hold">
                                          <p:stCondLst>
                                            <p:cond delay="0"/>
                                          </p:stCondLst>
                                        </p:cTn>
                                        <p:tgtEl>
                                          <p:spTgt spid="231"/>
                                        </p:tgtEl>
                                        <p:attrNameLst>
                                          <p:attrName>style.visibility</p:attrName>
                                        </p:attrNameLst>
                                      </p:cBhvr>
                                      <p:to>
                                        <p:strVal val="visible"/>
                                      </p:to>
                                    </p:set>
                                    <p:animEffect transition="in" filter="fade">
                                      <p:cBhvr>
                                        <p:cTn id="394" dur="500"/>
                                        <p:tgtEl>
                                          <p:spTgt spid="231"/>
                                        </p:tgtEl>
                                      </p:cBhvr>
                                    </p:animEffect>
                                  </p:childTnLst>
                                </p:cTn>
                              </p:par>
                              <p:par>
                                <p:cTn id="395" presetID="10" presetClass="entr" presetSubtype="0" fill="hold" nodeType="withEffect">
                                  <p:stCondLst>
                                    <p:cond delay="0"/>
                                  </p:stCondLst>
                                  <p:childTnLst>
                                    <p:set>
                                      <p:cBhvr>
                                        <p:cTn id="396" dur="1" fill="hold">
                                          <p:stCondLst>
                                            <p:cond delay="0"/>
                                          </p:stCondLst>
                                        </p:cTn>
                                        <p:tgtEl>
                                          <p:spTgt spid="232"/>
                                        </p:tgtEl>
                                        <p:attrNameLst>
                                          <p:attrName>style.visibility</p:attrName>
                                        </p:attrNameLst>
                                      </p:cBhvr>
                                      <p:to>
                                        <p:strVal val="visible"/>
                                      </p:to>
                                    </p:set>
                                    <p:animEffect transition="in" filter="fade">
                                      <p:cBhvr>
                                        <p:cTn id="397" dur="500"/>
                                        <p:tgtEl>
                                          <p:spTgt spid="232"/>
                                        </p:tgtEl>
                                      </p:cBhvr>
                                    </p:animEffect>
                                  </p:childTnLst>
                                </p:cTn>
                              </p:par>
                              <p:par>
                                <p:cTn id="398" presetID="10" presetClass="entr" presetSubtype="0" fill="hold" nodeType="withEffect">
                                  <p:stCondLst>
                                    <p:cond delay="0"/>
                                  </p:stCondLst>
                                  <p:childTnLst>
                                    <p:set>
                                      <p:cBhvr>
                                        <p:cTn id="399" dur="1" fill="hold">
                                          <p:stCondLst>
                                            <p:cond delay="0"/>
                                          </p:stCondLst>
                                        </p:cTn>
                                        <p:tgtEl>
                                          <p:spTgt spid="233"/>
                                        </p:tgtEl>
                                        <p:attrNameLst>
                                          <p:attrName>style.visibility</p:attrName>
                                        </p:attrNameLst>
                                      </p:cBhvr>
                                      <p:to>
                                        <p:strVal val="visible"/>
                                      </p:to>
                                    </p:set>
                                    <p:animEffect transition="in" filter="fade">
                                      <p:cBhvr>
                                        <p:cTn id="400" dur="500"/>
                                        <p:tgtEl>
                                          <p:spTgt spid="233"/>
                                        </p:tgtEl>
                                      </p:cBhvr>
                                    </p:animEffect>
                                  </p:childTnLst>
                                </p:cTn>
                              </p:par>
                              <p:par>
                                <p:cTn id="401" presetID="10" presetClass="entr" presetSubtype="0" fill="hold" nodeType="withEffect">
                                  <p:stCondLst>
                                    <p:cond delay="0"/>
                                  </p:stCondLst>
                                  <p:childTnLst>
                                    <p:set>
                                      <p:cBhvr>
                                        <p:cTn id="402" dur="1" fill="hold">
                                          <p:stCondLst>
                                            <p:cond delay="0"/>
                                          </p:stCondLst>
                                        </p:cTn>
                                        <p:tgtEl>
                                          <p:spTgt spid="234"/>
                                        </p:tgtEl>
                                        <p:attrNameLst>
                                          <p:attrName>style.visibility</p:attrName>
                                        </p:attrNameLst>
                                      </p:cBhvr>
                                      <p:to>
                                        <p:strVal val="visible"/>
                                      </p:to>
                                    </p:set>
                                    <p:animEffect transition="in" filter="fade">
                                      <p:cBhvr>
                                        <p:cTn id="403" dur="500"/>
                                        <p:tgtEl>
                                          <p:spTgt spid="234"/>
                                        </p:tgtEl>
                                      </p:cBhvr>
                                    </p:animEffect>
                                  </p:childTnLst>
                                </p:cTn>
                              </p:par>
                              <p:par>
                                <p:cTn id="404" presetID="10" presetClass="entr" presetSubtype="0" fill="hold" nodeType="withEffect">
                                  <p:stCondLst>
                                    <p:cond delay="0"/>
                                  </p:stCondLst>
                                  <p:childTnLst>
                                    <p:set>
                                      <p:cBhvr>
                                        <p:cTn id="405" dur="1" fill="hold">
                                          <p:stCondLst>
                                            <p:cond delay="0"/>
                                          </p:stCondLst>
                                        </p:cTn>
                                        <p:tgtEl>
                                          <p:spTgt spid="235"/>
                                        </p:tgtEl>
                                        <p:attrNameLst>
                                          <p:attrName>style.visibility</p:attrName>
                                        </p:attrNameLst>
                                      </p:cBhvr>
                                      <p:to>
                                        <p:strVal val="visible"/>
                                      </p:to>
                                    </p:set>
                                    <p:animEffect transition="in" filter="fade">
                                      <p:cBhvr>
                                        <p:cTn id="406" dur="500"/>
                                        <p:tgtEl>
                                          <p:spTgt spid="235"/>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203"/>
                                        </p:tgtEl>
                                        <p:attrNameLst>
                                          <p:attrName>style.visibility</p:attrName>
                                        </p:attrNameLst>
                                      </p:cBhvr>
                                      <p:to>
                                        <p:strVal val="visible"/>
                                      </p:to>
                                    </p:set>
                                    <p:animEffect transition="in" filter="fade">
                                      <p:cBhvr>
                                        <p:cTn id="409" dur="500"/>
                                        <p:tgtEl>
                                          <p:spTgt spid="203"/>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236"/>
                                        </p:tgtEl>
                                        <p:attrNameLst>
                                          <p:attrName>style.visibility</p:attrName>
                                        </p:attrNameLst>
                                      </p:cBhvr>
                                      <p:to>
                                        <p:strVal val="visible"/>
                                      </p:to>
                                    </p:set>
                                    <p:animEffect transition="in" filter="fade">
                                      <p:cBhvr>
                                        <p:cTn id="412" dur="500"/>
                                        <p:tgtEl>
                                          <p:spTgt spid="236"/>
                                        </p:tgtEl>
                                      </p:cBhvr>
                                    </p:animEffect>
                                  </p:childTnLst>
                                </p:cTn>
                              </p:par>
                            </p:childTnLst>
                          </p:cTn>
                        </p:par>
                      </p:childTnLst>
                    </p:cTn>
                  </p:par>
                  <p:par>
                    <p:cTn id="413" fill="hold">
                      <p:stCondLst>
                        <p:cond delay="indefinite"/>
                      </p:stCondLst>
                      <p:childTnLst>
                        <p:par>
                          <p:cTn id="414" fill="hold">
                            <p:stCondLst>
                              <p:cond delay="0"/>
                            </p:stCondLst>
                            <p:childTnLst>
                              <p:par>
                                <p:cTn id="415" presetID="10" presetClass="entr" presetSubtype="0" fill="hold" grpId="0" nodeType="clickEffect">
                                  <p:stCondLst>
                                    <p:cond delay="0"/>
                                  </p:stCondLst>
                                  <p:childTnLst>
                                    <p:set>
                                      <p:cBhvr>
                                        <p:cTn id="416" dur="1" fill="hold">
                                          <p:stCondLst>
                                            <p:cond delay="0"/>
                                          </p:stCondLst>
                                        </p:cTn>
                                        <p:tgtEl>
                                          <p:spTgt spid="7"/>
                                        </p:tgtEl>
                                        <p:attrNameLst>
                                          <p:attrName>style.visibility</p:attrName>
                                        </p:attrNameLst>
                                      </p:cBhvr>
                                      <p:to>
                                        <p:strVal val="visible"/>
                                      </p:to>
                                    </p:set>
                                    <p:animEffect transition="in" filter="fade">
                                      <p:cBhvr>
                                        <p:cTn id="417" dur="500"/>
                                        <p:tgtEl>
                                          <p:spTgt spid="7"/>
                                        </p:tgtEl>
                                      </p:cBhvr>
                                    </p:animEffect>
                                  </p:childTnLst>
                                </p:cTn>
                              </p:par>
                              <p:par>
                                <p:cTn id="418" presetID="10" presetClass="entr" presetSubtype="0" fill="hold" grpId="0" nodeType="withEffect">
                                  <p:stCondLst>
                                    <p:cond delay="0"/>
                                  </p:stCondLst>
                                  <p:childTnLst>
                                    <p:set>
                                      <p:cBhvr>
                                        <p:cTn id="419" dur="1" fill="hold">
                                          <p:stCondLst>
                                            <p:cond delay="0"/>
                                          </p:stCondLst>
                                        </p:cTn>
                                        <p:tgtEl>
                                          <p:spTgt spid="8"/>
                                        </p:tgtEl>
                                        <p:attrNameLst>
                                          <p:attrName>style.visibility</p:attrName>
                                        </p:attrNameLst>
                                      </p:cBhvr>
                                      <p:to>
                                        <p:strVal val="visible"/>
                                      </p:to>
                                    </p:set>
                                    <p:animEffect transition="in" filter="fade">
                                      <p:cBhvr>
                                        <p:cTn id="4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P spid="68" grpId="0" animBg="1"/>
      <p:bldP spid="69" grpId="0" animBg="1"/>
      <p:bldP spid="70" grpId="0" animBg="1"/>
      <p:bldP spid="71"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8" grpId="0"/>
      <p:bldP spid="8" grpId="0"/>
      <p:bldP spid="113" grpId="0"/>
      <p:bldP spid="129" grpId="0"/>
      <p:bldP spid="130" grpId="0"/>
      <p:bldP spid="7" grpId="0" animBg="1"/>
      <p:bldP spid="203" grpId="0"/>
      <p:bldP spid="2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50871-0920-4601-BD8B-E80EF2402B2A}"/>
              </a:ext>
            </a:extLst>
          </p:cNvPr>
          <p:cNvSpPr>
            <a:spLocks noGrp="1"/>
          </p:cNvSpPr>
          <p:nvPr>
            <p:ph type="title"/>
          </p:nvPr>
        </p:nvSpPr>
        <p:spPr/>
        <p:txBody>
          <a:bodyPr/>
          <a:lstStyle/>
          <a:p>
            <a:r>
              <a:rPr kumimoji="1" lang="ja-JP" altLang="en-US" sz="4000" dirty="0"/>
              <a:t>二項分布の確率関数式と母数</a:t>
            </a:r>
          </a:p>
        </p:txBody>
      </p:sp>
      <p:sp>
        <p:nvSpPr>
          <p:cNvPr id="3" name="コンテンツ プレースホルダー 2">
            <a:extLst>
              <a:ext uri="{FF2B5EF4-FFF2-40B4-BE49-F238E27FC236}">
                <a16:creationId xmlns:a16="http://schemas.microsoft.com/office/drawing/2014/main" id="{E6A0BC77-8904-45F4-89A8-D83F60BCF103}"/>
              </a:ext>
            </a:extLst>
          </p:cNvPr>
          <p:cNvSpPr>
            <a:spLocks noGrp="1"/>
          </p:cNvSpPr>
          <p:nvPr>
            <p:ph idx="1"/>
          </p:nvPr>
        </p:nvSpPr>
        <p:spPr>
          <a:xfrm>
            <a:off x="617054" y="1982794"/>
            <a:ext cx="7772400" cy="723528"/>
          </a:xfrm>
        </p:spPr>
        <p:txBody>
          <a:bodyPr/>
          <a:lstStyle/>
          <a:p>
            <a:r>
              <a:rPr kumimoji="1" lang="en-US" altLang="ja-JP" sz="2500" i="1" dirty="0">
                <a:latin typeface="Times New Roman" panose="02020603050405020304" pitchFamily="18" charset="0"/>
                <a:cs typeface="Times New Roman" panose="02020603050405020304" pitchFamily="18" charset="0"/>
              </a:rPr>
              <a:t>n</a:t>
            </a:r>
            <a:r>
              <a:rPr kumimoji="1" lang="ja-JP" altLang="en-US" sz="2500" dirty="0"/>
              <a:t>回の試行で</a:t>
            </a:r>
            <a:r>
              <a:rPr kumimoji="1" lang="en-US" altLang="ja-JP" sz="2500" i="1" dirty="0">
                <a:latin typeface="Times New Roman" panose="02020603050405020304" pitchFamily="18" charset="0"/>
                <a:cs typeface="Times New Roman" panose="02020603050405020304" pitchFamily="18" charset="0"/>
              </a:rPr>
              <a:t>x</a:t>
            </a:r>
            <a:r>
              <a:rPr kumimoji="1" lang="ja-JP" altLang="en-US" sz="2500" dirty="0"/>
              <a:t>回成功する確率の分布</a:t>
            </a:r>
          </a:p>
        </p:txBody>
      </p:sp>
      <p:graphicFrame>
        <p:nvGraphicFramePr>
          <p:cNvPr id="5" name="オブジェクト 4">
            <a:extLst>
              <a:ext uri="{FF2B5EF4-FFF2-40B4-BE49-F238E27FC236}">
                <a16:creationId xmlns:a16="http://schemas.microsoft.com/office/drawing/2014/main" id="{C35C6050-6AE7-41CA-830C-180EF7A33427}"/>
              </a:ext>
            </a:extLst>
          </p:cNvPr>
          <p:cNvGraphicFramePr>
            <a:graphicFrameLocks noChangeAspect="1"/>
          </p:cNvGraphicFramePr>
          <p:nvPr>
            <p:extLst>
              <p:ext uri="{D42A27DB-BD31-4B8C-83A1-F6EECF244321}">
                <p14:modId xmlns:p14="http://schemas.microsoft.com/office/powerpoint/2010/main" val="757509677"/>
              </p:ext>
            </p:extLst>
          </p:nvPr>
        </p:nvGraphicFramePr>
        <p:xfrm>
          <a:off x="3563888" y="2763260"/>
          <a:ext cx="4967737" cy="720080"/>
        </p:xfrm>
        <a:graphic>
          <a:graphicData uri="http://schemas.openxmlformats.org/presentationml/2006/ole">
            <mc:AlternateContent xmlns:mc="http://schemas.openxmlformats.org/markup-compatibility/2006">
              <mc:Choice xmlns:v="urn:schemas-microsoft-com:vml" Requires="v">
                <p:oleObj spid="_x0000_s5221" name="Equation" r:id="rId4" imgW="2920680" imgH="419040" progId="Equation.DSMT4">
                  <p:embed/>
                </p:oleObj>
              </mc:Choice>
              <mc:Fallback>
                <p:oleObj name="Equation" r:id="rId4" imgW="2920680" imgH="419040" progId="Equation.DSMT4">
                  <p:embed/>
                  <p:pic>
                    <p:nvPicPr>
                      <p:cNvPr id="0" name="Object 1"/>
                      <p:cNvPicPr>
                        <a:picLocks noChangeAspect="1" noChangeArrowheads="1"/>
                      </p:cNvPicPr>
                      <p:nvPr/>
                    </p:nvPicPr>
                    <p:blipFill>
                      <a:blip r:embed="rId5"/>
                      <a:srcRect/>
                      <a:stretch>
                        <a:fillRect/>
                      </a:stretch>
                    </p:blipFill>
                    <p:spPr bwMode="auto">
                      <a:xfrm>
                        <a:off x="3563888" y="2763260"/>
                        <a:ext cx="4967737" cy="720080"/>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EFAF5E16-9324-45F4-B5C7-ACD5FE4A0412}"/>
              </a:ext>
            </a:extLst>
          </p:cNvPr>
          <p:cNvSpPr txBox="1"/>
          <p:nvPr/>
        </p:nvSpPr>
        <p:spPr>
          <a:xfrm>
            <a:off x="523065" y="2901596"/>
            <a:ext cx="3005951"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二項分布の確率質量関数</a:t>
            </a:r>
          </a:p>
        </p:txBody>
      </p:sp>
      <p:sp>
        <p:nvSpPr>
          <p:cNvPr id="7" name="テキスト ボックス 6">
            <a:extLst>
              <a:ext uri="{FF2B5EF4-FFF2-40B4-BE49-F238E27FC236}">
                <a16:creationId xmlns:a16="http://schemas.microsoft.com/office/drawing/2014/main" id="{4BC6175E-E890-40CE-B698-DB2376DA0F65}"/>
              </a:ext>
            </a:extLst>
          </p:cNvPr>
          <p:cNvSpPr txBox="1"/>
          <p:nvPr/>
        </p:nvSpPr>
        <p:spPr>
          <a:xfrm>
            <a:off x="850332" y="3560285"/>
            <a:ext cx="283282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連続型の確率密度に対する用語</a:t>
            </a:r>
          </a:p>
        </p:txBody>
      </p:sp>
      <p:cxnSp>
        <p:nvCxnSpPr>
          <p:cNvPr id="9" name="直線コネクタ 8">
            <a:extLst>
              <a:ext uri="{FF2B5EF4-FFF2-40B4-BE49-F238E27FC236}">
                <a16:creationId xmlns:a16="http://schemas.microsoft.com/office/drawing/2014/main" id="{53B5A0CA-1195-4258-B412-FCF47530862E}"/>
              </a:ext>
            </a:extLst>
          </p:cNvPr>
          <p:cNvCxnSpPr/>
          <p:nvPr/>
        </p:nvCxnSpPr>
        <p:spPr>
          <a:xfrm>
            <a:off x="1853266" y="3301706"/>
            <a:ext cx="1080120"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D481F72-B3C5-4836-BF3D-D45F2B9E35F4}"/>
              </a:ext>
            </a:extLst>
          </p:cNvPr>
          <p:cNvCxnSpPr/>
          <p:nvPr/>
        </p:nvCxnSpPr>
        <p:spPr>
          <a:xfrm flipV="1">
            <a:off x="2266746" y="3301706"/>
            <a:ext cx="91574" cy="28803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6D18C87-787E-4F46-8115-588A0900D62E}"/>
              </a:ext>
            </a:extLst>
          </p:cNvPr>
          <p:cNvCxnSpPr>
            <a:cxnSpLocks/>
          </p:cNvCxnSpPr>
          <p:nvPr/>
        </p:nvCxnSpPr>
        <p:spPr>
          <a:xfrm>
            <a:off x="4301538" y="3280610"/>
            <a:ext cx="432048"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38CA1A0-AE0D-4EEA-93A2-9E59FE02C8BF}"/>
              </a:ext>
            </a:extLst>
          </p:cNvPr>
          <p:cNvCxnSpPr/>
          <p:nvPr/>
        </p:nvCxnSpPr>
        <p:spPr>
          <a:xfrm flipV="1">
            <a:off x="4425988" y="3314980"/>
            <a:ext cx="91574" cy="28803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2CAE9DD-7D62-46EA-8C02-39B058203BE0}"/>
              </a:ext>
            </a:extLst>
          </p:cNvPr>
          <p:cNvSpPr txBox="1"/>
          <p:nvPr/>
        </p:nvSpPr>
        <p:spPr>
          <a:xfrm>
            <a:off x="3769720" y="3570050"/>
            <a:ext cx="146706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組合せ</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の記号</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正方形/長方形 15">
            <a:extLst>
              <a:ext uri="{FF2B5EF4-FFF2-40B4-BE49-F238E27FC236}">
                <a16:creationId xmlns:a16="http://schemas.microsoft.com/office/drawing/2014/main" id="{6642A667-B375-4B4C-812A-F5E0CFE9A288}"/>
              </a:ext>
            </a:extLst>
          </p:cNvPr>
          <p:cNvSpPr/>
          <p:nvPr/>
        </p:nvSpPr>
        <p:spPr>
          <a:xfrm>
            <a:off x="936161" y="4019670"/>
            <a:ext cx="7643339" cy="707886"/>
          </a:xfrm>
          <a:prstGeom prst="rect">
            <a:avLst/>
          </a:prstGeom>
        </p:spPr>
        <p:txBody>
          <a:bodyPr wrap="square">
            <a:spAutoFit/>
          </a:bodyPr>
          <a:lstStyle/>
          <a:p>
            <a:pPr marL="180000" indent="-457200"/>
            <a:r>
              <a:rPr lang="en-US" altLang="ja-JP" sz="2000" dirty="0">
                <a:solidFill>
                  <a:schemeClr val="bg1"/>
                </a:solidFill>
                <a:latin typeface="+mn-ea"/>
              </a:rPr>
              <a:t>※</a:t>
            </a:r>
            <a:r>
              <a:rPr lang="ja-JP" altLang="en-US" sz="2000" dirty="0">
                <a:solidFill>
                  <a:schemeClr val="bg1"/>
                </a:solidFill>
                <a:latin typeface="+mn-ea"/>
              </a:rPr>
              <a:t>組合せ </a:t>
            </a:r>
            <a:r>
              <a:rPr lang="en-US" altLang="ja-JP" sz="2000" i="1" baseline="-25000" dirty="0" err="1">
                <a:solidFill>
                  <a:schemeClr val="bg1"/>
                </a:solidFill>
                <a:cs typeface="Times New Roman" panose="02020603050405020304" pitchFamily="18" charset="0"/>
              </a:rPr>
              <a:t>n</a:t>
            </a:r>
            <a:r>
              <a:rPr lang="en-US" altLang="ja-JP" sz="2000" i="1" dirty="0" err="1">
                <a:solidFill>
                  <a:schemeClr val="bg1"/>
                </a:solidFill>
                <a:cs typeface="Times New Roman" panose="02020603050405020304" pitchFamily="18" charset="0"/>
              </a:rPr>
              <a:t>C</a:t>
            </a:r>
            <a:r>
              <a:rPr lang="en-US" altLang="ja-JP" sz="2000" i="1" baseline="-25000" dirty="0" err="1">
                <a:solidFill>
                  <a:schemeClr val="bg1"/>
                </a:solidFill>
                <a:cs typeface="Times New Roman" panose="02020603050405020304" pitchFamily="18" charset="0"/>
              </a:rPr>
              <a:t>x</a:t>
            </a:r>
            <a:r>
              <a:rPr lang="ja-JP" altLang="en-US" sz="2000" dirty="0">
                <a:solidFill>
                  <a:schemeClr val="bg1"/>
                </a:solidFill>
                <a:latin typeface="+mn-ea"/>
              </a:rPr>
              <a:t>：異なる</a:t>
            </a:r>
            <a:r>
              <a:rPr lang="en-US" altLang="ja-JP" sz="2000" i="1" dirty="0">
                <a:solidFill>
                  <a:schemeClr val="bg1"/>
                </a:solidFill>
                <a:cs typeface="Times New Roman" panose="02020603050405020304" pitchFamily="18" charset="0"/>
              </a:rPr>
              <a:t>n</a:t>
            </a:r>
            <a:r>
              <a:rPr lang="ja-JP" altLang="en-US" sz="2000" dirty="0">
                <a:solidFill>
                  <a:schemeClr val="bg1"/>
                </a:solidFill>
                <a:latin typeface="+mn-ea"/>
              </a:rPr>
              <a:t>個のものから</a:t>
            </a:r>
            <a:r>
              <a:rPr lang="en-US" altLang="ja-JP" sz="2000" i="1" dirty="0">
                <a:solidFill>
                  <a:schemeClr val="bg1"/>
                </a:solidFill>
                <a:cs typeface="Times New Roman" panose="02020603050405020304" pitchFamily="18" charset="0"/>
              </a:rPr>
              <a:t>x</a:t>
            </a:r>
            <a:r>
              <a:rPr lang="ja-JP" altLang="en-US" sz="2000" dirty="0">
                <a:solidFill>
                  <a:schemeClr val="bg1"/>
                </a:solidFill>
                <a:latin typeface="+mn-ea"/>
              </a:rPr>
              <a:t>個を取り出す組合せが何通りあるかを表す。例えば</a:t>
            </a:r>
            <a:r>
              <a:rPr lang="en-US" altLang="ja-JP" sz="2000" baseline="-25000" dirty="0">
                <a:solidFill>
                  <a:schemeClr val="bg1"/>
                </a:solidFill>
                <a:cs typeface="Times New Roman" panose="02020603050405020304" pitchFamily="18" charset="0"/>
              </a:rPr>
              <a:t>4</a:t>
            </a:r>
            <a:r>
              <a:rPr lang="en-US" altLang="ja-JP" sz="2000" i="1" dirty="0">
                <a:solidFill>
                  <a:schemeClr val="bg1"/>
                </a:solidFill>
                <a:cs typeface="Times New Roman" panose="02020603050405020304" pitchFamily="18" charset="0"/>
              </a:rPr>
              <a:t>C</a:t>
            </a:r>
            <a:r>
              <a:rPr lang="en-US" altLang="ja-JP" sz="2000" baseline="-25000" dirty="0">
                <a:solidFill>
                  <a:schemeClr val="bg1"/>
                </a:solidFill>
                <a:cs typeface="Times New Roman" panose="02020603050405020304" pitchFamily="18" charset="0"/>
              </a:rPr>
              <a:t>3</a:t>
            </a:r>
            <a:r>
              <a:rPr lang="ja-JP" altLang="en-US" sz="2000" dirty="0">
                <a:solidFill>
                  <a:schemeClr val="bg1"/>
                </a:solidFill>
                <a:latin typeface="+mn-ea"/>
              </a:rPr>
              <a:t>ならば</a:t>
            </a:r>
            <a:r>
              <a:rPr lang="en-US" altLang="ja-JP" sz="2000" dirty="0">
                <a:solidFill>
                  <a:schemeClr val="bg1"/>
                </a:solidFill>
                <a:cs typeface="Times New Roman" panose="02020603050405020304" pitchFamily="18" charset="0"/>
              </a:rPr>
              <a:t>4!÷3!</a:t>
            </a:r>
            <a:r>
              <a:rPr lang="ja-JP" altLang="en-US" sz="2000" dirty="0">
                <a:solidFill>
                  <a:schemeClr val="bg1"/>
                </a:solidFill>
                <a:cs typeface="Times New Roman" panose="02020603050405020304" pitchFamily="18" charset="0"/>
              </a:rPr>
              <a:t>で</a:t>
            </a:r>
            <a:r>
              <a:rPr lang="en-US" altLang="ja-JP" sz="2000" dirty="0">
                <a:solidFill>
                  <a:schemeClr val="bg1"/>
                </a:solidFill>
                <a:latin typeface="+mn-ea"/>
              </a:rPr>
              <a:t>4</a:t>
            </a:r>
            <a:r>
              <a:rPr lang="ja-JP" altLang="en-US" sz="2000" dirty="0">
                <a:solidFill>
                  <a:schemeClr val="bg1"/>
                </a:solidFill>
                <a:latin typeface="+mn-ea"/>
              </a:rPr>
              <a:t>になる。</a:t>
            </a:r>
          </a:p>
        </p:txBody>
      </p:sp>
      <p:sp>
        <p:nvSpPr>
          <p:cNvPr id="17" name="コンテンツ プレースホルダー 2">
            <a:extLst>
              <a:ext uri="{FF2B5EF4-FFF2-40B4-BE49-F238E27FC236}">
                <a16:creationId xmlns:a16="http://schemas.microsoft.com/office/drawing/2014/main" id="{B8F2BFB4-0912-4E29-B5E3-DD2820FA7347}"/>
              </a:ext>
            </a:extLst>
          </p:cNvPr>
          <p:cNvSpPr txBox="1">
            <a:spLocks/>
          </p:cNvSpPr>
          <p:nvPr/>
        </p:nvSpPr>
        <p:spPr bwMode="auto">
          <a:xfrm>
            <a:off x="662060" y="4748944"/>
            <a:ext cx="7917440" cy="723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r>
              <a:rPr lang="ja-JP" altLang="en-US" sz="2500" kern="0" dirty="0"/>
              <a:t>分布の形状を決める</a:t>
            </a:r>
            <a:r>
              <a:rPr lang="ja-JP" altLang="en-US" sz="2500" kern="0" dirty="0">
                <a:solidFill>
                  <a:srgbClr val="FFFF00"/>
                </a:solidFill>
              </a:rPr>
              <a:t>母数</a:t>
            </a:r>
            <a:r>
              <a:rPr lang="ja-JP" altLang="en-US" sz="2500" kern="0" dirty="0"/>
              <a:t>（パラメータ）：試行回数</a:t>
            </a:r>
            <a:r>
              <a:rPr lang="en-US" altLang="ja-JP" sz="2500" kern="0" dirty="0">
                <a:solidFill>
                  <a:srgbClr val="FFFF00"/>
                </a:solidFill>
              </a:rPr>
              <a:t>n</a:t>
            </a:r>
            <a:r>
              <a:rPr lang="ja-JP" altLang="en-US" sz="2500" kern="0" dirty="0"/>
              <a:t>と　試行が成功する確率</a:t>
            </a:r>
            <a:r>
              <a:rPr lang="en-US" altLang="ja-JP" sz="2500" kern="0" dirty="0">
                <a:solidFill>
                  <a:srgbClr val="FFFF00"/>
                </a:solidFill>
              </a:rPr>
              <a:t>p</a:t>
            </a:r>
            <a:r>
              <a:rPr lang="ja-JP" altLang="en-US" sz="2500" kern="0" dirty="0"/>
              <a:t>の</a:t>
            </a:r>
            <a:r>
              <a:rPr lang="en-US" altLang="ja-JP" sz="2500" kern="0" dirty="0"/>
              <a:t>2</a:t>
            </a:r>
            <a:r>
              <a:rPr lang="ja-JP" altLang="en-US" sz="2500" kern="0" dirty="0"/>
              <a:t>つ→二項分布を</a:t>
            </a:r>
            <a:r>
              <a:rPr lang="en-US" altLang="ja-JP" sz="2500" i="1" kern="0" dirty="0">
                <a:solidFill>
                  <a:srgbClr val="FFFF00"/>
                </a:solidFill>
                <a:latin typeface="Times New Roman" panose="02020603050405020304" pitchFamily="18" charset="0"/>
                <a:cs typeface="Times New Roman" panose="02020603050405020304" pitchFamily="18" charset="0"/>
              </a:rPr>
              <a:t>B</a:t>
            </a:r>
            <a:r>
              <a:rPr lang="en-US" altLang="ja-JP" sz="2500" kern="0" dirty="0">
                <a:solidFill>
                  <a:srgbClr val="FFFF00"/>
                </a:solidFill>
                <a:latin typeface="Times New Roman" panose="02020603050405020304" pitchFamily="18" charset="0"/>
                <a:cs typeface="Times New Roman" panose="02020603050405020304" pitchFamily="18" charset="0"/>
              </a:rPr>
              <a:t>(</a:t>
            </a:r>
            <a:r>
              <a:rPr lang="en-US" altLang="ja-JP" sz="2500" i="1" kern="0" dirty="0">
                <a:solidFill>
                  <a:srgbClr val="FFFF00"/>
                </a:solidFill>
                <a:latin typeface="Times New Roman" panose="02020603050405020304" pitchFamily="18" charset="0"/>
                <a:cs typeface="Times New Roman" panose="02020603050405020304" pitchFamily="18" charset="0"/>
              </a:rPr>
              <a:t>n,</a:t>
            </a:r>
            <a:r>
              <a:rPr lang="ja-JP" altLang="en-US" sz="2500" i="1" kern="0" dirty="0">
                <a:solidFill>
                  <a:srgbClr val="FFFF00"/>
                </a:solidFill>
                <a:latin typeface="Times New Roman" panose="02020603050405020304" pitchFamily="18" charset="0"/>
                <a:cs typeface="Times New Roman" panose="02020603050405020304" pitchFamily="18" charset="0"/>
              </a:rPr>
              <a:t> </a:t>
            </a:r>
            <a:r>
              <a:rPr lang="en-US" altLang="ja-JP" sz="2500" i="1" kern="0" dirty="0">
                <a:solidFill>
                  <a:srgbClr val="FFFF00"/>
                </a:solidFill>
                <a:latin typeface="Times New Roman" panose="02020603050405020304" pitchFamily="18" charset="0"/>
                <a:cs typeface="Times New Roman" panose="02020603050405020304" pitchFamily="18" charset="0"/>
              </a:rPr>
              <a:t>p</a:t>
            </a:r>
            <a:r>
              <a:rPr lang="en-US" altLang="ja-JP" sz="2500" kern="0" dirty="0">
                <a:solidFill>
                  <a:srgbClr val="FFFF00"/>
                </a:solidFill>
                <a:latin typeface="Times New Roman" panose="02020603050405020304" pitchFamily="18" charset="0"/>
                <a:cs typeface="Times New Roman" panose="02020603050405020304" pitchFamily="18" charset="0"/>
              </a:rPr>
              <a:t>)</a:t>
            </a:r>
            <a:r>
              <a:rPr lang="ja-JP" altLang="en-US" sz="2500" kern="0" dirty="0"/>
              <a:t>と表す</a:t>
            </a:r>
            <a:endParaRPr lang="ja-JP" altLang="en-US" sz="2500" kern="0" dirty="0">
              <a:solidFill>
                <a:srgbClr val="FFFF00"/>
              </a:solidFill>
            </a:endParaRPr>
          </a:p>
        </p:txBody>
      </p:sp>
      <p:sp>
        <p:nvSpPr>
          <p:cNvPr id="23" name="テキスト ボックス 22">
            <a:extLst>
              <a:ext uri="{FF2B5EF4-FFF2-40B4-BE49-F238E27FC236}">
                <a16:creationId xmlns:a16="http://schemas.microsoft.com/office/drawing/2014/main" id="{74DA760E-4C2E-4A8B-96C4-AF679A5703F1}"/>
              </a:ext>
            </a:extLst>
          </p:cNvPr>
          <p:cNvSpPr txBox="1"/>
          <p:nvPr/>
        </p:nvSpPr>
        <p:spPr>
          <a:xfrm>
            <a:off x="1115616" y="5733256"/>
            <a:ext cx="7079182" cy="400110"/>
          </a:xfrm>
          <a:prstGeom prst="rect">
            <a:avLst/>
          </a:prstGeom>
          <a:solidFill>
            <a:srgbClr val="00B050"/>
          </a:solidFill>
        </p:spPr>
        <p:txBody>
          <a:bodyPr wrap="non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=BINOM.DIST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zh-CN"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成功数，試行回数，成功確率，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FALSE</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24" name="直線矢印コネクタ 23">
            <a:extLst>
              <a:ext uri="{FF2B5EF4-FFF2-40B4-BE49-F238E27FC236}">
                <a16:creationId xmlns:a16="http://schemas.microsoft.com/office/drawing/2014/main" id="{B40DA1A7-47F8-4C84-A7EA-C797C248D653}"/>
              </a:ext>
            </a:extLst>
          </p:cNvPr>
          <p:cNvCxnSpPr>
            <a:cxnSpLocks/>
          </p:cNvCxnSpPr>
          <p:nvPr/>
        </p:nvCxnSpPr>
        <p:spPr>
          <a:xfrm flipH="1" flipV="1">
            <a:off x="7068389" y="3410618"/>
            <a:ext cx="113469" cy="19239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AADD1436-680A-45BE-B48D-418756B483CF}"/>
              </a:ext>
            </a:extLst>
          </p:cNvPr>
          <p:cNvCxnSpPr>
            <a:cxnSpLocks/>
          </p:cNvCxnSpPr>
          <p:nvPr/>
        </p:nvCxnSpPr>
        <p:spPr>
          <a:xfrm flipV="1">
            <a:off x="7325874" y="3223164"/>
            <a:ext cx="54438" cy="37984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89B3510B-7B7F-4F52-B423-87C3D3801ADB}"/>
              </a:ext>
            </a:extLst>
          </p:cNvPr>
          <p:cNvSpPr txBox="1"/>
          <p:nvPr/>
        </p:nvSpPr>
        <p:spPr>
          <a:xfrm>
            <a:off x="6001274" y="3541550"/>
            <a:ext cx="2244525"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分布の形を決める（</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母数</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34" name="テキスト ボックス 33">
            <a:extLst>
              <a:ext uri="{FF2B5EF4-FFF2-40B4-BE49-F238E27FC236}">
                <a16:creationId xmlns:a16="http://schemas.microsoft.com/office/drawing/2014/main" id="{B9CE0925-100F-417A-9608-9F810A79F766}"/>
              </a:ext>
            </a:extLst>
          </p:cNvPr>
          <p:cNvSpPr txBox="1"/>
          <p:nvPr/>
        </p:nvSpPr>
        <p:spPr>
          <a:xfrm>
            <a:off x="4873812" y="2514967"/>
            <a:ext cx="245932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個別の試行が成功する確率</a:t>
            </a:r>
            <a:endParaRPr kumimoji="1" lang="ja-JP" altLang="en-US"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6" name="コネクタ: 曲線 35">
            <a:extLst>
              <a:ext uri="{FF2B5EF4-FFF2-40B4-BE49-F238E27FC236}">
                <a16:creationId xmlns:a16="http://schemas.microsoft.com/office/drawing/2014/main" id="{09470034-61A9-40DF-B35F-F4E3A412B3FA}"/>
              </a:ext>
            </a:extLst>
          </p:cNvPr>
          <p:cNvCxnSpPr>
            <a:cxnSpLocks/>
          </p:cNvCxnSpPr>
          <p:nvPr/>
        </p:nvCxnSpPr>
        <p:spPr>
          <a:xfrm rot="5400000">
            <a:off x="4720643" y="2796511"/>
            <a:ext cx="313919" cy="144016"/>
          </a:xfrm>
          <a:prstGeom prst="curvedConnector3">
            <a:avLst>
              <a:gd name="adj1" fmla="val 94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曲線 39">
            <a:extLst>
              <a:ext uri="{FF2B5EF4-FFF2-40B4-BE49-F238E27FC236}">
                <a16:creationId xmlns:a16="http://schemas.microsoft.com/office/drawing/2014/main" id="{19978BF1-2D4B-40D8-BE4C-8782F1A7156A}"/>
              </a:ext>
            </a:extLst>
          </p:cNvPr>
          <p:cNvCxnSpPr>
            <a:cxnSpLocks/>
          </p:cNvCxnSpPr>
          <p:nvPr/>
        </p:nvCxnSpPr>
        <p:spPr>
          <a:xfrm rot="16200000" flipH="1">
            <a:off x="3497800" y="2758967"/>
            <a:ext cx="293706" cy="106118"/>
          </a:xfrm>
          <a:prstGeom prst="curvedConnector3">
            <a:avLst>
              <a:gd name="adj1" fmla="val 842"/>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842F0485-F6CE-45A6-8318-2A9C224923C4}"/>
              </a:ext>
            </a:extLst>
          </p:cNvPr>
          <p:cNvSpPr txBox="1"/>
          <p:nvPr/>
        </p:nvSpPr>
        <p:spPr>
          <a:xfrm>
            <a:off x="2058963" y="2492896"/>
            <a:ext cx="1585690"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回成功する確率</a:t>
            </a:r>
            <a:endParaRPr kumimoji="1" lang="ja-JP" altLang="en-US"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0085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A9CE9-A9DD-4A2F-9984-CF68E6D12B6D}"/>
              </a:ext>
            </a:extLst>
          </p:cNvPr>
          <p:cNvSpPr>
            <a:spLocks noGrp="1"/>
          </p:cNvSpPr>
          <p:nvPr>
            <p:ph type="title"/>
          </p:nvPr>
        </p:nvSpPr>
        <p:spPr/>
        <p:txBody>
          <a:bodyPr/>
          <a:lstStyle/>
          <a:p>
            <a:r>
              <a:rPr kumimoji="1" lang="en-US" altLang="ja-JP" dirty="0"/>
              <a:t>2.1</a:t>
            </a:r>
            <a:r>
              <a:rPr kumimoji="1" lang="ja-JP" altLang="en-US" dirty="0"/>
              <a:t>　確率分布</a:t>
            </a:r>
          </a:p>
        </p:txBody>
      </p:sp>
      <p:sp>
        <p:nvSpPr>
          <p:cNvPr id="3" name="コンテンツ プレースホルダー 2">
            <a:extLst>
              <a:ext uri="{FF2B5EF4-FFF2-40B4-BE49-F238E27FC236}">
                <a16:creationId xmlns:a16="http://schemas.microsoft.com/office/drawing/2014/main" id="{D1D39BB9-C4AA-42DD-8F26-AA82EBB97560}"/>
              </a:ext>
            </a:extLst>
          </p:cNvPr>
          <p:cNvSpPr>
            <a:spLocks noGrp="1"/>
          </p:cNvSpPr>
          <p:nvPr>
            <p:ph idx="1"/>
          </p:nvPr>
        </p:nvSpPr>
        <p:spPr>
          <a:xfrm>
            <a:off x="685800" y="2057400"/>
            <a:ext cx="7772400" cy="3603845"/>
          </a:xfrm>
        </p:spPr>
        <p:txBody>
          <a:bodyPr/>
          <a:lstStyle/>
          <a:p>
            <a:pPr algn="just"/>
            <a:r>
              <a:rPr kumimoji="1" lang="ja-JP" altLang="en-US" sz="2800" dirty="0">
                <a:solidFill>
                  <a:srgbClr val="FFFF00"/>
                </a:solidFill>
              </a:rPr>
              <a:t>確率分布</a:t>
            </a:r>
            <a:r>
              <a:rPr kumimoji="1" lang="ja-JP" altLang="en-US" sz="2800" dirty="0"/>
              <a:t>とは，確率変数が取る値と，その起こる確率</a:t>
            </a:r>
            <a:r>
              <a:rPr kumimoji="1" lang="ja-JP" altLang="en-US" sz="2200" dirty="0"/>
              <a:t>（生起確率）</a:t>
            </a:r>
            <a:r>
              <a:rPr kumimoji="1" lang="ja-JP" altLang="en-US" sz="2800" dirty="0"/>
              <a:t>との対応関係を図や表，関数で示したもの</a:t>
            </a:r>
            <a:endParaRPr kumimoji="1" lang="en-US" altLang="ja-JP" sz="2800" dirty="0"/>
          </a:p>
          <a:p>
            <a:pPr algn="just"/>
            <a:r>
              <a:rPr kumimoji="1" lang="ja-JP" altLang="en-US" sz="2800" dirty="0">
                <a:solidFill>
                  <a:srgbClr val="FFFF00"/>
                </a:solidFill>
              </a:rPr>
              <a:t>確率変数</a:t>
            </a:r>
            <a:r>
              <a:rPr kumimoji="1" lang="ja-JP" altLang="en-US" sz="2800" dirty="0"/>
              <a:t>とは，ある値を取る確率が決まっている変数</a:t>
            </a:r>
            <a:r>
              <a:rPr kumimoji="1" lang="ja-JP" altLang="en-US" sz="2200" dirty="0"/>
              <a:t>（値がとびとびの</a:t>
            </a:r>
            <a:r>
              <a:rPr kumimoji="1" lang="ja-JP" altLang="en-US" sz="2200" dirty="0">
                <a:solidFill>
                  <a:srgbClr val="FFFF00"/>
                </a:solidFill>
              </a:rPr>
              <a:t>離散型</a:t>
            </a:r>
            <a:r>
              <a:rPr kumimoji="1" lang="ja-JP" altLang="en-US" sz="2200" dirty="0"/>
              <a:t>と切れていない</a:t>
            </a:r>
            <a:r>
              <a:rPr kumimoji="1" lang="ja-JP" altLang="en-US" sz="2200" dirty="0">
                <a:solidFill>
                  <a:srgbClr val="FFFF00"/>
                </a:solidFill>
              </a:rPr>
              <a:t>連続型</a:t>
            </a:r>
            <a:r>
              <a:rPr kumimoji="1" lang="ja-JP" altLang="en-US" sz="2200" dirty="0"/>
              <a:t>がある）</a:t>
            </a:r>
            <a:endParaRPr kumimoji="1" lang="en-US" altLang="ja-JP" sz="2200" dirty="0"/>
          </a:p>
          <a:p>
            <a:pPr algn="just"/>
            <a:r>
              <a:rPr kumimoji="1" lang="ja-JP" altLang="en-US" sz="2800" dirty="0">
                <a:solidFill>
                  <a:srgbClr val="FFFF00"/>
                </a:solidFill>
              </a:rPr>
              <a:t>正規分布</a:t>
            </a:r>
            <a:r>
              <a:rPr kumimoji="1" lang="ja-JP" altLang="en-US" sz="2800" dirty="0"/>
              <a:t>などいろいろある</a:t>
            </a:r>
          </a:p>
        </p:txBody>
      </p:sp>
      <p:sp>
        <p:nvSpPr>
          <p:cNvPr id="4" name="フリーフォーム: 図形 3">
            <a:extLst>
              <a:ext uri="{FF2B5EF4-FFF2-40B4-BE49-F238E27FC236}">
                <a16:creationId xmlns:a16="http://schemas.microsoft.com/office/drawing/2014/main" id="{CD8B6C92-920D-480B-AA23-35657EB4CED8}"/>
              </a:ext>
            </a:extLst>
          </p:cNvPr>
          <p:cNvSpPr/>
          <p:nvPr/>
        </p:nvSpPr>
        <p:spPr>
          <a:xfrm>
            <a:off x="5724128" y="5013179"/>
            <a:ext cx="1800200" cy="1054324"/>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00A1DA"/>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6DDC6F60-1491-49BC-B112-5822201A4CB2}"/>
              </a:ext>
            </a:extLst>
          </p:cNvPr>
          <p:cNvCxnSpPr>
            <a:cxnSpLocks/>
          </p:cNvCxnSpPr>
          <p:nvPr/>
        </p:nvCxnSpPr>
        <p:spPr>
          <a:xfrm>
            <a:off x="5580112" y="6067503"/>
            <a:ext cx="2016224"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80194A1-7C26-48D8-91D5-34F61DDC3DE5}"/>
              </a:ext>
            </a:extLst>
          </p:cNvPr>
          <p:cNvSpPr txBox="1"/>
          <p:nvPr/>
        </p:nvSpPr>
        <p:spPr>
          <a:xfrm>
            <a:off x="7543459" y="5830969"/>
            <a:ext cx="1159292" cy="384721"/>
          </a:xfrm>
          <a:prstGeom prst="rect">
            <a:avLst/>
          </a:prstGeom>
          <a:noFill/>
        </p:spPr>
        <p:txBody>
          <a:bodyPr wrap="none" rtlCol="0">
            <a:spAutoFit/>
          </a:bodyPr>
          <a:lstStyle/>
          <a:p>
            <a:pPr algn="l"/>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確率変数</a:t>
            </a:r>
          </a:p>
        </p:txBody>
      </p:sp>
      <p:cxnSp>
        <p:nvCxnSpPr>
          <p:cNvPr id="9" name="直線矢印コネクタ 8">
            <a:extLst>
              <a:ext uri="{FF2B5EF4-FFF2-40B4-BE49-F238E27FC236}">
                <a16:creationId xmlns:a16="http://schemas.microsoft.com/office/drawing/2014/main" id="{5D0E03D0-A3D6-4540-9B29-7EB3BB334040}"/>
              </a:ext>
            </a:extLst>
          </p:cNvPr>
          <p:cNvCxnSpPr>
            <a:cxnSpLocks/>
          </p:cNvCxnSpPr>
          <p:nvPr/>
        </p:nvCxnSpPr>
        <p:spPr>
          <a:xfrm flipH="1" flipV="1">
            <a:off x="6604648" y="4820820"/>
            <a:ext cx="1" cy="1239911"/>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3FFD422-24B2-4236-8413-6936FE5D8CC9}"/>
              </a:ext>
            </a:extLst>
          </p:cNvPr>
          <p:cNvSpPr txBox="1"/>
          <p:nvPr/>
        </p:nvSpPr>
        <p:spPr>
          <a:xfrm>
            <a:off x="5964432" y="4481602"/>
            <a:ext cx="1319592" cy="384721"/>
          </a:xfrm>
          <a:prstGeom prst="rect">
            <a:avLst/>
          </a:prstGeom>
          <a:noFill/>
        </p:spPr>
        <p:txBody>
          <a:bodyPr wrap="none" rtlCol="0">
            <a:spAutoFit/>
          </a:bodyPr>
          <a:lstStyle/>
          <a:p>
            <a:pPr algn="l"/>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起こる確率</a:t>
            </a:r>
          </a:p>
        </p:txBody>
      </p:sp>
      <p:sp>
        <p:nvSpPr>
          <p:cNvPr id="15" name="テキスト ボックス 14">
            <a:extLst>
              <a:ext uri="{FF2B5EF4-FFF2-40B4-BE49-F238E27FC236}">
                <a16:creationId xmlns:a16="http://schemas.microsoft.com/office/drawing/2014/main" id="{A6435E02-D947-402E-8CC1-CAA9DFEA3C05}"/>
              </a:ext>
            </a:extLst>
          </p:cNvPr>
          <p:cNvSpPr txBox="1"/>
          <p:nvPr/>
        </p:nvSpPr>
        <p:spPr>
          <a:xfrm>
            <a:off x="1141814" y="5372155"/>
            <a:ext cx="4474302" cy="384721"/>
          </a:xfrm>
          <a:prstGeom prst="rect">
            <a:avLst/>
          </a:prstGeom>
          <a:noFill/>
        </p:spPr>
        <p:txBody>
          <a:bodyPr wrap="none" rtlCol="0">
            <a:spAutoFit/>
          </a:bodyPr>
          <a:lstStyle/>
          <a:p>
            <a:pPr algn="l"/>
            <a:r>
              <a:rPr kumimoji="1" lang="ja-JP" altLang="en-US" sz="19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代表的な連続型確率分布である正規分布</a:t>
            </a:r>
          </a:p>
        </p:txBody>
      </p:sp>
      <p:cxnSp>
        <p:nvCxnSpPr>
          <p:cNvPr id="20" name="コネクタ: 曲線 19">
            <a:extLst>
              <a:ext uri="{FF2B5EF4-FFF2-40B4-BE49-F238E27FC236}">
                <a16:creationId xmlns:a16="http://schemas.microsoft.com/office/drawing/2014/main" id="{EF8DE7FA-70F7-4191-97AA-6C3AEB80EDA8}"/>
              </a:ext>
            </a:extLst>
          </p:cNvPr>
          <p:cNvCxnSpPr>
            <a:cxnSpLocks/>
          </p:cNvCxnSpPr>
          <p:nvPr/>
        </p:nvCxnSpPr>
        <p:spPr>
          <a:xfrm>
            <a:off x="5508104" y="5570085"/>
            <a:ext cx="560413" cy="188067"/>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73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a:extLst>
              <a:ext uri="{FF2B5EF4-FFF2-40B4-BE49-F238E27FC236}">
                <a16:creationId xmlns:a16="http://schemas.microsoft.com/office/drawing/2014/main" id="{85CCFA93-18A9-4565-863D-47356B3DF89B}"/>
              </a:ext>
            </a:extLst>
          </p:cNvPr>
          <p:cNvGraphicFramePr>
            <a:graphicFrameLocks noChangeAspect="1"/>
          </p:cNvGraphicFramePr>
          <p:nvPr>
            <p:extLst>
              <p:ext uri="{D42A27DB-BD31-4B8C-83A1-F6EECF244321}">
                <p14:modId xmlns:p14="http://schemas.microsoft.com/office/powerpoint/2010/main" val="3883134672"/>
              </p:ext>
            </p:extLst>
          </p:nvPr>
        </p:nvGraphicFramePr>
        <p:xfrm>
          <a:off x="2484438" y="4032250"/>
          <a:ext cx="6211887" cy="2049463"/>
        </p:xfrm>
        <a:graphic>
          <a:graphicData uri="http://schemas.openxmlformats.org/presentationml/2006/ole">
            <mc:AlternateContent xmlns:mc="http://schemas.openxmlformats.org/markup-compatibility/2006">
              <mc:Choice xmlns:v="urn:schemas-microsoft-com:vml" Requires="v">
                <p:oleObj spid="_x0000_s6232" name="Equation" r:id="rId4" imgW="3670200" imgH="1206360" progId="Equation.DSMT4">
                  <p:embed/>
                </p:oleObj>
              </mc:Choice>
              <mc:Fallback>
                <p:oleObj name="Equation" r:id="rId4" imgW="3670200" imgH="1206360" progId="Equation.DSMT4">
                  <p:embed/>
                  <p:pic>
                    <p:nvPicPr>
                      <p:cNvPr id="5" name="オブジェクト 4">
                        <a:extLst>
                          <a:ext uri="{FF2B5EF4-FFF2-40B4-BE49-F238E27FC236}">
                            <a16:creationId xmlns:a16="http://schemas.microsoft.com/office/drawing/2014/main" id="{AF63A854-5831-49EE-95F5-52127AC75DC5}"/>
                          </a:ext>
                        </a:extLst>
                      </p:cNvPr>
                      <p:cNvPicPr>
                        <a:picLocks noChangeAspect="1" noChangeArrowheads="1"/>
                      </p:cNvPicPr>
                      <p:nvPr/>
                    </p:nvPicPr>
                    <p:blipFill>
                      <a:blip r:embed="rId5"/>
                      <a:srcRect/>
                      <a:stretch>
                        <a:fillRect/>
                      </a:stretch>
                    </p:blipFill>
                    <p:spPr bwMode="auto">
                      <a:xfrm>
                        <a:off x="2484438" y="4032250"/>
                        <a:ext cx="6211887" cy="2049463"/>
                      </a:xfrm>
                      <a:prstGeom prst="rect">
                        <a:avLst/>
                      </a:prstGeom>
                      <a:noFill/>
                    </p:spPr>
                  </p:pic>
                </p:oleObj>
              </mc:Fallback>
            </mc:AlternateContent>
          </a:graphicData>
        </a:graphic>
      </p:graphicFrame>
      <p:sp>
        <p:nvSpPr>
          <p:cNvPr id="2" name="タイトル 1">
            <a:extLst>
              <a:ext uri="{FF2B5EF4-FFF2-40B4-BE49-F238E27FC236}">
                <a16:creationId xmlns:a16="http://schemas.microsoft.com/office/drawing/2014/main" id="{39FDA09D-1849-4331-997A-4D6EE4DF4C89}"/>
              </a:ext>
            </a:extLst>
          </p:cNvPr>
          <p:cNvSpPr>
            <a:spLocks noGrp="1"/>
          </p:cNvSpPr>
          <p:nvPr>
            <p:ph type="title"/>
          </p:nvPr>
        </p:nvSpPr>
        <p:spPr/>
        <p:txBody>
          <a:bodyPr/>
          <a:lstStyle/>
          <a:p>
            <a:r>
              <a:rPr kumimoji="1" lang="ja-JP" altLang="en-US" sz="4000" dirty="0"/>
              <a:t>二項分布の平均と分散</a:t>
            </a:r>
            <a:br>
              <a:rPr lang="en-US" altLang="ja-JP" dirty="0"/>
            </a:br>
            <a:r>
              <a:rPr kumimoji="1" lang="ja-JP" altLang="en-US" sz="1800" b="0" dirty="0">
                <a:effectLst/>
              </a:rPr>
              <a:t>注：分散の式の展開はやや難しいので飛ばしても結構です</a:t>
            </a:r>
          </a:p>
        </p:txBody>
      </p:sp>
      <p:sp>
        <p:nvSpPr>
          <p:cNvPr id="3" name="コンテンツ プレースホルダー 2">
            <a:extLst>
              <a:ext uri="{FF2B5EF4-FFF2-40B4-BE49-F238E27FC236}">
                <a16:creationId xmlns:a16="http://schemas.microsoft.com/office/drawing/2014/main" id="{0B417ABE-9352-45AB-9B66-BE1AF152A8F9}"/>
              </a:ext>
            </a:extLst>
          </p:cNvPr>
          <p:cNvSpPr>
            <a:spLocks noGrp="1"/>
          </p:cNvSpPr>
          <p:nvPr>
            <p:ph idx="1"/>
          </p:nvPr>
        </p:nvSpPr>
        <p:spPr>
          <a:xfrm>
            <a:off x="685800" y="1947714"/>
            <a:ext cx="7772400" cy="1143000"/>
          </a:xfrm>
        </p:spPr>
        <p:txBody>
          <a:bodyPr/>
          <a:lstStyle/>
          <a:p>
            <a:pPr algn="just"/>
            <a:r>
              <a:rPr kumimoji="1" lang="ja-JP" altLang="en-US" sz="2500" dirty="0"/>
              <a:t>二項分布は</a:t>
            </a:r>
            <a:r>
              <a:rPr kumimoji="1" lang="en-US" altLang="ja-JP" sz="2500" dirty="0"/>
              <a:t>p</a:t>
            </a:r>
            <a:r>
              <a:rPr kumimoji="1" lang="ja-JP" altLang="en-US" sz="2500" dirty="0"/>
              <a:t>（個別試行の成功確率）が一定なので，既述の離散型分布より単純になる</a:t>
            </a:r>
            <a:endParaRPr kumimoji="1" lang="en-US" altLang="ja-JP" sz="2500" dirty="0"/>
          </a:p>
        </p:txBody>
      </p:sp>
      <p:sp>
        <p:nvSpPr>
          <p:cNvPr id="4" name="テキスト ボックス 3">
            <a:extLst>
              <a:ext uri="{FF2B5EF4-FFF2-40B4-BE49-F238E27FC236}">
                <a16:creationId xmlns:a16="http://schemas.microsoft.com/office/drawing/2014/main" id="{8E3D8EBD-907C-4321-8FF3-18A8EAF522AE}"/>
              </a:ext>
            </a:extLst>
          </p:cNvPr>
          <p:cNvSpPr txBox="1"/>
          <p:nvPr/>
        </p:nvSpPr>
        <p:spPr>
          <a:xfrm>
            <a:off x="611560" y="3200400"/>
            <a:ext cx="3005951"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二項分布の平均（期待値）</a:t>
            </a:r>
          </a:p>
        </p:txBody>
      </p:sp>
      <p:sp>
        <p:nvSpPr>
          <p:cNvPr id="5" name="テキスト ボックス 4">
            <a:extLst>
              <a:ext uri="{FF2B5EF4-FFF2-40B4-BE49-F238E27FC236}">
                <a16:creationId xmlns:a16="http://schemas.microsoft.com/office/drawing/2014/main" id="{356FE6F4-0963-463B-A1B9-E852ED57738F}"/>
              </a:ext>
            </a:extLst>
          </p:cNvPr>
          <p:cNvSpPr txBox="1"/>
          <p:nvPr/>
        </p:nvSpPr>
        <p:spPr>
          <a:xfrm>
            <a:off x="3638032" y="3171947"/>
            <a:ext cx="3297698" cy="477054"/>
          </a:xfrm>
          <a:prstGeom prst="rect">
            <a:avLst/>
          </a:prstGeom>
          <a:noFill/>
        </p:spPr>
        <p:txBody>
          <a:bodyPr wrap="none" rtlCol="0">
            <a:spAutoFit/>
          </a:bodyPr>
          <a:lstStyle/>
          <a:p>
            <a:r>
              <a:rPr kumimoji="1" lang="en-US" altLang="ja-JP" sz="2500" i="1" dirty="0">
                <a:solidFill>
                  <a:schemeClr val="bg1"/>
                </a:solidFill>
                <a:ea typeface="ＭＳ Ｐゴシック" panose="020B0600070205080204" pitchFamily="50" charset="-128"/>
                <a:cs typeface="Times New Roman" panose="02020603050405020304" pitchFamily="18" charset="0"/>
              </a:rPr>
              <a:t>E</a:t>
            </a:r>
            <a:r>
              <a:rPr kumimoji="1" lang="en-US" altLang="ja-JP" sz="2500" dirty="0">
                <a:solidFill>
                  <a:schemeClr val="bg1"/>
                </a:solidFill>
                <a:ea typeface="ＭＳ Ｐゴシック" panose="020B0600070205080204" pitchFamily="50" charset="-128"/>
                <a:cs typeface="Times New Roman" panose="02020603050405020304" pitchFamily="18" charset="0"/>
              </a:rPr>
              <a:t>(</a:t>
            </a:r>
            <a:r>
              <a:rPr kumimoji="1" lang="en-US" altLang="ja-JP" sz="2500" i="1" dirty="0">
                <a:solidFill>
                  <a:schemeClr val="bg1"/>
                </a:solidFill>
                <a:ea typeface="ＭＳ Ｐゴシック" panose="020B0600070205080204" pitchFamily="50" charset="-128"/>
                <a:cs typeface="Times New Roman" panose="02020603050405020304" pitchFamily="18" charset="0"/>
              </a:rPr>
              <a:t>x</a:t>
            </a:r>
            <a:r>
              <a:rPr kumimoji="1" lang="en-US" altLang="ja-JP" sz="2500" dirty="0">
                <a:solidFill>
                  <a:schemeClr val="bg1"/>
                </a:solidFill>
                <a:ea typeface="ＭＳ Ｐゴシック" panose="020B0600070205080204" pitchFamily="50" charset="-128"/>
                <a:cs typeface="Times New Roman" panose="02020603050405020304" pitchFamily="18" charset="0"/>
              </a:rPr>
              <a:t>)=</a:t>
            </a:r>
            <a:r>
              <a:rPr kumimoji="1" lang="en-US" altLang="ja-JP" sz="2500" i="1" dirty="0">
                <a:solidFill>
                  <a:schemeClr val="bg1"/>
                </a:solidFill>
                <a:ea typeface="ＭＳ Ｐゴシック" panose="020B0600070205080204" pitchFamily="50" charset="-128"/>
                <a:cs typeface="Times New Roman" panose="02020603050405020304" pitchFamily="18" charset="0"/>
              </a:rPr>
              <a:t> x</a:t>
            </a:r>
            <a:r>
              <a:rPr kumimoji="1" lang="en-US" altLang="ja-JP" sz="2500" baseline="-25000" dirty="0">
                <a:solidFill>
                  <a:schemeClr val="bg1"/>
                </a:solidFill>
                <a:ea typeface="ＭＳ Ｐゴシック" panose="020B0600070205080204" pitchFamily="50" charset="-128"/>
                <a:cs typeface="Times New Roman" panose="02020603050405020304" pitchFamily="18" charset="0"/>
              </a:rPr>
              <a:t>1 </a:t>
            </a:r>
            <a:r>
              <a:rPr kumimoji="1" lang="en-US" altLang="ja-JP" sz="2500" i="1" dirty="0">
                <a:solidFill>
                  <a:schemeClr val="bg1"/>
                </a:solidFill>
                <a:ea typeface="ＭＳ Ｐゴシック" panose="020B0600070205080204" pitchFamily="50" charset="-128"/>
                <a:cs typeface="Times New Roman" panose="02020603050405020304" pitchFamily="18" charset="0"/>
              </a:rPr>
              <a:t>p </a:t>
            </a:r>
            <a:r>
              <a:rPr kumimoji="1" lang="en-US" altLang="ja-JP" sz="2500" dirty="0">
                <a:solidFill>
                  <a:schemeClr val="bg1"/>
                </a:solidFill>
                <a:ea typeface="ＭＳ Ｐゴシック" panose="020B0600070205080204" pitchFamily="50" charset="-128"/>
                <a:cs typeface="Times New Roman" panose="02020603050405020304" pitchFamily="18" charset="0"/>
              </a:rPr>
              <a:t>+…+</a:t>
            </a:r>
            <a:r>
              <a:rPr kumimoji="1" lang="en-US" altLang="ja-JP" sz="2500" i="1" dirty="0" err="1">
                <a:solidFill>
                  <a:schemeClr val="bg1"/>
                </a:solidFill>
                <a:ea typeface="ＭＳ Ｐゴシック" panose="020B0600070205080204" pitchFamily="50" charset="-128"/>
                <a:cs typeface="Times New Roman" panose="02020603050405020304" pitchFamily="18" charset="0"/>
              </a:rPr>
              <a:t>x</a:t>
            </a:r>
            <a:r>
              <a:rPr kumimoji="1" lang="en-US" altLang="ja-JP" sz="2500" i="1" baseline="-25000" dirty="0" err="1">
                <a:solidFill>
                  <a:schemeClr val="bg1"/>
                </a:solidFill>
                <a:ea typeface="ＭＳ Ｐゴシック" panose="020B0600070205080204" pitchFamily="50" charset="-128"/>
                <a:cs typeface="Times New Roman" panose="02020603050405020304" pitchFamily="18" charset="0"/>
              </a:rPr>
              <a:t>n</a:t>
            </a:r>
            <a:r>
              <a:rPr kumimoji="1" lang="en-US" altLang="ja-JP" sz="2500" i="1" dirty="0">
                <a:solidFill>
                  <a:schemeClr val="bg1"/>
                </a:solidFill>
                <a:cs typeface="Times New Roman" panose="02020603050405020304" pitchFamily="18" charset="0"/>
              </a:rPr>
              <a:t> p</a:t>
            </a:r>
            <a:r>
              <a:rPr kumimoji="1" lang="en-US" altLang="ja-JP" sz="2500" dirty="0">
                <a:solidFill>
                  <a:schemeClr val="bg1"/>
                </a:solidFill>
                <a:ea typeface="ＭＳ Ｐゴシック" panose="020B0600070205080204" pitchFamily="50" charset="-128"/>
                <a:cs typeface="Times New Roman" panose="02020603050405020304" pitchFamily="18" charset="0"/>
              </a:rPr>
              <a:t>= </a:t>
            </a:r>
            <a:r>
              <a:rPr kumimoji="1" lang="en-US" altLang="ja-JP" sz="2500" i="1" dirty="0">
                <a:solidFill>
                  <a:schemeClr val="bg1"/>
                </a:solidFill>
                <a:ea typeface="ＭＳ Ｐゴシック" panose="020B0600070205080204" pitchFamily="50" charset="-128"/>
                <a:cs typeface="Times New Roman" panose="02020603050405020304" pitchFamily="18" charset="0"/>
              </a:rPr>
              <a:t>np</a:t>
            </a:r>
            <a:endParaRPr kumimoji="1" lang="ja-JP" altLang="en-US" sz="2500" i="1" dirty="0">
              <a:solidFill>
                <a:schemeClr val="bg1"/>
              </a:solidFill>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77E456A-B1DE-4ADA-B50F-3D78774EC17A}"/>
              </a:ext>
            </a:extLst>
          </p:cNvPr>
          <p:cNvSpPr txBox="1"/>
          <p:nvPr/>
        </p:nvSpPr>
        <p:spPr>
          <a:xfrm>
            <a:off x="5038226" y="2825599"/>
            <a:ext cx="287610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試行が成功する確率</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は全て同じ</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8" name="コネクタ: 曲線 7">
            <a:extLst>
              <a:ext uri="{FF2B5EF4-FFF2-40B4-BE49-F238E27FC236}">
                <a16:creationId xmlns:a16="http://schemas.microsoft.com/office/drawing/2014/main" id="{5FB7FCAE-792C-4DF5-93F5-B4524EFD1E77}"/>
              </a:ext>
            </a:extLst>
          </p:cNvPr>
          <p:cNvCxnSpPr>
            <a:cxnSpLocks/>
          </p:cNvCxnSpPr>
          <p:nvPr/>
        </p:nvCxnSpPr>
        <p:spPr>
          <a:xfrm rot="5400000">
            <a:off x="4809258" y="3116801"/>
            <a:ext cx="313919" cy="144016"/>
          </a:xfrm>
          <a:prstGeom prst="curvedConnector3">
            <a:avLst>
              <a:gd name="adj1" fmla="val 94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D44F356D-E730-4A62-A742-0FA7989B65E4}"/>
              </a:ext>
            </a:extLst>
          </p:cNvPr>
          <p:cNvSpPr/>
          <p:nvPr/>
        </p:nvSpPr>
        <p:spPr>
          <a:xfrm>
            <a:off x="6440852" y="3267482"/>
            <a:ext cx="453834" cy="36693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コネクタ: 曲線 10">
            <a:extLst>
              <a:ext uri="{FF2B5EF4-FFF2-40B4-BE49-F238E27FC236}">
                <a16:creationId xmlns:a16="http://schemas.microsoft.com/office/drawing/2014/main" id="{F92EDEAB-0919-4E10-BCC4-BE08C97D5E9F}"/>
              </a:ext>
            </a:extLst>
          </p:cNvPr>
          <p:cNvCxnSpPr>
            <a:cxnSpLocks/>
          </p:cNvCxnSpPr>
          <p:nvPr/>
        </p:nvCxnSpPr>
        <p:spPr>
          <a:xfrm rot="16200000" flipH="1">
            <a:off x="6026222" y="3220686"/>
            <a:ext cx="252824" cy="20522"/>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CF990EE-713F-405E-9DBC-BD6F510EF49E}"/>
              </a:ext>
            </a:extLst>
          </p:cNvPr>
          <p:cNvSpPr txBox="1"/>
          <p:nvPr/>
        </p:nvSpPr>
        <p:spPr>
          <a:xfrm>
            <a:off x="588301" y="3711802"/>
            <a:ext cx="2028119" cy="707886"/>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二項分布の分散</a:t>
            </a:r>
            <a:endPar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i="1" dirty="0">
                <a:solidFill>
                  <a:schemeClr val="bg1"/>
                </a:solidFill>
                <a:ea typeface="ＭＳ Ｐゴシック" panose="020B0600070205080204" pitchFamily="50" charset="-128"/>
                <a:cs typeface="Times New Roman" panose="02020603050405020304" pitchFamily="18" charset="0"/>
              </a:rPr>
              <a:t>V</a:t>
            </a:r>
            <a:r>
              <a:rPr kumimoji="1" lang="en-US" altLang="ja-JP" sz="2000" dirty="0">
                <a:solidFill>
                  <a:schemeClr val="bg1"/>
                </a:solidFill>
                <a:ea typeface="ＭＳ Ｐゴシック" panose="020B0600070205080204" pitchFamily="50" charset="-128"/>
                <a:cs typeface="Times New Roman" panose="02020603050405020304" pitchFamily="18" charset="0"/>
              </a:rPr>
              <a:t>(</a:t>
            </a:r>
            <a:r>
              <a:rPr kumimoji="1" lang="en-US" altLang="ja-JP" sz="2000" i="1" dirty="0">
                <a:solidFill>
                  <a:schemeClr val="bg1"/>
                </a:solidFill>
                <a:ea typeface="ＭＳ Ｐゴシック" panose="020B0600070205080204" pitchFamily="50" charset="-128"/>
                <a:cs typeface="Times New Roman" panose="02020603050405020304" pitchFamily="18" charset="0"/>
              </a:rPr>
              <a:t>x</a:t>
            </a:r>
            <a:r>
              <a:rPr kumimoji="1" lang="en-US" altLang="ja-JP" sz="2000" dirty="0">
                <a:solidFill>
                  <a:schemeClr val="bg1"/>
                </a:solidFill>
                <a:ea typeface="ＭＳ Ｐゴシック" panose="020B0600070205080204" pitchFamily="50" charset="-128"/>
                <a:cs typeface="Times New Roman" panose="02020603050405020304" pitchFamily="18" charset="0"/>
              </a:rPr>
              <a:t>)</a:t>
            </a:r>
            <a:endParaRPr kumimoji="1" lang="ja-JP" altLang="en-US" sz="2000" dirty="0">
              <a:solidFill>
                <a:schemeClr val="bg1"/>
              </a:solidFill>
              <a:ea typeface="ＭＳ Ｐゴシック" panose="020B0600070205080204" pitchFamily="50" charset="-128"/>
              <a:cs typeface="Times New Roman" panose="02020603050405020304" pitchFamily="18" charset="0"/>
            </a:endParaRPr>
          </a:p>
        </p:txBody>
      </p:sp>
      <p:sp>
        <p:nvSpPr>
          <p:cNvPr id="17" name="四角形: 角を丸くする 16">
            <a:extLst>
              <a:ext uri="{FF2B5EF4-FFF2-40B4-BE49-F238E27FC236}">
                <a16:creationId xmlns:a16="http://schemas.microsoft.com/office/drawing/2014/main" id="{28F0978F-9ED1-4FA0-9F18-209A43897CB1}"/>
              </a:ext>
            </a:extLst>
          </p:cNvPr>
          <p:cNvSpPr/>
          <p:nvPr/>
        </p:nvSpPr>
        <p:spPr>
          <a:xfrm>
            <a:off x="2699792" y="5732509"/>
            <a:ext cx="1049420" cy="34832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6DCC2D34-9E3A-4F9D-BE73-984A903A4717}"/>
              </a:ext>
            </a:extLst>
          </p:cNvPr>
          <p:cNvSpPr/>
          <p:nvPr/>
        </p:nvSpPr>
        <p:spPr>
          <a:xfrm>
            <a:off x="2671155" y="4876520"/>
            <a:ext cx="1656184" cy="360040"/>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1358705-C1DD-4C9F-80D9-4826BE9E07FC}"/>
              </a:ext>
            </a:extLst>
          </p:cNvPr>
          <p:cNvSpPr txBox="1"/>
          <p:nvPr/>
        </p:nvSpPr>
        <p:spPr>
          <a:xfrm>
            <a:off x="436110" y="5101178"/>
            <a:ext cx="1944216" cy="553998"/>
          </a:xfrm>
          <a:prstGeom prst="rect">
            <a:avLst/>
          </a:prstGeom>
          <a:noFill/>
        </p:spPr>
        <p:txBody>
          <a:bodyPr wrap="square" rtlCol="0">
            <a:spAutoFit/>
          </a:bodyPr>
          <a:lstStyle/>
          <a:p>
            <a:pPr algn="l"/>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500" baseline="30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の期待値と</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の期待値の</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乗の差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 name="コネクタ: 曲線 22">
            <a:extLst>
              <a:ext uri="{FF2B5EF4-FFF2-40B4-BE49-F238E27FC236}">
                <a16:creationId xmlns:a16="http://schemas.microsoft.com/office/drawing/2014/main" id="{7A77CA5A-28B2-4FCD-924E-659D89839D36}"/>
              </a:ext>
            </a:extLst>
          </p:cNvPr>
          <p:cNvCxnSpPr>
            <a:cxnSpLocks/>
          </p:cNvCxnSpPr>
          <p:nvPr/>
        </p:nvCxnSpPr>
        <p:spPr>
          <a:xfrm flipV="1">
            <a:off x="2311115" y="5198901"/>
            <a:ext cx="360040" cy="179276"/>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曲線 25">
            <a:extLst>
              <a:ext uri="{FF2B5EF4-FFF2-40B4-BE49-F238E27FC236}">
                <a16:creationId xmlns:a16="http://schemas.microsoft.com/office/drawing/2014/main" id="{055E94F1-A230-47D1-A4BD-0F45DFD8EB47}"/>
              </a:ext>
            </a:extLst>
          </p:cNvPr>
          <p:cNvCxnSpPr>
            <a:cxnSpLocks/>
          </p:cNvCxnSpPr>
          <p:nvPr/>
        </p:nvCxnSpPr>
        <p:spPr>
          <a:xfrm rot="5400000">
            <a:off x="3297851" y="3953734"/>
            <a:ext cx="313919" cy="144016"/>
          </a:xfrm>
          <a:prstGeom prst="curvedConnector3">
            <a:avLst>
              <a:gd name="adj1" fmla="val 94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D73EB83-36D6-4A1D-A2B8-DEED439A31DF}"/>
              </a:ext>
            </a:extLst>
          </p:cNvPr>
          <p:cNvSpPr txBox="1"/>
          <p:nvPr/>
        </p:nvSpPr>
        <p:spPr>
          <a:xfrm>
            <a:off x="3454810" y="3672744"/>
            <a:ext cx="2300630"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偏差平方の期待値（平均）</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1" name="テキスト ボックス 30">
            <a:extLst>
              <a:ext uri="{FF2B5EF4-FFF2-40B4-BE49-F238E27FC236}">
                <a16:creationId xmlns:a16="http://schemas.microsoft.com/office/drawing/2014/main" id="{07F2F101-3F78-45D6-9E25-927BDB901908}"/>
              </a:ext>
            </a:extLst>
          </p:cNvPr>
          <p:cNvSpPr txBox="1"/>
          <p:nvPr/>
        </p:nvSpPr>
        <p:spPr>
          <a:xfrm>
            <a:off x="4914683" y="4688174"/>
            <a:ext cx="1117951" cy="323165"/>
          </a:xfrm>
          <a:prstGeom prst="rect">
            <a:avLst/>
          </a:prstGeom>
          <a:noFill/>
        </p:spPr>
        <p:txBody>
          <a:bodyPr wrap="square" rtlCol="0">
            <a:spAutoFit/>
          </a:bodyPr>
          <a:lstStyle/>
          <a:p>
            <a:pPr algn="l"/>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np×(n-1)p</a:t>
            </a:r>
          </a:p>
        </p:txBody>
      </p:sp>
      <p:cxnSp>
        <p:nvCxnSpPr>
          <p:cNvPr id="20" name="コネクタ: 曲線 19">
            <a:extLst>
              <a:ext uri="{FF2B5EF4-FFF2-40B4-BE49-F238E27FC236}">
                <a16:creationId xmlns:a16="http://schemas.microsoft.com/office/drawing/2014/main" id="{27E01B76-E21F-4C0F-BB60-BDA43E55706D}"/>
              </a:ext>
            </a:extLst>
          </p:cNvPr>
          <p:cNvCxnSpPr>
            <a:cxnSpLocks/>
          </p:cNvCxnSpPr>
          <p:nvPr/>
        </p:nvCxnSpPr>
        <p:spPr>
          <a:xfrm rot="10800000" flipV="1">
            <a:off x="4816663" y="4876521"/>
            <a:ext cx="144016" cy="60924"/>
          </a:xfrm>
          <a:prstGeom prst="curvedConnector3">
            <a:avLst>
              <a:gd name="adj1" fmla="val 50000"/>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76822556-48BD-4C2D-8E25-76D14898AC98}"/>
              </a:ext>
            </a:extLst>
          </p:cNvPr>
          <p:cNvSpPr txBox="1"/>
          <p:nvPr/>
        </p:nvSpPr>
        <p:spPr>
          <a:xfrm>
            <a:off x="4233712" y="5864705"/>
            <a:ext cx="4552849"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a:t>
            </a:r>
            <a:r>
              <a:rPr kumimoji="1" lang="en-US" altLang="ja-JP" sz="1800" i="1" dirty="0">
                <a:solidFill>
                  <a:schemeClr val="bg1"/>
                </a:solidFill>
                <a:ea typeface="ＭＳ Ｐゴシック" panose="020B0600070205080204" pitchFamily="50" charset="-128"/>
                <a:cs typeface="Times New Roman" panose="02020603050405020304" pitchFamily="18" charset="0"/>
              </a:rPr>
              <a:t>n</a:t>
            </a:r>
            <a:r>
              <a:rPr kumimoji="1" lang="en-US" altLang="ja-JP" sz="1800" dirty="0">
                <a:solidFill>
                  <a:schemeClr val="bg1"/>
                </a:solidFill>
                <a:ea typeface="ＭＳ Ｐゴシック" panose="020B0600070205080204" pitchFamily="50" charset="-128"/>
                <a:cs typeface="Times New Roman" panose="02020603050405020304" pitchFamily="18" charset="0"/>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のベルヌーイ分布：平均</a:t>
            </a:r>
            <a:r>
              <a:rPr kumimoji="1" lang="ja-JP" altLang="en-US" sz="1800" dirty="0" err="1">
                <a:solidFill>
                  <a:schemeClr val="bg1"/>
                </a:solidFill>
                <a:ea typeface="ＭＳ Ｐゴシック" panose="020B0600070205080204" pitchFamily="50" charset="-128"/>
                <a:cs typeface="Times New Roman" panose="02020603050405020304" pitchFamily="18" charset="0"/>
              </a:rPr>
              <a:t>ｐ</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a:t>
            </a:r>
            <a:r>
              <a:rPr kumimoji="1" lang="en-US" altLang="ja-JP" sz="1800" i="1" dirty="0">
                <a:solidFill>
                  <a:schemeClr val="bg1"/>
                </a:solidFill>
                <a:ea typeface="ＭＳ Ｐゴシック" panose="020B0600070205080204" pitchFamily="50" charset="-128"/>
                <a:cs typeface="Times New Roman" panose="02020603050405020304" pitchFamily="18" charset="0"/>
              </a:rPr>
              <a:t>p</a:t>
            </a:r>
            <a:r>
              <a:rPr kumimoji="1" lang="en-US" altLang="ja-JP" sz="1800" dirty="0">
                <a:solidFill>
                  <a:schemeClr val="bg1"/>
                </a:solidFill>
                <a:ea typeface="ＭＳ Ｐゴシック" panose="020B0600070205080204" pitchFamily="50" charset="-128"/>
                <a:cs typeface="Times New Roman" panose="02020603050405020304" pitchFamily="18" charset="0"/>
              </a:rPr>
              <a:t>(1-</a:t>
            </a:r>
            <a:r>
              <a:rPr kumimoji="1" lang="en-US" altLang="ja-JP" sz="1800" i="1" dirty="0">
                <a:solidFill>
                  <a:schemeClr val="bg1"/>
                </a:solidFill>
                <a:ea typeface="ＭＳ Ｐゴシック" panose="020B0600070205080204" pitchFamily="50" charset="-128"/>
                <a:cs typeface="Times New Roman" panose="02020603050405020304" pitchFamily="18" charset="0"/>
              </a:rPr>
              <a:t>p</a:t>
            </a:r>
            <a:r>
              <a:rPr kumimoji="1" lang="en-US" altLang="ja-JP" sz="1800" dirty="0">
                <a:solidFill>
                  <a:schemeClr val="bg1"/>
                </a:solidFill>
                <a:ea typeface="ＭＳ Ｐゴシック" panose="020B0600070205080204" pitchFamily="50" charset="-128"/>
                <a:cs typeface="Times New Roman" panose="02020603050405020304" pitchFamily="18" charset="0"/>
              </a:rPr>
              <a:t>)</a:t>
            </a:r>
            <a:endParaRPr kumimoji="1" lang="ja-JP" altLang="en-US" sz="1800" dirty="0">
              <a:solidFill>
                <a:schemeClr val="bg1"/>
              </a:solidFill>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4017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1" grpId="0" animBg="1"/>
      <p:bldP spid="22" grpId="0"/>
      <p:bldP spid="27" grpId="0"/>
      <p:bldP spid="3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7771C9-330B-477C-B531-500CAB9733AE}"/>
              </a:ext>
            </a:extLst>
          </p:cNvPr>
          <p:cNvSpPr>
            <a:spLocks noGrp="1"/>
          </p:cNvSpPr>
          <p:nvPr>
            <p:ph type="title"/>
          </p:nvPr>
        </p:nvSpPr>
        <p:spPr/>
        <p:txBody>
          <a:bodyPr/>
          <a:lstStyle/>
          <a:p>
            <a:r>
              <a:rPr kumimoji="1" lang="ja-JP" altLang="en-US" dirty="0"/>
              <a:t>例　題</a:t>
            </a:r>
          </a:p>
        </p:txBody>
      </p:sp>
      <p:sp>
        <p:nvSpPr>
          <p:cNvPr id="3" name="コンテンツ プレースホルダー 2">
            <a:extLst>
              <a:ext uri="{FF2B5EF4-FFF2-40B4-BE49-F238E27FC236}">
                <a16:creationId xmlns:a16="http://schemas.microsoft.com/office/drawing/2014/main" id="{7E48A8D1-723E-4179-9290-5327159C87E4}"/>
              </a:ext>
            </a:extLst>
          </p:cNvPr>
          <p:cNvSpPr>
            <a:spLocks noGrp="1"/>
          </p:cNvSpPr>
          <p:nvPr>
            <p:ph idx="1"/>
          </p:nvPr>
        </p:nvSpPr>
        <p:spPr>
          <a:xfrm>
            <a:off x="685800" y="1916832"/>
            <a:ext cx="7991772" cy="1083568"/>
          </a:xfrm>
        </p:spPr>
        <p:txBody>
          <a:bodyPr/>
          <a:lstStyle/>
          <a:p>
            <a:r>
              <a:rPr lang="en-US" altLang="ja-JP" sz="2000" dirty="0"/>
              <a:t>1</a:t>
            </a:r>
            <a:r>
              <a:rPr lang="ja-JP" altLang="en-US" sz="2000" dirty="0"/>
              <a:t>個のサイコロを</a:t>
            </a:r>
            <a:r>
              <a:rPr lang="en-US" altLang="ja-JP" sz="2000" dirty="0"/>
              <a:t>3</a:t>
            </a:r>
            <a:r>
              <a:rPr lang="ja-JP" altLang="en-US" sz="2000" dirty="0"/>
              <a:t>回振る試行</a:t>
            </a:r>
            <a:r>
              <a:rPr lang="en-US" altLang="ja-JP" sz="2000" dirty="0"/>
              <a:t>(n=3)</a:t>
            </a:r>
            <a:r>
              <a:rPr lang="ja-JP" altLang="en-US" sz="2000" dirty="0"/>
              <a:t>で，</a:t>
            </a:r>
            <a:r>
              <a:rPr lang="en-US" altLang="ja-JP" sz="2000" dirty="0"/>
              <a:t>3</a:t>
            </a:r>
            <a:r>
              <a:rPr lang="ja-JP" altLang="en-US" sz="2000" dirty="0"/>
              <a:t>の倍数が出る回数を確率変数</a:t>
            </a:r>
            <a:r>
              <a:rPr lang="en-US" altLang="ja-JP" sz="2000" dirty="0"/>
              <a:t>x</a:t>
            </a:r>
            <a:r>
              <a:rPr lang="ja-JP" altLang="en-US" sz="2000" dirty="0"/>
              <a:t>とすると，</a:t>
            </a:r>
            <a:r>
              <a:rPr lang="ja-JP" altLang="en-US" sz="2000" dirty="0" err="1"/>
              <a:t>ｘ</a:t>
            </a:r>
            <a:r>
              <a:rPr lang="ja-JP" altLang="en-US" sz="2000" dirty="0"/>
              <a:t>は</a:t>
            </a:r>
            <a:r>
              <a:rPr lang="en-US" altLang="ja-JP" sz="2000" dirty="0"/>
              <a:t>0</a:t>
            </a:r>
            <a:r>
              <a:rPr lang="ja-JP" altLang="en-US" sz="2000" dirty="0"/>
              <a:t>（</a:t>
            </a:r>
            <a:r>
              <a:rPr lang="en-US" altLang="ja-JP" sz="2000" dirty="0"/>
              <a:t>1</a:t>
            </a:r>
            <a:r>
              <a:rPr lang="ja-JP" altLang="en-US" sz="2000" dirty="0"/>
              <a:t>回も出ない</a:t>
            </a:r>
            <a:r>
              <a:rPr lang="en-US" altLang="ja-JP" sz="2000" dirty="0"/>
              <a:t>)</a:t>
            </a:r>
            <a:r>
              <a:rPr lang="ja-JP" altLang="en-US" sz="2000" dirty="0" err="1"/>
              <a:t>，</a:t>
            </a:r>
            <a:r>
              <a:rPr lang="en-US" altLang="ja-JP" sz="2000" dirty="0"/>
              <a:t>1</a:t>
            </a:r>
            <a:r>
              <a:rPr lang="ja-JP" altLang="en-US" sz="2000" dirty="0" err="1"/>
              <a:t>，</a:t>
            </a:r>
            <a:r>
              <a:rPr lang="en-US" altLang="ja-JP" sz="2000" dirty="0"/>
              <a:t>2</a:t>
            </a:r>
            <a:r>
              <a:rPr lang="ja-JP" altLang="en-US" sz="2000" dirty="0" err="1"/>
              <a:t>，</a:t>
            </a:r>
            <a:r>
              <a:rPr lang="en-US" altLang="ja-JP" sz="2000" dirty="0"/>
              <a:t>3</a:t>
            </a:r>
            <a:r>
              <a:rPr lang="ja-JP" altLang="en-US" sz="2000" dirty="0"/>
              <a:t>の</a:t>
            </a:r>
            <a:r>
              <a:rPr lang="en-US" altLang="ja-JP" sz="2000" dirty="0"/>
              <a:t>4</a:t>
            </a:r>
            <a:r>
              <a:rPr lang="ja-JP" altLang="en-US" sz="2000" dirty="0"/>
              <a:t>種類になります。</a:t>
            </a:r>
            <a:endParaRPr lang="en-US" altLang="ja-JP" sz="2000" dirty="0"/>
          </a:p>
          <a:p>
            <a:pPr marL="0" indent="0">
              <a:buNone/>
            </a:pPr>
            <a:r>
              <a:rPr lang="ja-JP" altLang="en-US" sz="2000" dirty="0"/>
              <a:t>　　それぞれの生起確率</a:t>
            </a:r>
            <a:r>
              <a:rPr lang="en-US" altLang="ja-JP" sz="2000" dirty="0"/>
              <a:t>P(x)</a:t>
            </a:r>
            <a:r>
              <a:rPr lang="ja-JP" altLang="en-US" sz="2000" dirty="0"/>
              <a:t>はいくつになるでしょうか？</a:t>
            </a:r>
            <a:endParaRPr kumimoji="1" lang="ja-JP" altLang="en-US" sz="2000" dirty="0"/>
          </a:p>
        </p:txBody>
      </p:sp>
      <p:graphicFrame>
        <p:nvGraphicFramePr>
          <p:cNvPr id="4" name="表 3">
            <a:extLst>
              <a:ext uri="{FF2B5EF4-FFF2-40B4-BE49-F238E27FC236}">
                <a16:creationId xmlns:a16="http://schemas.microsoft.com/office/drawing/2014/main" id="{0098F17F-A492-4F11-8E77-7DA79A906C5D}"/>
              </a:ext>
            </a:extLst>
          </p:cNvPr>
          <p:cNvGraphicFramePr>
            <a:graphicFrameLocks noGrp="1"/>
          </p:cNvGraphicFramePr>
          <p:nvPr>
            <p:extLst>
              <p:ext uri="{D42A27DB-BD31-4B8C-83A1-F6EECF244321}">
                <p14:modId xmlns:p14="http://schemas.microsoft.com/office/powerpoint/2010/main" val="1573104724"/>
              </p:ext>
            </p:extLst>
          </p:nvPr>
        </p:nvGraphicFramePr>
        <p:xfrm>
          <a:off x="755576" y="5158185"/>
          <a:ext cx="5323720" cy="919480"/>
        </p:xfrm>
        <a:graphic>
          <a:graphicData uri="http://schemas.openxmlformats.org/drawingml/2006/table">
            <a:tbl>
              <a:tblPr firstRow="1" firstCol="1" bandRow="1">
                <a:tableStyleId>{5C22544A-7EE6-4342-B048-85BDC9FD1C3A}</a:tableStyleId>
              </a:tblPr>
              <a:tblGrid>
                <a:gridCol w="1617980">
                  <a:extLst>
                    <a:ext uri="{9D8B030D-6E8A-4147-A177-3AD203B41FA5}">
                      <a16:colId xmlns:a16="http://schemas.microsoft.com/office/drawing/2014/main" val="2002854366"/>
                    </a:ext>
                  </a:extLst>
                </a:gridCol>
                <a:gridCol w="926435">
                  <a:extLst>
                    <a:ext uri="{9D8B030D-6E8A-4147-A177-3AD203B41FA5}">
                      <a16:colId xmlns:a16="http://schemas.microsoft.com/office/drawing/2014/main" val="3168035764"/>
                    </a:ext>
                  </a:extLst>
                </a:gridCol>
                <a:gridCol w="926435">
                  <a:extLst>
                    <a:ext uri="{9D8B030D-6E8A-4147-A177-3AD203B41FA5}">
                      <a16:colId xmlns:a16="http://schemas.microsoft.com/office/drawing/2014/main" val="3384407338"/>
                    </a:ext>
                  </a:extLst>
                </a:gridCol>
                <a:gridCol w="926435">
                  <a:extLst>
                    <a:ext uri="{9D8B030D-6E8A-4147-A177-3AD203B41FA5}">
                      <a16:colId xmlns:a16="http://schemas.microsoft.com/office/drawing/2014/main" val="1515443372"/>
                    </a:ext>
                  </a:extLst>
                </a:gridCol>
                <a:gridCol w="926435">
                  <a:extLst>
                    <a:ext uri="{9D8B030D-6E8A-4147-A177-3AD203B41FA5}">
                      <a16:colId xmlns:a16="http://schemas.microsoft.com/office/drawing/2014/main" val="1465828028"/>
                    </a:ext>
                  </a:extLst>
                </a:gridCol>
              </a:tblGrid>
              <a:tr h="370840">
                <a:tc>
                  <a:txBody>
                    <a:bodyPr/>
                    <a:lstStyle/>
                    <a:p>
                      <a:pPr algn="ctr"/>
                      <a:r>
                        <a:rPr kumimoji="1" lang="ja-JP" altLang="en-US" dirty="0"/>
                        <a:t>確率変数</a:t>
                      </a:r>
                      <a:r>
                        <a:rPr kumimoji="1" lang="ja-JP" altLang="en-US" dirty="0" err="1"/>
                        <a:t>ｘ</a:t>
                      </a:r>
                      <a:endParaRPr kumimoji="1" lang="en-US" altLang="ja-JP" dirty="0"/>
                    </a:p>
                    <a:p>
                      <a:pPr algn="ctr"/>
                      <a:r>
                        <a:rPr kumimoji="1" lang="ja-JP" altLang="en-US" sz="1200" dirty="0"/>
                        <a:t>（</a:t>
                      </a:r>
                      <a:r>
                        <a:rPr kumimoji="1" lang="en-US" altLang="ja-JP" sz="1200" dirty="0"/>
                        <a:t>3</a:t>
                      </a:r>
                      <a:r>
                        <a:rPr kumimoji="1" lang="ja-JP" altLang="en-US" sz="1200" dirty="0"/>
                        <a:t>の倍数が出る回数</a:t>
                      </a:r>
                      <a:r>
                        <a:rPr kumimoji="1" lang="en-US" altLang="ja-JP" sz="1200" dirty="0"/>
                        <a:t>)</a:t>
                      </a:r>
                    </a:p>
                  </a:txBody>
                  <a:tcPr anchor="ctr"/>
                </a:tc>
                <a:tc>
                  <a:txBody>
                    <a:bodyPr/>
                    <a:lstStyle/>
                    <a:p>
                      <a:pPr algn="ctr"/>
                      <a:r>
                        <a:rPr kumimoji="1" lang="en-US" altLang="ja-JP" dirty="0"/>
                        <a:t>0</a:t>
                      </a:r>
                      <a:r>
                        <a:rPr kumimoji="1" lang="ja-JP" altLang="en-US" dirty="0"/>
                        <a:t>回</a:t>
                      </a:r>
                    </a:p>
                  </a:txBody>
                  <a:tcPr anchor="ctr"/>
                </a:tc>
                <a:tc>
                  <a:txBody>
                    <a:bodyPr/>
                    <a:lstStyle/>
                    <a:p>
                      <a:pPr algn="ctr"/>
                      <a:r>
                        <a:rPr kumimoji="1" lang="en-US" altLang="ja-JP" dirty="0"/>
                        <a:t>1</a:t>
                      </a:r>
                      <a:r>
                        <a:rPr kumimoji="1" lang="ja-JP" altLang="en-US" dirty="0"/>
                        <a:t>回</a:t>
                      </a:r>
                    </a:p>
                  </a:txBody>
                  <a:tcPr anchor="ctr"/>
                </a:tc>
                <a:tc>
                  <a:txBody>
                    <a:bodyPr/>
                    <a:lstStyle/>
                    <a:p>
                      <a:pPr algn="ctr"/>
                      <a:r>
                        <a:rPr kumimoji="1" lang="en-US" altLang="ja-JP" dirty="0"/>
                        <a:t>2</a:t>
                      </a:r>
                      <a:r>
                        <a:rPr kumimoji="1" lang="ja-JP" altLang="en-US" dirty="0"/>
                        <a:t>回</a:t>
                      </a:r>
                    </a:p>
                  </a:txBody>
                  <a:tcPr anchor="ctr"/>
                </a:tc>
                <a:tc>
                  <a:txBody>
                    <a:bodyPr/>
                    <a:lstStyle/>
                    <a:p>
                      <a:pPr algn="ctr"/>
                      <a:r>
                        <a:rPr kumimoji="1" lang="en-US" altLang="ja-JP" dirty="0"/>
                        <a:t>3</a:t>
                      </a:r>
                      <a:r>
                        <a:rPr kumimoji="1" lang="ja-JP" altLang="en-US" dirty="0"/>
                        <a:t>回</a:t>
                      </a:r>
                    </a:p>
                  </a:txBody>
                  <a:tcPr anchor="ctr"/>
                </a:tc>
                <a:extLst>
                  <a:ext uri="{0D108BD9-81ED-4DB2-BD59-A6C34878D82A}">
                    <a16:rowId xmlns:a16="http://schemas.microsoft.com/office/drawing/2014/main" val="1616674729"/>
                  </a:ext>
                </a:extLst>
              </a:tr>
              <a:tr h="370840">
                <a:tc>
                  <a:txBody>
                    <a:bodyPr/>
                    <a:lstStyle/>
                    <a:p>
                      <a:pPr algn="ctr"/>
                      <a:r>
                        <a:rPr kumimoji="1" lang="ja-JP" altLang="en-US" dirty="0"/>
                        <a:t>確率</a:t>
                      </a:r>
                      <a:r>
                        <a:rPr kumimoji="1" lang="en-US" altLang="ja-JP" dirty="0"/>
                        <a:t>P(x)</a:t>
                      </a:r>
                      <a:endParaRPr kumimoji="1" lang="ja-JP" altLang="en-US" dirty="0"/>
                    </a:p>
                  </a:txBody>
                  <a:tcPr anchor="ctr"/>
                </a:tc>
                <a:tc>
                  <a:txBody>
                    <a:bodyPr/>
                    <a:lstStyle/>
                    <a:p>
                      <a:pPr algn="ctr"/>
                      <a:r>
                        <a:rPr kumimoji="1" lang="en-US" altLang="ja-JP" dirty="0"/>
                        <a:t>0.296</a:t>
                      </a:r>
                      <a:endParaRPr kumimoji="1" lang="ja-JP" altLang="en-US" dirty="0"/>
                    </a:p>
                  </a:txBody>
                  <a:tcPr anchor="ctr"/>
                </a:tc>
                <a:tc>
                  <a:txBody>
                    <a:bodyPr/>
                    <a:lstStyle/>
                    <a:p>
                      <a:pPr algn="ctr"/>
                      <a:r>
                        <a:rPr kumimoji="1" lang="en-US" altLang="ja-JP" dirty="0"/>
                        <a:t>0.444</a:t>
                      </a:r>
                      <a:endParaRPr kumimoji="1" lang="ja-JP" altLang="en-US" dirty="0"/>
                    </a:p>
                  </a:txBody>
                  <a:tcPr anchor="ctr"/>
                </a:tc>
                <a:tc>
                  <a:txBody>
                    <a:bodyPr/>
                    <a:lstStyle/>
                    <a:p>
                      <a:pPr algn="ctr"/>
                      <a:r>
                        <a:rPr kumimoji="1" lang="en-US" altLang="ja-JP" dirty="0"/>
                        <a:t>0.222</a:t>
                      </a:r>
                      <a:endParaRPr kumimoji="1" lang="ja-JP" altLang="en-US" dirty="0"/>
                    </a:p>
                  </a:txBody>
                  <a:tcPr anchor="ctr"/>
                </a:tc>
                <a:tc>
                  <a:txBody>
                    <a:bodyPr/>
                    <a:lstStyle/>
                    <a:p>
                      <a:pPr algn="ctr"/>
                      <a:r>
                        <a:rPr kumimoji="1" lang="en-US" altLang="ja-JP" dirty="0"/>
                        <a:t>0.037</a:t>
                      </a:r>
                      <a:endParaRPr kumimoji="1" lang="ja-JP" altLang="en-US" dirty="0"/>
                    </a:p>
                  </a:txBody>
                  <a:tcPr anchor="ctr"/>
                </a:tc>
                <a:extLst>
                  <a:ext uri="{0D108BD9-81ED-4DB2-BD59-A6C34878D82A}">
                    <a16:rowId xmlns:a16="http://schemas.microsoft.com/office/drawing/2014/main" val="734948712"/>
                  </a:ext>
                </a:extLst>
              </a:tr>
            </a:tbl>
          </a:graphicData>
        </a:graphic>
      </p:graphicFrame>
      <p:pic>
        <p:nvPicPr>
          <p:cNvPr id="7170" name="Picture 2" descr="37511506982">
            <a:extLst>
              <a:ext uri="{FF2B5EF4-FFF2-40B4-BE49-F238E27FC236}">
                <a16:creationId xmlns:a16="http://schemas.microsoft.com/office/drawing/2014/main" id="{FDE3325A-C857-4828-97B8-312F90E85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324" y="4560798"/>
            <a:ext cx="2232248" cy="1676514"/>
          </a:xfrm>
          <a:prstGeom prst="rect">
            <a:avLst/>
          </a:prstGeom>
          <a:noFill/>
          <a:extLst>
            <a:ext uri="{909E8E84-426E-40DD-AFC4-6F175D3DCCD1}">
              <a14:hiddenFill xmlns:a14="http://schemas.microsoft.com/office/drawing/2010/main">
                <a:solidFill>
                  <a:srgbClr val="FFFFFF"/>
                </a:solidFill>
              </a14:hiddenFill>
            </a:ext>
          </a:extLst>
        </p:spPr>
      </p:pic>
      <p:sp>
        <p:nvSpPr>
          <p:cNvPr id="6" name="コンテンツ プレースホルダー 2">
            <a:extLst>
              <a:ext uri="{FF2B5EF4-FFF2-40B4-BE49-F238E27FC236}">
                <a16:creationId xmlns:a16="http://schemas.microsoft.com/office/drawing/2014/main" id="{E7403EFD-6401-4788-B798-F8B81A6881E8}"/>
              </a:ext>
            </a:extLst>
          </p:cNvPr>
          <p:cNvSpPr txBox="1">
            <a:spLocks/>
          </p:cNvSpPr>
          <p:nvPr/>
        </p:nvSpPr>
        <p:spPr bwMode="auto">
          <a:xfrm>
            <a:off x="487225" y="3267546"/>
            <a:ext cx="8280920" cy="12299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000" kern="0" dirty="0"/>
              <a:t>答え：</a:t>
            </a:r>
            <a:r>
              <a:rPr lang="en-US" altLang="ja-JP" sz="2000" kern="0" dirty="0">
                <a:solidFill>
                  <a:srgbClr val="FFFF00"/>
                </a:solidFill>
              </a:rPr>
              <a:t>3</a:t>
            </a:r>
            <a:r>
              <a:rPr lang="ja-JP" altLang="en-US" sz="2000" kern="0" dirty="0">
                <a:solidFill>
                  <a:srgbClr val="FFFF00"/>
                </a:solidFill>
              </a:rPr>
              <a:t>の倍数が出る確率</a:t>
            </a:r>
            <a:r>
              <a:rPr lang="en-US" altLang="ja-JP" sz="2000" kern="0" dirty="0">
                <a:solidFill>
                  <a:srgbClr val="FFFF00"/>
                </a:solidFill>
              </a:rPr>
              <a:t>p</a:t>
            </a:r>
            <a:r>
              <a:rPr lang="ja-JP" altLang="en-US" sz="2000" kern="0" dirty="0">
                <a:solidFill>
                  <a:srgbClr val="FFFF00"/>
                </a:solidFill>
              </a:rPr>
              <a:t>は</a:t>
            </a:r>
            <a:r>
              <a:rPr lang="en-US" altLang="ja-JP" sz="2000" kern="0" dirty="0">
                <a:solidFill>
                  <a:srgbClr val="FFFF00"/>
                </a:solidFill>
              </a:rPr>
              <a:t>1/3</a:t>
            </a:r>
            <a:r>
              <a:rPr lang="ja-JP" altLang="en-US" sz="2000" kern="0" dirty="0"/>
              <a:t>なので，</a:t>
            </a:r>
            <a:r>
              <a:rPr lang="ja-JP" altLang="en-US" sz="2000" kern="0" dirty="0">
                <a:solidFill>
                  <a:srgbClr val="FFC000"/>
                </a:solidFill>
              </a:rPr>
              <a:t>出ない確率</a:t>
            </a:r>
            <a:r>
              <a:rPr lang="en-US" altLang="ja-JP" sz="2000" kern="0" dirty="0">
                <a:solidFill>
                  <a:srgbClr val="FFC000"/>
                </a:solidFill>
              </a:rPr>
              <a:t>(1-p)</a:t>
            </a:r>
            <a:r>
              <a:rPr lang="ja-JP" altLang="en-US" sz="2000" kern="0" dirty="0">
                <a:solidFill>
                  <a:srgbClr val="FFC000"/>
                </a:solidFill>
              </a:rPr>
              <a:t>は</a:t>
            </a:r>
            <a:r>
              <a:rPr lang="en-US" altLang="ja-JP" sz="2000" kern="0" dirty="0">
                <a:solidFill>
                  <a:srgbClr val="FFC000"/>
                </a:solidFill>
              </a:rPr>
              <a:t>2/3</a:t>
            </a:r>
            <a:r>
              <a:rPr lang="ja-JP" altLang="en-US" sz="2000" kern="0" dirty="0"/>
              <a:t>となる。</a:t>
            </a:r>
            <a:endParaRPr lang="en-US" altLang="ja-JP" sz="2000" kern="0" dirty="0"/>
          </a:p>
          <a:p>
            <a:pPr marL="0" indent="0">
              <a:buNone/>
            </a:pPr>
            <a:r>
              <a:rPr lang="en-US" altLang="ja-JP" sz="2000" kern="0" dirty="0"/>
              <a:t>P(0)=</a:t>
            </a:r>
            <a:r>
              <a:rPr lang="en-US" altLang="ja-JP" sz="2000" baseline="-25000" dirty="0"/>
              <a:t>3</a:t>
            </a:r>
            <a:r>
              <a:rPr lang="en-US" altLang="ja-JP" sz="2000" dirty="0"/>
              <a:t>C</a:t>
            </a:r>
            <a:r>
              <a:rPr lang="en-US" altLang="ja-JP" sz="2000" baseline="-25000" dirty="0"/>
              <a:t>0</a:t>
            </a:r>
            <a:r>
              <a:rPr lang="en-US" altLang="ja-JP" sz="2000" dirty="0">
                <a:solidFill>
                  <a:srgbClr val="FFFF00"/>
                </a:solidFill>
              </a:rPr>
              <a:t>(1/3)</a:t>
            </a:r>
            <a:r>
              <a:rPr lang="en-US" altLang="ja-JP" sz="2000" baseline="30000" dirty="0">
                <a:solidFill>
                  <a:srgbClr val="FFFF00"/>
                </a:solidFill>
              </a:rPr>
              <a:t>0</a:t>
            </a:r>
            <a:r>
              <a:rPr lang="en-US" altLang="ja-JP" sz="2000" dirty="0">
                <a:solidFill>
                  <a:srgbClr val="FFC000"/>
                </a:solidFill>
              </a:rPr>
              <a:t>(2/3)</a:t>
            </a:r>
            <a:r>
              <a:rPr lang="en-US" altLang="ja-JP" sz="2000" baseline="30000" dirty="0">
                <a:solidFill>
                  <a:srgbClr val="FFC000"/>
                </a:solidFill>
              </a:rPr>
              <a:t>3</a:t>
            </a:r>
            <a:r>
              <a:rPr lang="en-US" altLang="ja-JP" sz="2000" dirty="0"/>
              <a:t>=1×1×(2/3)</a:t>
            </a:r>
            <a:r>
              <a:rPr lang="en-US" altLang="ja-JP" sz="2000" baseline="30000" dirty="0"/>
              <a:t>3</a:t>
            </a:r>
            <a:r>
              <a:rPr lang="ja-JP" altLang="en-US" sz="2000" baseline="30000" dirty="0"/>
              <a:t>　　　</a:t>
            </a:r>
            <a:r>
              <a:rPr lang="en-US" altLang="ja-JP" sz="2000" dirty="0"/>
              <a:t>P(1)=</a:t>
            </a:r>
            <a:r>
              <a:rPr lang="en-US" altLang="ja-JP" sz="2000" baseline="-25000" dirty="0"/>
              <a:t>3</a:t>
            </a:r>
            <a:r>
              <a:rPr lang="en-US" altLang="ja-JP" sz="2000" dirty="0"/>
              <a:t>C</a:t>
            </a:r>
            <a:r>
              <a:rPr lang="en-US" altLang="ja-JP" sz="2000" baseline="-25000" dirty="0"/>
              <a:t>1</a:t>
            </a:r>
            <a:r>
              <a:rPr lang="en-US" altLang="ja-JP" sz="2000" dirty="0">
                <a:solidFill>
                  <a:srgbClr val="FFFF00"/>
                </a:solidFill>
              </a:rPr>
              <a:t>(1/3)</a:t>
            </a:r>
            <a:r>
              <a:rPr lang="en-US" altLang="ja-JP" sz="2000" baseline="30000" dirty="0">
                <a:solidFill>
                  <a:srgbClr val="FFFF00"/>
                </a:solidFill>
              </a:rPr>
              <a:t>1</a:t>
            </a:r>
            <a:r>
              <a:rPr lang="en-US" altLang="ja-JP" sz="2000" dirty="0">
                <a:solidFill>
                  <a:srgbClr val="FFC000"/>
                </a:solidFill>
              </a:rPr>
              <a:t>(2/3)</a:t>
            </a:r>
            <a:r>
              <a:rPr lang="en-US" altLang="ja-JP" sz="2000" baseline="30000" dirty="0">
                <a:solidFill>
                  <a:srgbClr val="FFC000"/>
                </a:solidFill>
              </a:rPr>
              <a:t>2</a:t>
            </a:r>
            <a:r>
              <a:rPr lang="en-US" altLang="ja-JP" sz="2000" dirty="0"/>
              <a:t>=3×(1/3)×(2/3)</a:t>
            </a:r>
            <a:r>
              <a:rPr lang="en-US" altLang="ja-JP" sz="2000" baseline="30000" dirty="0"/>
              <a:t>2</a:t>
            </a:r>
            <a:r>
              <a:rPr lang="ja-JP" altLang="en-US" sz="2000" dirty="0"/>
              <a:t>　　　　　</a:t>
            </a:r>
            <a:endParaRPr lang="en-US" altLang="ja-JP" sz="2000" dirty="0"/>
          </a:p>
          <a:p>
            <a:pPr marL="0" indent="0">
              <a:buNone/>
            </a:pPr>
            <a:r>
              <a:rPr lang="en-US" altLang="ja-JP" sz="2000" kern="0" dirty="0"/>
              <a:t>P(2)=</a:t>
            </a:r>
            <a:r>
              <a:rPr lang="en-US" altLang="ja-JP" sz="2000" baseline="-25000" dirty="0"/>
              <a:t>3</a:t>
            </a:r>
            <a:r>
              <a:rPr lang="en-US" altLang="ja-JP" sz="2000" dirty="0"/>
              <a:t>C</a:t>
            </a:r>
            <a:r>
              <a:rPr lang="en-US" altLang="ja-JP" sz="2000" baseline="-25000" dirty="0"/>
              <a:t>2</a:t>
            </a:r>
            <a:r>
              <a:rPr lang="en-US" altLang="ja-JP" sz="2000" dirty="0">
                <a:solidFill>
                  <a:srgbClr val="FFFF00"/>
                </a:solidFill>
              </a:rPr>
              <a:t>(1/3)</a:t>
            </a:r>
            <a:r>
              <a:rPr lang="en-US" altLang="ja-JP" sz="2000" baseline="30000" dirty="0">
                <a:solidFill>
                  <a:srgbClr val="FFFF00"/>
                </a:solidFill>
              </a:rPr>
              <a:t>2</a:t>
            </a:r>
            <a:r>
              <a:rPr lang="en-US" altLang="ja-JP" sz="2000" dirty="0">
                <a:solidFill>
                  <a:srgbClr val="FFC000"/>
                </a:solidFill>
              </a:rPr>
              <a:t>(2/3)</a:t>
            </a:r>
            <a:r>
              <a:rPr lang="en-US" altLang="ja-JP" sz="2000" baseline="30000" dirty="0">
                <a:solidFill>
                  <a:srgbClr val="FFC000"/>
                </a:solidFill>
              </a:rPr>
              <a:t>1</a:t>
            </a:r>
            <a:r>
              <a:rPr lang="en-US" altLang="ja-JP" sz="2000" dirty="0"/>
              <a:t>=3×(1/3)</a:t>
            </a:r>
            <a:r>
              <a:rPr lang="en-US" altLang="ja-JP" sz="2000" baseline="30000" dirty="0"/>
              <a:t>2</a:t>
            </a:r>
            <a:r>
              <a:rPr lang="en-US" altLang="ja-JP" sz="2000" dirty="0"/>
              <a:t>×(2/3)</a:t>
            </a:r>
            <a:r>
              <a:rPr lang="ja-JP" altLang="en-US" sz="2000" dirty="0"/>
              <a:t>　</a:t>
            </a:r>
            <a:r>
              <a:rPr lang="en-US" altLang="ja-JP" sz="2000" dirty="0"/>
              <a:t>P(3)=</a:t>
            </a:r>
            <a:r>
              <a:rPr lang="en-US" altLang="ja-JP" baseline="-25000" dirty="0"/>
              <a:t> </a:t>
            </a:r>
            <a:r>
              <a:rPr lang="en-US" altLang="ja-JP" sz="2000" baseline="-25000" dirty="0"/>
              <a:t>3</a:t>
            </a:r>
            <a:r>
              <a:rPr lang="en-US" altLang="ja-JP" sz="2000" dirty="0"/>
              <a:t>C</a:t>
            </a:r>
            <a:r>
              <a:rPr lang="en-US" altLang="ja-JP" sz="2000" baseline="-25000" dirty="0"/>
              <a:t>3</a:t>
            </a:r>
            <a:r>
              <a:rPr lang="en-US" altLang="ja-JP" sz="2000" dirty="0">
                <a:solidFill>
                  <a:srgbClr val="FFFF00"/>
                </a:solidFill>
              </a:rPr>
              <a:t>(1/3)</a:t>
            </a:r>
            <a:r>
              <a:rPr lang="en-US" altLang="ja-JP" sz="2000" baseline="30000" dirty="0">
                <a:solidFill>
                  <a:srgbClr val="FFFF00"/>
                </a:solidFill>
              </a:rPr>
              <a:t>3</a:t>
            </a:r>
            <a:r>
              <a:rPr lang="en-US" altLang="ja-JP" sz="2000" dirty="0">
                <a:solidFill>
                  <a:srgbClr val="FFC000"/>
                </a:solidFill>
              </a:rPr>
              <a:t>(2/3)</a:t>
            </a:r>
            <a:r>
              <a:rPr lang="en-US" altLang="ja-JP" sz="2000" baseline="30000" dirty="0">
                <a:solidFill>
                  <a:srgbClr val="FFC000"/>
                </a:solidFill>
              </a:rPr>
              <a:t>0</a:t>
            </a:r>
            <a:r>
              <a:rPr lang="en-US" altLang="ja-JP" sz="2000" dirty="0"/>
              <a:t>=1×(1/3)×1</a:t>
            </a:r>
            <a:endParaRPr lang="ja-JP" altLang="en-US" sz="2000" kern="0" dirty="0"/>
          </a:p>
        </p:txBody>
      </p:sp>
      <p:sp>
        <p:nvSpPr>
          <p:cNvPr id="7" name="正方形/長方形 6">
            <a:extLst>
              <a:ext uri="{FF2B5EF4-FFF2-40B4-BE49-F238E27FC236}">
                <a16:creationId xmlns:a16="http://schemas.microsoft.com/office/drawing/2014/main" id="{97D341D7-5D04-4048-B9FA-EFDADFF5B671}"/>
              </a:ext>
            </a:extLst>
          </p:cNvPr>
          <p:cNvSpPr/>
          <p:nvPr/>
        </p:nvSpPr>
        <p:spPr>
          <a:xfrm>
            <a:off x="990600" y="4564589"/>
            <a:ext cx="3409908" cy="400110"/>
          </a:xfrm>
          <a:prstGeom prst="rect">
            <a:avLst/>
          </a:prstGeom>
          <a:solidFill>
            <a:srgbClr val="00B050"/>
          </a:solidFill>
        </p:spPr>
        <p:txBody>
          <a:bodyPr wrap="none">
            <a:spAutoFit/>
          </a:bodyPr>
          <a:lstStyle/>
          <a:p>
            <a:r>
              <a:rPr lang="en-US" altLang="ja-JP" sz="2000" dirty="0">
                <a:solidFill>
                  <a:schemeClr val="bg1"/>
                </a:solidFill>
                <a:latin typeface="+mj-ea"/>
                <a:ea typeface="+mj-ea"/>
                <a:cs typeface="Times New Roman" panose="02020603050405020304" pitchFamily="18" charset="0"/>
              </a:rPr>
              <a:t>=BINOM.DIST</a:t>
            </a:r>
            <a:r>
              <a:rPr lang="ja-JP" altLang="ja-JP" sz="2000" dirty="0">
                <a:solidFill>
                  <a:schemeClr val="bg1"/>
                </a:solidFill>
                <a:latin typeface="+mj-ea"/>
                <a:ea typeface="+mj-ea"/>
                <a:cs typeface="Times New Roman" panose="02020603050405020304" pitchFamily="18" charset="0"/>
              </a:rPr>
              <a:t>（</a:t>
            </a:r>
            <a:r>
              <a:rPr lang="en-US" altLang="ja-JP" sz="2000" dirty="0">
                <a:solidFill>
                  <a:srgbClr val="FFFF00"/>
                </a:solidFill>
                <a:latin typeface="+mj-ea"/>
                <a:ea typeface="+mj-ea"/>
                <a:cs typeface="Times New Roman" panose="02020603050405020304" pitchFamily="18" charset="0"/>
              </a:rPr>
              <a:t>2</a:t>
            </a:r>
            <a:r>
              <a:rPr lang="en-US" altLang="ja-JP" sz="2000" dirty="0">
                <a:solidFill>
                  <a:schemeClr val="bg1"/>
                </a:solidFill>
                <a:latin typeface="+mj-ea"/>
                <a:ea typeface="+mj-ea"/>
                <a:cs typeface="Times New Roman" panose="02020603050405020304" pitchFamily="18" charset="0"/>
              </a:rPr>
              <a:t>,3,</a:t>
            </a:r>
            <a:r>
              <a:rPr lang="en-US" altLang="ja-JP" sz="2000" dirty="0">
                <a:solidFill>
                  <a:srgbClr val="FFFF00"/>
                </a:solidFill>
                <a:latin typeface="+mj-ea"/>
                <a:ea typeface="+mj-ea"/>
                <a:cs typeface="Times New Roman" panose="02020603050405020304" pitchFamily="18" charset="0"/>
              </a:rPr>
              <a:t>1/3</a:t>
            </a:r>
            <a:r>
              <a:rPr lang="en-US" altLang="ja-JP" sz="2000" dirty="0">
                <a:solidFill>
                  <a:schemeClr val="bg1"/>
                </a:solidFill>
                <a:latin typeface="+mj-ea"/>
                <a:ea typeface="+mj-ea"/>
                <a:cs typeface="Times New Roman" panose="02020603050405020304" pitchFamily="18" charset="0"/>
              </a:rPr>
              <a:t>,FALSE)</a:t>
            </a:r>
            <a:endParaRPr lang="ja-JP" altLang="en-US" sz="2000" dirty="0">
              <a:solidFill>
                <a:schemeClr val="bg1"/>
              </a:solidFill>
              <a:latin typeface="+mj-ea"/>
              <a:ea typeface="+mj-ea"/>
            </a:endParaRPr>
          </a:p>
        </p:txBody>
      </p:sp>
      <p:cxnSp>
        <p:nvCxnSpPr>
          <p:cNvPr id="9" name="コネクタ: 曲線 8">
            <a:extLst>
              <a:ext uri="{FF2B5EF4-FFF2-40B4-BE49-F238E27FC236}">
                <a16:creationId xmlns:a16="http://schemas.microsoft.com/office/drawing/2014/main" id="{CF52F971-319F-4588-9E96-96A6414871E8}"/>
              </a:ext>
            </a:extLst>
          </p:cNvPr>
          <p:cNvCxnSpPr>
            <a:cxnSpLocks/>
          </p:cNvCxnSpPr>
          <p:nvPr/>
        </p:nvCxnSpPr>
        <p:spPr>
          <a:xfrm rot="16200000" flipV="1">
            <a:off x="897121" y="4353482"/>
            <a:ext cx="292974" cy="288032"/>
          </a:xfrm>
          <a:prstGeom prst="curvedConnector3">
            <a:avLst>
              <a:gd name="adj1" fmla="val 50000"/>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004FA90-5873-4080-83B2-B43C000479A9}"/>
              </a:ext>
            </a:extLst>
          </p:cNvPr>
          <p:cNvSpPr txBox="1"/>
          <p:nvPr/>
        </p:nvSpPr>
        <p:spPr>
          <a:xfrm>
            <a:off x="4055857" y="3073884"/>
            <a:ext cx="3275256"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サイコロ</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面のうち</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1/3</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面は</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の倍数</a:t>
            </a:r>
          </a:p>
        </p:txBody>
      </p:sp>
      <p:cxnSp>
        <p:nvCxnSpPr>
          <p:cNvPr id="16" name="コネクタ: 曲線 15">
            <a:extLst>
              <a:ext uri="{FF2B5EF4-FFF2-40B4-BE49-F238E27FC236}">
                <a16:creationId xmlns:a16="http://schemas.microsoft.com/office/drawing/2014/main" id="{CE1EEBE5-875C-488F-89CE-84ACD3961015}"/>
              </a:ext>
            </a:extLst>
          </p:cNvPr>
          <p:cNvCxnSpPr>
            <a:cxnSpLocks/>
          </p:cNvCxnSpPr>
          <p:nvPr/>
        </p:nvCxnSpPr>
        <p:spPr>
          <a:xfrm rot="10800000" flipV="1">
            <a:off x="3872717" y="3218874"/>
            <a:ext cx="218280" cy="178174"/>
          </a:xfrm>
          <a:prstGeom prst="curvedConnector3">
            <a:avLst>
              <a:gd name="adj1" fmla="val 9904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712DC00B-BAF3-4385-89EB-63E6FD2C73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9239" y="525785"/>
            <a:ext cx="1343747" cy="1343747"/>
          </a:xfrm>
          <a:prstGeom prst="rect">
            <a:avLst/>
          </a:prstGeom>
        </p:spPr>
      </p:pic>
    </p:spTree>
    <p:extLst>
      <p:ext uri="{BB962C8B-B14F-4D97-AF65-F5344CB8AC3E}">
        <p14:creationId xmlns:p14="http://schemas.microsoft.com/office/powerpoint/2010/main" val="22429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984AC-4897-4AD0-9EF7-A206BB4BC18A}"/>
              </a:ext>
            </a:extLst>
          </p:cNvPr>
          <p:cNvSpPr>
            <a:spLocks noGrp="1"/>
          </p:cNvSpPr>
          <p:nvPr>
            <p:ph type="title"/>
          </p:nvPr>
        </p:nvSpPr>
        <p:spPr/>
        <p:txBody>
          <a:bodyPr/>
          <a:lstStyle/>
          <a:p>
            <a:r>
              <a:rPr kumimoji="1" lang="ja-JP" altLang="en-US" dirty="0"/>
              <a:t>正規分布への近似</a:t>
            </a:r>
          </a:p>
        </p:txBody>
      </p:sp>
      <p:sp>
        <p:nvSpPr>
          <p:cNvPr id="3" name="コンテンツ プレースホルダー 2">
            <a:extLst>
              <a:ext uri="{FF2B5EF4-FFF2-40B4-BE49-F238E27FC236}">
                <a16:creationId xmlns:a16="http://schemas.microsoft.com/office/drawing/2014/main" id="{3F184E42-59BA-4CC5-A1F4-1C26CE7B9688}"/>
              </a:ext>
            </a:extLst>
          </p:cNvPr>
          <p:cNvSpPr>
            <a:spLocks noGrp="1"/>
          </p:cNvSpPr>
          <p:nvPr>
            <p:ph idx="1"/>
          </p:nvPr>
        </p:nvSpPr>
        <p:spPr>
          <a:xfrm>
            <a:off x="467544" y="1914600"/>
            <a:ext cx="8207408" cy="1443608"/>
          </a:xfrm>
        </p:spPr>
        <p:txBody>
          <a:bodyPr/>
          <a:lstStyle/>
          <a:p>
            <a:pPr marL="0" indent="0">
              <a:buNone/>
            </a:pPr>
            <a:r>
              <a:rPr kumimoji="1" lang="ja-JP" altLang="en-US" sz="2200" dirty="0"/>
              <a:t>二項分布の</a:t>
            </a:r>
            <a:r>
              <a:rPr kumimoji="1" lang="ja-JP" altLang="en-US" sz="2200" dirty="0">
                <a:solidFill>
                  <a:srgbClr val="FF0000"/>
                </a:solidFill>
              </a:rPr>
              <a:t>短所</a:t>
            </a:r>
            <a:r>
              <a:rPr kumimoji="1" lang="ja-JP" altLang="en-US" sz="2200" dirty="0"/>
              <a:t>：①試行</a:t>
            </a:r>
            <a:r>
              <a:rPr kumimoji="1" lang="en-US" altLang="ja-JP" sz="2200" dirty="0"/>
              <a:t>n</a:t>
            </a:r>
            <a:r>
              <a:rPr kumimoji="1" lang="ja-JP" altLang="en-US" sz="2200" dirty="0"/>
              <a:t>が大きいと階乗計算が大変</a:t>
            </a:r>
            <a:endParaRPr kumimoji="1" lang="en-US" altLang="ja-JP" sz="2200" dirty="0"/>
          </a:p>
          <a:p>
            <a:pPr marL="0" indent="0">
              <a:buNone/>
            </a:pPr>
            <a:r>
              <a:rPr kumimoji="1" lang="ja-JP" altLang="en-US" sz="2200" dirty="0"/>
              <a:t>　　　　　　　　　 　　②正の値の離散値しか扱えず，</a:t>
            </a:r>
            <a:r>
              <a:rPr lang="ja-JP" altLang="en-US" sz="2200" dirty="0"/>
              <a:t>上限（</a:t>
            </a:r>
            <a:r>
              <a:rPr lang="en-US" altLang="ja-JP" sz="2200" dirty="0"/>
              <a:t>n</a:t>
            </a:r>
            <a:r>
              <a:rPr lang="ja-JP" altLang="en-US" sz="2200" dirty="0"/>
              <a:t>）もある</a:t>
            </a:r>
            <a:r>
              <a:rPr kumimoji="1" lang="ja-JP" altLang="en-US" sz="2200" dirty="0"/>
              <a:t>　　　　　　　　　　　　</a:t>
            </a:r>
            <a:endParaRPr kumimoji="1" lang="en-US" altLang="ja-JP" sz="2200" dirty="0"/>
          </a:p>
          <a:p>
            <a:pPr marL="0" indent="0">
              <a:buNone/>
            </a:pPr>
            <a:r>
              <a:rPr kumimoji="1" lang="ja-JP" altLang="en-US" sz="2200" dirty="0"/>
              <a:t>　　　→（上下限のない）連続型分布関数で近似できれば解決！</a:t>
            </a:r>
            <a:endParaRPr kumimoji="1" lang="en-US" altLang="ja-JP" sz="2200" dirty="0"/>
          </a:p>
          <a:p>
            <a:pPr marL="0" indent="0">
              <a:buNone/>
            </a:pPr>
            <a:r>
              <a:rPr kumimoji="1" lang="ja-JP" altLang="en-US" sz="2200" dirty="0"/>
              <a:t>　　　→それが正規分布 </a:t>
            </a:r>
            <a:r>
              <a:rPr kumimoji="1" lang="en-US" altLang="ja-JP" sz="2200" i="1" dirty="0">
                <a:solidFill>
                  <a:srgbClr val="FFFF00"/>
                </a:solidFill>
                <a:latin typeface="Times New Roman" panose="02020603050405020304" pitchFamily="18" charset="0"/>
                <a:cs typeface="Times New Roman" panose="02020603050405020304" pitchFamily="18" charset="0"/>
              </a:rPr>
              <a:t>N</a:t>
            </a:r>
            <a:r>
              <a:rPr kumimoji="1" lang="en-US" altLang="ja-JP" sz="2200" dirty="0">
                <a:solidFill>
                  <a:srgbClr val="FFFF00"/>
                </a:solidFill>
                <a:latin typeface="Times New Roman" panose="02020603050405020304" pitchFamily="18" charset="0"/>
                <a:cs typeface="Times New Roman" panose="02020603050405020304" pitchFamily="18" charset="0"/>
              </a:rPr>
              <a:t>(</a:t>
            </a:r>
            <a:r>
              <a:rPr kumimoji="1" lang="en-US" altLang="ja-JP" sz="2200" i="1" dirty="0">
                <a:solidFill>
                  <a:srgbClr val="FFFF00"/>
                </a:solidFill>
                <a:latin typeface="Times New Roman" panose="02020603050405020304" pitchFamily="18" charset="0"/>
                <a:cs typeface="Times New Roman" panose="02020603050405020304" pitchFamily="18" charset="0"/>
              </a:rPr>
              <a:t>μ</a:t>
            </a:r>
            <a:r>
              <a:rPr kumimoji="1" lang="ja-JP" altLang="en-US" sz="2200" i="1" dirty="0" err="1">
                <a:solidFill>
                  <a:srgbClr val="FFFF00"/>
                </a:solidFill>
                <a:latin typeface="Times New Roman" panose="02020603050405020304" pitchFamily="18" charset="0"/>
                <a:cs typeface="Times New Roman" panose="02020603050405020304" pitchFamily="18" charset="0"/>
              </a:rPr>
              <a:t>，</a:t>
            </a:r>
            <a:r>
              <a:rPr kumimoji="1" lang="en-US" altLang="ja-JP" sz="2200" dirty="0">
                <a:solidFill>
                  <a:srgbClr val="FFFF00"/>
                </a:solidFill>
                <a:latin typeface="Times New Roman" panose="02020603050405020304" pitchFamily="18" charset="0"/>
                <a:cs typeface="Times New Roman" panose="02020603050405020304" pitchFamily="18" charset="0"/>
              </a:rPr>
              <a:t>σ</a:t>
            </a:r>
            <a:r>
              <a:rPr kumimoji="1" lang="en-US" altLang="ja-JP" sz="2200" baseline="30000" dirty="0">
                <a:solidFill>
                  <a:srgbClr val="FFFF00"/>
                </a:solidFill>
                <a:latin typeface="Times New Roman" panose="02020603050405020304" pitchFamily="18" charset="0"/>
                <a:cs typeface="Times New Roman" panose="02020603050405020304" pitchFamily="18" charset="0"/>
              </a:rPr>
              <a:t>2</a:t>
            </a:r>
            <a:r>
              <a:rPr kumimoji="1" lang="en-US" altLang="ja-JP" sz="2200" dirty="0">
                <a:solidFill>
                  <a:srgbClr val="FFFF00"/>
                </a:solidFill>
                <a:latin typeface="Times New Roman" panose="02020603050405020304" pitchFamily="18" charset="0"/>
                <a:cs typeface="Times New Roman" panose="02020603050405020304" pitchFamily="18" charset="0"/>
              </a:rPr>
              <a:t>)</a:t>
            </a:r>
            <a:endParaRPr kumimoji="1" lang="ja-JP" altLang="en-US" sz="22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オブジェクト 4">
            <a:extLst>
              <a:ext uri="{FF2B5EF4-FFF2-40B4-BE49-F238E27FC236}">
                <a16:creationId xmlns:a16="http://schemas.microsoft.com/office/drawing/2014/main" id="{BE0BDCFD-3EE2-437B-895B-260EBB993A9F}"/>
              </a:ext>
            </a:extLst>
          </p:cNvPr>
          <p:cNvGraphicFramePr>
            <a:graphicFrameLocks noChangeAspect="1"/>
          </p:cNvGraphicFramePr>
          <p:nvPr>
            <p:extLst>
              <p:ext uri="{D42A27DB-BD31-4B8C-83A1-F6EECF244321}">
                <p14:modId xmlns:p14="http://schemas.microsoft.com/office/powerpoint/2010/main" val="3700239278"/>
              </p:ext>
            </p:extLst>
          </p:nvPr>
        </p:nvGraphicFramePr>
        <p:xfrm>
          <a:off x="3868085" y="3582178"/>
          <a:ext cx="2808312" cy="983866"/>
        </p:xfrm>
        <a:graphic>
          <a:graphicData uri="http://schemas.openxmlformats.org/presentationml/2006/ole">
            <mc:AlternateContent xmlns:mc="http://schemas.openxmlformats.org/markup-compatibility/2006">
              <mc:Choice xmlns:v="urn:schemas-microsoft-com:vml" Requires="v">
                <p:oleObj spid="_x0000_s7373" name="Equation" r:id="rId3" imgW="1409400" imgH="495000" progId="Equation.DSMT4">
                  <p:embed/>
                </p:oleObj>
              </mc:Choice>
              <mc:Fallback>
                <p:oleObj name="Equation" r:id="rId3" imgW="1409400" imgH="495000" progId="Equation.DSMT4">
                  <p:embed/>
                  <p:pic>
                    <p:nvPicPr>
                      <p:cNvPr id="0" name="Object 1"/>
                      <p:cNvPicPr>
                        <a:picLocks noChangeAspect="1" noChangeArrowheads="1"/>
                      </p:cNvPicPr>
                      <p:nvPr/>
                    </p:nvPicPr>
                    <p:blipFill>
                      <a:blip r:embed="rId4"/>
                      <a:srcRect/>
                      <a:stretch>
                        <a:fillRect/>
                      </a:stretch>
                    </p:blipFill>
                    <p:spPr bwMode="auto">
                      <a:xfrm>
                        <a:off x="3868085" y="3582178"/>
                        <a:ext cx="2808312" cy="983866"/>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BDE2AFD1-8E58-484F-A102-CF45C1CE162C}"/>
              </a:ext>
            </a:extLst>
          </p:cNvPr>
          <p:cNvSpPr txBox="1"/>
          <p:nvPr/>
        </p:nvSpPr>
        <p:spPr>
          <a:xfrm>
            <a:off x="827584" y="3868860"/>
            <a:ext cx="3005951"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正規分布の確率密度関数</a:t>
            </a:r>
          </a:p>
        </p:txBody>
      </p:sp>
      <p:sp>
        <p:nvSpPr>
          <p:cNvPr id="8" name="正方形/長方形 7">
            <a:extLst>
              <a:ext uri="{FF2B5EF4-FFF2-40B4-BE49-F238E27FC236}">
                <a16:creationId xmlns:a16="http://schemas.microsoft.com/office/drawing/2014/main" id="{6BC8F256-6579-4AC4-86A6-5FB16FB18098}"/>
              </a:ext>
            </a:extLst>
          </p:cNvPr>
          <p:cNvSpPr/>
          <p:nvPr/>
        </p:nvSpPr>
        <p:spPr>
          <a:xfrm>
            <a:off x="3203848" y="4411721"/>
            <a:ext cx="1539977" cy="323165"/>
          </a:xfrm>
          <a:prstGeom prst="rect">
            <a:avLst/>
          </a:prstGeom>
        </p:spPr>
        <p:txBody>
          <a:bodyPr wrap="square">
            <a:spAutoFit/>
          </a:bodyPr>
          <a:lstStyle/>
          <a:p>
            <a:r>
              <a:rPr lang="ja-JP" altLang="ja-JP" sz="1500" dirty="0">
                <a:solidFill>
                  <a:srgbClr val="FFC000"/>
                </a:solidFill>
                <a:latin typeface="+mj-ea"/>
                <a:ea typeface="+mj-ea"/>
                <a:cs typeface="Times New Roman" panose="02020603050405020304" pitchFamily="18" charset="0"/>
              </a:rPr>
              <a:t>連続型確率変数</a:t>
            </a:r>
            <a:endParaRPr lang="ja-JP" altLang="en-US" sz="1500" dirty="0">
              <a:solidFill>
                <a:srgbClr val="FFC000"/>
              </a:solidFill>
              <a:latin typeface="+mj-ea"/>
              <a:ea typeface="+mj-ea"/>
            </a:endParaRPr>
          </a:p>
        </p:txBody>
      </p:sp>
      <p:sp>
        <p:nvSpPr>
          <p:cNvPr id="9" name="正方形/長方形 8">
            <a:extLst>
              <a:ext uri="{FF2B5EF4-FFF2-40B4-BE49-F238E27FC236}">
                <a16:creationId xmlns:a16="http://schemas.microsoft.com/office/drawing/2014/main" id="{89C20287-1CC5-4C78-9936-DC52AA59FA76}"/>
              </a:ext>
            </a:extLst>
          </p:cNvPr>
          <p:cNvSpPr/>
          <p:nvPr/>
        </p:nvSpPr>
        <p:spPr>
          <a:xfrm>
            <a:off x="6646164" y="3332022"/>
            <a:ext cx="720080" cy="323165"/>
          </a:xfrm>
          <a:prstGeom prst="rect">
            <a:avLst/>
          </a:prstGeom>
        </p:spPr>
        <p:txBody>
          <a:bodyPr wrap="square">
            <a:spAutoFit/>
          </a:bodyPr>
          <a:lstStyle/>
          <a:p>
            <a:r>
              <a:rPr lang="ja-JP" altLang="ja-JP" sz="1500" dirty="0">
                <a:solidFill>
                  <a:srgbClr val="FFC000"/>
                </a:solidFill>
                <a:latin typeface="+mj-ea"/>
                <a:ea typeface="+mj-ea"/>
                <a:cs typeface="Times New Roman" panose="02020603050405020304" pitchFamily="18" charset="0"/>
              </a:rPr>
              <a:t>平均</a:t>
            </a:r>
            <a:endParaRPr lang="ja-JP" altLang="en-US" sz="1500" dirty="0">
              <a:solidFill>
                <a:srgbClr val="FFC000"/>
              </a:solidFill>
              <a:latin typeface="+mj-ea"/>
              <a:ea typeface="+mj-ea"/>
            </a:endParaRPr>
          </a:p>
        </p:txBody>
      </p:sp>
      <p:sp>
        <p:nvSpPr>
          <p:cNvPr id="10" name="正方形/長方形 9">
            <a:extLst>
              <a:ext uri="{FF2B5EF4-FFF2-40B4-BE49-F238E27FC236}">
                <a16:creationId xmlns:a16="http://schemas.microsoft.com/office/drawing/2014/main" id="{BA761469-F74C-4862-8DB2-DA49CB296909}"/>
              </a:ext>
            </a:extLst>
          </p:cNvPr>
          <p:cNvSpPr/>
          <p:nvPr/>
        </p:nvSpPr>
        <p:spPr>
          <a:xfrm>
            <a:off x="5422079" y="4613063"/>
            <a:ext cx="576064" cy="323165"/>
          </a:xfrm>
          <a:prstGeom prst="rect">
            <a:avLst/>
          </a:prstGeom>
        </p:spPr>
        <p:txBody>
          <a:bodyPr wrap="square">
            <a:spAutoFit/>
          </a:bodyPr>
          <a:lstStyle/>
          <a:p>
            <a:r>
              <a:rPr lang="ja-JP" altLang="ja-JP" sz="1500" dirty="0">
                <a:solidFill>
                  <a:srgbClr val="FFC000"/>
                </a:solidFill>
                <a:latin typeface="+mj-ea"/>
                <a:ea typeface="+mj-ea"/>
                <a:cs typeface="Times New Roman" panose="02020603050405020304" pitchFamily="18" charset="0"/>
              </a:rPr>
              <a:t>分散</a:t>
            </a:r>
            <a:endParaRPr lang="ja-JP" altLang="en-US" sz="1500" dirty="0">
              <a:solidFill>
                <a:srgbClr val="FFC000"/>
              </a:solidFill>
              <a:latin typeface="+mj-ea"/>
              <a:ea typeface="+mj-ea"/>
            </a:endParaRPr>
          </a:p>
        </p:txBody>
      </p:sp>
      <p:sp>
        <p:nvSpPr>
          <p:cNvPr id="11" name="正方形/長方形 10">
            <a:extLst>
              <a:ext uri="{FF2B5EF4-FFF2-40B4-BE49-F238E27FC236}">
                <a16:creationId xmlns:a16="http://schemas.microsoft.com/office/drawing/2014/main" id="{01048E59-6448-47A6-8DD4-B67DCD666CA4}"/>
              </a:ext>
            </a:extLst>
          </p:cNvPr>
          <p:cNvSpPr/>
          <p:nvPr/>
        </p:nvSpPr>
        <p:spPr>
          <a:xfrm>
            <a:off x="4696399" y="4620322"/>
            <a:ext cx="769114" cy="323165"/>
          </a:xfrm>
          <a:prstGeom prst="rect">
            <a:avLst/>
          </a:prstGeom>
        </p:spPr>
        <p:txBody>
          <a:bodyPr wrap="square">
            <a:spAutoFit/>
          </a:bodyPr>
          <a:lstStyle/>
          <a:p>
            <a:r>
              <a:rPr lang="ja-JP" altLang="ja-JP" sz="1500" dirty="0">
                <a:solidFill>
                  <a:srgbClr val="FFC000"/>
                </a:solidFill>
                <a:latin typeface="+mj-ea"/>
                <a:ea typeface="+mj-ea"/>
                <a:cs typeface="Times New Roman" panose="02020603050405020304" pitchFamily="18" charset="0"/>
              </a:rPr>
              <a:t>円周率</a:t>
            </a:r>
            <a:endParaRPr lang="ja-JP" altLang="en-US" sz="1500" dirty="0">
              <a:solidFill>
                <a:srgbClr val="FFC000"/>
              </a:solidFill>
              <a:latin typeface="+mj-ea"/>
              <a:ea typeface="+mj-ea"/>
            </a:endParaRPr>
          </a:p>
        </p:txBody>
      </p:sp>
      <p:sp>
        <p:nvSpPr>
          <p:cNvPr id="12" name="正方形/長方形 11">
            <a:extLst>
              <a:ext uri="{FF2B5EF4-FFF2-40B4-BE49-F238E27FC236}">
                <a16:creationId xmlns:a16="http://schemas.microsoft.com/office/drawing/2014/main" id="{694A0ED3-1FCB-4454-A395-D1AE4ABC9B6A}"/>
              </a:ext>
            </a:extLst>
          </p:cNvPr>
          <p:cNvSpPr/>
          <p:nvPr/>
        </p:nvSpPr>
        <p:spPr>
          <a:xfrm>
            <a:off x="6105064" y="4315173"/>
            <a:ext cx="1635288" cy="553998"/>
          </a:xfrm>
          <a:prstGeom prst="rect">
            <a:avLst/>
          </a:prstGeom>
        </p:spPr>
        <p:txBody>
          <a:bodyPr wrap="square">
            <a:spAutoFit/>
          </a:bodyPr>
          <a:lstStyle/>
          <a:p>
            <a:r>
              <a:rPr lang="ja-JP" altLang="ja-JP" sz="1500" dirty="0">
                <a:solidFill>
                  <a:srgbClr val="FFC000"/>
                </a:solidFill>
                <a:latin typeface="+mj-ea"/>
                <a:ea typeface="+mj-ea"/>
                <a:cs typeface="Times New Roman" panose="02020603050405020304" pitchFamily="18" charset="0"/>
              </a:rPr>
              <a:t>ネイピア数</a:t>
            </a:r>
            <a:endParaRPr lang="en-US" altLang="ja-JP" sz="1500" dirty="0">
              <a:solidFill>
                <a:srgbClr val="FFC000"/>
              </a:solidFill>
              <a:latin typeface="+mj-ea"/>
              <a:ea typeface="+mj-ea"/>
              <a:cs typeface="Times New Roman" panose="02020603050405020304" pitchFamily="18" charset="0"/>
            </a:endParaRPr>
          </a:p>
          <a:p>
            <a:r>
              <a:rPr lang="ja-JP" altLang="ja-JP" sz="1500" dirty="0">
                <a:solidFill>
                  <a:srgbClr val="FFC000"/>
                </a:solidFill>
                <a:latin typeface="+mj-ea"/>
                <a:ea typeface="+mj-ea"/>
                <a:cs typeface="Times New Roman" panose="02020603050405020304" pitchFamily="18" charset="0"/>
              </a:rPr>
              <a:t>（自然対数の底</a:t>
            </a:r>
            <a:r>
              <a:rPr lang="ja-JP" altLang="en-US" sz="1500" dirty="0">
                <a:solidFill>
                  <a:srgbClr val="FFC000"/>
                </a:solidFill>
                <a:latin typeface="+mj-ea"/>
                <a:ea typeface="+mj-ea"/>
                <a:cs typeface="Times New Roman" panose="02020603050405020304" pitchFamily="18" charset="0"/>
              </a:rPr>
              <a:t>）</a:t>
            </a:r>
            <a:endParaRPr lang="ja-JP" altLang="en-US" sz="1500" dirty="0">
              <a:solidFill>
                <a:srgbClr val="FFC000"/>
              </a:solidFill>
              <a:latin typeface="+mj-ea"/>
              <a:ea typeface="+mj-ea"/>
            </a:endParaRPr>
          </a:p>
        </p:txBody>
      </p:sp>
      <p:cxnSp>
        <p:nvCxnSpPr>
          <p:cNvPr id="14" name="コネクタ: 曲線 13">
            <a:extLst>
              <a:ext uri="{FF2B5EF4-FFF2-40B4-BE49-F238E27FC236}">
                <a16:creationId xmlns:a16="http://schemas.microsoft.com/office/drawing/2014/main" id="{514402B8-DE03-4CF8-9523-BE420FEA15E5}"/>
              </a:ext>
            </a:extLst>
          </p:cNvPr>
          <p:cNvCxnSpPr/>
          <p:nvPr/>
        </p:nvCxnSpPr>
        <p:spPr>
          <a:xfrm rot="5400000" flipH="1" flipV="1">
            <a:off x="4117170" y="4232131"/>
            <a:ext cx="261585" cy="216022"/>
          </a:xfrm>
          <a:prstGeom prst="curvedConnector3">
            <a:avLst>
              <a:gd name="adj1" fmla="val 3896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コネクタ: 曲線 15">
            <a:extLst>
              <a:ext uri="{FF2B5EF4-FFF2-40B4-BE49-F238E27FC236}">
                <a16:creationId xmlns:a16="http://schemas.microsoft.com/office/drawing/2014/main" id="{1A9EFA6C-4BC2-4FAA-AAA7-A70F2726A4EB}"/>
              </a:ext>
            </a:extLst>
          </p:cNvPr>
          <p:cNvCxnSpPr>
            <a:cxnSpLocks/>
          </p:cNvCxnSpPr>
          <p:nvPr/>
        </p:nvCxnSpPr>
        <p:spPr>
          <a:xfrm rot="5400000" flipH="1" flipV="1">
            <a:off x="5118441" y="4540691"/>
            <a:ext cx="191107" cy="118409"/>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曲線 18">
            <a:extLst>
              <a:ext uri="{FF2B5EF4-FFF2-40B4-BE49-F238E27FC236}">
                <a16:creationId xmlns:a16="http://schemas.microsoft.com/office/drawing/2014/main" id="{ACC0FBA8-62D3-4898-8775-B80727B6F26C}"/>
              </a:ext>
            </a:extLst>
          </p:cNvPr>
          <p:cNvCxnSpPr>
            <a:cxnSpLocks/>
          </p:cNvCxnSpPr>
          <p:nvPr/>
        </p:nvCxnSpPr>
        <p:spPr>
          <a:xfrm rot="16200000" flipV="1">
            <a:off x="5456969" y="4490890"/>
            <a:ext cx="216876" cy="186612"/>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曲線 22">
            <a:extLst>
              <a:ext uri="{FF2B5EF4-FFF2-40B4-BE49-F238E27FC236}">
                <a16:creationId xmlns:a16="http://schemas.microsoft.com/office/drawing/2014/main" id="{E40AFBC4-218D-4593-B018-8242D42D270D}"/>
              </a:ext>
            </a:extLst>
          </p:cNvPr>
          <p:cNvCxnSpPr>
            <a:cxnSpLocks/>
          </p:cNvCxnSpPr>
          <p:nvPr/>
        </p:nvCxnSpPr>
        <p:spPr>
          <a:xfrm rot="10800000">
            <a:off x="5868143" y="4175548"/>
            <a:ext cx="271868" cy="261585"/>
          </a:xfrm>
          <a:prstGeom prst="curvedConnector3">
            <a:avLst>
              <a:gd name="adj1" fmla="val 92485"/>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曲線 24">
            <a:extLst>
              <a:ext uri="{FF2B5EF4-FFF2-40B4-BE49-F238E27FC236}">
                <a16:creationId xmlns:a16="http://schemas.microsoft.com/office/drawing/2014/main" id="{8E50721E-3C7E-42B8-8131-C3BB0D7A5B9E}"/>
              </a:ext>
            </a:extLst>
          </p:cNvPr>
          <p:cNvCxnSpPr>
            <a:cxnSpLocks/>
          </p:cNvCxnSpPr>
          <p:nvPr/>
        </p:nvCxnSpPr>
        <p:spPr>
          <a:xfrm rot="10800000" flipV="1">
            <a:off x="6404529" y="3493605"/>
            <a:ext cx="271868" cy="216552"/>
          </a:xfrm>
          <a:prstGeom prst="curvedConnector3">
            <a:avLst>
              <a:gd name="adj1" fmla="val 96025"/>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オブジェクト 28">
            <a:extLst>
              <a:ext uri="{FF2B5EF4-FFF2-40B4-BE49-F238E27FC236}">
                <a16:creationId xmlns:a16="http://schemas.microsoft.com/office/drawing/2014/main" id="{FAD53D95-5064-42C1-B59F-D20B931930A5}"/>
              </a:ext>
            </a:extLst>
          </p:cNvPr>
          <p:cNvGraphicFramePr>
            <a:graphicFrameLocks noChangeAspect="1"/>
          </p:cNvGraphicFramePr>
          <p:nvPr>
            <p:extLst>
              <p:ext uri="{D42A27DB-BD31-4B8C-83A1-F6EECF244321}">
                <p14:modId xmlns:p14="http://schemas.microsoft.com/office/powerpoint/2010/main" val="3500434988"/>
              </p:ext>
            </p:extLst>
          </p:nvPr>
        </p:nvGraphicFramePr>
        <p:xfrm>
          <a:off x="1224831" y="5503623"/>
          <a:ext cx="1417638" cy="504825"/>
        </p:xfrm>
        <a:graphic>
          <a:graphicData uri="http://schemas.openxmlformats.org/presentationml/2006/ole">
            <mc:AlternateContent xmlns:mc="http://schemas.openxmlformats.org/markup-compatibility/2006">
              <mc:Choice xmlns:v="urn:schemas-microsoft-com:vml" Requires="v">
                <p:oleObj spid="_x0000_s7374" name="Equation" r:id="rId5" imgW="711000" imgH="253800" progId="Equation.DSMT4">
                  <p:embed/>
                </p:oleObj>
              </mc:Choice>
              <mc:Fallback>
                <p:oleObj name="Equation" r:id="rId5" imgW="711000" imgH="253800" progId="Equation.DSMT4">
                  <p:embed/>
                  <p:pic>
                    <p:nvPicPr>
                      <p:cNvPr id="5" name="オブジェクト 4">
                        <a:extLst>
                          <a:ext uri="{FF2B5EF4-FFF2-40B4-BE49-F238E27FC236}">
                            <a16:creationId xmlns:a16="http://schemas.microsoft.com/office/drawing/2014/main" id="{BE0BDCFD-3EE2-437B-895B-260EBB993A9F}"/>
                          </a:ext>
                        </a:extLst>
                      </p:cNvPr>
                      <p:cNvPicPr>
                        <a:picLocks noChangeAspect="1" noChangeArrowheads="1"/>
                      </p:cNvPicPr>
                      <p:nvPr/>
                    </p:nvPicPr>
                    <p:blipFill>
                      <a:blip r:embed="rId6"/>
                      <a:srcRect/>
                      <a:stretch>
                        <a:fillRect/>
                      </a:stretch>
                    </p:blipFill>
                    <p:spPr bwMode="auto">
                      <a:xfrm>
                        <a:off x="1224831" y="5503623"/>
                        <a:ext cx="1417638" cy="504825"/>
                      </a:xfrm>
                      <a:prstGeom prst="rect">
                        <a:avLst/>
                      </a:prstGeom>
                      <a:noFill/>
                    </p:spPr>
                  </p:pic>
                </p:oleObj>
              </mc:Fallback>
            </mc:AlternateContent>
          </a:graphicData>
        </a:graphic>
      </p:graphicFrame>
      <p:sp>
        <p:nvSpPr>
          <p:cNvPr id="30" name="テキスト ボックス 29">
            <a:extLst>
              <a:ext uri="{FF2B5EF4-FFF2-40B4-BE49-F238E27FC236}">
                <a16:creationId xmlns:a16="http://schemas.microsoft.com/office/drawing/2014/main" id="{7B5D61B7-DDE9-4FBE-B873-6AE488D6FE88}"/>
              </a:ext>
            </a:extLst>
          </p:cNvPr>
          <p:cNvSpPr txBox="1"/>
          <p:nvPr/>
        </p:nvSpPr>
        <p:spPr>
          <a:xfrm>
            <a:off x="684296" y="5186152"/>
            <a:ext cx="2016224"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もとの指数関数</a:t>
            </a:r>
          </a:p>
        </p:txBody>
      </p:sp>
      <p:sp>
        <p:nvSpPr>
          <p:cNvPr id="31" name="矢印: 右 30">
            <a:extLst>
              <a:ext uri="{FF2B5EF4-FFF2-40B4-BE49-F238E27FC236}">
                <a16:creationId xmlns:a16="http://schemas.microsoft.com/office/drawing/2014/main" id="{A11C585D-030A-4D51-B56E-79C9BFF3B77F}"/>
              </a:ext>
            </a:extLst>
          </p:cNvPr>
          <p:cNvSpPr/>
          <p:nvPr/>
        </p:nvSpPr>
        <p:spPr>
          <a:xfrm>
            <a:off x="2851150" y="5665358"/>
            <a:ext cx="2393634" cy="249191"/>
          </a:xfrm>
          <a:prstGeom prst="right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オブジェクト 32">
            <a:extLst>
              <a:ext uri="{FF2B5EF4-FFF2-40B4-BE49-F238E27FC236}">
                <a16:creationId xmlns:a16="http://schemas.microsoft.com/office/drawing/2014/main" id="{2E6DFF01-BA9C-4868-9038-A1F5C04333DE}"/>
              </a:ext>
            </a:extLst>
          </p:cNvPr>
          <p:cNvGraphicFramePr>
            <a:graphicFrameLocks noChangeAspect="1"/>
          </p:cNvGraphicFramePr>
          <p:nvPr>
            <p:extLst>
              <p:ext uri="{D42A27DB-BD31-4B8C-83A1-F6EECF244321}">
                <p14:modId xmlns:p14="http://schemas.microsoft.com/office/powerpoint/2010/main" val="2966197340"/>
              </p:ext>
            </p:extLst>
          </p:nvPr>
        </p:nvGraphicFramePr>
        <p:xfrm>
          <a:off x="5269032" y="5266598"/>
          <a:ext cx="1846262" cy="730250"/>
        </p:xfrm>
        <a:graphic>
          <a:graphicData uri="http://schemas.openxmlformats.org/presentationml/2006/ole">
            <mc:AlternateContent xmlns:mc="http://schemas.openxmlformats.org/markup-compatibility/2006">
              <mc:Choice xmlns:v="urn:schemas-microsoft-com:vml" Requires="v">
                <p:oleObj spid="_x0000_s7375" name="Equation" r:id="rId7" imgW="927000" imgH="368280" progId="Equation.DSMT4">
                  <p:embed/>
                </p:oleObj>
              </mc:Choice>
              <mc:Fallback>
                <p:oleObj name="Equation" r:id="rId7" imgW="927000" imgH="368280" progId="Equation.DSMT4">
                  <p:embed/>
                  <p:pic>
                    <p:nvPicPr>
                      <p:cNvPr id="5" name="オブジェクト 4">
                        <a:extLst>
                          <a:ext uri="{FF2B5EF4-FFF2-40B4-BE49-F238E27FC236}">
                            <a16:creationId xmlns:a16="http://schemas.microsoft.com/office/drawing/2014/main" id="{BE0BDCFD-3EE2-437B-895B-260EBB993A9F}"/>
                          </a:ext>
                        </a:extLst>
                      </p:cNvPr>
                      <p:cNvPicPr>
                        <a:picLocks noChangeAspect="1" noChangeArrowheads="1"/>
                      </p:cNvPicPr>
                      <p:nvPr/>
                    </p:nvPicPr>
                    <p:blipFill>
                      <a:blip r:embed="rId8"/>
                      <a:srcRect/>
                      <a:stretch>
                        <a:fillRect/>
                      </a:stretch>
                    </p:blipFill>
                    <p:spPr bwMode="auto">
                      <a:xfrm>
                        <a:off x="5269032" y="5266598"/>
                        <a:ext cx="1846262" cy="730250"/>
                      </a:xfrm>
                      <a:prstGeom prst="rect">
                        <a:avLst/>
                      </a:prstGeom>
                      <a:noFill/>
                    </p:spPr>
                  </p:pic>
                </p:oleObj>
              </mc:Fallback>
            </mc:AlternateContent>
          </a:graphicData>
        </a:graphic>
      </p:graphicFrame>
      <p:sp>
        <p:nvSpPr>
          <p:cNvPr id="34" name="テキスト ボックス 33">
            <a:extLst>
              <a:ext uri="{FF2B5EF4-FFF2-40B4-BE49-F238E27FC236}">
                <a16:creationId xmlns:a16="http://schemas.microsoft.com/office/drawing/2014/main" id="{709626C6-EC00-469C-8D4F-D3E7720D9181}"/>
              </a:ext>
            </a:extLst>
          </p:cNvPr>
          <p:cNvSpPr txBox="1"/>
          <p:nvPr/>
        </p:nvSpPr>
        <p:spPr>
          <a:xfrm>
            <a:off x="2832648" y="5186152"/>
            <a:ext cx="2304256"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分布の横位置（平均）と横幅（分散）を変更できるよう</a:t>
            </a:r>
          </a:p>
        </p:txBody>
      </p:sp>
      <p:sp>
        <p:nvSpPr>
          <p:cNvPr id="35" name="矢印: U ターン 34">
            <a:extLst>
              <a:ext uri="{FF2B5EF4-FFF2-40B4-BE49-F238E27FC236}">
                <a16:creationId xmlns:a16="http://schemas.microsoft.com/office/drawing/2014/main" id="{D5D94F98-943F-45CE-99B2-62165EFC4E8C}"/>
              </a:ext>
            </a:extLst>
          </p:cNvPr>
          <p:cNvSpPr/>
          <p:nvPr/>
        </p:nvSpPr>
        <p:spPr>
          <a:xfrm rot="16200000" flipV="1">
            <a:off x="6457261" y="4563180"/>
            <a:ext cx="1887756" cy="699079"/>
          </a:xfrm>
          <a:prstGeom prst="uturnArrow">
            <a:avLst>
              <a:gd name="adj1" fmla="val 17864"/>
              <a:gd name="adj2" fmla="val 18040"/>
              <a:gd name="adj3" fmla="val 20903"/>
              <a:gd name="adj4" fmla="val 43750"/>
              <a:gd name="adj5" fmla="val 100000"/>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C9EB5AF6-9851-40CB-871B-5EFC15E833C4}"/>
                  </a:ext>
                </a:extLst>
              </p:cNvPr>
              <p:cNvSpPr txBox="1"/>
              <p:nvPr/>
            </p:nvSpPr>
            <p:spPr>
              <a:xfrm>
                <a:off x="7699822" y="4593810"/>
                <a:ext cx="1104313" cy="806567"/>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14:m>
                  <m:oMath xmlns:m="http://schemas.openxmlformats.org/officeDocument/2006/math">
                    <m:rad>
                      <m:radPr>
                        <m:degHide m:val="on"/>
                        <m:ctrlPr>
                          <a:rPr kumimoji="1" lang="en-US" altLang="ja-JP" sz="1500" i="1" smtClean="0">
                            <a:solidFill>
                              <a:schemeClr val="bg1"/>
                            </a:solidFill>
                            <a:latin typeface="Cambria Math" panose="02040503050406030204" pitchFamily="18" charset="0"/>
                            <a:ea typeface="ＭＳ Ｐゴシック" panose="020B0600070205080204" pitchFamily="50" charset="-128"/>
                          </a:rPr>
                        </m:ctrlPr>
                      </m:radPr>
                      <m:deg/>
                      <m:e>
                        <m:r>
                          <a:rPr kumimoji="1" lang="en-US" altLang="ja-JP" sz="1500" b="0" i="1" smtClean="0">
                            <a:solidFill>
                              <a:schemeClr val="bg1"/>
                            </a:solidFill>
                            <a:latin typeface="Cambria Math" panose="02040503050406030204" pitchFamily="18" charset="0"/>
                            <a:ea typeface="ＭＳ Ｐゴシック" panose="020B0600070205080204" pitchFamily="50" charset="-128"/>
                          </a:rPr>
                          <m:t>2</m:t>
                        </m:r>
                        <m:r>
                          <a:rPr kumimoji="1" lang="en-US" altLang="ja-JP" sz="1500" i="1">
                            <a:solidFill>
                              <a:schemeClr val="bg1"/>
                            </a:solidFill>
                            <a:latin typeface="Cambria Math" panose="02040503050406030204" pitchFamily="18" charset="0"/>
                            <a:ea typeface="ＭＳ Ｐゴシック" panose="020B0600070205080204" pitchFamily="50" charset="-128"/>
                          </a:rPr>
                          <m:t>𝜋</m:t>
                        </m:r>
                        <m:r>
                          <a:rPr kumimoji="1" lang="en-US" altLang="ja-JP" sz="1500" i="1" smtClean="0">
                            <a:solidFill>
                              <a:schemeClr val="bg1"/>
                            </a:solidFill>
                            <a:latin typeface="Cambria Math" panose="02040503050406030204" pitchFamily="18" charset="0"/>
                            <a:ea typeface="ＭＳ Ｐゴシック" panose="020B0600070205080204" pitchFamily="50" charset="-128"/>
                          </a:rPr>
                          <m:t>𝜎</m:t>
                        </m:r>
                        <m:r>
                          <a:rPr kumimoji="1" lang="en-US" altLang="ja-JP" sz="1500" b="0" i="1" baseline="30000" smtClean="0">
                            <a:solidFill>
                              <a:schemeClr val="bg1"/>
                            </a:solidFill>
                            <a:latin typeface="Cambria Math" panose="02040503050406030204" pitchFamily="18" charset="0"/>
                            <a:ea typeface="ＭＳ Ｐゴシック" panose="020B0600070205080204" pitchFamily="50" charset="-128"/>
                          </a:rPr>
                          <m:t>2</m:t>
                        </m:r>
                      </m:e>
                    </m:rad>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で全面積を</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に正規化</a:t>
                </a:r>
              </a:p>
            </p:txBody>
          </p:sp>
        </mc:Choice>
        <mc:Fallback xmlns="">
          <p:sp>
            <p:nvSpPr>
              <p:cNvPr id="36" name="テキスト ボックス 35">
                <a:extLst>
                  <a:ext uri="{FF2B5EF4-FFF2-40B4-BE49-F238E27FC236}">
                    <a16:creationId xmlns:a16="http://schemas.microsoft.com/office/drawing/2014/main" id="{C9EB5AF6-9851-40CB-871B-5EFC15E833C4}"/>
                  </a:ext>
                </a:extLst>
              </p:cNvPr>
              <p:cNvSpPr txBox="1">
                <a:spLocks noRot="1" noChangeAspect="1" noMove="1" noResize="1" noEditPoints="1" noAdjustHandles="1" noChangeArrowheads="1" noChangeShapeType="1" noTextEdit="1"/>
              </p:cNvSpPr>
              <p:nvPr/>
            </p:nvSpPr>
            <p:spPr>
              <a:xfrm>
                <a:off x="7699822" y="4593810"/>
                <a:ext cx="1104313" cy="806567"/>
              </a:xfrm>
              <a:prstGeom prst="rect">
                <a:avLst/>
              </a:prstGeom>
              <a:blipFill>
                <a:blip r:embed="rId9"/>
                <a:stretch>
                  <a:fillRect l="-2210" t="-758" b="-7576"/>
                </a:stretch>
              </a:blipFill>
            </p:spPr>
            <p:txBody>
              <a:bodyPr/>
              <a:lstStyle/>
              <a:p>
                <a:r>
                  <a:rPr lang="ja-JP" altLang="en-US">
                    <a:noFill/>
                  </a:rPr>
                  <a:t> </a:t>
                </a:r>
              </a:p>
            </p:txBody>
          </p:sp>
        </mc:Fallback>
      </mc:AlternateContent>
      <p:sp>
        <p:nvSpPr>
          <p:cNvPr id="37" name="テキスト ボックス 36">
            <a:extLst>
              <a:ext uri="{FF2B5EF4-FFF2-40B4-BE49-F238E27FC236}">
                <a16:creationId xmlns:a16="http://schemas.microsoft.com/office/drawing/2014/main" id="{684DF936-B20D-45D1-8AEE-BCD7785EEF6C}"/>
              </a:ext>
            </a:extLst>
          </p:cNvPr>
          <p:cNvSpPr txBox="1"/>
          <p:nvPr/>
        </p:nvSpPr>
        <p:spPr>
          <a:xfrm>
            <a:off x="3261616" y="5842139"/>
            <a:ext cx="1846262"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母数：</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5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σ</a:t>
            </a:r>
            <a:r>
              <a:rPr kumimoji="1" lang="en-US" altLang="ja-JP" sz="15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6519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30" grpId="0"/>
      <p:bldP spid="31" grpId="0" animBg="1"/>
      <p:bldP spid="34" grpId="0"/>
      <p:bldP spid="35" grpId="0" animBg="1"/>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92D20-9547-4176-9690-41D143F63CD8}"/>
              </a:ext>
            </a:extLst>
          </p:cNvPr>
          <p:cNvSpPr>
            <a:spLocks noGrp="1"/>
          </p:cNvSpPr>
          <p:nvPr>
            <p:ph type="title"/>
          </p:nvPr>
        </p:nvSpPr>
        <p:spPr/>
        <p:txBody>
          <a:bodyPr/>
          <a:lstStyle/>
          <a:p>
            <a:r>
              <a:rPr kumimoji="1" lang="en-US" altLang="ja-JP" dirty="0"/>
              <a:t>2.3</a:t>
            </a:r>
            <a:r>
              <a:rPr kumimoji="1" lang="ja-JP" altLang="en-US" dirty="0"/>
              <a:t>　正規分布の便利な性質</a:t>
            </a:r>
          </a:p>
        </p:txBody>
      </p:sp>
      <p:sp>
        <p:nvSpPr>
          <p:cNvPr id="3" name="コンテンツ プレースホルダー 2">
            <a:extLst>
              <a:ext uri="{FF2B5EF4-FFF2-40B4-BE49-F238E27FC236}">
                <a16:creationId xmlns:a16="http://schemas.microsoft.com/office/drawing/2014/main" id="{91C560AA-79AE-4585-A02A-F789C7D55F38}"/>
              </a:ext>
            </a:extLst>
          </p:cNvPr>
          <p:cNvSpPr>
            <a:spLocks noGrp="1"/>
          </p:cNvSpPr>
          <p:nvPr>
            <p:ph idx="1"/>
          </p:nvPr>
        </p:nvSpPr>
        <p:spPr>
          <a:xfrm>
            <a:off x="685799" y="1971089"/>
            <a:ext cx="7990649" cy="1083568"/>
          </a:xfrm>
        </p:spPr>
        <p:txBody>
          <a:bodyPr/>
          <a:lstStyle/>
          <a:p>
            <a:pPr marL="0" indent="0">
              <a:buNone/>
            </a:pPr>
            <a:r>
              <a:rPr kumimoji="1" lang="ja-JP" altLang="en-US" sz="2400" dirty="0"/>
              <a:t>全体の平均とバラツキが既知なら，ある対象データの値が全体のどのような位置にあるかわかる（左右対称で階乗計算がないので簡単）</a:t>
            </a:r>
            <a:endParaRPr kumimoji="1" lang="en-US" altLang="ja-JP" sz="2400" dirty="0"/>
          </a:p>
        </p:txBody>
      </p:sp>
      <p:pic>
        <p:nvPicPr>
          <p:cNvPr id="5" name="図 4">
            <a:extLst>
              <a:ext uri="{FF2B5EF4-FFF2-40B4-BE49-F238E27FC236}">
                <a16:creationId xmlns:a16="http://schemas.microsoft.com/office/drawing/2014/main" id="{82745487-A8EF-4EF8-B4EA-2B44890304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750" t="10000" r="12500" b="17500"/>
          <a:stretch/>
        </p:blipFill>
        <p:spPr>
          <a:xfrm>
            <a:off x="1336745" y="2990688"/>
            <a:ext cx="4536504" cy="2192888"/>
          </a:xfrm>
          <a:prstGeom prst="rect">
            <a:avLst/>
          </a:prstGeom>
        </p:spPr>
      </p:pic>
      <p:cxnSp>
        <p:nvCxnSpPr>
          <p:cNvPr id="13" name="直線矢印コネクタ 12">
            <a:extLst>
              <a:ext uri="{FF2B5EF4-FFF2-40B4-BE49-F238E27FC236}">
                <a16:creationId xmlns:a16="http://schemas.microsoft.com/office/drawing/2014/main" id="{3D6B4A8E-9393-4BBA-892B-56D2E0F07077}"/>
              </a:ext>
            </a:extLst>
          </p:cNvPr>
          <p:cNvCxnSpPr>
            <a:cxnSpLocks/>
          </p:cNvCxnSpPr>
          <p:nvPr/>
        </p:nvCxnSpPr>
        <p:spPr>
          <a:xfrm>
            <a:off x="1128823" y="5204203"/>
            <a:ext cx="5040560"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114F8E9-A327-4992-AC35-9BB7EB5942FD}"/>
              </a:ext>
            </a:extLst>
          </p:cNvPr>
          <p:cNvSpPr txBox="1"/>
          <p:nvPr/>
        </p:nvSpPr>
        <p:spPr>
          <a:xfrm>
            <a:off x="6158549" y="4991113"/>
            <a:ext cx="1099981"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確率変数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0BB13351-79F4-4A24-BC59-9882853A7D37}"/>
              </a:ext>
            </a:extLst>
          </p:cNvPr>
          <p:cNvSpPr txBox="1"/>
          <p:nvPr/>
        </p:nvSpPr>
        <p:spPr>
          <a:xfrm>
            <a:off x="3445747" y="5118881"/>
            <a:ext cx="3225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F37B46C-30D7-4AB3-A0B9-92A034DB8392}"/>
              </a:ext>
            </a:extLst>
          </p:cNvPr>
          <p:cNvSpPr txBox="1"/>
          <p:nvPr/>
        </p:nvSpPr>
        <p:spPr>
          <a:xfrm>
            <a:off x="4042334" y="5133913"/>
            <a:ext cx="71205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ea typeface="ＭＳ Ｐゴシック" panose="020B0600070205080204" pitchFamily="50" charset="-128"/>
                <a:cs typeface="Times New Roman" panose="02020603050405020304" pitchFamily="18" charset="0"/>
              </a:rPr>
              <a:t>+1</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736C355E-A5AD-4869-B11F-E57F8098A4EC}"/>
              </a:ext>
            </a:extLst>
          </p:cNvPr>
          <p:cNvSpPr txBox="1"/>
          <p:nvPr/>
        </p:nvSpPr>
        <p:spPr>
          <a:xfrm>
            <a:off x="4769619" y="5133913"/>
            <a:ext cx="71205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ea typeface="ＭＳ Ｐゴシック" panose="020B0600070205080204" pitchFamily="50" charset="-128"/>
                <a:cs typeface="Times New Roman" panose="02020603050405020304" pitchFamily="18" charset="0"/>
              </a:rPr>
              <a:t>+2</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3AE37ACC-E5D3-4781-B72D-2905E4FA5232}"/>
              </a:ext>
            </a:extLst>
          </p:cNvPr>
          <p:cNvSpPr txBox="1"/>
          <p:nvPr/>
        </p:nvSpPr>
        <p:spPr>
          <a:xfrm>
            <a:off x="2579417" y="5147666"/>
            <a:ext cx="6960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latin typeface="+mn-ea"/>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1</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616C991B-7AD3-4067-9D0E-162353E19528}"/>
              </a:ext>
            </a:extLst>
          </p:cNvPr>
          <p:cNvSpPr txBox="1"/>
          <p:nvPr/>
        </p:nvSpPr>
        <p:spPr>
          <a:xfrm>
            <a:off x="1883662" y="5168402"/>
            <a:ext cx="6960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latin typeface="+mn-ea"/>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2</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06FEF63B-8D64-43E4-8E6C-D6506BF69AA1}"/>
              </a:ext>
            </a:extLst>
          </p:cNvPr>
          <p:cNvCxnSpPr>
            <a:cxnSpLocks/>
          </p:cNvCxnSpPr>
          <p:nvPr/>
        </p:nvCxnSpPr>
        <p:spPr>
          <a:xfrm>
            <a:off x="5730620" y="4932976"/>
            <a:ext cx="0" cy="288034"/>
          </a:xfrm>
          <a:prstGeom prst="line">
            <a:avLst/>
          </a:prstGeom>
          <a:ln w="15875">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F80F48C-36EB-4375-B0A2-75FD04474543}"/>
              </a:ext>
            </a:extLst>
          </p:cNvPr>
          <p:cNvCxnSpPr>
            <a:cxnSpLocks/>
          </p:cNvCxnSpPr>
          <p:nvPr/>
        </p:nvCxnSpPr>
        <p:spPr>
          <a:xfrm>
            <a:off x="1482148" y="4932976"/>
            <a:ext cx="0" cy="288034"/>
          </a:xfrm>
          <a:prstGeom prst="line">
            <a:avLst/>
          </a:prstGeom>
          <a:ln w="15875">
            <a:solidFill>
              <a:srgbClr val="FFFFFF"/>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B2A2A0E-6FED-499C-8383-775F74454480}"/>
              </a:ext>
            </a:extLst>
          </p:cNvPr>
          <p:cNvSpPr txBox="1"/>
          <p:nvPr/>
        </p:nvSpPr>
        <p:spPr>
          <a:xfrm>
            <a:off x="5461081" y="5133668"/>
            <a:ext cx="71205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ea typeface="ＭＳ Ｐゴシック" panose="020B0600070205080204" pitchFamily="50" charset="-128"/>
                <a:cs typeface="Times New Roman" panose="02020603050405020304" pitchFamily="18" charset="0"/>
              </a:rPr>
              <a:t>+3</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BF6D1CB3-9238-4441-AEAE-2E22439D7C39}"/>
              </a:ext>
            </a:extLst>
          </p:cNvPr>
          <p:cNvSpPr txBox="1"/>
          <p:nvPr/>
        </p:nvSpPr>
        <p:spPr>
          <a:xfrm>
            <a:off x="1170377" y="5158780"/>
            <a:ext cx="6960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latin typeface="+mn-ea"/>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3</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BB58D995-8FFE-4B99-8AED-3D8FDEEC472A}"/>
              </a:ext>
            </a:extLst>
          </p:cNvPr>
          <p:cNvSpPr txBox="1"/>
          <p:nvPr/>
        </p:nvSpPr>
        <p:spPr>
          <a:xfrm>
            <a:off x="1481577" y="4559190"/>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0.0214</a:t>
            </a:r>
            <a:endParaRPr kumimoji="1" lang="ja-JP" altLang="en-US" sz="1700" dirty="0">
              <a:solidFill>
                <a:schemeClr val="bg1"/>
              </a:solidFill>
              <a:latin typeface="+mj-ea"/>
              <a:ea typeface="+mj-ea"/>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81632EAA-6A75-4826-BFD5-80B2392BA69D}"/>
              </a:ext>
            </a:extLst>
          </p:cNvPr>
          <p:cNvSpPr txBox="1"/>
          <p:nvPr/>
        </p:nvSpPr>
        <p:spPr>
          <a:xfrm>
            <a:off x="2098703" y="4839895"/>
            <a:ext cx="738689" cy="353943"/>
          </a:xfrm>
          <a:prstGeom prst="rect">
            <a:avLst/>
          </a:prstGeom>
          <a:solidFill>
            <a:srgbClr val="00A1DA"/>
          </a:solidFill>
        </p:spPr>
        <p:txBody>
          <a:bodyPr wrap="square" rtlCol="0">
            <a:spAutoFit/>
          </a:bodyPr>
          <a:lstStyle/>
          <a:p>
            <a:pPr algn="l"/>
            <a:r>
              <a:rPr kumimoji="1" lang="en-US" altLang="ja-JP" sz="1700" dirty="0">
                <a:solidFill>
                  <a:schemeClr val="bg1"/>
                </a:solidFill>
                <a:latin typeface="+mj-ea"/>
                <a:ea typeface="+mj-ea"/>
                <a:cs typeface="Times New Roman" panose="02020603050405020304" pitchFamily="18" charset="0"/>
              </a:rPr>
              <a:t>0.136</a:t>
            </a:r>
            <a:endParaRPr kumimoji="1" lang="ja-JP" altLang="en-US" sz="1700" dirty="0">
              <a:solidFill>
                <a:schemeClr val="bg1"/>
              </a:solidFill>
              <a:latin typeface="+mj-ea"/>
              <a:ea typeface="+mj-ea"/>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13883A03-7C18-4DCB-8309-1F54F0A352FB}"/>
              </a:ext>
            </a:extLst>
          </p:cNvPr>
          <p:cNvSpPr txBox="1"/>
          <p:nvPr/>
        </p:nvSpPr>
        <p:spPr>
          <a:xfrm>
            <a:off x="2893943" y="3903104"/>
            <a:ext cx="703015" cy="323165"/>
          </a:xfrm>
          <a:prstGeom prst="rect">
            <a:avLst/>
          </a:prstGeom>
          <a:solidFill>
            <a:srgbClr val="005A9E"/>
          </a:solidFill>
        </p:spPr>
        <p:txBody>
          <a:bodyPr wrap="square" rtlCol="0">
            <a:spAutoFit/>
          </a:bodyPr>
          <a:lstStyle/>
          <a:p>
            <a:pPr algn="l"/>
            <a:r>
              <a:rPr kumimoji="1" lang="en-US" altLang="ja-JP" sz="1500" dirty="0">
                <a:solidFill>
                  <a:schemeClr val="bg1"/>
                </a:solidFill>
                <a:latin typeface="+mj-ea"/>
                <a:ea typeface="+mj-ea"/>
                <a:cs typeface="Times New Roman" panose="02020603050405020304" pitchFamily="18" charset="0"/>
              </a:rPr>
              <a:t>0.341</a:t>
            </a:r>
            <a:endParaRPr kumimoji="1" lang="ja-JP" altLang="en-US" sz="1500" dirty="0">
              <a:solidFill>
                <a:schemeClr val="bg1"/>
              </a:solidFill>
              <a:latin typeface="+mj-ea"/>
              <a:ea typeface="+mj-ea"/>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94E44136-1945-4045-BD68-CCA1B66B4531}"/>
              </a:ext>
            </a:extLst>
          </p:cNvPr>
          <p:cNvSpPr txBox="1"/>
          <p:nvPr/>
        </p:nvSpPr>
        <p:spPr>
          <a:xfrm>
            <a:off x="623128" y="4559980"/>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0.0014</a:t>
            </a:r>
            <a:endParaRPr kumimoji="1" lang="ja-JP" altLang="en-US" sz="1700" dirty="0">
              <a:solidFill>
                <a:schemeClr val="bg1"/>
              </a:solidFill>
              <a:latin typeface="+mj-ea"/>
              <a:ea typeface="+mj-ea"/>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11680162-AD50-4BB4-9A27-514D6397F2D5}"/>
              </a:ext>
            </a:extLst>
          </p:cNvPr>
          <p:cNvSpPr txBox="1"/>
          <p:nvPr/>
        </p:nvSpPr>
        <p:spPr>
          <a:xfrm>
            <a:off x="3656281" y="3903103"/>
            <a:ext cx="703015" cy="323165"/>
          </a:xfrm>
          <a:prstGeom prst="rect">
            <a:avLst/>
          </a:prstGeom>
          <a:solidFill>
            <a:srgbClr val="005A9E"/>
          </a:solidFill>
        </p:spPr>
        <p:txBody>
          <a:bodyPr wrap="square" rtlCol="0">
            <a:spAutoFit/>
          </a:bodyPr>
          <a:lstStyle/>
          <a:p>
            <a:pPr algn="l"/>
            <a:r>
              <a:rPr kumimoji="1" lang="en-US" altLang="ja-JP" sz="1500" dirty="0">
                <a:solidFill>
                  <a:schemeClr val="bg1"/>
                </a:solidFill>
                <a:latin typeface="+mj-ea"/>
                <a:ea typeface="+mj-ea"/>
                <a:cs typeface="Times New Roman" panose="02020603050405020304" pitchFamily="18" charset="0"/>
              </a:rPr>
              <a:t>0.341</a:t>
            </a:r>
            <a:endParaRPr kumimoji="1" lang="ja-JP" altLang="en-US" sz="1500" dirty="0">
              <a:solidFill>
                <a:schemeClr val="bg1"/>
              </a:solidFill>
              <a:latin typeface="+mj-ea"/>
              <a:ea typeface="+mj-ea"/>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82365DE2-64AF-4B15-AB6E-9735F4C390D1}"/>
              </a:ext>
            </a:extLst>
          </p:cNvPr>
          <p:cNvSpPr txBox="1"/>
          <p:nvPr/>
        </p:nvSpPr>
        <p:spPr>
          <a:xfrm>
            <a:off x="4369045" y="4829947"/>
            <a:ext cx="738689" cy="353943"/>
          </a:xfrm>
          <a:prstGeom prst="rect">
            <a:avLst/>
          </a:prstGeom>
          <a:solidFill>
            <a:srgbClr val="00A1DA"/>
          </a:solidFill>
        </p:spPr>
        <p:txBody>
          <a:bodyPr wrap="square" rtlCol="0">
            <a:spAutoFit/>
          </a:bodyPr>
          <a:lstStyle/>
          <a:p>
            <a:pPr algn="l"/>
            <a:r>
              <a:rPr kumimoji="1" lang="en-US" altLang="ja-JP" sz="1700" dirty="0">
                <a:solidFill>
                  <a:schemeClr val="bg1"/>
                </a:solidFill>
                <a:latin typeface="+mj-ea"/>
                <a:ea typeface="+mj-ea"/>
                <a:cs typeface="Times New Roman" panose="02020603050405020304" pitchFamily="18" charset="0"/>
              </a:rPr>
              <a:t>0.136</a:t>
            </a:r>
            <a:endParaRPr kumimoji="1" lang="ja-JP" altLang="en-US" sz="1700" dirty="0">
              <a:solidFill>
                <a:schemeClr val="bg1"/>
              </a:solidFill>
              <a:latin typeface="+mj-ea"/>
              <a:ea typeface="+mj-ea"/>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5D4D0E77-2D93-48DF-A14D-820EE78A353B}"/>
              </a:ext>
            </a:extLst>
          </p:cNvPr>
          <p:cNvSpPr txBox="1"/>
          <p:nvPr/>
        </p:nvSpPr>
        <p:spPr>
          <a:xfrm>
            <a:off x="5033220" y="4537194"/>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0.0214</a:t>
            </a:r>
            <a:endParaRPr kumimoji="1" lang="ja-JP" altLang="en-US" sz="1700" dirty="0">
              <a:solidFill>
                <a:schemeClr val="bg1"/>
              </a:solidFill>
              <a:latin typeface="+mj-ea"/>
              <a:ea typeface="+mj-ea"/>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50ED7FC9-4A43-4369-A559-09A41833115E}"/>
              </a:ext>
            </a:extLst>
          </p:cNvPr>
          <p:cNvSpPr txBox="1"/>
          <p:nvPr/>
        </p:nvSpPr>
        <p:spPr>
          <a:xfrm>
            <a:off x="5782097" y="4542408"/>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0.0014</a:t>
            </a:r>
            <a:endParaRPr kumimoji="1" lang="ja-JP" altLang="en-US" sz="1700" dirty="0">
              <a:solidFill>
                <a:schemeClr val="bg1"/>
              </a:solidFill>
              <a:latin typeface="+mj-ea"/>
              <a:ea typeface="+mj-ea"/>
              <a:cs typeface="Times New Roman" panose="02020603050405020304" pitchFamily="18" charset="0"/>
            </a:endParaRPr>
          </a:p>
        </p:txBody>
      </p:sp>
      <p:cxnSp>
        <p:nvCxnSpPr>
          <p:cNvPr id="36" name="直線矢印コネクタ 35">
            <a:extLst>
              <a:ext uri="{FF2B5EF4-FFF2-40B4-BE49-F238E27FC236}">
                <a16:creationId xmlns:a16="http://schemas.microsoft.com/office/drawing/2014/main" id="{2A6147A5-638C-4CD0-A605-AA704148F1B1}"/>
              </a:ext>
            </a:extLst>
          </p:cNvPr>
          <p:cNvCxnSpPr>
            <a:cxnSpLocks/>
          </p:cNvCxnSpPr>
          <p:nvPr/>
        </p:nvCxnSpPr>
        <p:spPr>
          <a:xfrm flipH="1">
            <a:off x="5273517" y="4839895"/>
            <a:ext cx="133794" cy="27106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3E781C4F-237B-4CA6-ACFD-B996184CE82E}"/>
              </a:ext>
            </a:extLst>
          </p:cNvPr>
          <p:cNvCxnSpPr>
            <a:cxnSpLocks/>
          </p:cNvCxnSpPr>
          <p:nvPr/>
        </p:nvCxnSpPr>
        <p:spPr>
          <a:xfrm flipH="1">
            <a:off x="5772569" y="4874000"/>
            <a:ext cx="196148" cy="29416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8142A811-F4B3-490F-8215-9574C8BCEB6F}"/>
              </a:ext>
            </a:extLst>
          </p:cNvPr>
          <p:cNvCxnSpPr>
            <a:cxnSpLocks/>
            <a:stCxn id="27" idx="2"/>
          </p:cNvCxnSpPr>
          <p:nvPr/>
        </p:nvCxnSpPr>
        <p:spPr>
          <a:xfrm>
            <a:off x="1868863" y="4913133"/>
            <a:ext cx="55910" cy="18044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E634495-684F-400B-B0F7-9F4ECCD30111}"/>
              </a:ext>
            </a:extLst>
          </p:cNvPr>
          <p:cNvCxnSpPr>
            <a:cxnSpLocks/>
          </p:cNvCxnSpPr>
          <p:nvPr/>
        </p:nvCxnSpPr>
        <p:spPr>
          <a:xfrm>
            <a:off x="1242741" y="4913133"/>
            <a:ext cx="94004" cy="227627"/>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81B4CA7-5C4A-41DE-8DA5-9F1B9FC44204}"/>
              </a:ext>
            </a:extLst>
          </p:cNvPr>
          <p:cNvSpPr txBox="1"/>
          <p:nvPr/>
        </p:nvSpPr>
        <p:spPr>
          <a:xfrm>
            <a:off x="4615281" y="2998280"/>
            <a:ext cx="3865519" cy="615553"/>
          </a:xfrm>
          <a:prstGeom prst="rect">
            <a:avLst/>
          </a:prstGeom>
          <a:noFill/>
        </p:spPr>
        <p:txBody>
          <a:bodyPr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から両側へ標準偏差</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の倍数分離れた範囲を定積分して求めた確率</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6" name="直線矢印コネクタ 45">
            <a:extLst>
              <a:ext uri="{FF2B5EF4-FFF2-40B4-BE49-F238E27FC236}">
                <a16:creationId xmlns:a16="http://schemas.microsoft.com/office/drawing/2014/main" id="{772CB180-A080-472A-B69A-9C1EA9B50BA9}"/>
              </a:ext>
            </a:extLst>
          </p:cNvPr>
          <p:cNvCxnSpPr>
            <a:cxnSpLocks/>
          </p:cNvCxnSpPr>
          <p:nvPr/>
        </p:nvCxnSpPr>
        <p:spPr>
          <a:xfrm flipH="1">
            <a:off x="4296807" y="3383822"/>
            <a:ext cx="318474" cy="27373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0FEB395A-92AF-46F7-9F71-7ABC443978B8}"/>
              </a:ext>
            </a:extLst>
          </p:cNvPr>
          <p:cNvCxnSpPr>
            <a:cxnSpLocks/>
          </p:cNvCxnSpPr>
          <p:nvPr/>
        </p:nvCxnSpPr>
        <p:spPr>
          <a:xfrm flipH="1">
            <a:off x="4584677" y="3592496"/>
            <a:ext cx="153712" cy="524520"/>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172C6EE8-0BC8-42A5-8EBF-4761901BF682}"/>
              </a:ext>
            </a:extLst>
          </p:cNvPr>
          <p:cNvSpPr txBox="1"/>
          <p:nvPr/>
        </p:nvSpPr>
        <p:spPr>
          <a:xfrm>
            <a:off x="3073216" y="5652537"/>
            <a:ext cx="5080184" cy="584775"/>
          </a:xfrm>
          <a:prstGeom prst="rect">
            <a:avLst/>
          </a:prstGeom>
          <a:noFill/>
        </p:spPr>
        <p:txBody>
          <a:bodyPr wrap="square" rtlCol="0">
            <a:spAutoFit/>
          </a:bodyPr>
          <a:lstStyle/>
          <a:p>
            <a:pPr algn="l"/>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平均よりも標準偏差の</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倍大きな値：上位</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2.28</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％（データが</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1000</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個あったら</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23</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番目辺り</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のところにあることがわかる</a:t>
            </a:r>
          </a:p>
        </p:txBody>
      </p:sp>
      <p:cxnSp>
        <p:nvCxnSpPr>
          <p:cNvPr id="52" name="直線矢印コネクタ 51">
            <a:extLst>
              <a:ext uri="{FF2B5EF4-FFF2-40B4-BE49-F238E27FC236}">
                <a16:creationId xmlns:a16="http://schemas.microsoft.com/office/drawing/2014/main" id="{003703D6-F2BF-482C-8A7D-15D99EC08F71}"/>
              </a:ext>
            </a:extLst>
          </p:cNvPr>
          <p:cNvCxnSpPr>
            <a:cxnSpLocks/>
          </p:cNvCxnSpPr>
          <p:nvPr/>
        </p:nvCxnSpPr>
        <p:spPr>
          <a:xfrm flipV="1">
            <a:off x="5115614" y="5455845"/>
            <a:ext cx="668" cy="249963"/>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6" name="直角三角形 55">
            <a:extLst>
              <a:ext uri="{FF2B5EF4-FFF2-40B4-BE49-F238E27FC236}">
                <a16:creationId xmlns:a16="http://schemas.microsoft.com/office/drawing/2014/main" id="{AE67E3FF-C90D-4025-AB00-71310EFDEC64}"/>
              </a:ext>
            </a:extLst>
          </p:cNvPr>
          <p:cNvSpPr/>
          <p:nvPr/>
        </p:nvSpPr>
        <p:spPr>
          <a:xfrm>
            <a:off x="5129174" y="4899661"/>
            <a:ext cx="683345" cy="264066"/>
          </a:xfrm>
          <a:prstGeom prst="rtTriangle">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81D8BD27-9264-4F2B-AEA1-BA03AB4D7380}"/>
              </a:ext>
            </a:extLst>
          </p:cNvPr>
          <p:cNvSpPr txBox="1"/>
          <p:nvPr/>
        </p:nvSpPr>
        <p:spPr>
          <a:xfrm>
            <a:off x="5166406" y="3643908"/>
            <a:ext cx="3314394" cy="615553"/>
          </a:xfrm>
          <a:prstGeom prst="rect">
            <a:avLst/>
          </a:prstGeom>
          <a:noFill/>
          <a:ln w="38100">
            <a:solidFill>
              <a:srgbClr val="FFC0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もっと細かい</a:t>
            </a:r>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値と確率との対応関係を整理したのが</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分布表</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（後掲）</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2230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E11F6-3298-420B-9F07-1DA45571D6F0}"/>
              </a:ext>
            </a:extLst>
          </p:cNvPr>
          <p:cNvSpPr>
            <a:spLocks noGrp="1"/>
          </p:cNvSpPr>
          <p:nvPr>
            <p:ph type="title"/>
          </p:nvPr>
        </p:nvSpPr>
        <p:spPr/>
        <p:txBody>
          <a:bodyPr/>
          <a:lstStyle/>
          <a:p>
            <a:r>
              <a:rPr kumimoji="1" lang="ja-JP" altLang="en-US" sz="3600" dirty="0"/>
              <a:t>例題　　</a:t>
            </a:r>
            <a:r>
              <a:rPr kumimoji="1" lang="en-US" altLang="ja-JP" sz="3600" dirty="0"/>
              <a:t>Excel</a:t>
            </a:r>
            <a:r>
              <a:rPr kumimoji="1" lang="ja-JP" altLang="en-US" sz="3600" dirty="0"/>
              <a:t>関数を使った</a:t>
            </a:r>
            <a:br>
              <a:rPr kumimoji="1" lang="en-US" altLang="ja-JP" sz="3600" dirty="0"/>
            </a:br>
            <a:r>
              <a:rPr kumimoji="1" lang="ja-JP" altLang="en-US" sz="3600" dirty="0"/>
              <a:t>正規分布の確率計算</a:t>
            </a:r>
          </a:p>
        </p:txBody>
      </p:sp>
      <p:sp>
        <p:nvSpPr>
          <p:cNvPr id="3" name="コンテンツ プレースホルダー 2">
            <a:extLst>
              <a:ext uri="{FF2B5EF4-FFF2-40B4-BE49-F238E27FC236}">
                <a16:creationId xmlns:a16="http://schemas.microsoft.com/office/drawing/2014/main" id="{855BE90A-B64F-4A8B-9363-557913B01B4F}"/>
              </a:ext>
            </a:extLst>
          </p:cNvPr>
          <p:cNvSpPr>
            <a:spLocks noGrp="1"/>
          </p:cNvSpPr>
          <p:nvPr>
            <p:ph idx="1"/>
          </p:nvPr>
        </p:nvSpPr>
        <p:spPr>
          <a:xfrm>
            <a:off x="685800" y="1919999"/>
            <a:ext cx="7990656" cy="4114800"/>
          </a:xfrm>
        </p:spPr>
        <p:txBody>
          <a:bodyPr/>
          <a:lstStyle/>
          <a:p>
            <a:pPr marL="0" indent="0" algn="just">
              <a:buNone/>
            </a:pPr>
            <a:r>
              <a:rPr lang="en-US" altLang="ja-JP" sz="2300" dirty="0"/>
              <a:t>Excel</a:t>
            </a:r>
            <a:r>
              <a:rPr lang="ja-JP" altLang="en-US" sz="2300" dirty="0"/>
              <a:t>の関数を使って，ある対象が持つ“</a:t>
            </a:r>
            <a:r>
              <a:rPr lang="en-US" altLang="ja-JP" sz="2300" dirty="0"/>
              <a:t>44</a:t>
            </a:r>
            <a:r>
              <a:rPr lang="ja-JP" altLang="en-US" sz="2300" dirty="0"/>
              <a:t>”という値が正規分布の下側や上側から何％のところに位置するのかを求めてみましょう。なお，集団の平均</a:t>
            </a:r>
            <a:r>
              <a:rPr lang="en-US" altLang="ja-JP" sz="2300" dirty="0"/>
              <a:t>μ</a:t>
            </a:r>
            <a:r>
              <a:rPr lang="ja-JP" altLang="en-US" sz="2300" dirty="0"/>
              <a:t>は</a:t>
            </a:r>
            <a:r>
              <a:rPr lang="en-US" altLang="ja-JP" sz="2300" dirty="0"/>
              <a:t>40</a:t>
            </a:r>
            <a:r>
              <a:rPr lang="ja-JP" altLang="en-US" sz="2300" dirty="0" err="1"/>
              <a:t>，</a:t>
            </a:r>
            <a:r>
              <a:rPr lang="ja-JP" altLang="en-US" sz="2300" dirty="0"/>
              <a:t>標準偏差</a:t>
            </a:r>
            <a:r>
              <a:rPr lang="en-US" altLang="ja-JP" sz="2300" dirty="0"/>
              <a:t>σ</a:t>
            </a:r>
            <a:r>
              <a:rPr lang="ja-JP" altLang="en-US" sz="2300" dirty="0"/>
              <a:t>は</a:t>
            </a:r>
            <a:r>
              <a:rPr lang="en-US" altLang="ja-JP" sz="2300" dirty="0"/>
              <a:t>2</a:t>
            </a:r>
            <a:r>
              <a:rPr lang="ja-JP" altLang="en-US" sz="2300" dirty="0"/>
              <a:t>とします。</a:t>
            </a:r>
            <a:endParaRPr lang="en-US" altLang="ja-JP" sz="2300" dirty="0"/>
          </a:p>
          <a:p>
            <a:pPr marL="0" indent="0" algn="just">
              <a:buNone/>
            </a:pPr>
            <a:endParaRPr lang="en-US" altLang="ja-JP" sz="1000" dirty="0"/>
          </a:p>
          <a:p>
            <a:pPr marL="0" indent="0" algn="just">
              <a:buNone/>
            </a:pPr>
            <a:r>
              <a:rPr lang="ja-JP" altLang="en-US" sz="2200" dirty="0"/>
              <a:t>答え：正規分布の確率密度を求める</a:t>
            </a:r>
            <a:r>
              <a:rPr lang="en-US" altLang="ja-JP" sz="2200" dirty="0"/>
              <a:t>Excel</a:t>
            </a:r>
            <a:r>
              <a:rPr lang="ja-JP" altLang="en-US" sz="2200" dirty="0"/>
              <a:t>関数は，</a:t>
            </a:r>
            <a:endParaRPr lang="en-US" altLang="ja-JP" sz="2200" dirty="0"/>
          </a:p>
          <a:p>
            <a:pPr marL="0" indent="0" algn="just">
              <a:buNone/>
            </a:pPr>
            <a:endParaRPr lang="en-US" altLang="ja-JP" sz="2200" dirty="0"/>
          </a:p>
          <a:p>
            <a:pPr marL="0" indent="0" algn="just">
              <a:buNone/>
            </a:pPr>
            <a:r>
              <a:rPr lang="ja-JP" altLang="en-US" sz="2200" dirty="0"/>
              <a:t>で，最後の関数形式には確率密度（分布の高さを）を知りたい場合</a:t>
            </a:r>
            <a:r>
              <a:rPr lang="en-US" altLang="ja-JP" sz="2200" dirty="0"/>
              <a:t>FALSE,</a:t>
            </a:r>
            <a:r>
              <a:rPr lang="ja-JP" altLang="en-US" sz="2200" dirty="0"/>
              <a:t>　累積確率（分布の面積）を知りたい場合</a:t>
            </a:r>
            <a:r>
              <a:rPr lang="en-US" altLang="ja-JP" sz="2200" dirty="0"/>
              <a:t>TRUE</a:t>
            </a:r>
            <a:r>
              <a:rPr lang="ja-JP" altLang="en-US" sz="2200" dirty="0"/>
              <a:t>を入れる。</a:t>
            </a:r>
            <a:endParaRPr lang="en-US" altLang="ja-JP" sz="2200" dirty="0"/>
          </a:p>
          <a:p>
            <a:pPr marL="0" indent="0" algn="just">
              <a:buNone/>
            </a:pPr>
            <a:r>
              <a:rPr lang="ja-JP" altLang="en-US" sz="2200" dirty="0"/>
              <a:t>よって，</a:t>
            </a:r>
            <a:r>
              <a:rPr lang="en-US" altLang="ja-JP" sz="2200" dirty="0">
                <a:solidFill>
                  <a:srgbClr val="FFFF00"/>
                </a:solidFill>
              </a:rPr>
              <a:t>=NORM.DIST(44</a:t>
            </a:r>
            <a:r>
              <a:rPr lang="ja-JP" altLang="en-US" sz="2200" dirty="0" err="1">
                <a:solidFill>
                  <a:srgbClr val="FFFF00"/>
                </a:solidFill>
              </a:rPr>
              <a:t>，</a:t>
            </a:r>
            <a:r>
              <a:rPr lang="en-US" altLang="ja-JP" sz="2200" dirty="0">
                <a:solidFill>
                  <a:srgbClr val="FFFF00"/>
                </a:solidFill>
              </a:rPr>
              <a:t>40</a:t>
            </a:r>
            <a:r>
              <a:rPr lang="ja-JP" altLang="en-US" sz="2200" dirty="0" err="1">
                <a:solidFill>
                  <a:srgbClr val="FFFF00"/>
                </a:solidFill>
              </a:rPr>
              <a:t>，</a:t>
            </a:r>
            <a:r>
              <a:rPr lang="en-US" altLang="ja-JP" sz="2200" dirty="0">
                <a:solidFill>
                  <a:srgbClr val="FFFF00"/>
                </a:solidFill>
              </a:rPr>
              <a:t>2</a:t>
            </a:r>
            <a:r>
              <a:rPr lang="ja-JP" altLang="en-US" sz="2200" dirty="0" err="1">
                <a:solidFill>
                  <a:srgbClr val="FFFF00"/>
                </a:solidFill>
              </a:rPr>
              <a:t>，</a:t>
            </a:r>
            <a:r>
              <a:rPr lang="en-US" altLang="ja-JP" sz="2200" dirty="0">
                <a:solidFill>
                  <a:srgbClr val="FFFF00"/>
                </a:solidFill>
              </a:rPr>
              <a:t>TRUE)</a:t>
            </a:r>
            <a:r>
              <a:rPr lang="ja-JP" altLang="en-US" sz="2200" dirty="0"/>
              <a:t>と入力すればよい。</a:t>
            </a:r>
            <a:endParaRPr lang="en-US" altLang="ja-JP" sz="2200" dirty="0"/>
          </a:p>
          <a:p>
            <a:pPr marL="0" indent="0" algn="just">
              <a:buNone/>
            </a:pPr>
            <a:r>
              <a:rPr lang="en-US" altLang="ja-JP" sz="2200" dirty="0"/>
              <a:t>0.97725</a:t>
            </a:r>
            <a:r>
              <a:rPr lang="ja-JP" altLang="en-US" sz="2200" dirty="0"/>
              <a:t>が返って来るので，“</a:t>
            </a:r>
            <a:r>
              <a:rPr lang="en-US" altLang="ja-JP" sz="2200" dirty="0"/>
              <a:t>44</a:t>
            </a:r>
            <a:r>
              <a:rPr lang="ja-JP" altLang="en-US" sz="2200" dirty="0"/>
              <a:t>”は</a:t>
            </a:r>
            <a:r>
              <a:rPr lang="ja-JP" altLang="en-US" sz="2200" dirty="0">
                <a:solidFill>
                  <a:srgbClr val="FFFF00"/>
                </a:solidFill>
              </a:rPr>
              <a:t>下から</a:t>
            </a:r>
            <a:r>
              <a:rPr lang="en-US" altLang="ja-JP" sz="2200" dirty="0">
                <a:solidFill>
                  <a:srgbClr val="FFFF00"/>
                </a:solidFill>
              </a:rPr>
              <a:t>97.7</a:t>
            </a:r>
            <a:r>
              <a:rPr lang="ja-JP" altLang="en-US" sz="2200" dirty="0">
                <a:solidFill>
                  <a:srgbClr val="FFFF00"/>
                </a:solidFill>
              </a:rPr>
              <a:t>％，</a:t>
            </a:r>
            <a:r>
              <a:rPr lang="en-US" altLang="ja-JP" sz="2200" dirty="0"/>
              <a:t>1</a:t>
            </a:r>
            <a:r>
              <a:rPr lang="ja-JP" altLang="en-US" sz="2200" dirty="0"/>
              <a:t>から</a:t>
            </a:r>
            <a:r>
              <a:rPr lang="en-US" altLang="ja-JP" sz="2200" dirty="0"/>
              <a:t>0.97725</a:t>
            </a:r>
            <a:r>
              <a:rPr lang="ja-JP" altLang="en-US" sz="2200" dirty="0"/>
              <a:t>値を引くと</a:t>
            </a:r>
            <a:r>
              <a:rPr lang="en-US" altLang="ja-JP" sz="2200" dirty="0"/>
              <a:t>0.02275</a:t>
            </a:r>
            <a:r>
              <a:rPr lang="ja-JP" altLang="en-US" sz="2200" dirty="0" err="1"/>
              <a:t>なので</a:t>
            </a:r>
            <a:r>
              <a:rPr lang="ja-JP" altLang="en-US" sz="2200" dirty="0">
                <a:solidFill>
                  <a:srgbClr val="FFFF00"/>
                </a:solidFill>
              </a:rPr>
              <a:t>上から</a:t>
            </a:r>
            <a:r>
              <a:rPr lang="en-US" altLang="ja-JP" sz="2200" dirty="0">
                <a:solidFill>
                  <a:srgbClr val="FFFF00"/>
                </a:solidFill>
              </a:rPr>
              <a:t>2.28</a:t>
            </a:r>
            <a:r>
              <a:rPr lang="ja-JP" altLang="en-US" sz="2200" dirty="0">
                <a:solidFill>
                  <a:srgbClr val="FFFF00"/>
                </a:solidFill>
              </a:rPr>
              <a:t>％</a:t>
            </a:r>
            <a:r>
              <a:rPr lang="ja-JP" altLang="en-US" sz="2200" dirty="0"/>
              <a:t>のところに位置することがわかる。</a:t>
            </a:r>
            <a:endParaRPr kumimoji="1" lang="ja-JP" altLang="en-US" sz="2200" dirty="0"/>
          </a:p>
        </p:txBody>
      </p:sp>
      <p:sp>
        <p:nvSpPr>
          <p:cNvPr id="4" name="テキスト ボックス 3">
            <a:extLst>
              <a:ext uri="{FF2B5EF4-FFF2-40B4-BE49-F238E27FC236}">
                <a16:creationId xmlns:a16="http://schemas.microsoft.com/office/drawing/2014/main" id="{3334863C-1B01-4DC8-A798-4330DC802924}"/>
              </a:ext>
            </a:extLst>
          </p:cNvPr>
          <p:cNvSpPr txBox="1"/>
          <p:nvPr/>
        </p:nvSpPr>
        <p:spPr>
          <a:xfrm>
            <a:off x="755576" y="3645024"/>
            <a:ext cx="6085320" cy="400110"/>
          </a:xfrm>
          <a:prstGeom prst="rect">
            <a:avLst/>
          </a:prstGeom>
          <a:solidFill>
            <a:srgbClr val="00B050"/>
          </a:solidFill>
        </p:spPr>
        <p:txBody>
          <a:bodyPr wrap="non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cs typeface="Meiryo UI" pitchFamily="50" charset="-128"/>
              </a:rPr>
              <a:t>=NORM.DIST(x</a:t>
            </a:r>
            <a:r>
              <a:rPr kumimoji="1" lang="ja-JP" altLang="en-US" sz="2000" dirty="0" err="1">
                <a:solidFill>
                  <a:schemeClr val="bg1"/>
                </a:solidFill>
                <a:latin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cs typeface="Meiryo UI" pitchFamily="50" charset="-128"/>
              </a:rPr>
              <a:t>平均，標準偏差，関数形式）</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8139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FD888C95-3635-44BA-8366-86D549BDD0B4}"/>
              </a:ext>
            </a:extLst>
          </p:cNvPr>
          <p:cNvSpPr/>
          <p:nvPr/>
        </p:nvSpPr>
        <p:spPr>
          <a:xfrm>
            <a:off x="2755927" y="5234611"/>
            <a:ext cx="3681795" cy="693081"/>
          </a:xfrm>
          <a:prstGeom prst="rect">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66C428D-A522-4D32-9085-C2CD8E0CC990}"/>
              </a:ext>
            </a:extLst>
          </p:cNvPr>
          <p:cNvSpPr>
            <a:spLocks noGrp="1"/>
          </p:cNvSpPr>
          <p:nvPr>
            <p:ph type="title"/>
          </p:nvPr>
        </p:nvSpPr>
        <p:spPr/>
        <p:txBody>
          <a:bodyPr/>
          <a:lstStyle/>
          <a:p>
            <a:r>
              <a:rPr kumimoji="1" lang="en-US" altLang="ja-JP" dirty="0"/>
              <a:t>2.4</a:t>
            </a:r>
            <a:r>
              <a:rPr kumimoji="1" lang="ja-JP" altLang="en-US" dirty="0"/>
              <a:t>　標準化と偏差値</a:t>
            </a:r>
          </a:p>
        </p:txBody>
      </p:sp>
      <p:sp>
        <p:nvSpPr>
          <p:cNvPr id="3" name="コンテンツ プレースホルダー 2">
            <a:extLst>
              <a:ext uri="{FF2B5EF4-FFF2-40B4-BE49-F238E27FC236}">
                <a16:creationId xmlns:a16="http://schemas.microsoft.com/office/drawing/2014/main" id="{2FE2ED94-CC8D-4A95-A4DD-7304E30C5874}"/>
              </a:ext>
            </a:extLst>
          </p:cNvPr>
          <p:cNvSpPr>
            <a:spLocks noGrp="1"/>
          </p:cNvSpPr>
          <p:nvPr>
            <p:ph idx="1"/>
          </p:nvPr>
        </p:nvSpPr>
        <p:spPr>
          <a:xfrm>
            <a:off x="685800" y="2057400"/>
            <a:ext cx="7918648" cy="3099792"/>
          </a:xfrm>
        </p:spPr>
        <p:txBody>
          <a:bodyPr/>
          <a:lstStyle/>
          <a:p>
            <a:r>
              <a:rPr lang="ja-JP" altLang="en-US" sz="2500" dirty="0"/>
              <a:t>確率変数の値と確率との細かな対応関係を示した</a:t>
            </a:r>
            <a:r>
              <a:rPr lang="ja-JP" altLang="en-US" sz="2500" dirty="0">
                <a:solidFill>
                  <a:srgbClr val="FFFF00"/>
                </a:solidFill>
              </a:rPr>
              <a:t>分布表</a:t>
            </a:r>
            <a:r>
              <a:rPr lang="ja-JP" altLang="en-US" sz="2500" dirty="0"/>
              <a:t>があれば定積分が不要となる（</a:t>
            </a:r>
            <a:r>
              <a:rPr lang="en-US" altLang="ja-JP" sz="2500" dirty="0"/>
              <a:t>PC</a:t>
            </a:r>
            <a:r>
              <a:rPr lang="ja-JP" altLang="en-US" sz="2500" dirty="0"/>
              <a:t>も昔はなかった）</a:t>
            </a:r>
            <a:endParaRPr lang="en-US" altLang="ja-JP" sz="2500" dirty="0"/>
          </a:p>
          <a:p>
            <a:r>
              <a:rPr kumimoji="1" lang="ja-JP" altLang="en-US" sz="2500" dirty="0"/>
              <a:t>問題点：正規分布は母数（平均と分散）によって形状が変化するため，</a:t>
            </a:r>
            <a:r>
              <a:rPr kumimoji="1" lang="ja-JP" altLang="en-US" sz="2500" dirty="0">
                <a:solidFill>
                  <a:srgbClr val="FFFF00"/>
                </a:solidFill>
              </a:rPr>
              <a:t>対象ごとに異なる表が必要</a:t>
            </a:r>
            <a:r>
              <a:rPr kumimoji="1" lang="ja-JP" altLang="en-US" sz="2500" dirty="0"/>
              <a:t>になる</a:t>
            </a:r>
            <a:endParaRPr kumimoji="1" lang="en-US" altLang="ja-JP" sz="2500" dirty="0"/>
          </a:p>
          <a:p>
            <a:r>
              <a:rPr kumimoji="1" lang="ja-JP" altLang="en-US" sz="2500" dirty="0"/>
              <a:t>解決策：平均と分散を統一すれば，どのような対象にも使える分布表が得られる</a:t>
            </a:r>
            <a:endParaRPr kumimoji="1" lang="en-US" altLang="ja-JP" sz="2500" dirty="0"/>
          </a:p>
          <a:p>
            <a:r>
              <a:rPr kumimoji="1" lang="ja-JP" altLang="en-US" sz="2500" dirty="0">
                <a:solidFill>
                  <a:srgbClr val="FFFF00"/>
                </a:solidFill>
              </a:rPr>
              <a:t>標準化</a:t>
            </a:r>
            <a:r>
              <a:rPr kumimoji="1" lang="ja-JP" altLang="en-US" sz="2500" dirty="0"/>
              <a:t>：平均</a:t>
            </a:r>
            <a:r>
              <a:rPr kumimoji="1" lang="en-US" altLang="ja-JP" sz="2500" dirty="0"/>
              <a:t>μ</a:t>
            </a:r>
            <a:r>
              <a:rPr kumimoji="1" lang="ja-JP" altLang="en-US" sz="2500" dirty="0"/>
              <a:t>を</a:t>
            </a:r>
            <a:r>
              <a:rPr kumimoji="1" lang="en-US" altLang="ja-JP" sz="2500" dirty="0"/>
              <a:t>0</a:t>
            </a:r>
            <a:r>
              <a:rPr kumimoji="1" lang="ja-JP" altLang="en-US" sz="2500" dirty="0" err="1"/>
              <a:t>，</a:t>
            </a:r>
            <a:r>
              <a:rPr kumimoji="1" lang="ja-JP" altLang="en-US" sz="2500" dirty="0"/>
              <a:t>標準偏差</a:t>
            </a:r>
            <a:r>
              <a:rPr kumimoji="1" lang="en-US" altLang="ja-JP" sz="2500" dirty="0"/>
              <a:t>σ</a:t>
            </a:r>
            <a:r>
              <a:rPr kumimoji="1" lang="ja-JP" altLang="en-US" sz="2500" dirty="0"/>
              <a:t>を</a:t>
            </a:r>
            <a:r>
              <a:rPr kumimoji="1" lang="en-US" altLang="ja-JP" sz="2500" dirty="0"/>
              <a:t>1</a:t>
            </a:r>
            <a:r>
              <a:rPr kumimoji="1" lang="ja-JP" altLang="en-US" sz="2500" dirty="0"/>
              <a:t>（分散も</a:t>
            </a:r>
            <a:r>
              <a:rPr kumimoji="1" lang="en-US" altLang="ja-JP" sz="2500" dirty="0"/>
              <a:t>1</a:t>
            </a:r>
            <a:r>
              <a:rPr kumimoji="1" lang="ja-JP" altLang="en-US" sz="2500" dirty="0"/>
              <a:t>）に変換</a:t>
            </a:r>
          </a:p>
        </p:txBody>
      </p:sp>
      <p:sp>
        <p:nvSpPr>
          <p:cNvPr id="4" name="テキスト ボックス 3">
            <a:extLst>
              <a:ext uri="{FF2B5EF4-FFF2-40B4-BE49-F238E27FC236}">
                <a16:creationId xmlns:a16="http://schemas.microsoft.com/office/drawing/2014/main" id="{ECAE8A3E-D41B-4437-A211-DBE426365BF4}"/>
              </a:ext>
            </a:extLst>
          </p:cNvPr>
          <p:cNvSpPr txBox="1"/>
          <p:nvPr/>
        </p:nvSpPr>
        <p:spPr>
          <a:xfrm>
            <a:off x="1020107" y="5373216"/>
            <a:ext cx="1467068"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標準化変量</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5050A76-43C6-4482-8866-AE85DCDFAA30}"/>
                  </a:ext>
                </a:extLst>
              </p:cNvPr>
              <p:cNvSpPr txBox="1"/>
              <p:nvPr/>
            </p:nvSpPr>
            <p:spPr>
              <a:xfrm>
                <a:off x="3347864" y="5264372"/>
                <a:ext cx="3240360" cy="617798"/>
              </a:xfrm>
              <a:prstGeom prst="rect">
                <a:avLst/>
              </a:prstGeom>
              <a:noFill/>
            </p:spPr>
            <p:txBody>
              <a:bodyPr wrap="square" lIns="0" tIns="0" rIns="0" bIns="0" rtlCol="0">
                <a:spAutoFit/>
              </a:bodyPr>
              <a:lstStyle/>
              <a:p>
                <a:pPr algn="l"/>
                <a14:m>
                  <m:oMath xmlns:m="http://schemas.openxmlformats.org/officeDocument/2006/math">
                    <m:f>
                      <m:fPr>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fPr>
                      <m:num>
                        <m:r>
                          <a:rPr kumimoji="1" lang="ja-JP" altLang="en-US" sz="2000" i="1">
                            <a:solidFill>
                              <a:schemeClr val="bg1"/>
                            </a:solidFill>
                            <a:latin typeface="Cambria Math" panose="02040503050406030204" pitchFamily="18" charset="0"/>
                            <a:ea typeface="ＭＳ Ｐゴシック" panose="020B0600070205080204" pitchFamily="50" charset="-128"/>
                          </a:rPr>
                          <m:t>データ</m:t>
                        </m:r>
                        <m:r>
                          <a:rPr kumimoji="1" lang="en-US" altLang="ja-JP" sz="2000" b="0" i="1" smtClean="0">
                            <a:solidFill>
                              <a:schemeClr val="bg1"/>
                            </a:solidFill>
                            <a:latin typeface="Cambria Math" panose="02040503050406030204" pitchFamily="18" charset="0"/>
                            <a:ea typeface="ＭＳ Ｐゴシック" panose="020B0600070205080204" pitchFamily="50" charset="-128"/>
                          </a:rPr>
                          <m:t>𝑖</m:t>
                        </m:r>
                        <m:r>
                          <a:rPr kumimoji="1" lang="ja-JP" altLang="en-US" sz="2000" i="1" smtClean="0">
                            <a:solidFill>
                              <a:schemeClr val="bg1"/>
                            </a:solidFill>
                            <a:latin typeface="Cambria Math" panose="02040503050406030204" pitchFamily="18" charset="0"/>
                            <a:ea typeface="ＭＳ Ｐゴシック" panose="020B0600070205080204" pitchFamily="50" charset="-128"/>
                          </a:rPr>
                          <m:t>の</m:t>
                        </m:r>
                        <m:r>
                          <a:rPr kumimoji="1" lang="ja-JP" altLang="en-US" sz="2000" i="1">
                            <a:solidFill>
                              <a:schemeClr val="bg1"/>
                            </a:solidFill>
                            <a:latin typeface="Cambria Math" panose="02040503050406030204" pitchFamily="18" charset="0"/>
                            <a:ea typeface="ＭＳ Ｐゴシック" panose="020B0600070205080204" pitchFamily="50" charset="-128"/>
                          </a:rPr>
                          <m:t>値</m:t>
                        </m:r>
                        <m:r>
                          <a:rPr kumimoji="1" lang="en-US" altLang="ja-JP" sz="2000" b="0" i="1" smtClean="0">
                            <a:solidFill>
                              <a:schemeClr val="bg1"/>
                            </a:solidFill>
                            <a:latin typeface="Cambria Math" panose="02040503050406030204" pitchFamily="18" charset="0"/>
                            <a:ea typeface="ＭＳ Ｐゴシック" panose="020B0600070205080204" pitchFamily="50" charset="-128"/>
                          </a:rPr>
                          <m:t>−</m:t>
                        </m:r>
                        <m:r>
                          <a:rPr kumimoji="1" lang="ja-JP" altLang="en-US" sz="2000" i="1">
                            <a:solidFill>
                              <a:schemeClr val="bg1"/>
                            </a:solidFill>
                            <a:latin typeface="Cambria Math" panose="02040503050406030204" pitchFamily="18" charset="0"/>
                            <a:ea typeface="ＭＳ Ｐゴシック" panose="020B0600070205080204" pitchFamily="50" charset="-128"/>
                          </a:rPr>
                          <m:t>平均</m:t>
                        </m:r>
                      </m:num>
                      <m:den>
                        <m:r>
                          <a:rPr kumimoji="1" lang="ja-JP" altLang="en-US" sz="2000" i="1">
                            <a:solidFill>
                              <a:schemeClr val="bg1"/>
                            </a:solidFill>
                            <a:latin typeface="Cambria Math" panose="02040503050406030204" pitchFamily="18" charset="0"/>
                            <a:ea typeface="ＭＳ Ｐゴシック" panose="020B0600070205080204" pitchFamily="50" charset="-128"/>
                          </a:rPr>
                          <m:t>標準偏差</m:t>
                        </m:r>
                      </m:den>
                    </m:f>
                  </m:oMath>
                </a14:m>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f>
                      <m:fPr>
                        <m:ctrlPr>
                          <a:rPr kumimoji="1" lang="en-US" altLang="ja-JP" sz="3000" i="1" dirty="0"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3000" i="1" dirty="0">
                            <a:solidFill>
                              <a:schemeClr val="bg1"/>
                            </a:solidFill>
                            <a:latin typeface="Cambria Math" panose="02040503050406030204" pitchFamily="18" charset="0"/>
                            <a:ea typeface="ＭＳ Ｐゴシック" panose="020B0600070205080204" pitchFamily="50" charset="-128"/>
                          </a:rPr>
                          <m:t>𝑥</m:t>
                        </m:r>
                        <m:r>
                          <a:rPr kumimoji="1" lang="en-US" altLang="ja-JP" sz="3000" i="1" baseline="-25000" dirty="0">
                            <a:solidFill>
                              <a:schemeClr val="bg1"/>
                            </a:solidFill>
                            <a:latin typeface="Cambria Math" panose="02040503050406030204" pitchFamily="18" charset="0"/>
                            <a:ea typeface="ＭＳ Ｐゴシック" panose="020B0600070205080204" pitchFamily="50" charset="-128"/>
                          </a:rPr>
                          <m:t>𝑖</m:t>
                        </m:r>
                        <m:r>
                          <a:rPr kumimoji="1" lang="en-US" altLang="ja-JP" sz="3000" b="0" i="1" dirty="0" smtClean="0">
                            <a:solidFill>
                              <a:schemeClr val="bg1"/>
                            </a:solidFill>
                            <a:latin typeface="Cambria Math" panose="02040503050406030204" pitchFamily="18" charset="0"/>
                            <a:ea typeface="ＭＳ Ｐゴシック" panose="020B0600070205080204" pitchFamily="50" charset="-128"/>
                          </a:rPr>
                          <m:t>−</m:t>
                        </m:r>
                        <m:r>
                          <a:rPr kumimoji="1" lang="en-US" altLang="ja-JP" sz="3000" i="1" dirty="0">
                            <a:solidFill>
                              <a:schemeClr val="bg1"/>
                            </a:solidFill>
                            <a:latin typeface="Cambria Math" panose="02040503050406030204" pitchFamily="18" charset="0"/>
                            <a:ea typeface="ＭＳ Ｐゴシック" panose="020B0600070205080204" pitchFamily="50" charset="-128"/>
                          </a:rPr>
                          <m:t>𝜇</m:t>
                        </m:r>
                      </m:num>
                      <m:den>
                        <m:r>
                          <a:rPr kumimoji="1" lang="en-US" altLang="ja-JP" sz="3000" i="1" dirty="0">
                            <a:solidFill>
                              <a:schemeClr val="bg1"/>
                            </a:solidFill>
                            <a:latin typeface="Cambria Math" panose="02040503050406030204" pitchFamily="18" charset="0"/>
                            <a:ea typeface="ＭＳ Ｐゴシック" panose="020B0600070205080204" pitchFamily="50" charset="-128"/>
                          </a:rPr>
                          <m:t>𝜎</m:t>
                        </m:r>
                      </m:den>
                    </m:f>
                  </m:oMath>
                </a14:m>
                <a:endParaRPr kumimoji="1" lang="ja-JP" altLang="en-US" sz="30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5" name="テキスト ボックス 4">
                <a:extLst>
                  <a:ext uri="{FF2B5EF4-FFF2-40B4-BE49-F238E27FC236}">
                    <a16:creationId xmlns:a16="http://schemas.microsoft.com/office/drawing/2014/main" id="{65050A76-43C6-4482-8866-AE85DCDFAA30}"/>
                  </a:ext>
                </a:extLst>
              </p:cNvPr>
              <p:cNvSpPr txBox="1">
                <a:spLocks noRot="1" noChangeAspect="1" noMove="1" noResize="1" noEditPoints="1" noAdjustHandles="1" noChangeArrowheads="1" noChangeShapeType="1" noTextEdit="1"/>
              </p:cNvSpPr>
              <p:nvPr/>
            </p:nvSpPr>
            <p:spPr>
              <a:xfrm>
                <a:off x="3347864" y="5264372"/>
                <a:ext cx="3240360" cy="617798"/>
              </a:xfrm>
              <a:prstGeom prst="rect">
                <a:avLst/>
              </a:prstGeom>
              <a:blipFill>
                <a:blip r:embed="rId2"/>
                <a:stretch>
                  <a:fillRect/>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A19A150B-DBE9-4E72-A2FB-2585886AD285}"/>
              </a:ext>
            </a:extLst>
          </p:cNvPr>
          <p:cNvSpPr txBox="1"/>
          <p:nvPr/>
        </p:nvSpPr>
        <p:spPr>
          <a:xfrm>
            <a:off x="2727181" y="5296272"/>
            <a:ext cx="620683" cy="553998"/>
          </a:xfrm>
          <a:prstGeom prst="rect">
            <a:avLst/>
          </a:prstGeom>
          <a:noFill/>
        </p:spPr>
        <p:txBody>
          <a:bodyPr wrap="none" rtlCol="0">
            <a:spAutoFit/>
          </a:bodyPr>
          <a:lstStyle/>
          <a:p>
            <a:pPr algn="l"/>
            <a:r>
              <a:rPr kumimoji="1" lang="en-US" altLang="ja-JP" sz="3000" i="1" dirty="0" err="1">
                <a:solidFill>
                  <a:schemeClr val="bg1"/>
                </a:solidFill>
                <a:ea typeface="ＭＳ Ｐゴシック" panose="020B0600070205080204" pitchFamily="50" charset="-128"/>
                <a:cs typeface="Times New Roman" panose="02020603050405020304" pitchFamily="18" charset="0"/>
              </a:rPr>
              <a:t>z</a:t>
            </a:r>
            <a:r>
              <a:rPr kumimoji="1" lang="en-US" altLang="ja-JP" sz="3000" i="1" baseline="-25000" dirty="0" err="1">
                <a:solidFill>
                  <a:schemeClr val="bg1"/>
                </a:solidFill>
                <a:ea typeface="ＭＳ Ｐゴシック" panose="020B0600070205080204" pitchFamily="50" charset="-128"/>
                <a:cs typeface="Times New Roman" panose="02020603050405020304" pitchFamily="18" charset="0"/>
              </a:rPr>
              <a:t>i</a:t>
            </a:r>
            <a:r>
              <a:rPr kumimoji="1" lang="en-US" altLang="ja-JP" sz="3000" dirty="0">
                <a:solidFill>
                  <a:schemeClr val="bg1"/>
                </a:solidFill>
                <a:ea typeface="ＭＳ Ｐゴシック" panose="020B0600070205080204" pitchFamily="50" charset="-128"/>
                <a:cs typeface="Times New Roman" panose="02020603050405020304" pitchFamily="18" charset="0"/>
              </a:rPr>
              <a:t>=</a:t>
            </a:r>
            <a:endParaRPr kumimoji="1" lang="ja-JP" altLang="en-US" sz="3000" dirty="0">
              <a:solidFill>
                <a:schemeClr val="bg1"/>
              </a:solidFill>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2747663-8F1D-489F-8206-9C03DD3F2AA5}"/>
              </a:ext>
            </a:extLst>
          </p:cNvPr>
          <p:cNvSpPr txBox="1"/>
          <p:nvPr/>
        </p:nvSpPr>
        <p:spPr>
          <a:xfrm>
            <a:off x="3229219" y="5957453"/>
            <a:ext cx="2917786"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データの数（</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i</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）だけ変換する</a:t>
            </a:r>
          </a:p>
        </p:txBody>
      </p:sp>
      <p:cxnSp>
        <p:nvCxnSpPr>
          <p:cNvPr id="9" name="コネクタ: 曲線 8">
            <a:extLst>
              <a:ext uri="{FF2B5EF4-FFF2-40B4-BE49-F238E27FC236}">
                <a16:creationId xmlns:a16="http://schemas.microsoft.com/office/drawing/2014/main" id="{34F0A9B6-BAC5-465F-8A1B-5CDB36909EB8}"/>
              </a:ext>
            </a:extLst>
          </p:cNvPr>
          <p:cNvCxnSpPr>
            <a:cxnSpLocks/>
          </p:cNvCxnSpPr>
          <p:nvPr/>
        </p:nvCxnSpPr>
        <p:spPr>
          <a:xfrm rot="10800000">
            <a:off x="2874036" y="5725445"/>
            <a:ext cx="409362" cy="434255"/>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4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43813-F110-4B86-9BE8-9B12B969B8AE}"/>
              </a:ext>
            </a:extLst>
          </p:cNvPr>
          <p:cNvSpPr>
            <a:spLocks noGrp="1"/>
          </p:cNvSpPr>
          <p:nvPr>
            <p:ph type="title"/>
          </p:nvPr>
        </p:nvSpPr>
        <p:spPr/>
        <p:txBody>
          <a:bodyPr/>
          <a:lstStyle/>
          <a:p>
            <a:r>
              <a:rPr kumimoji="1" lang="ja-JP" altLang="en-US" dirty="0"/>
              <a:t>標準正規分布（</a:t>
            </a:r>
            <a:r>
              <a:rPr kumimoji="1" lang="en-US" altLang="ja-JP" dirty="0"/>
              <a:t>z</a:t>
            </a:r>
            <a:r>
              <a:rPr kumimoji="1" lang="ja-JP" altLang="en-US" dirty="0"/>
              <a:t>分布）</a:t>
            </a:r>
          </a:p>
        </p:txBody>
      </p:sp>
      <p:pic>
        <p:nvPicPr>
          <p:cNvPr id="4" name="図 3">
            <a:extLst>
              <a:ext uri="{FF2B5EF4-FFF2-40B4-BE49-F238E27FC236}">
                <a16:creationId xmlns:a16="http://schemas.microsoft.com/office/drawing/2014/main" id="{85197B79-9FD0-4E44-8379-9108AD1B6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750" t="10000" r="12500" b="17500"/>
          <a:stretch/>
        </p:blipFill>
        <p:spPr>
          <a:xfrm>
            <a:off x="1979712" y="1916832"/>
            <a:ext cx="4536504" cy="2192888"/>
          </a:xfrm>
          <a:prstGeom prst="rect">
            <a:avLst/>
          </a:prstGeom>
        </p:spPr>
      </p:pic>
      <p:cxnSp>
        <p:nvCxnSpPr>
          <p:cNvPr id="5" name="直線矢印コネクタ 4">
            <a:extLst>
              <a:ext uri="{FF2B5EF4-FFF2-40B4-BE49-F238E27FC236}">
                <a16:creationId xmlns:a16="http://schemas.microsoft.com/office/drawing/2014/main" id="{A04BE707-6860-40A5-A5F2-C122F3BBE76B}"/>
              </a:ext>
            </a:extLst>
          </p:cNvPr>
          <p:cNvCxnSpPr>
            <a:cxnSpLocks/>
          </p:cNvCxnSpPr>
          <p:nvPr/>
        </p:nvCxnSpPr>
        <p:spPr>
          <a:xfrm>
            <a:off x="1771790" y="4130347"/>
            <a:ext cx="5040560"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23D52E2-3EC2-47C8-8F9D-DF5E1ED5E7D7}"/>
              </a:ext>
            </a:extLst>
          </p:cNvPr>
          <p:cNvSpPr txBox="1"/>
          <p:nvPr/>
        </p:nvSpPr>
        <p:spPr>
          <a:xfrm>
            <a:off x="7017134" y="3843111"/>
            <a:ext cx="327334" cy="477054"/>
          </a:xfrm>
          <a:prstGeom prst="rect">
            <a:avLst/>
          </a:prstGeom>
          <a:noFill/>
        </p:spPr>
        <p:txBody>
          <a:bodyPr wrap="none" rtlCol="0">
            <a:spAutoFit/>
          </a:bodyPr>
          <a:lstStyle/>
          <a:p>
            <a:pPr algn="l"/>
            <a:r>
              <a:rPr kumimoji="1" lang="en-US" altLang="ja-JP" sz="2500" i="1" dirty="0">
                <a:solidFill>
                  <a:schemeClr val="bg1"/>
                </a:solidFill>
                <a:ea typeface="ＭＳ Ｐゴシック" panose="020B0600070205080204" pitchFamily="50" charset="-128"/>
                <a:cs typeface="Times New Roman" panose="02020603050405020304" pitchFamily="18" charset="0"/>
              </a:rPr>
              <a:t>x</a:t>
            </a:r>
            <a:endParaRPr kumimoji="1" lang="ja-JP" altLang="en-US" sz="2500" i="1" dirty="0">
              <a:solidFill>
                <a:schemeClr val="bg1"/>
              </a:solidFill>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68C2C005-FC52-4943-8FE6-E2CEFAC96A9C}"/>
              </a:ext>
            </a:extLst>
          </p:cNvPr>
          <p:cNvSpPr txBox="1"/>
          <p:nvPr/>
        </p:nvSpPr>
        <p:spPr>
          <a:xfrm>
            <a:off x="4061265" y="4303825"/>
            <a:ext cx="3225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5B0D37B2-20ED-4575-B284-D466DF8891F5}"/>
              </a:ext>
            </a:extLst>
          </p:cNvPr>
          <p:cNvSpPr txBox="1"/>
          <p:nvPr/>
        </p:nvSpPr>
        <p:spPr>
          <a:xfrm>
            <a:off x="4657852" y="4318857"/>
            <a:ext cx="71205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ea typeface="ＭＳ Ｐゴシック" panose="020B0600070205080204" pitchFamily="50" charset="-128"/>
                <a:cs typeface="Times New Roman" panose="02020603050405020304" pitchFamily="18" charset="0"/>
              </a:rPr>
              <a:t>+1</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F53FE53-E464-45EA-B6AB-EFE29B3B19B1}"/>
              </a:ext>
            </a:extLst>
          </p:cNvPr>
          <p:cNvSpPr txBox="1"/>
          <p:nvPr/>
        </p:nvSpPr>
        <p:spPr>
          <a:xfrm>
            <a:off x="5385137" y="4318857"/>
            <a:ext cx="71205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ea typeface="ＭＳ Ｐゴシック" panose="020B0600070205080204" pitchFamily="50" charset="-128"/>
                <a:cs typeface="Times New Roman" panose="02020603050405020304" pitchFamily="18" charset="0"/>
              </a:rPr>
              <a:t>+2</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9C280E67-F4BC-4DF3-B9C5-662DE0BC9347}"/>
              </a:ext>
            </a:extLst>
          </p:cNvPr>
          <p:cNvSpPr txBox="1"/>
          <p:nvPr/>
        </p:nvSpPr>
        <p:spPr>
          <a:xfrm>
            <a:off x="3194935" y="4332610"/>
            <a:ext cx="6960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latin typeface="+mn-ea"/>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1</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744B1367-5A51-421D-A907-75E047027E03}"/>
              </a:ext>
            </a:extLst>
          </p:cNvPr>
          <p:cNvSpPr txBox="1"/>
          <p:nvPr/>
        </p:nvSpPr>
        <p:spPr>
          <a:xfrm>
            <a:off x="2499180" y="4353346"/>
            <a:ext cx="6960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latin typeface="+mn-ea"/>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2</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01C18743-8206-485F-B16C-E44EF2F82B39}"/>
              </a:ext>
            </a:extLst>
          </p:cNvPr>
          <p:cNvCxnSpPr>
            <a:cxnSpLocks/>
          </p:cNvCxnSpPr>
          <p:nvPr/>
        </p:nvCxnSpPr>
        <p:spPr>
          <a:xfrm>
            <a:off x="6373587" y="3859120"/>
            <a:ext cx="0" cy="288034"/>
          </a:xfrm>
          <a:prstGeom prst="line">
            <a:avLst/>
          </a:prstGeom>
          <a:ln w="15875">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7341F8-08B8-439B-938C-6AE761152B4D}"/>
              </a:ext>
            </a:extLst>
          </p:cNvPr>
          <p:cNvCxnSpPr>
            <a:cxnSpLocks/>
          </p:cNvCxnSpPr>
          <p:nvPr/>
        </p:nvCxnSpPr>
        <p:spPr>
          <a:xfrm>
            <a:off x="2125115" y="3859120"/>
            <a:ext cx="0" cy="288034"/>
          </a:xfrm>
          <a:prstGeom prst="line">
            <a:avLst/>
          </a:prstGeom>
          <a:ln w="15875">
            <a:solidFill>
              <a:srgbClr val="FFFFFF"/>
            </a:solidFill>
            <a:tailEnd type="non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6B98DEB-79ED-49A2-B93D-C42B52CAC35B}"/>
              </a:ext>
            </a:extLst>
          </p:cNvPr>
          <p:cNvSpPr txBox="1"/>
          <p:nvPr/>
        </p:nvSpPr>
        <p:spPr>
          <a:xfrm>
            <a:off x="6076599" y="4318612"/>
            <a:ext cx="71205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ea typeface="ＭＳ Ｐゴシック" panose="020B0600070205080204" pitchFamily="50" charset="-128"/>
                <a:cs typeface="Times New Roman" panose="02020603050405020304" pitchFamily="18" charset="0"/>
              </a:rPr>
              <a:t>+3</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84137AD-65CF-4B7A-97E1-45783FC8C9AF}"/>
              </a:ext>
            </a:extLst>
          </p:cNvPr>
          <p:cNvSpPr txBox="1"/>
          <p:nvPr/>
        </p:nvSpPr>
        <p:spPr>
          <a:xfrm>
            <a:off x="1785895" y="4343724"/>
            <a:ext cx="696024" cy="400110"/>
          </a:xfrm>
          <a:prstGeom prst="rect">
            <a:avLst/>
          </a:prstGeom>
          <a:noFill/>
        </p:spPr>
        <p:txBody>
          <a:bodyPr wrap="none" rtlCol="0">
            <a:spAutoFit/>
          </a:bodyPr>
          <a:lstStyle/>
          <a:p>
            <a:pPr algn="l"/>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dirty="0">
                <a:solidFill>
                  <a:schemeClr val="bg1"/>
                </a:solidFill>
                <a:latin typeface="+mn-ea"/>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3</a:t>
            </a:r>
            <a:r>
              <a:rPr kumimoji="1" lang="en-US" altLang="ja-JP" sz="2000" i="1" dirty="0">
                <a:solidFill>
                  <a:schemeClr val="bg1"/>
                </a:solidFill>
                <a:ea typeface="ＭＳ Ｐゴシック" panose="020B0600070205080204" pitchFamily="50" charset="-128"/>
                <a:cs typeface="Times New Roman" panose="02020603050405020304" pitchFamily="18" charset="0"/>
              </a:rPr>
              <a:t>σ</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237EB3C4-68E7-4CBE-8364-6DBCAED8CDBB}"/>
              </a:ext>
            </a:extLst>
          </p:cNvPr>
          <p:cNvSpPr txBox="1"/>
          <p:nvPr/>
        </p:nvSpPr>
        <p:spPr>
          <a:xfrm>
            <a:off x="2124544" y="3485334"/>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0.0214</a:t>
            </a:r>
            <a:endParaRPr kumimoji="1" lang="ja-JP" altLang="en-US" sz="1700" dirty="0">
              <a:solidFill>
                <a:schemeClr val="bg1"/>
              </a:solidFill>
              <a:latin typeface="+mj-ea"/>
              <a:ea typeface="+mj-ea"/>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C2D8F59-6817-4D8A-A420-9F16DE7A1803}"/>
              </a:ext>
            </a:extLst>
          </p:cNvPr>
          <p:cNvSpPr txBox="1"/>
          <p:nvPr/>
        </p:nvSpPr>
        <p:spPr>
          <a:xfrm>
            <a:off x="2741670" y="3766039"/>
            <a:ext cx="738689" cy="353943"/>
          </a:xfrm>
          <a:prstGeom prst="rect">
            <a:avLst/>
          </a:prstGeom>
          <a:solidFill>
            <a:srgbClr val="00A1DA"/>
          </a:solidFill>
        </p:spPr>
        <p:txBody>
          <a:bodyPr wrap="square" rtlCol="0">
            <a:spAutoFit/>
          </a:bodyPr>
          <a:lstStyle/>
          <a:p>
            <a:pPr algn="l"/>
            <a:r>
              <a:rPr kumimoji="1" lang="en-US" altLang="ja-JP" sz="1700" dirty="0">
                <a:solidFill>
                  <a:schemeClr val="bg1"/>
                </a:solidFill>
                <a:latin typeface="+mj-ea"/>
                <a:ea typeface="+mj-ea"/>
                <a:cs typeface="Times New Roman" panose="02020603050405020304" pitchFamily="18" charset="0"/>
              </a:rPr>
              <a:t>0.136</a:t>
            </a:r>
            <a:endParaRPr kumimoji="1" lang="ja-JP" altLang="en-US" sz="1700" dirty="0">
              <a:solidFill>
                <a:schemeClr val="bg1"/>
              </a:solidFill>
              <a:latin typeface="+mj-ea"/>
              <a:ea typeface="+mj-ea"/>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B127F1F4-B9CD-4BBF-9F3F-B7C9C8E1B394}"/>
              </a:ext>
            </a:extLst>
          </p:cNvPr>
          <p:cNvSpPr txBox="1"/>
          <p:nvPr/>
        </p:nvSpPr>
        <p:spPr>
          <a:xfrm>
            <a:off x="3536910" y="2829248"/>
            <a:ext cx="703015" cy="323165"/>
          </a:xfrm>
          <a:prstGeom prst="rect">
            <a:avLst/>
          </a:prstGeom>
          <a:solidFill>
            <a:srgbClr val="005A9E"/>
          </a:solidFill>
        </p:spPr>
        <p:txBody>
          <a:bodyPr wrap="square" rtlCol="0">
            <a:spAutoFit/>
          </a:bodyPr>
          <a:lstStyle/>
          <a:p>
            <a:pPr algn="l"/>
            <a:r>
              <a:rPr kumimoji="1" lang="en-US" altLang="ja-JP" sz="1500" dirty="0">
                <a:solidFill>
                  <a:schemeClr val="bg1"/>
                </a:solidFill>
                <a:latin typeface="+mj-ea"/>
                <a:ea typeface="+mj-ea"/>
                <a:cs typeface="Times New Roman" panose="02020603050405020304" pitchFamily="18" charset="0"/>
              </a:rPr>
              <a:t>0.341</a:t>
            </a:r>
            <a:endParaRPr kumimoji="1" lang="ja-JP" altLang="en-US" sz="1500" dirty="0">
              <a:solidFill>
                <a:schemeClr val="bg1"/>
              </a:solidFill>
              <a:latin typeface="+mj-ea"/>
              <a:ea typeface="+mj-ea"/>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91AD8EFA-9668-4A72-9F8C-FF8EB6A32521}"/>
              </a:ext>
            </a:extLst>
          </p:cNvPr>
          <p:cNvSpPr txBox="1"/>
          <p:nvPr/>
        </p:nvSpPr>
        <p:spPr>
          <a:xfrm>
            <a:off x="1266095" y="3486124"/>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0.0014</a:t>
            </a:r>
            <a:endParaRPr kumimoji="1" lang="ja-JP" altLang="en-US" sz="1700" dirty="0">
              <a:solidFill>
                <a:schemeClr val="bg1"/>
              </a:solidFill>
              <a:latin typeface="+mj-ea"/>
              <a:ea typeface="+mj-ea"/>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9C90E5E8-5CC8-4FAC-BB70-F9704A11E8BB}"/>
              </a:ext>
            </a:extLst>
          </p:cNvPr>
          <p:cNvSpPr txBox="1"/>
          <p:nvPr/>
        </p:nvSpPr>
        <p:spPr>
          <a:xfrm>
            <a:off x="4299248" y="2829247"/>
            <a:ext cx="703015" cy="323165"/>
          </a:xfrm>
          <a:prstGeom prst="rect">
            <a:avLst/>
          </a:prstGeom>
          <a:solidFill>
            <a:srgbClr val="005A9E"/>
          </a:solidFill>
        </p:spPr>
        <p:txBody>
          <a:bodyPr wrap="square" rtlCol="0">
            <a:spAutoFit/>
          </a:bodyPr>
          <a:lstStyle/>
          <a:p>
            <a:pPr algn="l"/>
            <a:r>
              <a:rPr kumimoji="1" lang="en-US" altLang="ja-JP" sz="1500" dirty="0">
                <a:solidFill>
                  <a:schemeClr val="bg1"/>
                </a:solidFill>
                <a:latin typeface="+mj-ea"/>
                <a:ea typeface="+mj-ea"/>
                <a:cs typeface="Times New Roman" panose="02020603050405020304" pitchFamily="18" charset="0"/>
              </a:rPr>
              <a:t>0.341</a:t>
            </a:r>
            <a:endParaRPr kumimoji="1" lang="ja-JP" altLang="en-US" sz="1500" dirty="0">
              <a:solidFill>
                <a:schemeClr val="bg1"/>
              </a:solidFill>
              <a:latin typeface="+mj-ea"/>
              <a:ea typeface="+mj-ea"/>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0BB7BD10-E5F0-4877-9A4D-9745122F2FB9}"/>
              </a:ext>
            </a:extLst>
          </p:cNvPr>
          <p:cNvSpPr txBox="1"/>
          <p:nvPr/>
        </p:nvSpPr>
        <p:spPr>
          <a:xfrm>
            <a:off x="5012012" y="3756091"/>
            <a:ext cx="738689" cy="353943"/>
          </a:xfrm>
          <a:prstGeom prst="rect">
            <a:avLst/>
          </a:prstGeom>
          <a:solidFill>
            <a:srgbClr val="00A1DA"/>
          </a:solidFill>
        </p:spPr>
        <p:txBody>
          <a:bodyPr wrap="square" rtlCol="0">
            <a:spAutoFit/>
          </a:bodyPr>
          <a:lstStyle/>
          <a:p>
            <a:pPr algn="l"/>
            <a:r>
              <a:rPr kumimoji="1" lang="en-US" altLang="ja-JP" sz="1700" dirty="0">
                <a:solidFill>
                  <a:schemeClr val="bg1"/>
                </a:solidFill>
                <a:latin typeface="+mj-ea"/>
                <a:ea typeface="+mj-ea"/>
                <a:cs typeface="Times New Roman" panose="02020603050405020304" pitchFamily="18" charset="0"/>
              </a:rPr>
              <a:t>0.136</a:t>
            </a:r>
            <a:endParaRPr kumimoji="1" lang="ja-JP" altLang="en-US" sz="1700" dirty="0">
              <a:solidFill>
                <a:schemeClr val="bg1"/>
              </a:solidFill>
              <a:latin typeface="+mj-ea"/>
              <a:ea typeface="+mj-ea"/>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133BAE67-DD27-4800-987E-0CC0D91A8DC6}"/>
              </a:ext>
            </a:extLst>
          </p:cNvPr>
          <p:cNvSpPr txBox="1"/>
          <p:nvPr/>
        </p:nvSpPr>
        <p:spPr>
          <a:xfrm>
            <a:off x="5676187" y="3463338"/>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0.0214</a:t>
            </a:r>
            <a:endParaRPr kumimoji="1" lang="ja-JP" altLang="en-US" sz="1700" dirty="0">
              <a:solidFill>
                <a:schemeClr val="bg1"/>
              </a:solidFill>
              <a:latin typeface="+mj-ea"/>
              <a:ea typeface="+mj-ea"/>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CFDCB909-D4C7-4590-872D-29A80FCB46E5}"/>
              </a:ext>
            </a:extLst>
          </p:cNvPr>
          <p:cNvSpPr txBox="1"/>
          <p:nvPr/>
        </p:nvSpPr>
        <p:spPr>
          <a:xfrm>
            <a:off x="6425064" y="3468552"/>
            <a:ext cx="774571" cy="353943"/>
          </a:xfrm>
          <a:prstGeom prst="rect">
            <a:avLst/>
          </a:prstGeom>
          <a:noFill/>
        </p:spPr>
        <p:txBody>
          <a:bodyPr wrap="none" rtlCol="0">
            <a:spAutoFit/>
          </a:bodyPr>
          <a:lstStyle/>
          <a:p>
            <a:pPr algn="l"/>
            <a:r>
              <a:rPr kumimoji="1" lang="en-US" altLang="ja-JP" sz="1700" dirty="0">
                <a:solidFill>
                  <a:schemeClr val="bg1"/>
                </a:solidFill>
                <a:latin typeface="+mj-ea"/>
                <a:ea typeface="+mj-ea"/>
                <a:cs typeface="Times New Roman" panose="02020603050405020304" pitchFamily="18" charset="0"/>
              </a:rPr>
              <a:t>0.0014</a:t>
            </a:r>
            <a:endParaRPr kumimoji="1" lang="ja-JP" altLang="en-US" sz="1700" dirty="0">
              <a:solidFill>
                <a:schemeClr val="bg1"/>
              </a:solidFill>
              <a:latin typeface="+mj-ea"/>
              <a:ea typeface="+mj-ea"/>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84E8CD99-22B3-48F6-81F7-7CFC062A3C6A}"/>
              </a:ext>
            </a:extLst>
          </p:cNvPr>
          <p:cNvCxnSpPr>
            <a:cxnSpLocks/>
          </p:cNvCxnSpPr>
          <p:nvPr/>
        </p:nvCxnSpPr>
        <p:spPr>
          <a:xfrm flipH="1">
            <a:off x="5916484" y="3766039"/>
            <a:ext cx="133794" cy="27106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F8B8B5F-5A75-43CA-B5EC-923DE0E1D9F8}"/>
              </a:ext>
            </a:extLst>
          </p:cNvPr>
          <p:cNvCxnSpPr>
            <a:cxnSpLocks/>
          </p:cNvCxnSpPr>
          <p:nvPr/>
        </p:nvCxnSpPr>
        <p:spPr>
          <a:xfrm flipH="1">
            <a:off x="6415536" y="3800144"/>
            <a:ext cx="196148" cy="29416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7AE66FE-110F-48EF-AF80-60A178C0E214}"/>
              </a:ext>
            </a:extLst>
          </p:cNvPr>
          <p:cNvCxnSpPr>
            <a:cxnSpLocks/>
            <a:stCxn id="16" idx="2"/>
          </p:cNvCxnSpPr>
          <p:nvPr/>
        </p:nvCxnSpPr>
        <p:spPr>
          <a:xfrm>
            <a:off x="2511830" y="3839277"/>
            <a:ext cx="55910" cy="18044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E8B99C6-C59B-49FF-9C79-CCA154C2BF0E}"/>
              </a:ext>
            </a:extLst>
          </p:cNvPr>
          <p:cNvCxnSpPr>
            <a:cxnSpLocks/>
          </p:cNvCxnSpPr>
          <p:nvPr/>
        </p:nvCxnSpPr>
        <p:spPr>
          <a:xfrm>
            <a:off x="1885708" y="3839277"/>
            <a:ext cx="94004" cy="227627"/>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0B92D06-72CD-42E4-AB82-CB5FDF3267C8}"/>
              </a:ext>
            </a:extLst>
          </p:cNvPr>
          <p:cNvSpPr txBox="1"/>
          <p:nvPr/>
        </p:nvSpPr>
        <p:spPr>
          <a:xfrm>
            <a:off x="6802262" y="3833643"/>
            <a:ext cx="309700" cy="477054"/>
          </a:xfrm>
          <a:prstGeom prst="rect">
            <a:avLst/>
          </a:prstGeom>
          <a:noFill/>
        </p:spPr>
        <p:txBody>
          <a:bodyPr wrap="none" rtlCol="0">
            <a:spAutoFit/>
          </a:bodyPr>
          <a:lstStyle/>
          <a:p>
            <a:pPr algn="l"/>
            <a:r>
              <a:rPr kumimoji="1" lang="en-US" altLang="ja-JP" sz="2500" i="1" dirty="0">
                <a:solidFill>
                  <a:srgbClr val="FFFF00"/>
                </a:solidFill>
                <a:ea typeface="ＭＳ Ｐゴシック" panose="020B0600070205080204" pitchFamily="50" charset="-128"/>
                <a:cs typeface="Times New Roman" panose="02020603050405020304" pitchFamily="18" charset="0"/>
              </a:rPr>
              <a:t>z</a:t>
            </a:r>
            <a:endParaRPr kumimoji="1" lang="ja-JP" altLang="en-US" sz="2500" i="1" dirty="0">
              <a:solidFill>
                <a:srgbClr val="FFFF00"/>
              </a:solidFill>
              <a:ea typeface="ＭＳ Ｐゴシック" panose="020B060007020508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00556D11-B5A6-41AB-A595-CF3E0FE1CAED}"/>
              </a:ext>
            </a:extLst>
          </p:cNvPr>
          <p:cNvSpPr txBox="1"/>
          <p:nvPr/>
        </p:nvSpPr>
        <p:spPr>
          <a:xfrm>
            <a:off x="4060598" y="4081638"/>
            <a:ext cx="322524" cy="400110"/>
          </a:xfrm>
          <a:prstGeom prst="rect">
            <a:avLst/>
          </a:prstGeom>
          <a:noFill/>
        </p:spPr>
        <p:txBody>
          <a:bodyPr wrap="none" rtlCol="0">
            <a:spAutoFit/>
          </a:bodyPr>
          <a:lstStyle/>
          <a:p>
            <a:pPr algn="l"/>
            <a:r>
              <a:rPr kumimoji="1" lang="en-US" altLang="ja-JP" sz="2000" dirty="0">
                <a:solidFill>
                  <a:srgbClr val="FFFF00"/>
                </a:solidFill>
                <a:latin typeface="+mn-ea"/>
                <a:cs typeface="Times New Roman" panose="02020603050405020304" pitchFamily="18" charset="0"/>
              </a:rPr>
              <a:t>0</a:t>
            </a:r>
            <a:endParaRPr kumimoji="1" lang="ja-JP" altLang="en-US" sz="2000" dirty="0">
              <a:solidFill>
                <a:srgbClr val="FFFF00"/>
              </a:solidFill>
              <a:latin typeface="+mn-ea"/>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9134E1BD-445B-4B47-A1AE-54E4B4980379}"/>
              </a:ext>
            </a:extLst>
          </p:cNvPr>
          <p:cNvSpPr txBox="1"/>
          <p:nvPr/>
        </p:nvSpPr>
        <p:spPr>
          <a:xfrm>
            <a:off x="4822634" y="4081638"/>
            <a:ext cx="322524" cy="400110"/>
          </a:xfrm>
          <a:prstGeom prst="rect">
            <a:avLst/>
          </a:prstGeom>
          <a:noFill/>
        </p:spPr>
        <p:txBody>
          <a:bodyPr wrap="none" rtlCol="0">
            <a:spAutoFit/>
          </a:bodyPr>
          <a:lstStyle/>
          <a:p>
            <a:pPr algn="l"/>
            <a:r>
              <a:rPr kumimoji="1" lang="en-US" altLang="ja-JP" sz="2000" dirty="0">
                <a:solidFill>
                  <a:srgbClr val="FFFF00"/>
                </a:solidFill>
                <a:latin typeface="+mn-ea"/>
                <a:cs typeface="Times New Roman" panose="02020603050405020304" pitchFamily="18" charset="0"/>
              </a:rPr>
              <a:t>1</a:t>
            </a:r>
            <a:endParaRPr kumimoji="1" lang="ja-JP" altLang="en-US" sz="2000" dirty="0">
              <a:solidFill>
                <a:srgbClr val="FFFF00"/>
              </a:solidFill>
              <a:latin typeface="+mn-ea"/>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319C3792-0B06-43F7-891E-2C5D3DC70AA1}"/>
              </a:ext>
            </a:extLst>
          </p:cNvPr>
          <p:cNvSpPr txBox="1"/>
          <p:nvPr/>
        </p:nvSpPr>
        <p:spPr>
          <a:xfrm>
            <a:off x="5594892" y="4081638"/>
            <a:ext cx="312906" cy="400110"/>
          </a:xfrm>
          <a:prstGeom prst="rect">
            <a:avLst/>
          </a:prstGeom>
          <a:noFill/>
        </p:spPr>
        <p:txBody>
          <a:bodyPr wrap="square" rtlCol="0">
            <a:spAutoFit/>
          </a:bodyPr>
          <a:lstStyle/>
          <a:p>
            <a:pPr algn="l"/>
            <a:r>
              <a:rPr kumimoji="1" lang="en-US" altLang="ja-JP" sz="2000" dirty="0">
                <a:solidFill>
                  <a:srgbClr val="FFFF00"/>
                </a:solidFill>
                <a:latin typeface="+mj-ea"/>
                <a:ea typeface="+mj-ea"/>
                <a:cs typeface="Times New Roman" panose="02020603050405020304" pitchFamily="18" charset="0"/>
              </a:rPr>
              <a:t>2</a:t>
            </a:r>
            <a:endParaRPr kumimoji="1" lang="ja-JP" altLang="en-US" sz="2000" dirty="0">
              <a:solidFill>
                <a:srgbClr val="FFFF00"/>
              </a:solidFill>
              <a:latin typeface="+mj-ea"/>
              <a:ea typeface="+mj-ea"/>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431BB265-358A-428B-98AB-85E6705AE6E8}"/>
              </a:ext>
            </a:extLst>
          </p:cNvPr>
          <p:cNvSpPr txBox="1"/>
          <p:nvPr/>
        </p:nvSpPr>
        <p:spPr>
          <a:xfrm>
            <a:off x="6217134" y="4081638"/>
            <a:ext cx="312906" cy="400110"/>
          </a:xfrm>
          <a:prstGeom prst="rect">
            <a:avLst/>
          </a:prstGeom>
          <a:noFill/>
        </p:spPr>
        <p:txBody>
          <a:bodyPr wrap="square" rtlCol="0">
            <a:spAutoFit/>
          </a:bodyPr>
          <a:lstStyle/>
          <a:p>
            <a:pPr algn="l"/>
            <a:r>
              <a:rPr kumimoji="1" lang="en-US" altLang="ja-JP" sz="2000" dirty="0">
                <a:solidFill>
                  <a:srgbClr val="FFFF00"/>
                </a:solidFill>
                <a:latin typeface="+mn-ea"/>
                <a:cs typeface="Times New Roman" panose="02020603050405020304" pitchFamily="18" charset="0"/>
              </a:rPr>
              <a:t>3</a:t>
            </a:r>
            <a:endParaRPr kumimoji="1" lang="ja-JP" altLang="en-US" sz="2000" dirty="0">
              <a:solidFill>
                <a:srgbClr val="FFFF00"/>
              </a:solidFill>
              <a:latin typeface="+mn-ea"/>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E1AE16FB-41C9-4BEB-87D3-B174CF271C9A}"/>
              </a:ext>
            </a:extLst>
          </p:cNvPr>
          <p:cNvSpPr txBox="1"/>
          <p:nvPr/>
        </p:nvSpPr>
        <p:spPr>
          <a:xfrm>
            <a:off x="3263971" y="4081638"/>
            <a:ext cx="441146" cy="400110"/>
          </a:xfrm>
          <a:prstGeom prst="rect">
            <a:avLst/>
          </a:prstGeom>
          <a:noFill/>
        </p:spPr>
        <p:txBody>
          <a:bodyPr wrap="none" rtlCol="0">
            <a:spAutoFit/>
          </a:bodyPr>
          <a:lstStyle/>
          <a:p>
            <a:pPr algn="l"/>
            <a:r>
              <a:rPr kumimoji="1" lang="en-US" altLang="ja-JP" sz="2000" dirty="0">
                <a:solidFill>
                  <a:srgbClr val="FFFF00"/>
                </a:solidFill>
                <a:latin typeface="+mn-ea"/>
                <a:cs typeface="Times New Roman" panose="02020603050405020304" pitchFamily="18" charset="0"/>
              </a:rPr>
              <a:t>-1</a:t>
            </a:r>
            <a:endParaRPr kumimoji="1" lang="ja-JP" altLang="en-US" sz="2000" dirty="0">
              <a:solidFill>
                <a:srgbClr val="FFFF00"/>
              </a:solidFill>
              <a:latin typeface="+mn-ea"/>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3BE7D726-6489-479F-929D-870ADF3A48DA}"/>
              </a:ext>
            </a:extLst>
          </p:cNvPr>
          <p:cNvSpPr txBox="1"/>
          <p:nvPr/>
        </p:nvSpPr>
        <p:spPr>
          <a:xfrm>
            <a:off x="2573832" y="4081638"/>
            <a:ext cx="441146" cy="400110"/>
          </a:xfrm>
          <a:prstGeom prst="rect">
            <a:avLst/>
          </a:prstGeom>
          <a:noFill/>
        </p:spPr>
        <p:txBody>
          <a:bodyPr wrap="none" rtlCol="0">
            <a:spAutoFit/>
          </a:bodyPr>
          <a:lstStyle/>
          <a:p>
            <a:pPr algn="l"/>
            <a:r>
              <a:rPr kumimoji="1" lang="en-US" altLang="ja-JP" sz="2000" dirty="0">
                <a:solidFill>
                  <a:srgbClr val="FFFF00"/>
                </a:solidFill>
                <a:latin typeface="+mj-ea"/>
                <a:ea typeface="+mj-ea"/>
                <a:cs typeface="Times New Roman" panose="02020603050405020304" pitchFamily="18" charset="0"/>
              </a:rPr>
              <a:t>-2</a:t>
            </a:r>
            <a:endParaRPr kumimoji="1" lang="ja-JP" altLang="en-US" sz="2000" dirty="0">
              <a:solidFill>
                <a:srgbClr val="FFFF00"/>
              </a:solidFill>
              <a:latin typeface="+mj-ea"/>
              <a:ea typeface="+mj-ea"/>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F0CB4DF3-0D8F-411C-9319-CD395F35BA28}"/>
              </a:ext>
            </a:extLst>
          </p:cNvPr>
          <p:cNvSpPr txBox="1"/>
          <p:nvPr/>
        </p:nvSpPr>
        <p:spPr>
          <a:xfrm>
            <a:off x="1950757" y="4081638"/>
            <a:ext cx="441146" cy="400110"/>
          </a:xfrm>
          <a:prstGeom prst="rect">
            <a:avLst/>
          </a:prstGeom>
          <a:noFill/>
        </p:spPr>
        <p:txBody>
          <a:bodyPr wrap="none" rtlCol="0">
            <a:spAutoFit/>
          </a:bodyPr>
          <a:lstStyle/>
          <a:p>
            <a:pPr algn="l"/>
            <a:r>
              <a:rPr kumimoji="1" lang="en-US" altLang="ja-JP" sz="2000" dirty="0">
                <a:solidFill>
                  <a:srgbClr val="FFFF00"/>
                </a:solidFill>
                <a:latin typeface="+mn-ea"/>
                <a:cs typeface="Times New Roman" panose="02020603050405020304" pitchFamily="18" charset="0"/>
              </a:rPr>
              <a:t>-3</a:t>
            </a:r>
            <a:endParaRPr kumimoji="1" lang="ja-JP" altLang="en-US" sz="2000" dirty="0">
              <a:solidFill>
                <a:srgbClr val="FFFF00"/>
              </a:solidFill>
              <a:latin typeface="+mn-ea"/>
              <a:cs typeface="Times New Roman" panose="02020603050405020304" pitchFamily="18" charset="0"/>
            </a:endParaRPr>
          </a:p>
        </p:txBody>
      </p:sp>
      <p:graphicFrame>
        <p:nvGraphicFramePr>
          <p:cNvPr id="39" name="オブジェクト 38">
            <a:extLst>
              <a:ext uri="{FF2B5EF4-FFF2-40B4-BE49-F238E27FC236}">
                <a16:creationId xmlns:a16="http://schemas.microsoft.com/office/drawing/2014/main" id="{D1627A9E-99F5-476E-A312-721F2F6BAA0F}"/>
              </a:ext>
            </a:extLst>
          </p:cNvPr>
          <p:cNvGraphicFramePr>
            <a:graphicFrameLocks noChangeAspect="1"/>
          </p:cNvGraphicFramePr>
          <p:nvPr>
            <p:extLst>
              <p:ext uri="{D42A27DB-BD31-4B8C-83A1-F6EECF244321}">
                <p14:modId xmlns:p14="http://schemas.microsoft.com/office/powerpoint/2010/main" val="126805665"/>
              </p:ext>
            </p:extLst>
          </p:nvPr>
        </p:nvGraphicFramePr>
        <p:xfrm>
          <a:off x="2624126" y="5154111"/>
          <a:ext cx="2125662" cy="933450"/>
        </p:xfrm>
        <a:graphic>
          <a:graphicData uri="http://schemas.openxmlformats.org/presentationml/2006/ole">
            <mc:AlternateContent xmlns:mc="http://schemas.openxmlformats.org/markup-compatibility/2006">
              <mc:Choice xmlns:v="urn:schemas-microsoft-com:vml" Requires="v">
                <p:oleObj spid="_x0000_s8247" name="Equation" r:id="rId5" imgW="1066680" imgH="469800" progId="Equation.DSMT4">
                  <p:embed/>
                </p:oleObj>
              </mc:Choice>
              <mc:Fallback>
                <p:oleObj name="Equation" r:id="rId5" imgW="1066680" imgH="469800" progId="Equation.DSMT4">
                  <p:embed/>
                  <p:pic>
                    <p:nvPicPr>
                      <p:cNvPr id="5" name="オブジェクト 4">
                        <a:extLst>
                          <a:ext uri="{FF2B5EF4-FFF2-40B4-BE49-F238E27FC236}">
                            <a16:creationId xmlns:a16="http://schemas.microsoft.com/office/drawing/2014/main" id="{BE0BDCFD-3EE2-437B-895B-260EBB993A9F}"/>
                          </a:ext>
                        </a:extLst>
                      </p:cNvPr>
                      <p:cNvPicPr>
                        <a:picLocks noChangeAspect="1" noChangeArrowheads="1"/>
                      </p:cNvPicPr>
                      <p:nvPr/>
                    </p:nvPicPr>
                    <p:blipFill>
                      <a:blip r:embed="rId6"/>
                      <a:srcRect/>
                      <a:stretch>
                        <a:fillRect/>
                      </a:stretch>
                    </p:blipFill>
                    <p:spPr bwMode="auto">
                      <a:xfrm>
                        <a:off x="2624126" y="5154111"/>
                        <a:ext cx="2125662" cy="933450"/>
                      </a:xfrm>
                      <a:prstGeom prst="rect">
                        <a:avLst/>
                      </a:prstGeom>
                      <a:noFill/>
                    </p:spPr>
                  </p:pic>
                </p:oleObj>
              </mc:Fallback>
            </mc:AlternateContent>
          </a:graphicData>
        </a:graphic>
      </p:graphicFrame>
      <p:sp>
        <p:nvSpPr>
          <p:cNvPr id="40" name="テキスト ボックス 39">
            <a:extLst>
              <a:ext uri="{FF2B5EF4-FFF2-40B4-BE49-F238E27FC236}">
                <a16:creationId xmlns:a16="http://schemas.microsoft.com/office/drawing/2014/main" id="{317D08EA-23F1-4663-979E-686A67AA89EA}"/>
              </a:ext>
            </a:extLst>
          </p:cNvPr>
          <p:cNvSpPr txBox="1"/>
          <p:nvPr/>
        </p:nvSpPr>
        <p:spPr>
          <a:xfrm>
            <a:off x="630586" y="5305615"/>
            <a:ext cx="1997198" cy="707886"/>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標準正規分布の確率密度関数</a:t>
            </a:r>
          </a:p>
        </p:txBody>
      </p:sp>
      <p:sp>
        <p:nvSpPr>
          <p:cNvPr id="41" name="テキスト ボックス 40">
            <a:extLst>
              <a:ext uri="{FF2B5EF4-FFF2-40B4-BE49-F238E27FC236}">
                <a16:creationId xmlns:a16="http://schemas.microsoft.com/office/drawing/2014/main" id="{557880FD-A846-4DCE-98E8-BE845F1AE19A}"/>
              </a:ext>
            </a:extLst>
          </p:cNvPr>
          <p:cNvSpPr txBox="1"/>
          <p:nvPr/>
        </p:nvSpPr>
        <p:spPr>
          <a:xfrm>
            <a:off x="5487930" y="4984907"/>
            <a:ext cx="3058408" cy="1138773"/>
          </a:xfrm>
          <a:prstGeom prst="rect">
            <a:avLst/>
          </a:prstGeom>
          <a:noFill/>
        </p:spPr>
        <p:txBody>
          <a:bodyPr wrap="square" rtlCol="0">
            <a:spAutoFit/>
          </a:bodyPr>
          <a:lstStyle/>
          <a:p>
            <a:pPr algn="just"/>
            <a:r>
              <a:rPr kumimoji="1" lang="en-US" altLang="ja-JP" sz="1700" dirty="0">
                <a:solidFill>
                  <a:schemeClr val="bg1"/>
                </a:solidFill>
                <a:latin typeface="+mj-ea"/>
                <a:ea typeface="+mj-ea"/>
                <a:cs typeface="Times New Roman" panose="02020603050405020304" pitchFamily="18" charset="0"/>
              </a:rPr>
              <a:t>μ</a:t>
            </a:r>
            <a:r>
              <a:rPr kumimoji="1" lang="ja-JP" altLang="en-US" sz="1700" dirty="0">
                <a:solidFill>
                  <a:schemeClr val="bg1"/>
                </a:solidFill>
                <a:latin typeface="+mj-ea"/>
                <a:ea typeface="+mj-ea"/>
                <a:cs typeface="Times New Roman" panose="02020603050405020304" pitchFamily="18" charset="0"/>
              </a:rPr>
              <a:t>や</a:t>
            </a:r>
            <a:r>
              <a:rPr kumimoji="1" lang="en-US" altLang="ja-JP" sz="1700" dirty="0">
                <a:solidFill>
                  <a:schemeClr val="bg1"/>
                </a:solidFill>
                <a:latin typeface="+mj-ea"/>
                <a:ea typeface="+mj-ea"/>
                <a:cs typeface="Times New Roman" panose="02020603050405020304" pitchFamily="18" charset="0"/>
              </a:rPr>
              <a:t>σ</a:t>
            </a:r>
            <a:r>
              <a:rPr kumimoji="1" lang="en-US" altLang="ja-JP" sz="1700" baseline="30000" dirty="0">
                <a:solidFill>
                  <a:schemeClr val="bg1"/>
                </a:solidFill>
                <a:latin typeface="+mj-ea"/>
                <a:ea typeface="+mj-ea"/>
                <a:cs typeface="Times New Roman" panose="02020603050405020304" pitchFamily="18" charset="0"/>
              </a:rPr>
              <a:t>2</a:t>
            </a:r>
            <a:r>
              <a:rPr kumimoji="1" lang="ja-JP" altLang="en-US" sz="1700" dirty="0">
                <a:solidFill>
                  <a:schemeClr val="bg1"/>
                </a:solidFill>
                <a:latin typeface="+mj-ea"/>
                <a:ea typeface="+mj-ea"/>
                <a:cs typeface="Times New Roman" panose="02020603050405020304" pitchFamily="18" charset="0"/>
              </a:rPr>
              <a:t>が無くなったため，この</a:t>
            </a:r>
            <a:r>
              <a:rPr kumimoji="1" lang="en-US" altLang="ja-JP" sz="1700" dirty="0">
                <a:solidFill>
                  <a:schemeClr val="bg1"/>
                </a:solidFill>
                <a:latin typeface="+mj-ea"/>
                <a:ea typeface="+mj-ea"/>
                <a:cs typeface="Times New Roman" panose="02020603050405020304" pitchFamily="18" charset="0"/>
              </a:rPr>
              <a:t>z</a:t>
            </a:r>
            <a:r>
              <a:rPr kumimoji="1" lang="ja-JP" altLang="en-US" sz="1700" dirty="0">
                <a:solidFill>
                  <a:schemeClr val="bg1"/>
                </a:solidFill>
                <a:latin typeface="+mj-ea"/>
                <a:ea typeface="+mj-ea"/>
                <a:cs typeface="Times New Roman" panose="02020603050405020304" pitchFamily="18" charset="0"/>
              </a:rPr>
              <a:t>分布で分布表を作成すれば，（異なる平均やバラツキを持つ）どのような対象でも使える</a:t>
            </a:r>
            <a:endParaRPr kumimoji="1" lang="en-US" altLang="ja-JP" sz="1700" dirty="0">
              <a:solidFill>
                <a:schemeClr val="bg1"/>
              </a:solidFill>
              <a:latin typeface="+mj-ea"/>
              <a:ea typeface="+mj-ea"/>
              <a:cs typeface="Times New Roman" panose="02020603050405020304" pitchFamily="18" charset="0"/>
            </a:endParaRPr>
          </a:p>
        </p:txBody>
      </p:sp>
      <p:cxnSp>
        <p:nvCxnSpPr>
          <p:cNvPr id="43" name="直線矢印コネクタ 42">
            <a:extLst>
              <a:ext uri="{FF2B5EF4-FFF2-40B4-BE49-F238E27FC236}">
                <a16:creationId xmlns:a16="http://schemas.microsoft.com/office/drawing/2014/main" id="{96815D57-379A-4508-B06F-2B32AE348F16}"/>
              </a:ext>
            </a:extLst>
          </p:cNvPr>
          <p:cNvCxnSpPr>
            <a:cxnSpLocks/>
          </p:cNvCxnSpPr>
          <p:nvPr/>
        </p:nvCxnSpPr>
        <p:spPr>
          <a:xfrm flipH="1">
            <a:off x="4749788" y="5659558"/>
            <a:ext cx="642134" cy="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37D25339-CD58-4825-98F6-E28CAC1EC98A}"/>
              </a:ext>
            </a:extLst>
          </p:cNvPr>
          <p:cNvSpPr txBox="1"/>
          <p:nvPr/>
        </p:nvSpPr>
        <p:spPr>
          <a:xfrm>
            <a:off x="5468203" y="2191839"/>
            <a:ext cx="2760692" cy="784830"/>
          </a:xfrm>
          <a:prstGeom prst="rect">
            <a:avLst/>
          </a:prstGeom>
          <a:noFill/>
        </p:spPr>
        <p:txBody>
          <a:bodyPr wrap="none" rtlCol="0">
            <a:spAutoFit/>
          </a:bodyPr>
          <a:lstStyle/>
          <a:p>
            <a:pPr algn="l"/>
            <a:r>
              <a:rPr kumimoji="1" lang="ja-JP" altLang="en-US" sz="2000" dirty="0">
                <a:solidFill>
                  <a:schemeClr val="bg1"/>
                </a:solidFill>
                <a:ea typeface="+mj-ea"/>
                <a:cs typeface="Times New Roman" panose="02020603050405020304" pitchFamily="18" charset="0"/>
              </a:rPr>
              <a:t>記号表記：</a:t>
            </a:r>
            <a:endParaRPr kumimoji="1" lang="en-US" altLang="ja-JP" sz="2000" dirty="0">
              <a:solidFill>
                <a:schemeClr val="bg1"/>
              </a:solidFill>
              <a:ea typeface="+mj-ea"/>
              <a:cs typeface="Times New Roman" panose="02020603050405020304" pitchFamily="18" charset="0"/>
            </a:endParaRPr>
          </a:p>
          <a:p>
            <a:pPr algn="l"/>
            <a:r>
              <a:rPr kumimoji="1" lang="en-US" altLang="ja-JP" sz="2500" i="1" dirty="0">
                <a:solidFill>
                  <a:schemeClr val="bg1"/>
                </a:solidFill>
                <a:ea typeface="+mj-ea"/>
                <a:cs typeface="Times New Roman" panose="02020603050405020304" pitchFamily="18" charset="0"/>
              </a:rPr>
              <a:t>N</a:t>
            </a:r>
            <a:r>
              <a:rPr kumimoji="1" lang="ja-JP" altLang="en-US" sz="2500" dirty="0">
                <a:solidFill>
                  <a:schemeClr val="bg1"/>
                </a:solidFill>
                <a:ea typeface="+mj-ea"/>
                <a:cs typeface="Times New Roman" panose="02020603050405020304" pitchFamily="18" charset="0"/>
              </a:rPr>
              <a:t>（</a:t>
            </a:r>
            <a:r>
              <a:rPr kumimoji="1" lang="en-US" altLang="ja-JP" sz="2500" i="1" dirty="0">
                <a:solidFill>
                  <a:schemeClr val="bg1"/>
                </a:solidFill>
                <a:ea typeface="+mj-ea"/>
                <a:cs typeface="Times New Roman" panose="02020603050405020304" pitchFamily="18" charset="0"/>
              </a:rPr>
              <a:t>μ</a:t>
            </a:r>
            <a:r>
              <a:rPr kumimoji="1" lang="ja-JP" altLang="en-US" sz="2500" i="1" dirty="0" err="1">
                <a:solidFill>
                  <a:schemeClr val="bg1"/>
                </a:solidFill>
                <a:ea typeface="+mj-ea"/>
                <a:cs typeface="Times New Roman" panose="02020603050405020304" pitchFamily="18" charset="0"/>
              </a:rPr>
              <a:t>，</a:t>
            </a:r>
            <a:r>
              <a:rPr kumimoji="1" lang="en-US" altLang="ja-JP" sz="2500" dirty="0">
                <a:solidFill>
                  <a:schemeClr val="bg1"/>
                </a:solidFill>
                <a:ea typeface="+mj-ea"/>
                <a:cs typeface="Times New Roman" panose="02020603050405020304" pitchFamily="18" charset="0"/>
              </a:rPr>
              <a:t>σ</a:t>
            </a:r>
            <a:r>
              <a:rPr kumimoji="1" lang="en-US" altLang="ja-JP" sz="2500" baseline="30000" dirty="0">
                <a:solidFill>
                  <a:schemeClr val="bg1"/>
                </a:solidFill>
                <a:ea typeface="+mj-ea"/>
                <a:cs typeface="Times New Roman" panose="02020603050405020304" pitchFamily="18" charset="0"/>
              </a:rPr>
              <a:t>2</a:t>
            </a:r>
            <a:r>
              <a:rPr kumimoji="1" lang="ja-JP" altLang="en-US" sz="2500" dirty="0">
                <a:solidFill>
                  <a:schemeClr val="bg1"/>
                </a:solidFill>
                <a:ea typeface="+mj-ea"/>
                <a:cs typeface="Times New Roman" panose="02020603050405020304" pitchFamily="18" charset="0"/>
              </a:rPr>
              <a:t>）→</a:t>
            </a:r>
            <a:r>
              <a:rPr kumimoji="1" lang="en-US" altLang="ja-JP" sz="2500" i="1" dirty="0">
                <a:solidFill>
                  <a:srgbClr val="FFFF00"/>
                </a:solidFill>
                <a:ea typeface="+mj-ea"/>
                <a:cs typeface="Times New Roman" panose="02020603050405020304" pitchFamily="18" charset="0"/>
              </a:rPr>
              <a:t>N</a:t>
            </a:r>
            <a:r>
              <a:rPr kumimoji="1" lang="ja-JP" altLang="en-US" sz="2500" dirty="0">
                <a:solidFill>
                  <a:srgbClr val="FFFF00"/>
                </a:solidFill>
                <a:ea typeface="+mj-ea"/>
                <a:cs typeface="Times New Roman" panose="02020603050405020304" pitchFamily="18" charset="0"/>
              </a:rPr>
              <a:t>（</a:t>
            </a:r>
            <a:r>
              <a:rPr kumimoji="1" lang="en-US" altLang="ja-JP" sz="2500" dirty="0">
                <a:solidFill>
                  <a:srgbClr val="FFFF00"/>
                </a:solidFill>
                <a:ea typeface="+mj-ea"/>
                <a:cs typeface="Times New Roman" panose="02020603050405020304" pitchFamily="18" charset="0"/>
              </a:rPr>
              <a:t>0</a:t>
            </a:r>
            <a:r>
              <a:rPr kumimoji="1" lang="ja-JP" altLang="en-US" sz="2500" dirty="0" err="1">
                <a:solidFill>
                  <a:srgbClr val="FFFF00"/>
                </a:solidFill>
                <a:ea typeface="+mj-ea"/>
                <a:cs typeface="Times New Roman" panose="02020603050405020304" pitchFamily="18" charset="0"/>
              </a:rPr>
              <a:t>，</a:t>
            </a:r>
            <a:r>
              <a:rPr kumimoji="1" lang="en-US" altLang="ja-JP" sz="2500" dirty="0">
                <a:solidFill>
                  <a:srgbClr val="FFFF00"/>
                </a:solidFill>
                <a:ea typeface="+mj-ea"/>
                <a:cs typeface="Times New Roman" panose="02020603050405020304" pitchFamily="18" charset="0"/>
              </a:rPr>
              <a:t>1</a:t>
            </a:r>
            <a:r>
              <a:rPr kumimoji="1" lang="ja-JP" altLang="en-US" sz="2500" dirty="0">
                <a:solidFill>
                  <a:srgbClr val="FFFF00"/>
                </a:solidFill>
                <a:ea typeface="+mj-ea"/>
                <a:cs typeface="Times New Roman" panose="02020603050405020304" pitchFamily="18" charset="0"/>
              </a:rPr>
              <a:t>）</a:t>
            </a:r>
          </a:p>
        </p:txBody>
      </p:sp>
      <p:sp>
        <p:nvSpPr>
          <p:cNvPr id="45" name="テキスト ボックス 44">
            <a:extLst>
              <a:ext uri="{FF2B5EF4-FFF2-40B4-BE49-F238E27FC236}">
                <a16:creationId xmlns:a16="http://schemas.microsoft.com/office/drawing/2014/main" id="{9B2E3EAA-944B-4E57-B0F6-00A8B9AC6319}"/>
              </a:ext>
            </a:extLst>
          </p:cNvPr>
          <p:cNvSpPr txBox="1"/>
          <p:nvPr/>
        </p:nvSpPr>
        <p:spPr>
          <a:xfrm>
            <a:off x="1837534" y="4722823"/>
            <a:ext cx="2736647" cy="353943"/>
          </a:xfrm>
          <a:prstGeom prst="rect">
            <a:avLst/>
          </a:prstGeom>
          <a:noFill/>
        </p:spPr>
        <p:txBody>
          <a:bodyPr wrap="none" rtlCol="0">
            <a:spAutoFit/>
          </a:bodyPr>
          <a:lstStyle/>
          <a:p>
            <a:pPr algn="l"/>
            <a:r>
              <a:rPr kumimoji="1" lang="ja-JP" altLang="en-US" sz="1700" dirty="0">
                <a:solidFill>
                  <a:schemeClr val="bg1"/>
                </a:solidFill>
                <a:latin typeface="+mj-ea"/>
                <a:ea typeface="+mj-ea"/>
                <a:cs typeface="Times New Roman" panose="02020603050405020304" pitchFamily="18" charset="0"/>
              </a:rPr>
              <a:t>確率変数の値が単純になる</a:t>
            </a:r>
          </a:p>
        </p:txBody>
      </p:sp>
      <p:sp>
        <p:nvSpPr>
          <p:cNvPr id="46" name="矢印: U ターン 45">
            <a:extLst>
              <a:ext uri="{FF2B5EF4-FFF2-40B4-BE49-F238E27FC236}">
                <a16:creationId xmlns:a16="http://schemas.microsoft.com/office/drawing/2014/main" id="{4CAEE0E5-5816-478D-B714-C0E56EE6C645}"/>
              </a:ext>
            </a:extLst>
          </p:cNvPr>
          <p:cNvSpPr/>
          <p:nvPr/>
        </p:nvSpPr>
        <p:spPr>
          <a:xfrm rot="16200000">
            <a:off x="1225708" y="4359858"/>
            <a:ext cx="779762" cy="470335"/>
          </a:xfrm>
          <a:prstGeom prst="uturnArrow">
            <a:avLst>
              <a:gd name="adj1" fmla="val 25000"/>
              <a:gd name="adj2" fmla="val 25000"/>
              <a:gd name="adj3" fmla="val 25000"/>
              <a:gd name="adj4" fmla="val 43750"/>
              <a:gd name="adj5" fmla="val 100000"/>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955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15" grpId="0"/>
      <p:bldP spid="31" grpId="0"/>
      <p:bldP spid="32" grpId="0"/>
      <p:bldP spid="33" grpId="0"/>
      <p:bldP spid="34" grpId="0"/>
      <p:bldP spid="35" grpId="0"/>
      <p:bldP spid="36" grpId="0"/>
      <p:bldP spid="37" grpId="0"/>
      <p:bldP spid="38" grpId="0"/>
      <p:bldP spid="40" grpId="0"/>
      <p:bldP spid="41"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083C98-98B9-4D0E-8640-C02593E51679}"/>
              </a:ext>
            </a:extLst>
          </p:cNvPr>
          <p:cNvSpPr>
            <a:spLocks noGrp="1"/>
          </p:cNvSpPr>
          <p:nvPr>
            <p:ph type="title"/>
          </p:nvPr>
        </p:nvSpPr>
        <p:spPr/>
        <p:txBody>
          <a:bodyPr/>
          <a:lstStyle/>
          <a:p>
            <a:r>
              <a:rPr kumimoji="1" lang="ja-JP" altLang="en-US" dirty="0"/>
              <a:t>例題</a:t>
            </a:r>
            <a:r>
              <a:rPr kumimoji="1" lang="ja-JP" altLang="en-US" sz="3500" dirty="0"/>
              <a:t>　キュウリ収量の標準化</a:t>
            </a:r>
          </a:p>
        </p:txBody>
      </p:sp>
      <p:graphicFrame>
        <p:nvGraphicFramePr>
          <p:cNvPr id="4" name="コンテンツ プレースホルダー 3">
            <a:extLst>
              <a:ext uri="{FF2B5EF4-FFF2-40B4-BE49-F238E27FC236}">
                <a16:creationId xmlns:a16="http://schemas.microsoft.com/office/drawing/2014/main" id="{499E038D-949E-467D-8B96-B75A3539F606}"/>
              </a:ext>
            </a:extLst>
          </p:cNvPr>
          <p:cNvGraphicFramePr>
            <a:graphicFrameLocks noGrp="1"/>
          </p:cNvGraphicFramePr>
          <p:nvPr>
            <p:ph idx="1"/>
            <p:extLst>
              <p:ext uri="{D42A27DB-BD31-4B8C-83A1-F6EECF244321}">
                <p14:modId xmlns:p14="http://schemas.microsoft.com/office/powerpoint/2010/main" val="3353329290"/>
              </p:ext>
            </p:extLst>
          </p:nvPr>
        </p:nvGraphicFramePr>
        <p:xfrm>
          <a:off x="827584" y="1988841"/>
          <a:ext cx="2276478" cy="3983713"/>
        </p:xfrm>
        <a:graphic>
          <a:graphicData uri="http://schemas.openxmlformats.org/drawingml/2006/table">
            <a:tbl>
              <a:tblPr firstRow="1" firstCol="1" bandRow="1">
                <a:tableStyleId>{5C22544A-7EE6-4342-B048-85BDC9FD1C3A}</a:tableStyleId>
              </a:tblPr>
              <a:tblGrid>
                <a:gridCol w="835026">
                  <a:extLst>
                    <a:ext uri="{9D8B030D-6E8A-4147-A177-3AD203B41FA5}">
                      <a16:colId xmlns:a16="http://schemas.microsoft.com/office/drawing/2014/main" val="1058420742"/>
                    </a:ext>
                  </a:extLst>
                </a:gridCol>
                <a:gridCol w="720726">
                  <a:extLst>
                    <a:ext uri="{9D8B030D-6E8A-4147-A177-3AD203B41FA5}">
                      <a16:colId xmlns:a16="http://schemas.microsoft.com/office/drawing/2014/main" val="3849106667"/>
                    </a:ext>
                  </a:extLst>
                </a:gridCol>
                <a:gridCol w="720726">
                  <a:extLst>
                    <a:ext uri="{9D8B030D-6E8A-4147-A177-3AD203B41FA5}">
                      <a16:colId xmlns:a16="http://schemas.microsoft.com/office/drawing/2014/main" val="749375879"/>
                    </a:ext>
                  </a:extLst>
                </a:gridCol>
              </a:tblGrid>
              <a:tr h="275622">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ポット番号</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txBody>
                  <a:tcPr marL="4763" marR="4763" marT="4763" marB="0" anchor="ctr"/>
                </a:tc>
                <a:extLst>
                  <a:ext uri="{0D108BD9-81ED-4DB2-BD59-A6C34878D82A}">
                    <a16:rowId xmlns:a16="http://schemas.microsoft.com/office/drawing/2014/main" val="879894958"/>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3,063 </a:t>
                      </a:r>
                    </a:p>
                  </a:txBody>
                  <a:tcPr marL="4763" marR="4763" marT="4763" marB="0" anchor="ct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3,157 </a:t>
                      </a:r>
                    </a:p>
                  </a:txBody>
                  <a:tcPr marL="4763" marR="4763" marT="4763" marB="0" anchor="ctr"/>
                </a:tc>
                <a:extLst>
                  <a:ext uri="{0D108BD9-81ED-4DB2-BD59-A6C34878D82A}">
                    <a16:rowId xmlns:a16="http://schemas.microsoft.com/office/drawing/2014/main" val="2793219855"/>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2,275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2,707 </a:t>
                      </a:r>
                    </a:p>
                  </a:txBody>
                  <a:tcPr marL="4763" marR="4763" marT="4763" marB="0" anchor="ctr"/>
                </a:tc>
                <a:extLst>
                  <a:ext uri="{0D108BD9-81ED-4DB2-BD59-A6C34878D82A}">
                    <a16:rowId xmlns:a16="http://schemas.microsoft.com/office/drawing/2014/main" val="2808645354"/>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2,089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3,270 </a:t>
                      </a:r>
                    </a:p>
                  </a:txBody>
                  <a:tcPr marL="4763" marR="4763" marT="4763" marB="0" anchor="ctr"/>
                </a:tc>
                <a:extLst>
                  <a:ext uri="{0D108BD9-81ED-4DB2-BD59-A6C34878D82A}">
                    <a16:rowId xmlns:a16="http://schemas.microsoft.com/office/drawing/2014/main" val="2293399460"/>
                  </a:ext>
                </a:extLst>
              </a:tr>
              <a:tr h="178447">
                <a:tc>
                  <a:txBody>
                    <a:bodyPr/>
                    <a:lstStyle/>
                    <a:p>
                      <a:pPr algn="ctr" fontAlgn="ctr"/>
                      <a:r>
                        <a:rPr lang="en-US" altLang="ja-JP" sz="1400" b="0" i="0" u="none" strike="noStrike">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2,855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3,181 </a:t>
                      </a:r>
                    </a:p>
                  </a:txBody>
                  <a:tcPr marL="4763" marR="4763" marT="4763" marB="0" anchor="ctr"/>
                </a:tc>
                <a:extLst>
                  <a:ext uri="{0D108BD9-81ED-4DB2-BD59-A6C34878D82A}">
                    <a16:rowId xmlns:a16="http://schemas.microsoft.com/office/drawing/2014/main" val="4275858653"/>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2,836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3,633 </a:t>
                      </a:r>
                    </a:p>
                  </a:txBody>
                  <a:tcPr marL="4763" marR="4763" marT="4763" marB="0" anchor="ctr"/>
                </a:tc>
                <a:extLst>
                  <a:ext uri="{0D108BD9-81ED-4DB2-BD59-A6C34878D82A}">
                    <a16:rowId xmlns:a16="http://schemas.microsoft.com/office/drawing/2014/main" val="3969709473"/>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3,219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3,404 </a:t>
                      </a:r>
                    </a:p>
                  </a:txBody>
                  <a:tcPr marL="4763" marR="4763" marT="4763" marB="0" anchor="ctr"/>
                </a:tc>
                <a:extLst>
                  <a:ext uri="{0D108BD9-81ED-4DB2-BD59-A6C34878D82A}">
                    <a16:rowId xmlns:a16="http://schemas.microsoft.com/office/drawing/2014/main" val="753054337"/>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2,817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2,219 </a:t>
                      </a:r>
                    </a:p>
                  </a:txBody>
                  <a:tcPr marL="4763" marR="4763" marT="4763" marB="0" anchor="ctr"/>
                </a:tc>
                <a:extLst>
                  <a:ext uri="{0D108BD9-81ED-4DB2-BD59-A6C34878D82A}">
                    <a16:rowId xmlns:a16="http://schemas.microsoft.com/office/drawing/2014/main" val="3447055860"/>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2,136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2,730 </a:t>
                      </a:r>
                    </a:p>
                  </a:txBody>
                  <a:tcPr marL="4763" marR="4763" marT="4763" marB="0" anchor="ctr"/>
                </a:tc>
                <a:extLst>
                  <a:ext uri="{0D108BD9-81ED-4DB2-BD59-A6C34878D82A}">
                    <a16:rowId xmlns:a16="http://schemas.microsoft.com/office/drawing/2014/main" val="620871111"/>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9</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2,540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3,408 </a:t>
                      </a:r>
                    </a:p>
                  </a:txBody>
                  <a:tcPr marL="4763" marR="4763" marT="4763" marB="0" anchor="ctr"/>
                </a:tc>
                <a:extLst>
                  <a:ext uri="{0D108BD9-81ED-4DB2-BD59-A6C34878D82A}">
                    <a16:rowId xmlns:a16="http://schemas.microsoft.com/office/drawing/2014/main" val="643439169"/>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2,263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3,203 </a:t>
                      </a:r>
                    </a:p>
                  </a:txBody>
                  <a:tcPr marL="4763" marR="4763" marT="4763" marB="0" anchor="ctr"/>
                </a:tc>
                <a:extLst>
                  <a:ext uri="{0D108BD9-81ED-4DB2-BD59-A6C34878D82A}">
                    <a16:rowId xmlns:a16="http://schemas.microsoft.com/office/drawing/2014/main" val="3224550920"/>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11</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2,140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2,938 </a:t>
                      </a:r>
                    </a:p>
                  </a:txBody>
                  <a:tcPr marL="4763" marR="4763" marT="4763" marB="0" anchor="ctr"/>
                </a:tc>
                <a:extLst>
                  <a:ext uri="{0D108BD9-81ED-4DB2-BD59-A6C34878D82A}">
                    <a16:rowId xmlns:a16="http://schemas.microsoft.com/office/drawing/2014/main" val="346957103"/>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12</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1,757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3,286 </a:t>
                      </a:r>
                    </a:p>
                  </a:txBody>
                  <a:tcPr marL="4763" marR="4763" marT="4763" marB="0" anchor="ctr"/>
                </a:tc>
                <a:extLst>
                  <a:ext uri="{0D108BD9-81ED-4DB2-BD59-A6C34878D82A}">
                    <a16:rowId xmlns:a16="http://schemas.microsoft.com/office/drawing/2014/main" val="268861091"/>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13</a:t>
                      </a:r>
                    </a:p>
                  </a:txBody>
                  <a:tcPr marL="4763" marR="4763" marT="4763" marB="0" anchor="ct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2,499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2,920 </a:t>
                      </a:r>
                    </a:p>
                  </a:txBody>
                  <a:tcPr marL="4763" marR="4763" marT="4763" marB="0" anchor="ctr"/>
                </a:tc>
                <a:extLst>
                  <a:ext uri="{0D108BD9-81ED-4DB2-BD59-A6C34878D82A}">
                    <a16:rowId xmlns:a16="http://schemas.microsoft.com/office/drawing/2014/main" val="1746694216"/>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14</a:t>
                      </a:r>
                    </a:p>
                  </a:txBody>
                  <a:tcPr marL="4763" marR="4763" marT="4763" marB="0" anchor="ct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2,093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3,332 </a:t>
                      </a:r>
                    </a:p>
                  </a:txBody>
                  <a:tcPr marL="4763" marR="4763" marT="4763" marB="0" anchor="ctr"/>
                </a:tc>
                <a:extLst>
                  <a:ext uri="{0D108BD9-81ED-4DB2-BD59-A6C34878D82A}">
                    <a16:rowId xmlns:a16="http://schemas.microsoft.com/office/drawing/2014/main" val="1355510792"/>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15</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2,073 </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3,478 </a:t>
                      </a:r>
                    </a:p>
                  </a:txBody>
                  <a:tcPr marL="4763" marR="4763" marT="4763" marB="0" anchor="ctr"/>
                </a:tc>
                <a:extLst>
                  <a:ext uri="{0D108BD9-81ED-4DB2-BD59-A6C34878D82A}">
                    <a16:rowId xmlns:a16="http://schemas.microsoft.com/office/drawing/2014/main" val="3982689475"/>
                  </a:ext>
                </a:extLst>
              </a:tr>
              <a:tr h="178447">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平均</a:t>
                      </a:r>
                      <a:endPar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2,443.7 </a:t>
                      </a:r>
                    </a:p>
                  </a:txBody>
                  <a:tcPr marL="4763" marR="4763" marT="4763" marB="0" anchor="ctr">
                    <a:solidFill>
                      <a:schemeClr val="accent5">
                        <a:lumMod val="75000"/>
                      </a:schemeClr>
                    </a:solidFill>
                  </a:tcP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3,124.4 </a:t>
                      </a:r>
                    </a:p>
                  </a:txBody>
                  <a:tcPr marL="4763" marR="4763" marT="4763" marB="0" anchor="ctr">
                    <a:solidFill>
                      <a:schemeClr val="accent5">
                        <a:lumMod val="75000"/>
                      </a:schemeClr>
                    </a:solidFill>
                  </a:tcPr>
                </a:tc>
                <a:extLst>
                  <a:ext uri="{0D108BD9-81ED-4DB2-BD59-A6C34878D82A}">
                    <a16:rowId xmlns:a16="http://schemas.microsoft.com/office/drawing/2014/main" val="1314599579"/>
                  </a:ext>
                </a:extLst>
              </a:tr>
              <a:tr h="178447">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標準偏差</a:t>
                      </a:r>
                      <a:endPar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r" fontAlgn="ctr"/>
                      <a:r>
                        <a:rPr lang="en-US" altLang="ja-JP" sz="1400" b="0" i="0" u="none" strike="noStrike">
                          <a:solidFill>
                            <a:schemeClr val="bg1"/>
                          </a:solidFill>
                          <a:effectLst/>
                          <a:latin typeface="ＭＳ Ｐゴシック" panose="020B0600070205080204" pitchFamily="50" charset="-128"/>
                          <a:ea typeface="ＭＳ Ｐゴシック" panose="020B0600070205080204" pitchFamily="50" charset="-128"/>
                        </a:rPr>
                        <a:t>413.5 </a:t>
                      </a:r>
                    </a:p>
                  </a:txBody>
                  <a:tcPr marL="4763" marR="4763" marT="4763" marB="0" anchor="ctr">
                    <a:solidFill>
                      <a:schemeClr val="accent5">
                        <a:lumMod val="75000"/>
                      </a:schemeClr>
                    </a:solidFill>
                  </a:tcP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353.0 </a:t>
                      </a:r>
                    </a:p>
                  </a:txBody>
                  <a:tcPr marL="4763" marR="4763" marT="4763" marB="0" anchor="ctr">
                    <a:solidFill>
                      <a:schemeClr val="accent5">
                        <a:lumMod val="75000"/>
                      </a:schemeClr>
                    </a:solidFill>
                  </a:tcPr>
                </a:tc>
                <a:extLst>
                  <a:ext uri="{0D108BD9-81ED-4DB2-BD59-A6C34878D82A}">
                    <a16:rowId xmlns:a16="http://schemas.microsoft.com/office/drawing/2014/main" val="3419110310"/>
                  </a:ext>
                </a:extLst>
              </a:tr>
            </a:tbl>
          </a:graphicData>
        </a:graphic>
      </p:graphicFrame>
      <p:sp>
        <p:nvSpPr>
          <p:cNvPr id="5" name="矢印: 右 4">
            <a:extLst>
              <a:ext uri="{FF2B5EF4-FFF2-40B4-BE49-F238E27FC236}">
                <a16:creationId xmlns:a16="http://schemas.microsoft.com/office/drawing/2014/main" id="{64345DB7-670D-4E76-9A2D-C925C872F350}"/>
              </a:ext>
            </a:extLst>
          </p:cNvPr>
          <p:cNvSpPr/>
          <p:nvPr/>
        </p:nvSpPr>
        <p:spPr>
          <a:xfrm>
            <a:off x="3242885" y="3228208"/>
            <a:ext cx="2453355" cy="36004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1CDB0B3-9D23-40BC-AAFD-34108CB0DB15}"/>
              </a:ext>
            </a:extLst>
          </p:cNvPr>
          <p:cNvSpPr txBox="1"/>
          <p:nvPr/>
        </p:nvSpPr>
        <p:spPr>
          <a:xfrm>
            <a:off x="3242885" y="2884137"/>
            <a:ext cx="222208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栽培法別に標準化</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59E2A62E-A748-465E-81BC-DBA92D5BFB2E}"/>
              </a:ext>
            </a:extLst>
          </p:cNvPr>
          <p:cNvSpPr txBox="1"/>
          <p:nvPr/>
        </p:nvSpPr>
        <p:spPr>
          <a:xfrm>
            <a:off x="3284391" y="4344010"/>
            <a:ext cx="2448272" cy="923330"/>
          </a:xfrm>
          <a:prstGeom prst="rect">
            <a:avLst/>
          </a:prstGeom>
          <a:solidFill>
            <a:srgbClr val="00B050"/>
          </a:solid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en-US" altLang="ja-JP" sz="1700" dirty="0">
                <a:solidFill>
                  <a:schemeClr val="bg1"/>
                </a:solidFill>
                <a:latin typeface="ＭＳ Ｐゴシック" panose="020B0600070205080204" pitchFamily="50" charset="-128"/>
                <a:cs typeface="Meiryo UI" pitchFamily="50" charset="-128"/>
              </a:rPr>
              <a:t>STANDARDIZE(x</a:t>
            </a:r>
            <a:r>
              <a:rPr kumimoji="1" lang="ja-JP" altLang="en-US" sz="1700" dirty="0" err="1">
                <a:solidFill>
                  <a:schemeClr val="bg1"/>
                </a:solidFill>
                <a:latin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cs typeface="Meiryo UI" pitchFamily="50" charset="-128"/>
              </a:rPr>
              <a:t>平均，標準偏差）</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0D6ED523-7706-488E-86E0-5227709ECA83}"/>
              </a:ext>
            </a:extLst>
          </p:cNvPr>
          <p:cNvSpPr txBox="1"/>
          <p:nvPr/>
        </p:nvSpPr>
        <p:spPr>
          <a:xfrm>
            <a:off x="3176787" y="3917599"/>
            <a:ext cx="2621230"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標準偏差</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9" name="コンテンツ プレースホルダー 3">
            <a:extLst>
              <a:ext uri="{FF2B5EF4-FFF2-40B4-BE49-F238E27FC236}">
                <a16:creationId xmlns:a16="http://schemas.microsoft.com/office/drawing/2014/main" id="{D02217AB-A601-4FF7-97F7-C89CC9E0AA6A}"/>
              </a:ext>
            </a:extLst>
          </p:cNvPr>
          <p:cNvGraphicFramePr>
            <a:graphicFrameLocks/>
          </p:cNvGraphicFramePr>
          <p:nvPr>
            <p:extLst>
              <p:ext uri="{D42A27DB-BD31-4B8C-83A1-F6EECF244321}">
                <p14:modId xmlns:p14="http://schemas.microsoft.com/office/powerpoint/2010/main" val="3208516038"/>
              </p:ext>
            </p:extLst>
          </p:nvPr>
        </p:nvGraphicFramePr>
        <p:xfrm>
          <a:off x="5835064" y="1967327"/>
          <a:ext cx="2276478" cy="3983713"/>
        </p:xfrm>
        <a:graphic>
          <a:graphicData uri="http://schemas.openxmlformats.org/drawingml/2006/table">
            <a:tbl>
              <a:tblPr firstRow="1" firstCol="1" bandRow="1">
                <a:tableStyleId>{5C22544A-7EE6-4342-B048-85BDC9FD1C3A}</a:tableStyleId>
              </a:tblPr>
              <a:tblGrid>
                <a:gridCol w="835026">
                  <a:extLst>
                    <a:ext uri="{9D8B030D-6E8A-4147-A177-3AD203B41FA5}">
                      <a16:colId xmlns:a16="http://schemas.microsoft.com/office/drawing/2014/main" val="1058420742"/>
                    </a:ext>
                  </a:extLst>
                </a:gridCol>
                <a:gridCol w="720726">
                  <a:extLst>
                    <a:ext uri="{9D8B030D-6E8A-4147-A177-3AD203B41FA5}">
                      <a16:colId xmlns:a16="http://schemas.microsoft.com/office/drawing/2014/main" val="3849106667"/>
                    </a:ext>
                  </a:extLst>
                </a:gridCol>
                <a:gridCol w="720726">
                  <a:extLst>
                    <a:ext uri="{9D8B030D-6E8A-4147-A177-3AD203B41FA5}">
                      <a16:colId xmlns:a16="http://schemas.microsoft.com/office/drawing/2014/main" val="749375879"/>
                    </a:ext>
                  </a:extLst>
                </a:gridCol>
              </a:tblGrid>
              <a:tr h="275622">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ポット番号</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txBody>
                  <a:tcPr marL="4763" marR="4763" marT="4763" marB="0" anchor="ctr"/>
                </a:tc>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栽培法</a:t>
                      </a:r>
                      <a:r>
                        <a:rPr 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txBody>
                  <a:tcPr marL="4763" marR="4763" marT="4763" marB="0" anchor="ctr"/>
                </a:tc>
                <a:extLst>
                  <a:ext uri="{0D108BD9-81ED-4DB2-BD59-A6C34878D82A}">
                    <a16:rowId xmlns:a16="http://schemas.microsoft.com/office/drawing/2014/main" val="879894958"/>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1.50</a:t>
                      </a:r>
                    </a:p>
                  </a:txBody>
                  <a:tcPr marL="4763" marR="4763" marT="4763" marB="0" anchor="ct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0.09</a:t>
                      </a:r>
                    </a:p>
                  </a:txBody>
                  <a:tcPr marL="4763" marR="4763" marT="4763" marB="0" anchor="ctr"/>
                </a:tc>
                <a:extLst>
                  <a:ext uri="{0D108BD9-81ED-4DB2-BD59-A6C34878D82A}">
                    <a16:rowId xmlns:a16="http://schemas.microsoft.com/office/drawing/2014/main" val="2793219855"/>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-0.41</a:t>
                      </a:r>
                    </a:p>
                  </a:txBody>
                  <a:tcPr marL="4763" marR="4763" marT="4763" marB="0" anchor="ct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-1.18</a:t>
                      </a:r>
                    </a:p>
                  </a:txBody>
                  <a:tcPr marL="4763" marR="4763" marT="4763" marB="0" anchor="ctr"/>
                </a:tc>
                <a:extLst>
                  <a:ext uri="{0D108BD9-81ED-4DB2-BD59-A6C34878D82A}">
                    <a16:rowId xmlns:a16="http://schemas.microsoft.com/office/drawing/2014/main" val="2808645354"/>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-0.86</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0.41</a:t>
                      </a:r>
                    </a:p>
                  </a:txBody>
                  <a:tcPr marL="4763" marR="4763" marT="4763" marB="0" anchor="ctr"/>
                </a:tc>
                <a:extLst>
                  <a:ext uri="{0D108BD9-81ED-4DB2-BD59-A6C34878D82A}">
                    <a16:rowId xmlns:a16="http://schemas.microsoft.com/office/drawing/2014/main" val="2293399460"/>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0.99</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0.16</a:t>
                      </a:r>
                    </a:p>
                  </a:txBody>
                  <a:tcPr marL="4763" marR="4763" marT="4763" marB="0" anchor="ctr"/>
                </a:tc>
                <a:extLst>
                  <a:ext uri="{0D108BD9-81ED-4DB2-BD59-A6C34878D82A}">
                    <a16:rowId xmlns:a16="http://schemas.microsoft.com/office/drawing/2014/main" val="4275858653"/>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0.95</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1.44</a:t>
                      </a:r>
                    </a:p>
                  </a:txBody>
                  <a:tcPr marL="4763" marR="4763" marT="4763" marB="0" anchor="ctr"/>
                </a:tc>
                <a:extLst>
                  <a:ext uri="{0D108BD9-81ED-4DB2-BD59-A6C34878D82A}">
                    <a16:rowId xmlns:a16="http://schemas.microsoft.com/office/drawing/2014/main" val="3969709473"/>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1.87</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0.79</a:t>
                      </a:r>
                    </a:p>
                  </a:txBody>
                  <a:tcPr marL="4763" marR="4763" marT="4763" marB="0" anchor="ctr"/>
                </a:tc>
                <a:extLst>
                  <a:ext uri="{0D108BD9-81ED-4DB2-BD59-A6C34878D82A}">
                    <a16:rowId xmlns:a16="http://schemas.microsoft.com/office/drawing/2014/main" val="753054337"/>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0.90</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-2.56</a:t>
                      </a:r>
                    </a:p>
                  </a:txBody>
                  <a:tcPr marL="4763" marR="4763" marT="4763" marB="0" anchor="ctr"/>
                </a:tc>
                <a:extLst>
                  <a:ext uri="{0D108BD9-81ED-4DB2-BD59-A6C34878D82A}">
                    <a16:rowId xmlns:a16="http://schemas.microsoft.com/office/drawing/2014/main" val="3447055860"/>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-0.74</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-1.12</a:t>
                      </a:r>
                    </a:p>
                  </a:txBody>
                  <a:tcPr marL="4763" marR="4763" marT="4763" marB="0" anchor="ctr"/>
                </a:tc>
                <a:extLst>
                  <a:ext uri="{0D108BD9-81ED-4DB2-BD59-A6C34878D82A}">
                    <a16:rowId xmlns:a16="http://schemas.microsoft.com/office/drawing/2014/main" val="620871111"/>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9</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0.23</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0.80</a:t>
                      </a:r>
                    </a:p>
                  </a:txBody>
                  <a:tcPr marL="4763" marR="4763" marT="4763" marB="0" anchor="ctr"/>
                </a:tc>
                <a:extLst>
                  <a:ext uri="{0D108BD9-81ED-4DB2-BD59-A6C34878D82A}">
                    <a16:rowId xmlns:a16="http://schemas.microsoft.com/office/drawing/2014/main" val="643439169"/>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-0.44</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0.22</a:t>
                      </a:r>
                    </a:p>
                  </a:txBody>
                  <a:tcPr marL="4763" marR="4763" marT="4763" marB="0" anchor="ctr"/>
                </a:tc>
                <a:extLst>
                  <a:ext uri="{0D108BD9-81ED-4DB2-BD59-A6C34878D82A}">
                    <a16:rowId xmlns:a16="http://schemas.microsoft.com/office/drawing/2014/main" val="3224550920"/>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11</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-0.73</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-0.53</a:t>
                      </a:r>
                    </a:p>
                  </a:txBody>
                  <a:tcPr marL="4763" marR="4763" marT="4763" marB="0" anchor="ctr"/>
                </a:tc>
                <a:extLst>
                  <a:ext uri="{0D108BD9-81ED-4DB2-BD59-A6C34878D82A}">
                    <a16:rowId xmlns:a16="http://schemas.microsoft.com/office/drawing/2014/main" val="346957103"/>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12</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-1.66</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0.46</a:t>
                      </a:r>
                    </a:p>
                  </a:txBody>
                  <a:tcPr marL="4763" marR="4763" marT="4763" marB="0" anchor="ctr"/>
                </a:tc>
                <a:extLst>
                  <a:ext uri="{0D108BD9-81ED-4DB2-BD59-A6C34878D82A}">
                    <a16:rowId xmlns:a16="http://schemas.microsoft.com/office/drawing/2014/main" val="268861091"/>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13</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0.13</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-0.58</a:t>
                      </a:r>
                    </a:p>
                  </a:txBody>
                  <a:tcPr marL="4763" marR="4763" marT="4763" marB="0" anchor="ctr"/>
                </a:tc>
                <a:extLst>
                  <a:ext uri="{0D108BD9-81ED-4DB2-BD59-A6C34878D82A}">
                    <a16:rowId xmlns:a16="http://schemas.microsoft.com/office/drawing/2014/main" val="1746694216"/>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14</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-0.85</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0.59</a:t>
                      </a:r>
                    </a:p>
                  </a:txBody>
                  <a:tcPr marL="4763" marR="4763" marT="4763" marB="0" anchor="ctr"/>
                </a:tc>
                <a:extLst>
                  <a:ext uri="{0D108BD9-81ED-4DB2-BD59-A6C34878D82A}">
                    <a16:rowId xmlns:a16="http://schemas.microsoft.com/office/drawing/2014/main" val="1355510792"/>
                  </a:ext>
                </a:extLst>
              </a:tr>
              <a:tr h="178447">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15</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-0.90</a:t>
                      </a:r>
                    </a:p>
                  </a:txBody>
                  <a:tcPr marL="4763" marR="4763" marT="4763" marB="0" anchor="ct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4763" marR="4763" marT="4763" marB="0" anchor="ctr"/>
                </a:tc>
                <a:extLst>
                  <a:ext uri="{0D108BD9-81ED-4DB2-BD59-A6C34878D82A}">
                    <a16:rowId xmlns:a16="http://schemas.microsoft.com/office/drawing/2014/main" val="3982689475"/>
                  </a:ext>
                </a:extLst>
              </a:tr>
              <a:tr h="178447">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平均</a:t>
                      </a:r>
                      <a:endPar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0.00</a:t>
                      </a:r>
                    </a:p>
                  </a:txBody>
                  <a:tcPr marL="4763" marR="4763" marT="4763" marB="0" anchor="ctr">
                    <a:solidFill>
                      <a:schemeClr val="accent5">
                        <a:lumMod val="75000"/>
                      </a:schemeClr>
                    </a:solidFill>
                  </a:tcP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0.00</a:t>
                      </a:r>
                    </a:p>
                  </a:txBody>
                  <a:tcPr marL="4763" marR="4763" marT="4763" marB="0" anchor="ctr">
                    <a:solidFill>
                      <a:schemeClr val="accent5">
                        <a:lumMod val="75000"/>
                      </a:schemeClr>
                    </a:solidFill>
                  </a:tcPr>
                </a:tc>
                <a:extLst>
                  <a:ext uri="{0D108BD9-81ED-4DB2-BD59-A6C34878D82A}">
                    <a16:rowId xmlns:a16="http://schemas.microsoft.com/office/drawing/2014/main" val="1314599579"/>
                  </a:ext>
                </a:extLst>
              </a:tr>
              <a:tr h="178447">
                <a:tc>
                  <a:txBody>
                    <a:bodyPr/>
                    <a:lstStyle/>
                    <a:p>
                      <a:pPr algn="ctr" fontAlgn="ctr"/>
                      <a:r>
                        <a:rPr lang="ja-JP" altLang="en-US" sz="1400" b="0" i="0" u="none" strike="noStrike" dirty="0">
                          <a:solidFill>
                            <a:schemeClr val="bg1"/>
                          </a:solidFill>
                          <a:effectLst/>
                          <a:latin typeface="ＭＳ Ｐゴシック" panose="020B0600070205080204" pitchFamily="50" charset="-128"/>
                          <a:ea typeface="ＭＳ Ｐゴシック" panose="020B0600070205080204" pitchFamily="50" charset="-128"/>
                        </a:rPr>
                        <a:t>標準偏差</a:t>
                      </a:r>
                      <a:endPar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4763" marR="4763" marT="4763" marB="0" anchor="ct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1.00</a:t>
                      </a:r>
                    </a:p>
                  </a:txBody>
                  <a:tcPr marL="4763" marR="4763" marT="4763" marB="0" anchor="ctr">
                    <a:solidFill>
                      <a:schemeClr val="accent5">
                        <a:lumMod val="75000"/>
                      </a:schemeClr>
                    </a:solidFill>
                  </a:tcPr>
                </a:tc>
                <a:tc>
                  <a:txBody>
                    <a:bodyPr/>
                    <a:lstStyle/>
                    <a:p>
                      <a:pPr algn="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1.00</a:t>
                      </a:r>
                    </a:p>
                  </a:txBody>
                  <a:tcPr marL="4763" marR="4763" marT="4763" marB="0" anchor="ctr">
                    <a:solidFill>
                      <a:schemeClr val="accent5">
                        <a:lumMod val="75000"/>
                      </a:schemeClr>
                    </a:solidFill>
                  </a:tcPr>
                </a:tc>
                <a:extLst>
                  <a:ext uri="{0D108BD9-81ED-4DB2-BD59-A6C34878D82A}">
                    <a16:rowId xmlns:a16="http://schemas.microsoft.com/office/drawing/2014/main" val="3419110310"/>
                  </a:ext>
                </a:extLst>
              </a:tr>
            </a:tbl>
          </a:graphicData>
        </a:graphic>
      </p:graphicFrame>
      <p:sp>
        <p:nvSpPr>
          <p:cNvPr id="12" name="矢印: U ターン 11">
            <a:extLst>
              <a:ext uri="{FF2B5EF4-FFF2-40B4-BE49-F238E27FC236}">
                <a16:creationId xmlns:a16="http://schemas.microsoft.com/office/drawing/2014/main" id="{CD263175-E09C-4AD5-9A23-479313F49F0A}"/>
              </a:ext>
            </a:extLst>
          </p:cNvPr>
          <p:cNvSpPr/>
          <p:nvPr/>
        </p:nvSpPr>
        <p:spPr>
          <a:xfrm flipV="1">
            <a:off x="2123728" y="5998854"/>
            <a:ext cx="5184576" cy="238457"/>
          </a:xfrm>
          <a:prstGeom prst="uturnArrow">
            <a:avLst>
              <a:gd name="adj1" fmla="val 37109"/>
              <a:gd name="adj2" fmla="val 25000"/>
              <a:gd name="adj3" fmla="val 37109"/>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FF9CCC22-CA30-4E7F-9B9A-5B20691AB8C6}"/>
              </a:ext>
            </a:extLst>
          </p:cNvPr>
          <p:cNvSpPr txBox="1"/>
          <p:nvPr/>
        </p:nvSpPr>
        <p:spPr>
          <a:xfrm>
            <a:off x="3544425" y="5581972"/>
            <a:ext cx="2055150" cy="553998"/>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平均が</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標準偏差（分散も）が</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になっている</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10" name="図 9">
            <a:extLst>
              <a:ext uri="{FF2B5EF4-FFF2-40B4-BE49-F238E27FC236}">
                <a16:creationId xmlns:a16="http://schemas.microsoft.com/office/drawing/2014/main" id="{4674BF9D-397C-4598-A510-4682C901D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748923"/>
            <a:ext cx="878037" cy="886529"/>
          </a:xfrm>
          <a:prstGeom prst="rect">
            <a:avLst/>
          </a:prstGeom>
        </p:spPr>
      </p:pic>
    </p:spTree>
    <p:extLst>
      <p:ext uri="{BB962C8B-B14F-4D97-AF65-F5344CB8AC3E}">
        <p14:creationId xmlns:p14="http://schemas.microsoft.com/office/powerpoint/2010/main" val="16995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A0BCC-757C-4779-BC1C-A6898A4D8EDD}"/>
              </a:ext>
            </a:extLst>
          </p:cNvPr>
          <p:cNvSpPr>
            <a:spLocks noGrp="1"/>
          </p:cNvSpPr>
          <p:nvPr>
            <p:ph type="title"/>
          </p:nvPr>
        </p:nvSpPr>
        <p:spPr>
          <a:xfrm>
            <a:off x="611560" y="620688"/>
            <a:ext cx="7776864" cy="1143000"/>
          </a:xfrm>
        </p:spPr>
        <p:txBody>
          <a:bodyPr/>
          <a:lstStyle/>
          <a:p>
            <a:r>
              <a:rPr kumimoji="1" lang="ja-JP" altLang="en-US" sz="3500" dirty="0"/>
              <a:t>偏差値も標準化変量の仲間</a:t>
            </a:r>
          </a:p>
        </p:txBody>
      </p:sp>
      <p:graphicFrame>
        <p:nvGraphicFramePr>
          <p:cNvPr id="4" name="オブジェクト 3">
            <a:extLst>
              <a:ext uri="{FF2B5EF4-FFF2-40B4-BE49-F238E27FC236}">
                <a16:creationId xmlns:a16="http://schemas.microsoft.com/office/drawing/2014/main" id="{352AD678-0F76-4B4A-BEA9-C23AB379E497}"/>
              </a:ext>
            </a:extLst>
          </p:cNvPr>
          <p:cNvGraphicFramePr>
            <a:graphicFrameLocks noChangeAspect="1"/>
          </p:cNvGraphicFramePr>
          <p:nvPr>
            <p:extLst>
              <p:ext uri="{D42A27DB-BD31-4B8C-83A1-F6EECF244321}">
                <p14:modId xmlns:p14="http://schemas.microsoft.com/office/powerpoint/2010/main" val="1609992863"/>
              </p:ext>
            </p:extLst>
          </p:nvPr>
        </p:nvGraphicFramePr>
        <p:xfrm>
          <a:off x="2042935" y="1985254"/>
          <a:ext cx="5688633" cy="716860"/>
        </p:xfrm>
        <a:graphic>
          <a:graphicData uri="http://schemas.openxmlformats.org/presentationml/2006/ole">
            <mc:AlternateContent xmlns:mc="http://schemas.openxmlformats.org/markup-compatibility/2006">
              <mc:Choice xmlns:v="urn:schemas-microsoft-com:vml" Requires="v">
                <p:oleObj spid="_x0000_s9257" name="Equation" r:id="rId3" imgW="3124080" imgH="393480" progId="Equation.DSMT4">
                  <p:embed/>
                </p:oleObj>
              </mc:Choice>
              <mc:Fallback>
                <p:oleObj name="Equation" r:id="rId3" imgW="3124080" imgH="393480" progId="Equation.DSMT4">
                  <p:embed/>
                  <p:pic>
                    <p:nvPicPr>
                      <p:cNvPr id="0" name=""/>
                      <p:cNvPicPr/>
                      <p:nvPr/>
                    </p:nvPicPr>
                    <p:blipFill>
                      <a:blip r:embed="rId4"/>
                      <a:stretch>
                        <a:fillRect/>
                      </a:stretch>
                    </p:blipFill>
                    <p:spPr>
                      <a:xfrm>
                        <a:off x="2042935" y="1985254"/>
                        <a:ext cx="5688633" cy="716860"/>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899DDA31-24F3-4368-8237-A7844F8C3F8D}"/>
              </a:ext>
            </a:extLst>
          </p:cNvPr>
          <p:cNvSpPr txBox="1"/>
          <p:nvPr/>
        </p:nvSpPr>
        <p:spPr>
          <a:xfrm>
            <a:off x="849013" y="2129667"/>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偏差値</a:t>
            </a:r>
          </a:p>
        </p:txBody>
      </p:sp>
      <p:sp>
        <p:nvSpPr>
          <p:cNvPr id="7" name="テキスト ボックス 6">
            <a:extLst>
              <a:ext uri="{FF2B5EF4-FFF2-40B4-BE49-F238E27FC236}">
                <a16:creationId xmlns:a16="http://schemas.microsoft.com/office/drawing/2014/main" id="{64B0C8E9-EFA5-4DE8-A327-62FE62BD3C93}"/>
              </a:ext>
            </a:extLst>
          </p:cNvPr>
          <p:cNvSpPr txBox="1"/>
          <p:nvPr/>
        </p:nvSpPr>
        <p:spPr>
          <a:xfrm>
            <a:off x="2090510" y="2702114"/>
            <a:ext cx="5688632"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試験は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点のため，</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平均を</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50</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点，標準偏差を</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10</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点</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の標準化変量に変換することで直感的にグループ内の位置を捉えやすくしている</a:t>
            </a:r>
          </a:p>
        </p:txBody>
      </p:sp>
      <p:cxnSp>
        <p:nvCxnSpPr>
          <p:cNvPr id="9" name="直線矢印コネクタ 8">
            <a:extLst>
              <a:ext uri="{FF2B5EF4-FFF2-40B4-BE49-F238E27FC236}">
                <a16:creationId xmlns:a16="http://schemas.microsoft.com/office/drawing/2014/main" id="{F250C5AD-151A-4085-AC39-496B88065D0E}"/>
              </a:ext>
            </a:extLst>
          </p:cNvPr>
          <p:cNvCxnSpPr>
            <a:cxnSpLocks/>
          </p:cNvCxnSpPr>
          <p:nvPr/>
        </p:nvCxnSpPr>
        <p:spPr>
          <a:xfrm flipH="1" flipV="1">
            <a:off x="4743236" y="2487342"/>
            <a:ext cx="144016" cy="253169"/>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EB73DC2-1A42-4B8C-BF14-7AC6FCF395CD}"/>
              </a:ext>
            </a:extLst>
          </p:cNvPr>
          <p:cNvCxnSpPr>
            <a:cxnSpLocks/>
          </p:cNvCxnSpPr>
          <p:nvPr/>
        </p:nvCxnSpPr>
        <p:spPr>
          <a:xfrm flipV="1">
            <a:off x="5127523" y="2487342"/>
            <a:ext cx="144841" cy="25094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フリーフォーム 6">
            <a:extLst>
              <a:ext uri="{FF2B5EF4-FFF2-40B4-BE49-F238E27FC236}">
                <a16:creationId xmlns:a16="http://schemas.microsoft.com/office/drawing/2014/main" id="{C987CBDB-CEEC-4DA3-9878-0C87AF523CB0}"/>
              </a:ext>
            </a:extLst>
          </p:cNvPr>
          <p:cNvSpPr/>
          <p:nvPr/>
        </p:nvSpPr>
        <p:spPr>
          <a:xfrm>
            <a:off x="1339849" y="3281369"/>
            <a:ext cx="3409266" cy="1541490"/>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16" name="直線矢印コネクタ 15">
            <a:extLst>
              <a:ext uri="{FF2B5EF4-FFF2-40B4-BE49-F238E27FC236}">
                <a16:creationId xmlns:a16="http://schemas.microsoft.com/office/drawing/2014/main" id="{2A0BCF5D-4EE4-43C4-8BDE-FBC8BD09574F}"/>
              </a:ext>
            </a:extLst>
          </p:cNvPr>
          <p:cNvCxnSpPr>
            <a:cxnSpLocks/>
          </p:cNvCxnSpPr>
          <p:nvPr/>
        </p:nvCxnSpPr>
        <p:spPr>
          <a:xfrm>
            <a:off x="1231837" y="4822859"/>
            <a:ext cx="36724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A726440F-CA27-4F81-9184-C4A9DF8EC9AF}"/>
              </a:ext>
            </a:extLst>
          </p:cNvPr>
          <p:cNvPicPr>
            <a:picLocks noChangeAspect="1"/>
          </p:cNvPicPr>
          <p:nvPr/>
        </p:nvPicPr>
        <p:blipFill rotWithShape="1">
          <a:blip r:embed="rId5"/>
          <a:srcRect l="58229" r="1"/>
          <a:stretch/>
        </p:blipFill>
        <p:spPr>
          <a:xfrm>
            <a:off x="3311285" y="3256112"/>
            <a:ext cx="1428589" cy="1591194"/>
          </a:xfrm>
          <a:prstGeom prst="rect">
            <a:avLst/>
          </a:prstGeom>
        </p:spPr>
      </p:pic>
      <p:sp>
        <p:nvSpPr>
          <p:cNvPr id="20" name="テキスト ボックス 19">
            <a:extLst>
              <a:ext uri="{FF2B5EF4-FFF2-40B4-BE49-F238E27FC236}">
                <a16:creationId xmlns:a16="http://schemas.microsoft.com/office/drawing/2014/main" id="{D8726E64-AB47-49CB-88C4-EB1B428FAF30}"/>
              </a:ext>
            </a:extLst>
          </p:cNvPr>
          <p:cNvSpPr txBox="1"/>
          <p:nvPr/>
        </p:nvSpPr>
        <p:spPr>
          <a:xfrm>
            <a:off x="1861907" y="4822859"/>
            <a:ext cx="2556284" cy="323165"/>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80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p>
        </p:txBody>
      </p:sp>
      <p:sp>
        <p:nvSpPr>
          <p:cNvPr id="21" name="テキスト ボックス 20">
            <a:extLst>
              <a:ext uri="{FF2B5EF4-FFF2-40B4-BE49-F238E27FC236}">
                <a16:creationId xmlns:a16="http://schemas.microsoft.com/office/drawing/2014/main" id="{C0D585E3-05D2-433F-B888-388283F18801}"/>
              </a:ext>
            </a:extLst>
          </p:cNvPr>
          <p:cNvSpPr txBox="1"/>
          <p:nvPr/>
        </p:nvSpPr>
        <p:spPr>
          <a:xfrm>
            <a:off x="2509763" y="4227656"/>
            <a:ext cx="918102" cy="400110"/>
          </a:xfrm>
          <a:prstGeom prst="rect">
            <a:avLst/>
          </a:prstGeom>
          <a:noFill/>
        </p:spPr>
        <p:txBody>
          <a:bodyPr wrap="square" rtlCol="0">
            <a:spAutoFit/>
          </a:bodyPr>
          <a:lstStyle/>
          <a:p>
            <a:pPr algn="just"/>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84</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2" name="テキスト ボックス 21">
            <a:extLst>
              <a:ext uri="{FF2B5EF4-FFF2-40B4-BE49-F238E27FC236}">
                <a16:creationId xmlns:a16="http://schemas.microsoft.com/office/drawing/2014/main" id="{4591C2D2-5B9F-457A-9298-BBD9500AAB78}"/>
              </a:ext>
            </a:extLst>
          </p:cNvPr>
          <p:cNvSpPr txBox="1"/>
          <p:nvPr/>
        </p:nvSpPr>
        <p:spPr>
          <a:xfrm>
            <a:off x="3236521" y="4222695"/>
            <a:ext cx="918102" cy="400110"/>
          </a:xfrm>
          <a:prstGeom prst="rect">
            <a:avLst/>
          </a:prstGeom>
          <a:noFill/>
        </p:spPr>
        <p:txBody>
          <a:bodyPr wrap="square" rtlCol="0">
            <a:spAutoFit/>
          </a:bodyPr>
          <a:lstStyle/>
          <a:p>
            <a:pPr algn="just"/>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16</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3" name="テキスト ボックス 22">
            <a:extLst>
              <a:ext uri="{FF2B5EF4-FFF2-40B4-BE49-F238E27FC236}">
                <a16:creationId xmlns:a16="http://schemas.microsoft.com/office/drawing/2014/main" id="{840D873B-6E54-457A-BDAA-C8E23D29C7B7}"/>
              </a:ext>
            </a:extLst>
          </p:cNvPr>
          <p:cNvSpPr txBox="1"/>
          <p:nvPr/>
        </p:nvSpPr>
        <p:spPr>
          <a:xfrm>
            <a:off x="3138996" y="5028616"/>
            <a:ext cx="488593"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数学</a:t>
            </a:r>
          </a:p>
        </p:txBody>
      </p:sp>
      <p:sp>
        <p:nvSpPr>
          <p:cNvPr id="24" name="テキスト ボックス 23">
            <a:extLst>
              <a:ext uri="{FF2B5EF4-FFF2-40B4-BE49-F238E27FC236}">
                <a16:creationId xmlns:a16="http://schemas.microsoft.com/office/drawing/2014/main" id="{BEE618F8-4AA2-4D85-A8BB-5CACD465BF67}"/>
              </a:ext>
            </a:extLst>
          </p:cNvPr>
          <p:cNvSpPr txBox="1"/>
          <p:nvPr/>
        </p:nvSpPr>
        <p:spPr>
          <a:xfrm>
            <a:off x="2800185" y="5017952"/>
            <a:ext cx="488593"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英語</a:t>
            </a:r>
          </a:p>
        </p:txBody>
      </p:sp>
      <p:sp>
        <p:nvSpPr>
          <p:cNvPr id="25" name="テキスト ボックス 24">
            <a:extLst>
              <a:ext uri="{FF2B5EF4-FFF2-40B4-BE49-F238E27FC236}">
                <a16:creationId xmlns:a16="http://schemas.microsoft.com/office/drawing/2014/main" id="{4AE61254-3BB7-40F0-B8AF-F5E76EB00114}"/>
              </a:ext>
            </a:extLst>
          </p:cNvPr>
          <p:cNvSpPr txBox="1"/>
          <p:nvPr/>
        </p:nvSpPr>
        <p:spPr>
          <a:xfrm>
            <a:off x="4857127" y="4661276"/>
            <a:ext cx="913753"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偏差値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テキスト ボックス 25">
            <a:extLst>
              <a:ext uri="{FF2B5EF4-FFF2-40B4-BE49-F238E27FC236}">
                <a16:creationId xmlns:a16="http://schemas.microsoft.com/office/drawing/2014/main" id="{E298D25B-CA77-42A3-B7D6-BD3C42D64A5D}"/>
              </a:ext>
            </a:extLst>
          </p:cNvPr>
          <p:cNvSpPr txBox="1"/>
          <p:nvPr/>
        </p:nvSpPr>
        <p:spPr>
          <a:xfrm>
            <a:off x="4767169" y="5041362"/>
            <a:ext cx="3672408" cy="1015663"/>
          </a:xfrm>
          <a:prstGeom prst="rect">
            <a:avLst/>
          </a:prstGeom>
          <a:noFill/>
          <a:ln w="28575">
            <a:solidFill>
              <a:srgbClr val="FFC000"/>
            </a:solidFill>
          </a:ln>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数学は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名中</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16</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位ぐらい</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→オリジナルの点数では，集団のどの辺りにいるのか不明だが，偏差値が計算できれば容易にわかる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9839986D-44AC-44C4-90F1-D82FA72B5C71}"/>
              </a:ext>
            </a:extLst>
          </p:cNvPr>
          <p:cNvSpPr txBox="1"/>
          <p:nvPr/>
        </p:nvSpPr>
        <p:spPr>
          <a:xfrm>
            <a:off x="403321" y="5618006"/>
            <a:ext cx="4119784" cy="553998"/>
          </a:xfrm>
          <a:prstGeom prst="rect">
            <a:avLst/>
          </a:prstGeom>
          <a:noFill/>
          <a:ln w="19050">
            <a:solidFill>
              <a:srgbClr val="FFFF00"/>
            </a:solidFill>
          </a:ln>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英語の点数の方が数学より高くても，平均やバラツキ次第では，数学より出来が悪いこともある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1" name="コネクタ: 曲線 30">
            <a:extLst>
              <a:ext uri="{FF2B5EF4-FFF2-40B4-BE49-F238E27FC236}">
                <a16:creationId xmlns:a16="http://schemas.microsoft.com/office/drawing/2014/main" id="{4AF9A17A-EABB-442C-A6DB-DFFC1F74B3C6}"/>
              </a:ext>
            </a:extLst>
          </p:cNvPr>
          <p:cNvCxnSpPr/>
          <p:nvPr/>
        </p:nvCxnSpPr>
        <p:spPr>
          <a:xfrm flipV="1">
            <a:off x="2529826" y="5365806"/>
            <a:ext cx="334045" cy="224206"/>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曲線 31">
            <a:extLst>
              <a:ext uri="{FF2B5EF4-FFF2-40B4-BE49-F238E27FC236}">
                <a16:creationId xmlns:a16="http://schemas.microsoft.com/office/drawing/2014/main" id="{B01419F5-B20D-40B9-85D3-A1E29C3755FE}"/>
              </a:ext>
            </a:extLst>
          </p:cNvPr>
          <p:cNvCxnSpPr>
            <a:cxnSpLocks/>
          </p:cNvCxnSpPr>
          <p:nvPr/>
        </p:nvCxnSpPr>
        <p:spPr>
          <a:xfrm rot="10800000" flipV="1">
            <a:off x="3438940" y="5120822"/>
            <a:ext cx="1336204" cy="223668"/>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16748BBA-75D6-43C6-9D72-33DB999A9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9890" y="3385733"/>
            <a:ext cx="1556791" cy="1556791"/>
          </a:xfrm>
          <a:prstGeom prst="rect">
            <a:avLst/>
          </a:prstGeom>
        </p:spPr>
      </p:pic>
    </p:spTree>
    <p:extLst>
      <p:ext uri="{BB962C8B-B14F-4D97-AF65-F5344CB8AC3E}">
        <p14:creationId xmlns:p14="http://schemas.microsoft.com/office/powerpoint/2010/main" val="3110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6"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A84532-DE56-4EBC-833B-771E331EA34C}"/>
              </a:ext>
            </a:extLst>
          </p:cNvPr>
          <p:cNvSpPr>
            <a:spLocks noGrp="1"/>
          </p:cNvSpPr>
          <p:nvPr>
            <p:ph type="title"/>
          </p:nvPr>
        </p:nvSpPr>
        <p:spPr>
          <a:xfrm>
            <a:off x="1039288" y="759946"/>
            <a:ext cx="7162800" cy="831055"/>
          </a:xfrm>
        </p:spPr>
        <p:txBody>
          <a:bodyPr/>
          <a:lstStyle/>
          <a:p>
            <a:r>
              <a:rPr kumimoji="1" lang="ja-JP" altLang="en-US" sz="3500" dirty="0"/>
              <a:t>標準正規分布表の読み方（付録</a:t>
            </a:r>
            <a:r>
              <a:rPr kumimoji="1" lang="en-US" altLang="ja-JP" sz="3500" dirty="0"/>
              <a:t>Ⅰ</a:t>
            </a:r>
            <a:r>
              <a:rPr kumimoji="1" lang="ja-JP" altLang="en-US" sz="3500" dirty="0"/>
              <a:t>）</a:t>
            </a:r>
          </a:p>
        </p:txBody>
      </p:sp>
      <p:graphicFrame>
        <p:nvGraphicFramePr>
          <p:cNvPr id="4" name="コンテンツ プレースホルダー 3">
            <a:extLst>
              <a:ext uri="{FF2B5EF4-FFF2-40B4-BE49-F238E27FC236}">
                <a16:creationId xmlns:a16="http://schemas.microsoft.com/office/drawing/2014/main" id="{6EB003C1-4CA7-45F6-9489-8BC2C62C6B18}"/>
              </a:ext>
            </a:extLst>
          </p:cNvPr>
          <p:cNvGraphicFramePr>
            <a:graphicFrameLocks noGrp="1"/>
          </p:cNvGraphicFramePr>
          <p:nvPr>
            <p:ph idx="1"/>
            <p:extLst>
              <p:ext uri="{D42A27DB-BD31-4B8C-83A1-F6EECF244321}">
                <p14:modId xmlns:p14="http://schemas.microsoft.com/office/powerpoint/2010/main" val="169159879"/>
              </p:ext>
            </p:extLst>
          </p:nvPr>
        </p:nvGraphicFramePr>
        <p:xfrm>
          <a:off x="1475656" y="2276872"/>
          <a:ext cx="6838530" cy="3657600"/>
        </p:xfrm>
        <a:graphic>
          <a:graphicData uri="http://schemas.openxmlformats.org/drawingml/2006/table">
            <a:tbl>
              <a:tblPr firstRow="1" firstCol="1" bandRow="1">
                <a:tableStyleId>{5C22544A-7EE6-4342-B048-85BDC9FD1C3A}</a:tableStyleId>
              </a:tblPr>
              <a:tblGrid>
                <a:gridCol w="683853">
                  <a:extLst>
                    <a:ext uri="{9D8B030D-6E8A-4147-A177-3AD203B41FA5}">
                      <a16:colId xmlns:a16="http://schemas.microsoft.com/office/drawing/2014/main" val="4028027914"/>
                    </a:ext>
                  </a:extLst>
                </a:gridCol>
                <a:gridCol w="683853">
                  <a:extLst>
                    <a:ext uri="{9D8B030D-6E8A-4147-A177-3AD203B41FA5}">
                      <a16:colId xmlns:a16="http://schemas.microsoft.com/office/drawing/2014/main" val="2500100486"/>
                    </a:ext>
                  </a:extLst>
                </a:gridCol>
                <a:gridCol w="683853">
                  <a:extLst>
                    <a:ext uri="{9D8B030D-6E8A-4147-A177-3AD203B41FA5}">
                      <a16:colId xmlns:a16="http://schemas.microsoft.com/office/drawing/2014/main" val="4266094429"/>
                    </a:ext>
                  </a:extLst>
                </a:gridCol>
                <a:gridCol w="683853">
                  <a:extLst>
                    <a:ext uri="{9D8B030D-6E8A-4147-A177-3AD203B41FA5}">
                      <a16:colId xmlns:a16="http://schemas.microsoft.com/office/drawing/2014/main" val="3146189600"/>
                    </a:ext>
                  </a:extLst>
                </a:gridCol>
                <a:gridCol w="683853">
                  <a:extLst>
                    <a:ext uri="{9D8B030D-6E8A-4147-A177-3AD203B41FA5}">
                      <a16:colId xmlns:a16="http://schemas.microsoft.com/office/drawing/2014/main" val="1105953027"/>
                    </a:ext>
                  </a:extLst>
                </a:gridCol>
                <a:gridCol w="683853">
                  <a:extLst>
                    <a:ext uri="{9D8B030D-6E8A-4147-A177-3AD203B41FA5}">
                      <a16:colId xmlns:a16="http://schemas.microsoft.com/office/drawing/2014/main" val="3128130583"/>
                    </a:ext>
                  </a:extLst>
                </a:gridCol>
                <a:gridCol w="683853">
                  <a:extLst>
                    <a:ext uri="{9D8B030D-6E8A-4147-A177-3AD203B41FA5}">
                      <a16:colId xmlns:a16="http://schemas.microsoft.com/office/drawing/2014/main" val="4231765274"/>
                    </a:ext>
                  </a:extLst>
                </a:gridCol>
                <a:gridCol w="683853">
                  <a:extLst>
                    <a:ext uri="{9D8B030D-6E8A-4147-A177-3AD203B41FA5}">
                      <a16:colId xmlns:a16="http://schemas.microsoft.com/office/drawing/2014/main" val="3066601142"/>
                    </a:ext>
                  </a:extLst>
                </a:gridCol>
                <a:gridCol w="683853">
                  <a:extLst>
                    <a:ext uri="{9D8B030D-6E8A-4147-A177-3AD203B41FA5}">
                      <a16:colId xmlns:a16="http://schemas.microsoft.com/office/drawing/2014/main" val="3030587830"/>
                    </a:ext>
                  </a:extLst>
                </a:gridCol>
                <a:gridCol w="683853">
                  <a:extLst>
                    <a:ext uri="{9D8B030D-6E8A-4147-A177-3AD203B41FA5}">
                      <a16:colId xmlns:a16="http://schemas.microsoft.com/office/drawing/2014/main" val="1910748786"/>
                    </a:ext>
                  </a:extLst>
                </a:gridCol>
              </a:tblGrid>
              <a:tr h="295578">
                <a:tc>
                  <a:txBody>
                    <a:bodyPr/>
                    <a:lstStyle/>
                    <a:p>
                      <a:pPr algn="ctr"/>
                      <a:endParaRPr kumimoji="1" lang="ja-JP" altLang="en-US" dirty="0"/>
                    </a:p>
                  </a:txBody>
                  <a:tcPr/>
                </a:tc>
                <a:tc>
                  <a:txBody>
                    <a:bodyPr/>
                    <a:lstStyle/>
                    <a:p>
                      <a:pPr algn="ctr"/>
                      <a:r>
                        <a:rPr kumimoji="1" lang="en-US" altLang="ja-JP" dirty="0"/>
                        <a:t>0.00</a:t>
                      </a:r>
                      <a:endParaRPr kumimoji="1" lang="ja-JP" altLang="en-US" dirty="0"/>
                    </a:p>
                  </a:txBody>
                  <a:tcPr/>
                </a:tc>
                <a:tc>
                  <a:txBody>
                    <a:bodyPr/>
                    <a:lstStyle/>
                    <a:p>
                      <a:pPr algn="ctr"/>
                      <a:r>
                        <a:rPr kumimoji="1" lang="en-US" altLang="ja-JP" dirty="0"/>
                        <a:t>0.01</a:t>
                      </a:r>
                      <a:endParaRPr kumimoji="1" lang="ja-JP" altLang="en-US" dirty="0"/>
                    </a:p>
                  </a:txBody>
                  <a:tcPr/>
                </a:tc>
                <a:tc>
                  <a:txBody>
                    <a:bodyPr/>
                    <a:lstStyle/>
                    <a:p>
                      <a:pPr algn="ctr"/>
                      <a:r>
                        <a:rPr kumimoji="1" lang="en-US" altLang="ja-JP" dirty="0"/>
                        <a:t>0.02</a:t>
                      </a:r>
                      <a:endParaRPr kumimoji="1" lang="ja-JP" altLang="en-US" dirty="0"/>
                    </a:p>
                  </a:txBody>
                  <a:tcPr/>
                </a:tc>
                <a:tc>
                  <a:txBody>
                    <a:bodyPr/>
                    <a:lstStyle/>
                    <a:p>
                      <a:pPr algn="ctr"/>
                      <a:r>
                        <a:rPr kumimoji="1" lang="en-US" altLang="ja-JP" dirty="0"/>
                        <a:t>0.03</a:t>
                      </a:r>
                      <a:endParaRPr kumimoji="1" lang="ja-JP" altLang="en-US" dirty="0"/>
                    </a:p>
                  </a:txBody>
                  <a:tcPr/>
                </a:tc>
                <a:tc>
                  <a:txBody>
                    <a:bodyPr/>
                    <a:lstStyle/>
                    <a:p>
                      <a:pPr algn="ctr"/>
                      <a:r>
                        <a:rPr kumimoji="1" lang="en-US" altLang="ja-JP" dirty="0"/>
                        <a:t>0.04</a:t>
                      </a:r>
                      <a:endParaRPr kumimoji="1" lang="ja-JP" altLang="en-US" dirty="0"/>
                    </a:p>
                  </a:txBody>
                  <a:tcPr/>
                </a:tc>
                <a:tc>
                  <a:txBody>
                    <a:bodyPr/>
                    <a:lstStyle/>
                    <a:p>
                      <a:pPr algn="ctr"/>
                      <a:r>
                        <a:rPr kumimoji="1" lang="en-US" altLang="ja-JP" dirty="0"/>
                        <a:t>0.05</a:t>
                      </a:r>
                      <a:endParaRPr kumimoji="1" lang="ja-JP" altLang="en-US" dirty="0"/>
                    </a:p>
                  </a:txBody>
                  <a:tcPr/>
                </a:tc>
                <a:tc>
                  <a:txBody>
                    <a:bodyPr/>
                    <a:lstStyle/>
                    <a:p>
                      <a:pPr algn="ctr"/>
                      <a:r>
                        <a:rPr kumimoji="1" lang="en-US" altLang="ja-JP" dirty="0"/>
                        <a:t>0.06</a:t>
                      </a:r>
                      <a:endParaRPr kumimoji="1" lang="ja-JP" altLang="en-US" dirty="0"/>
                    </a:p>
                  </a:txBody>
                  <a:tcPr/>
                </a:tc>
                <a:tc>
                  <a:txBody>
                    <a:bodyPr/>
                    <a:lstStyle/>
                    <a:p>
                      <a:pPr algn="ctr"/>
                      <a:r>
                        <a:rPr kumimoji="1" lang="en-US" altLang="ja-JP" dirty="0"/>
                        <a:t>0.07</a:t>
                      </a:r>
                      <a:endParaRPr kumimoji="1" lang="ja-JP" altLang="en-US" dirty="0"/>
                    </a:p>
                  </a:txBody>
                  <a:tcPr/>
                </a:tc>
                <a:tc>
                  <a:txBody>
                    <a:bodyPr/>
                    <a:lstStyle/>
                    <a:p>
                      <a:pPr algn="ctr"/>
                      <a:r>
                        <a:rPr kumimoji="1" lang="en-US" altLang="ja-JP" dirty="0"/>
                        <a:t>0.08</a:t>
                      </a:r>
                      <a:endParaRPr kumimoji="1" lang="ja-JP" altLang="en-US" dirty="0"/>
                    </a:p>
                  </a:txBody>
                  <a:tcPr/>
                </a:tc>
                <a:extLst>
                  <a:ext uri="{0D108BD9-81ED-4DB2-BD59-A6C34878D82A}">
                    <a16:rowId xmlns:a16="http://schemas.microsoft.com/office/drawing/2014/main" val="2938215169"/>
                  </a:ext>
                </a:extLst>
              </a:tr>
              <a:tr h="295578">
                <a:tc>
                  <a:txBody>
                    <a:bodyPr/>
                    <a:lstStyle/>
                    <a:p>
                      <a:pPr algn="ctr"/>
                      <a:r>
                        <a:rPr kumimoji="1" lang="en-US" altLang="ja-JP" dirty="0"/>
                        <a:t>0.0</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0.5000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0.4960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0.4920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0.4880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0.4840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0.4801</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0.4761</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0.4721</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0.4681</a:t>
                      </a:r>
                    </a:p>
                  </a:txBody>
                  <a:tcPr marL="4763" marR="4763" marT="4763" marB="0" anchor="ctr"/>
                </a:tc>
                <a:extLst>
                  <a:ext uri="{0D108BD9-81ED-4DB2-BD59-A6C34878D82A}">
                    <a16:rowId xmlns:a16="http://schemas.microsoft.com/office/drawing/2014/main" val="1560807386"/>
                  </a:ext>
                </a:extLst>
              </a:tr>
              <a:tr h="295578">
                <a:tc>
                  <a:txBody>
                    <a:bodyPr/>
                    <a:lstStyle/>
                    <a:p>
                      <a:pPr algn="ctr"/>
                      <a:r>
                        <a:rPr kumimoji="1" lang="en-US" altLang="ja-JP" dirty="0"/>
                        <a:t>0.1</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0.4602</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0.4562</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0.4522</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0.4483</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0.4443</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0.4404</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0.4364</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0.4325</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0.4286</a:t>
                      </a:r>
                    </a:p>
                  </a:txBody>
                  <a:tcPr marL="4763" marR="4763" marT="4763" marB="0" anchor="ctr"/>
                </a:tc>
                <a:extLst>
                  <a:ext uri="{0D108BD9-81ED-4DB2-BD59-A6C34878D82A}">
                    <a16:rowId xmlns:a16="http://schemas.microsoft.com/office/drawing/2014/main" val="3479719879"/>
                  </a:ext>
                </a:extLst>
              </a:tr>
              <a:tr h="295578">
                <a:tc>
                  <a:txBody>
                    <a:bodyPr/>
                    <a:lstStyle/>
                    <a:p>
                      <a:pPr algn="ctr"/>
                      <a:r>
                        <a:rPr kumimoji="1" lang="en-US" altLang="ja-JP" dirty="0"/>
                        <a:t>0.2</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0.4207</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0.4168</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0.4129</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0.4090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0.4052</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0.4013</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0.3974</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0.3936</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0.3897</a:t>
                      </a:r>
                    </a:p>
                  </a:txBody>
                  <a:tcPr marL="4763" marR="4763" marT="4763" marB="0" anchor="ctr"/>
                </a:tc>
                <a:extLst>
                  <a:ext uri="{0D108BD9-81ED-4DB2-BD59-A6C34878D82A}">
                    <a16:rowId xmlns:a16="http://schemas.microsoft.com/office/drawing/2014/main" val="3099887580"/>
                  </a:ext>
                </a:extLst>
              </a:tr>
              <a:tr h="295578">
                <a:tc>
                  <a:txBody>
                    <a:bodyPr/>
                    <a:lstStyle/>
                    <a:p>
                      <a:pPr algn="ctr"/>
                      <a:r>
                        <a:rPr kumimoji="1" lang="en-US" altLang="ja-JP" dirty="0"/>
                        <a:t>0.3</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0.3821</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0.3783</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0.3745</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0.3707</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0.3669</a:t>
                      </a:r>
                    </a:p>
                  </a:txBody>
                  <a:tcPr marL="4763" marR="4763" marT="4763" marB="0" anchor="ct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extLst>
                  <a:ext uri="{0D108BD9-81ED-4DB2-BD59-A6C34878D82A}">
                    <a16:rowId xmlns:a16="http://schemas.microsoft.com/office/drawing/2014/main" val="2442427172"/>
                  </a:ext>
                </a:extLst>
              </a:tr>
              <a:tr h="295578">
                <a:tc>
                  <a:txBody>
                    <a:bodyPr/>
                    <a:lstStyle/>
                    <a:p>
                      <a:pPr algn="ctr"/>
                      <a:r>
                        <a:rPr kumimoji="1" lang="en-US" altLang="ja-JP" dirty="0"/>
                        <a:t>0.4</a:t>
                      </a:r>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0.3446</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0.3409</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0.3372</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0.3336</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0.3300</a:t>
                      </a:r>
                    </a:p>
                  </a:txBody>
                  <a:tcPr marL="4763" marR="4763" marT="4763" marB="0" anchor="ct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extLst>
                  <a:ext uri="{0D108BD9-81ED-4DB2-BD59-A6C34878D82A}">
                    <a16:rowId xmlns:a16="http://schemas.microsoft.com/office/drawing/2014/main" val="493694204"/>
                  </a:ext>
                </a:extLst>
              </a:tr>
              <a:tr h="295578">
                <a:tc>
                  <a:txBody>
                    <a:bodyPr/>
                    <a:lstStyle/>
                    <a:p>
                      <a:pPr algn="ctr"/>
                      <a:r>
                        <a:rPr kumimoji="1" lang="en-US" altLang="ja-JP" dirty="0"/>
                        <a:t>0.5</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0.3085</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0.3050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0.3015</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0.2981</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0.2946</a:t>
                      </a:r>
                    </a:p>
                  </a:txBody>
                  <a:tcPr marL="4763" marR="4763" marT="4763" marB="0" anchor="ctr"/>
                </a:tc>
                <a:tc>
                  <a:txBody>
                    <a:bodyPr/>
                    <a:lstStyle/>
                    <a:p>
                      <a:pPr algn="ctr" rtl="0" fontAlgn="ct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extLst>
                  <a:ext uri="{0D108BD9-81ED-4DB2-BD59-A6C34878D82A}">
                    <a16:rowId xmlns:a16="http://schemas.microsoft.com/office/drawing/2014/main" val="1687401785"/>
                  </a:ext>
                </a:extLst>
              </a:tr>
              <a:tr h="295578">
                <a:tc>
                  <a:txBody>
                    <a:bodyPr/>
                    <a:lstStyle/>
                    <a:p>
                      <a:pPr algn="ctr"/>
                      <a:r>
                        <a:rPr kumimoji="1" lang="en-US" altLang="ja-JP" dirty="0"/>
                        <a:t>0.6</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0.2743</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0.2709</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0.2676</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0.2643</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0.2611</a:t>
                      </a:r>
                    </a:p>
                  </a:txBody>
                  <a:tcPr marL="4763" marR="4763" marT="4763" marB="0" anchor="ctr"/>
                </a:tc>
                <a:tc>
                  <a:txBody>
                    <a:bodyPr/>
                    <a:lstStyle/>
                    <a:p>
                      <a:pPr algn="ctr" rtl="0" fontAlgn="ct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extLst>
                  <a:ext uri="{0D108BD9-81ED-4DB2-BD59-A6C34878D82A}">
                    <a16:rowId xmlns:a16="http://schemas.microsoft.com/office/drawing/2014/main" val="335949437"/>
                  </a:ext>
                </a:extLst>
              </a:tr>
              <a:tr h="295578">
                <a:tc>
                  <a:txBody>
                    <a:bodyPr/>
                    <a:lstStyle/>
                    <a:p>
                      <a:pPr algn="ctr"/>
                      <a:r>
                        <a:rPr kumimoji="1" lang="en-US" altLang="ja-JP" dirty="0"/>
                        <a:t>0.7</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0.2420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0.2389</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0.2358</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0.2327</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0.2297</a:t>
                      </a:r>
                    </a:p>
                  </a:txBody>
                  <a:tcPr marL="4763" marR="4763" marT="4763" marB="0" anchor="ctr"/>
                </a:tc>
                <a:tc>
                  <a:txBody>
                    <a:bodyPr/>
                    <a:lstStyle/>
                    <a:p>
                      <a:pPr algn="ctr" rtl="0" fontAlgn="ct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extLst>
                  <a:ext uri="{0D108BD9-81ED-4DB2-BD59-A6C34878D82A}">
                    <a16:rowId xmlns:a16="http://schemas.microsoft.com/office/drawing/2014/main" val="2616334060"/>
                  </a:ext>
                </a:extLst>
              </a:tr>
              <a:tr h="295578">
                <a:tc>
                  <a:txBody>
                    <a:bodyPr/>
                    <a:lstStyle/>
                    <a:p>
                      <a:pPr algn="ctr"/>
                      <a:r>
                        <a:rPr kumimoji="1" lang="en-US" altLang="ja-JP" dirty="0"/>
                        <a:t>0.8</a:t>
                      </a:r>
                      <a:endParaRPr kumimoji="1" lang="ja-JP" altLang="en-US" dirty="0"/>
                    </a:p>
                  </a:txBody>
                  <a:tcP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0.2119</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0.2090</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0.2061</a:t>
                      </a:r>
                    </a:p>
                  </a:txBody>
                  <a:tcPr marL="4763" marR="4763" marT="4763" marB="0" anchor="ctr"/>
                </a:tc>
                <a:tc>
                  <a:txBody>
                    <a:bodyPr/>
                    <a:lstStyle/>
                    <a:p>
                      <a:pPr algn="ctr" rtl="0"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0.2033</a:t>
                      </a:r>
                    </a:p>
                  </a:txBody>
                  <a:tcPr marL="4763" marR="4763" marT="4763" marB="0" anchor="ctr"/>
                </a:tc>
                <a:tc>
                  <a:txBody>
                    <a:bodyPr/>
                    <a:lstStyle/>
                    <a:p>
                      <a:pPr algn="ctr" rtl="0"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0.2005</a:t>
                      </a:r>
                    </a:p>
                  </a:txBody>
                  <a:tcPr marL="4763" marR="4763" marT="4763" marB="0" anchor="ctr">
                    <a:solidFill>
                      <a:srgbClr val="FFC000"/>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tc>
                  <a:txBody>
                    <a:bodyPr/>
                    <a:lstStyle/>
                    <a:p>
                      <a:pPr algn="ctr" rtl="0" fontAlgn="ct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63" marR="4763" marT="4763" marB="0" anchor="ctr">
                    <a:solidFill>
                      <a:schemeClr val="bg1"/>
                    </a:solidFill>
                  </a:tcPr>
                </a:tc>
                <a:extLst>
                  <a:ext uri="{0D108BD9-81ED-4DB2-BD59-A6C34878D82A}">
                    <a16:rowId xmlns:a16="http://schemas.microsoft.com/office/drawing/2014/main" val="3832758901"/>
                  </a:ext>
                </a:extLst>
              </a:tr>
            </a:tbl>
          </a:graphicData>
        </a:graphic>
      </p:graphicFrame>
      <p:sp>
        <p:nvSpPr>
          <p:cNvPr id="5" name="テキスト ボックス 4">
            <a:extLst>
              <a:ext uri="{FF2B5EF4-FFF2-40B4-BE49-F238E27FC236}">
                <a16:creationId xmlns:a16="http://schemas.microsoft.com/office/drawing/2014/main" id="{AE5A73B5-B098-43E2-8A3C-74879E548B8B}"/>
              </a:ext>
            </a:extLst>
          </p:cNvPr>
          <p:cNvSpPr txBox="1"/>
          <p:nvPr/>
        </p:nvSpPr>
        <p:spPr>
          <a:xfrm>
            <a:off x="748811" y="1790022"/>
            <a:ext cx="5816016"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の位と</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小数点第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位までは表側，小数点第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位は表頭）</a:t>
            </a:r>
          </a:p>
        </p:txBody>
      </p:sp>
      <p:cxnSp>
        <p:nvCxnSpPr>
          <p:cNvPr id="7" name="直線矢印コネクタ 6">
            <a:extLst>
              <a:ext uri="{FF2B5EF4-FFF2-40B4-BE49-F238E27FC236}">
                <a16:creationId xmlns:a16="http://schemas.microsoft.com/office/drawing/2014/main" id="{C483D9D0-B765-4121-B787-4BFC21C30FB7}"/>
              </a:ext>
            </a:extLst>
          </p:cNvPr>
          <p:cNvCxnSpPr>
            <a:cxnSpLocks/>
          </p:cNvCxnSpPr>
          <p:nvPr/>
        </p:nvCxnSpPr>
        <p:spPr>
          <a:xfrm>
            <a:off x="1432887" y="2126640"/>
            <a:ext cx="144016" cy="587843"/>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C3774018-33CD-42DF-9A41-FC28FAA05EE5}"/>
              </a:ext>
            </a:extLst>
          </p:cNvPr>
          <p:cNvCxnSpPr>
            <a:cxnSpLocks/>
          </p:cNvCxnSpPr>
          <p:nvPr/>
        </p:nvCxnSpPr>
        <p:spPr>
          <a:xfrm>
            <a:off x="1828931" y="2110531"/>
            <a:ext cx="432048" cy="350286"/>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フリーフォーム 6">
            <a:extLst>
              <a:ext uri="{FF2B5EF4-FFF2-40B4-BE49-F238E27FC236}">
                <a16:creationId xmlns:a16="http://schemas.microsoft.com/office/drawing/2014/main" id="{63C3CD6E-E904-4495-BDF3-6CC72C378F57}"/>
              </a:ext>
            </a:extLst>
          </p:cNvPr>
          <p:cNvSpPr/>
          <p:nvPr/>
        </p:nvSpPr>
        <p:spPr>
          <a:xfrm>
            <a:off x="5573347" y="4442675"/>
            <a:ext cx="2623609" cy="124688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pic>
        <p:nvPicPr>
          <p:cNvPr id="15" name="図 14">
            <a:extLst>
              <a:ext uri="{FF2B5EF4-FFF2-40B4-BE49-F238E27FC236}">
                <a16:creationId xmlns:a16="http://schemas.microsoft.com/office/drawing/2014/main" id="{98498A19-6F34-4FAC-937F-B054FE4F6094}"/>
              </a:ext>
            </a:extLst>
          </p:cNvPr>
          <p:cNvPicPr>
            <a:picLocks noChangeAspect="1"/>
          </p:cNvPicPr>
          <p:nvPr/>
        </p:nvPicPr>
        <p:blipFill rotWithShape="1">
          <a:blip r:embed="rId3"/>
          <a:srcRect l="67347" r="1"/>
          <a:stretch/>
        </p:blipFill>
        <p:spPr>
          <a:xfrm>
            <a:off x="7294194" y="4298659"/>
            <a:ext cx="929096" cy="1413346"/>
          </a:xfrm>
          <a:prstGeom prst="rect">
            <a:avLst/>
          </a:prstGeom>
        </p:spPr>
      </p:pic>
      <p:sp>
        <p:nvSpPr>
          <p:cNvPr id="16" name="テキスト ボックス 15">
            <a:extLst>
              <a:ext uri="{FF2B5EF4-FFF2-40B4-BE49-F238E27FC236}">
                <a16:creationId xmlns:a16="http://schemas.microsoft.com/office/drawing/2014/main" id="{1EEF9FBC-4873-430E-99D6-844F55236796}"/>
              </a:ext>
            </a:extLst>
          </p:cNvPr>
          <p:cNvSpPr txBox="1"/>
          <p:nvPr/>
        </p:nvSpPr>
        <p:spPr>
          <a:xfrm>
            <a:off x="6336414" y="5611307"/>
            <a:ext cx="1538954" cy="323165"/>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a:t>
            </a:r>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500" dirty="0">
                <a:latin typeface="ＭＳ Ｐゴシック" panose="020B0600070205080204" pitchFamily="50" charset="-128"/>
                <a:ea typeface="ＭＳ Ｐゴシック" panose="020B0600070205080204" pitchFamily="50" charset="-128"/>
                <a:cs typeface="Meiryo UI" pitchFamily="50" charset="-128"/>
              </a:rPr>
              <a:t>0.84</a:t>
            </a:r>
            <a:endParaRPr kumimoji="1" lang="ja-JP" altLang="en-US" sz="15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DF64D3D6-235E-4354-9F5E-241B13C15D92}"/>
              </a:ext>
            </a:extLst>
          </p:cNvPr>
          <p:cNvSpPr txBox="1"/>
          <p:nvPr/>
        </p:nvSpPr>
        <p:spPr>
          <a:xfrm>
            <a:off x="7875368" y="5457978"/>
            <a:ext cx="254358" cy="400110"/>
          </a:xfrm>
          <a:prstGeom prst="rect">
            <a:avLst/>
          </a:prstGeom>
          <a:noFill/>
        </p:spPr>
        <p:txBody>
          <a:bodyPr wrap="square" rtlCol="0">
            <a:spAutoFit/>
          </a:bodyPr>
          <a:lstStyle/>
          <a:p>
            <a:pPr algn="just"/>
            <a:r>
              <a:rPr kumimoji="1" lang="en-US" altLang="ja-JP" sz="2000" dirty="0">
                <a:latin typeface="ＭＳ Ｐゴシック" panose="020B0600070205080204" pitchFamily="50" charset="-128"/>
                <a:ea typeface="ＭＳ Ｐゴシック" panose="020B0600070205080204" pitchFamily="50" charset="-128"/>
                <a:cs typeface="Meiryo UI" pitchFamily="50" charset="-128"/>
              </a:rPr>
              <a:t>z</a:t>
            </a:r>
            <a:endParaRPr kumimoji="1" lang="ja-JP" altLang="en-US" sz="2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0" name="テキスト ボックス 19">
            <a:extLst>
              <a:ext uri="{FF2B5EF4-FFF2-40B4-BE49-F238E27FC236}">
                <a16:creationId xmlns:a16="http://schemas.microsoft.com/office/drawing/2014/main" id="{CC724991-9AC9-427A-BF1A-90ED38E4A26C}"/>
              </a:ext>
            </a:extLst>
          </p:cNvPr>
          <p:cNvSpPr txBox="1"/>
          <p:nvPr/>
        </p:nvSpPr>
        <p:spPr>
          <a:xfrm>
            <a:off x="7085515" y="4792178"/>
            <a:ext cx="1538954" cy="323165"/>
          </a:xfrm>
          <a:prstGeom prst="rect">
            <a:avLst/>
          </a:prstGeom>
          <a:noFill/>
        </p:spPr>
        <p:txBody>
          <a:bodyPr wrap="square" rtlCol="0">
            <a:spAutoFit/>
          </a:bodyPr>
          <a:lstStyle/>
          <a:p>
            <a:pPr algn="just"/>
            <a:r>
              <a:rPr kumimoji="1" lang="ja-JP" altLang="en-US"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上側確率</a:t>
            </a:r>
            <a:r>
              <a:rPr kumimoji="1" lang="en-US" altLang="ja-JP"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20</a:t>
            </a:r>
            <a:r>
              <a:rPr kumimoji="1" lang="ja-JP" altLang="en-US"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22" name="直線矢印コネクタ 21">
            <a:extLst>
              <a:ext uri="{FF2B5EF4-FFF2-40B4-BE49-F238E27FC236}">
                <a16:creationId xmlns:a16="http://schemas.microsoft.com/office/drawing/2014/main" id="{0C6259B9-DB5F-4723-8C45-5275EBF95AEB}"/>
              </a:ext>
            </a:extLst>
          </p:cNvPr>
          <p:cNvCxnSpPr/>
          <p:nvPr/>
        </p:nvCxnSpPr>
        <p:spPr>
          <a:xfrm flipH="1">
            <a:off x="7555892" y="5123508"/>
            <a:ext cx="144016" cy="28803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94DC193-3EEE-498E-A1FA-1528B03DF243}"/>
              </a:ext>
            </a:extLst>
          </p:cNvPr>
          <p:cNvSpPr txBox="1"/>
          <p:nvPr/>
        </p:nvSpPr>
        <p:spPr>
          <a:xfrm>
            <a:off x="3233951" y="3720547"/>
            <a:ext cx="3723511" cy="615553"/>
          </a:xfrm>
          <a:prstGeom prst="rect">
            <a:avLst/>
          </a:prstGeom>
          <a:solidFill>
            <a:srgbClr val="0070C0"/>
          </a:solidFill>
        </p:spPr>
        <p:txBody>
          <a:bodyPr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列と第</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行が</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の値を，表中の値はそれに対応する上側確率を表している</a:t>
            </a:r>
          </a:p>
        </p:txBody>
      </p:sp>
      <p:cxnSp>
        <p:nvCxnSpPr>
          <p:cNvPr id="26" name="直線コネクタ 25">
            <a:extLst>
              <a:ext uri="{FF2B5EF4-FFF2-40B4-BE49-F238E27FC236}">
                <a16:creationId xmlns:a16="http://schemas.microsoft.com/office/drawing/2014/main" id="{FA7B5AC4-8652-4117-A86B-F57E260A4C90}"/>
              </a:ext>
            </a:extLst>
          </p:cNvPr>
          <p:cNvCxnSpPr/>
          <p:nvPr/>
        </p:nvCxnSpPr>
        <p:spPr>
          <a:xfrm flipV="1">
            <a:off x="6824886" y="4442675"/>
            <a:ext cx="0" cy="1246889"/>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0AE784F4-2CA9-4833-8C59-59B6F5A5FF27}"/>
              </a:ext>
            </a:extLst>
          </p:cNvPr>
          <p:cNvSpPr txBox="1"/>
          <p:nvPr/>
        </p:nvSpPr>
        <p:spPr>
          <a:xfrm>
            <a:off x="1133407" y="6364515"/>
            <a:ext cx="7075900" cy="353943"/>
          </a:xfrm>
          <a:prstGeom prst="rect">
            <a:avLst/>
          </a:prstGeom>
          <a:solidFill>
            <a:srgbClr val="00B050"/>
          </a:solidFill>
        </p:spPr>
        <p:txBody>
          <a:bodyPr wrap="square" rtlCol="0">
            <a:spAutoFit/>
          </a:bodyPr>
          <a:lstStyle/>
          <a:p>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下側からの任意の累積確率に対応する</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=NORM.S.INV</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a:t>
            </a:r>
          </a:p>
        </p:txBody>
      </p:sp>
      <p:sp>
        <p:nvSpPr>
          <p:cNvPr id="28" name="テキスト ボックス 27">
            <a:extLst>
              <a:ext uri="{FF2B5EF4-FFF2-40B4-BE49-F238E27FC236}">
                <a16:creationId xmlns:a16="http://schemas.microsoft.com/office/drawing/2014/main" id="{ECBF77AF-30AC-4AFB-B6AB-8EA750151761}"/>
              </a:ext>
            </a:extLst>
          </p:cNvPr>
          <p:cNvSpPr txBox="1"/>
          <p:nvPr/>
        </p:nvSpPr>
        <p:spPr>
          <a:xfrm>
            <a:off x="1133407" y="5967266"/>
            <a:ext cx="7380916" cy="353943"/>
          </a:xfrm>
          <a:prstGeom prst="rect">
            <a:avLst/>
          </a:prstGeom>
          <a:solidFill>
            <a:srgbClr val="00B050"/>
          </a:solidFill>
        </p:spPr>
        <p:txBody>
          <a:bodyPr wrap="square" rtlCol="0">
            <a:spAutoFit/>
          </a:bodyPr>
          <a:lstStyle/>
          <a:p>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任意の</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に対応する下側からの累積確率　</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=NORM.S.DIST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FALSE</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22079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F3A42B6-E005-4E93-A0A8-A8DC9518B6B6}"/>
              </a:ext>
            </a:extLst>
          </p:cNvPr>
          <p:cNvSpPr txBox="1"/>
          <p:nvPr/>
        </p:nvSpPr>
        <p:spPr>
          <a:xfrm>
            <a:off x="2155538" y="2766918"/>
            <a:ext cx="69762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p>
        </p:txBody>
      </p:sp>
      <p:sp>
        <p:nvSpPr>
          <p:cNvPr id="35" name="テキスト ボックス 34">
            <a:extLst>
              <a:ext uri="{FF2B5EF4-FFF2-40B4-BE49-F238E27FC236}">
                <a16:creationId xmlns:a16="http://schemas.microsoft.com/office/drawing/2014/main" id="{B65F87CF-C2F4-497C-B6B8-A619EC3A0E9A}"/>
              </a:ext>
            </a:extLst>
          </p:cNvPr>
          <p:cNvSpPr txBox="1"/>
          <p:nvPr/>
        </p:nvSpPr>
        <p:spPr>
          <a:xfrm>
            <a:off x="3941128" y="3739918"/>
            <a:ext cx="69762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抽出</a:t>
            </a:r>
          </a:p>
        </p:txBody>
      </p:sp>
      <p:sp>
        <p:nvSpPr>
          <p:cNvPr id="45" name="矢印: U ターン 44">
            <a:extLst>
              <a:ext uri="{FF2B5EF4-FFF2-40B4-BE49-F238E27FC236}">
                <a16:creationId xmlns:a16="http://schemas.microsoft.com/office/drawing/2014/main" id="{C19D344E-EBD3-482F-BA93-8E333F8FF40C}"/>
              </a:ext>
            </a:extLst>
          </p:cNvPr>
          <p:cNvSpPr/>
          <p:nvPr/>
        </p:nvSpPr>
        <p:spPr>
          <a:xfrm rot="10800000" flipH="1">
            <a:off x="2451963" y="4812399"/>
            <a:ext cx="3631260" cy="714469"/>
          </a:xfrm>
          <a:prstGeom prst="uturnArrow">
            <a:avLst>
              <a:gd name="adj1" fmla="val 13414"/>
              <a:gd name="adj2" fmla="val 13268"/>
              <a:gd name="adj3" fmla="val 25000"/>
              <a:gd name="adj4" fmla="val 43750"/>
              <a:gd name="adj5" fmla="val 56272"/>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テキスト ボックス 48">
            <a:extLst>
              <a:ext uri="{FF2B5EF4-FFF2-40B4-BE49-F238E27FC236}">
                <a16:creationId xmlns:a16="http://schemas.microsoft.com/office/drawing/2014/main" id="{220CE26E-A361-4BE1-AD08-736BF72CB407}"/>
              </a:ext>
            </a:extLst>
          </p:cNvPr>
          <p:cNvSpPr txBox="1"/>
          <p:nvPr/>
        </p:nvSpPr>
        <p:spPr>
          <a:xfrm>
            <a:off x="1695887" y="3050033"/>
            <a:ext cx="1645002"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（観測データ）</a:t>
            </a:r>
          </a:p>
        </p:txBody>
      </p:sp>
      <p:sp>
        <p:nvSpPr>
          <p:cNvPr id="44" name="タイトル 1">
            <a:extLst>
              <a:ext uri="{FF2B5EF4-FFF2-40B4-BE49-F238E27FC236}">
                <a16:creationId xmlns:a16="http://schemas.microsoft.com/office/drawing/2014/main" id="{19E042CB-0573-4A5F-8923-E0A7B91FD48B}"/>
              </a:ext>
            </a:extLst>
          </p:cNvPr>
          <p:cNvSpPr>
            <a:spLocks noGrp="1"/>
          </p:cNvSpPr>
          <p:nvPr>
            <p:ph type="title"/>
          </p:nvPr>
        </p:nvSpPr>
        <p:spPr>
          <a:xfrm>
            <a:off x="990600" y="620688"/>
            <a:ext cx="7162800" cy="1143000"/>
          </a:xfrm>
        </p:spPr>
        <p:txBody>
          <a:bodyPr/>
          <a:lstStyle/>
          <a:p>
            <a:r>
              <a:rPr kumimoji="1" lang="ja-JP" altLang="en-US" sz="3500" dirty="0"/>
              <a:t>推測統計学</a:t>
            </a:r>
            <a:r>
              <a:rPr kumimoji="1" lang="ja-JP" altLang="en-US" sz="2500" dirty="0"/>
              <a:t>（第</a:t>
            </a:r>
            <a:r>
              <a:rPr kumimoji="1" lang="en-US" altLang="ja-JP" sz="2500" dirty="0"/>
              <a:t>3</a:t>
            </a:r>
            <a:r>
              <a:rPr kumimoji="1" lang="ja-JP" altLang="en-US" sz="2500" dirty="0"/>
              <a:t>章以降）</a:t>
            </a:r>
            <a:r>
              <a:rPr kumimoji="1" lang="ja-JP" altLang="en-US" sz="3500" dirty="0"/>
              <a:t>における</a:t>
            </a:r>
            <a:br>
              <a:rPr kumimoji="1" lang="en-US" altLang="ja-JP" sz="3500" dirty="0"/>
            </a:br>
            <a:r>
              <a:rPr kumimoji="1" lang="ja-JP" altLang="en-US" sz="3500" dirty="0"/>
              <a:t>確率分布の重要性</a:t>
            </a:r>
          </a:p>
        </p:txBody>
      </p:sp>
      <p:sp>
        <p:nvSpPr>
          <p:cNvPr id="46" name="テキスト ボックス 45">
            <a:extLst>
              <a:ext uri="{FF2B5EF4-FFF2-40B4-BE49-F238E27FC236}">
                <a16:creationId xmlns:a16="http://schemas.microsoft.com/office/drawing/2014/main" id="{2A59B30A-D6BD-4D7B-AFCF-5DF464383BA9}"/>
              </a:ext>
            </a:extLst>
          </p:cNvPr>
          <p:cNvSpPr txBox="1"/>
          <p:nvPr/>
        </p:nvSpPr>
        <p:spPr>
          <a:xfrm>
            <a:off x="1322789" y="5621697"/>
            <a:ext cx="5835943" cy="35394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cs typeface="Meiryo UI" pitchFamily="50" charset="-128"/>
              </a:rPr>
              <a:t>標本から母集団の</a:t>
            </a:r>
            <a:r>
              <a:rPr kumimoji="1" lang="ja-JP" altLang="en-US" sz="1700" dirty="0">
                <a:solidFill>
                  <a:srgbClr val="FFFF00"/>
                </a:solidFill>
                <a:latin typeface="ＭＳ Ｐゴシック" panose="020B0600070205080204" pitchFamily="50" charset="-128"/>
                <a:cs typeface="Meiryo UI" pitchFamily="50" charset="-128"/>
              </a:rPr>
              <a:t>分布の特性</a:t>
            </a:r>
            <a:r>
              <a:rPr kumimoji="1" lang="ja-JP" altLang="en-US" sz="1700" dirty="0">
                <a:solidFill>
                  <a:schemeClr val="bg1"/>
                </a:solidFill>
                <a:latin typeface="ＭＳ Ｐゴシック" panose="020B0600070205080204" pitchFamily="50" charset="-128"/>
                <a:cs typeface="Meiryo UI" pitchFamily="50" charset="-128"/>
              </a:rPr>
              <a:t>（平均</a:t>
            </a:r>
            <a:r>
              <a:rPr kumimoji="1" lang="en-US" altLang="ja-JP" sz="1700" dirty="0">
                <a:solidFill>
                  <a:schemeClr val="bg1"/>
                </a:solidFill>
                <a:latin typeface="ＭＳ Ｐゴシック" panose="020B0600070205080204" pitchFamily="50" charset="-128"/>
                <a:cs typeface="Meiryo UI" pitchFamily="50" charset="-128"/>
              </a:rPr>
              <a:t>μ</a:t>
            </a:r>
            <a:r>
              <a:rPr kumimoji="1" lang="ja-JP" altLang="en-US" sz="1700" dirty="0">
                <a:solidFill>
                  <a:schemeClr val="bg1"/>
                </a:solidFill>
                <a:latin typeface="ＭＳ Ｐゴシック" panose="020B0600070205080204" pitchFamily="50" charset="-128"/>
                <a:cs typeface="Meiryo UI" pitchFamily="50" charset="-128"/>
              </a:rPr>
              <a:t>や分散</a:t>
            </a:r>
            <a:r>
              <a:rPr kumimoji="1" lang="en-US" altLang="ja-JP" sz="1700" dirty="0">
                <a:solidFill>
                  <a:schemeClr val="bg1"/>
                </a:solidFill>
                <a:latin typeface="ＭＳ Ｐゴシック" panose="020B0600070205080204" pitchFamily="50" charset="-128"/>
                <a:cs typeface="Meiryo UI" pitchFamily="50" charset="-128"/>
              </a:rPr>
              <a:t>σ</a:t>
            </a:r>
            <a:r>
              <a:rPr kumimoji="1" lang="en-US" altLang="ja-JP" sz="1700" baseline="30000" dirty="0">
                <a:solidFill>
                  <a:schemeClr val="bg1"/>
                </a:solidFill>
                <a:latin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cs typeface="Meiryo UI" pitchFamily="50" charset="-128"/>
              </a:rPr>
              <a:t>など）を推定</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7" name="フリーフォーム: 図形 46">
            <a:extLst>
              <a:ext uri="{FF2B5EF4-FFF2-40B4-BE49-F238E27FC236}">
                <a16:creationId xmlns:a16="http://schemas.microsoft.com/office/drawing/2014/main" id="{E950F465-51E6-4194-8EC3-56B523AC2056}"/>
              </a:ext>
            </a:extLst>
          </p:cNvPr>
          <p:cNvSpPr/>
          <p:nvPr/>
        </p:nvSpPr>
        <p:spPr>
          <a:xfrm>
            <a:off x="4791239" y="3395765"/>
            <a:ext cx="2576316" cy="1349787"/>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0070C0"/>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AB475D39-7FE3-41F0-AC02-1826F41C8A5E}"/>
              </a:ext>
            </a:extLst>
          </p:cNvPr>
          <p:cNvCxnSpPr>
            <a:cxnSpLocks/>
          </p:cNvCxnSpPr>
          <p:nvPr/>
        </p:nvCxnSpPr>
        <p:spPr>
          <a:xfrm flipV="1">
            <a:off x="4750836" y="4754699"/>
            <a:ext cx="2742777" cy="7096"/>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30874C66-25E8-4638-960D-B72DD1D4D206}"/>
              </a:ext>
            </a:extLst>
          </p:cNvPr>
          <p:cNvSpPr txBox="1"/>
          <p:nvPr/>
        </p:nvSpPr>
        <p:spPr>
          <a:xfrm>
            <a:off x="7417469" y="4472571"/>
            <a:ext cx="298480" cy="477054"/>
          </a:xfrm>
          <a:prstGeom prst="rect">
            <a:avLst/>
          </a:prstGeom>
          <a:noFill/>
        </p:spPr>
        <p:txBody>
          <a:bodyPr wrap="square" rtlCol="0">
            <a:spAutoFit/>
          </a:bodyPr>
          <a:lstStyle/>
          <a:p>
            <a:pPr algn="l"/>
            <a:r>
              <a:rPr kumimoji="1" lang="en-US" altLang="ja-JP" sz="2500" i="1" dirty="0">
                <a:solidFill>
                  <a:schemeClr val="bg1"/>
                </a:solidFill>
                <a:ea typeface="ＭＳ Ｐゴシック" panose="020B0600070205080204" pitchFamily="50" charset="-128"/>
                <a:cs typeface="Times New Roman" panose="02020603050405020304" pitchFamily="18" charset="0"/>
              </a:rPr>
              <a:t>x</a:t>
            </a:r>
            <a:endParaRPr kumimoji="1" lang="ja-JP" altLang="en-US" sz="2500" i="1" dirty="0">
              <a:solidFill>
                <a:schemeClr val="bg1"/>
              </a:solidFill>
              <a:ea typeface="ＭＳ Ｐゴシック" panose="020B0600070205080204" pitchFamily="50" charset="-128"/>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DB753E4A-E67D-4E73-BCEE-F26C08113E3D}"/>
              </a:ext>
            </a:extLst>
          </p:cNvPr>
          <p:cNvSpPr txBox="1"/>
          <p:nvPr/>
        </p:nvSpPr>
        <p:spPr>
          <a:xfrm>
            <a:off x="4791239" y="2722005"/>
            <a:ext cx="2805097" cy="707886"/>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母集団は何らかの確率分布に従っていると仮定</a:t>
            </a:r>
          </a:p>
        </p:txBody>
      </p:sp>
      <p:sp>
        <p:nvSpPr>
          <p:cNvPr id="55" name="テキスト ボックス 54">
            <a:extLst>
              <a:ext uri="{FF2B5EF4-FFF2-40B4-BE49-F238E27FC236}">
                <a16:creationId xmlns:a16="http://schemas.microsoft.com/office/drawing/2014/main" id="{1FE37588-90AC-4929-BAB6-386007BE30C6}"/>
              </a:ext>
            </a:extLst>
          </p:cNvPr>
          <p:cNvSpPr txBox="1"/>
          <p:nvPr/>
        </p:nvSpPr>
        <p:spPr>
          <a:xfrm>
            <a:off x="5138119"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6" name="テキスト ボックス 55">
            <a:extLst>
              <a:ext uri="{FF2B5EF4-FFF2-40B4-BE49-F238E27FC236}">
                <a16:creationId xmlns:a16="http://schemas.microsoft.com/office/drawing/2014/main" id="{B4FF6661-A714-43C8-952E-E16C35AE790E}"/>
              </a:ext>
            </a:extLst>
          </p:cNvPr>
          <p:cNvSpPr txBox="1"/>
          <p:nvPr/>
        </p:nvSpPr>
        <p:spPr>
          <a:xfrm>
            <a:off x="5304990"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7" name="テキスト ボックス 56">
            <a:extLst>
              <a:ext uri="{FF2B5EF4-FFF2-40B4-BE49-F238E27FC236}">
                <a16:creationId xmlns:a16="http://schemas.microsoft.com/office/drawing/2014/main" id="{D7ABBF55-D32F-4C03-85E8-660633A61695}"/>
              </a:ext>
            </a:extLst>
          </p:cNvPr>
          <p:cNvSpPr txBox="1"/>
          <p:nvPr/>
        </p:nvSpPr>
        <p:spPr>
          <a:xfrm>
            <a:off x="5471861"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8" name="テキスト ボックス 57">
            <a:extLst>
              <a:ext uri="{FF2B5EF4-FFF2-40B4-BE49-F238E27FC236}">
                <a16:creationId xmlns:a16="http://schemas.microsoft.com/office/drawing/2014/main" id="{D96171C4-8EB2-49B5-900E-C0FD35519549}"/>
              </a:ext>
            </a:extLst>
          </p:cNvPr>
          <p:cNvSpPr txBox="1"/>
          <p:nvPr/>
        </p:nvSpPr>
        <p:spPr>
          <a:xfrm>
            <a:off x="5638732"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9" name="テキスト ボックス 58">
            <a:extLst>
              <a:ext uri="{FF2B5EF4-FFF2-40B4-BE49-F238E27FC236}">
                <a16:creationId xmlns:a16="http://schemas.microsoft.com/office/drawing/2014/main" id="{89105C6D-32D8-4B10-874C-0339DBA7A7B1}"/>
              </a:ext>
            </a:extLst>
          </p:cNvPr>
          <p:cNvSpPr txBox="1"/>
          <p:nvPr/>
        </p:nvSpPr>
        <p:spPr>
          <a:xfrm>
            <a:off x="5805603"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0" name="テキスト ボックス 59">
            <a:extLst>
              <a:ext uri="{FF2B5EF4-FFF2-40B4-BE49-F238E27FC236}">
                <a16:creationId xmlns:a16="http://schemas.microsoft.com/office/drawing/2014/main" id="{744F150B-16E4-4526-A01E-F9D82DB7486C}"/>
              </a:ext>
            </a:extLst>
          </p:cNvPr>
          <p:cNvSpPr txBox="1"/>
          <p:nvPr/>
        </p:nvSpPr>
        <p:spPr>
          <a:xfrm>
            <a:off x="5972474"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1" name="テキスト ボックス 60">
            <a:extLst>
              <a:ext uri="{FF2B5EF4-FFF2-40B4-BE49-F238E27FC236}">
                <a16:creationId xmlns:a16="http://schemas.microsoft.com/office/drawing/2014/main" id="{1CFA56DC-94F1-4585-BF05-A612EED67E55}"/>
              </a:ext>
            </a:extLst>
          </p:cNvPr>
          <p:cNvSpPr txBox="1"/>
          <p:nvPr/>
        </p:nvSpPr>
        <p:spPr>
          <a:xfrm>
            <a:off x="6139345"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2" name="テキスト ボックス 61">
            <a:extLst>
              <a:ext uri="{FF2B5EF4-FFF2-40B4-BE49-F238E27FC236}">
                <a16:creationId xmlns:a16="http://schemas.microsoft.com/office/drawing/2014/main" id="{3D95D38D-4C83-4720-BB72-B46208C655C4}"/>
              </a:ext>
            </a:extLst>
          </p:cNvPr>
          <p:cNvSpPr txBox="1"/>
          <p:nvPr/>
        </p:nvSpPr>
        <p:spPr>
          <a:xfrm>
            <a:off x="6306214" y="461734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3" name="テキスト ボックス 62">
            <a:extLst>
              <a:ext uri="{FF2B5EF4-FFF2-40B4-BE49-F238E27FC236}">
                <a16:creationId xmlns:a16="http://schemas.microsoft.com/office/drawing/2014/main" id="{1A128562-91C9-4EF7-98F4-A1FF286C4215}"/>
              </a:ext>
            </a:extLst>
          </p:cNvPr>
          <p:cNvSpPr txBox="1"/>
          <p:nvPr/>
        </p:nvSpPr>
        <p:spPr>
          <a:xfrm>
            <a:off x="5303594" y="446185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4" name="テキスト ボックス 63">
            <a:extLst>
              <a:ext uri="{FF2B5EF4-FFF2-40B4-BE49-F238E27FC236}">
                <a16:creationId xmlns:a16="http://schemas.microsoft.com/office/drawing/2014/main" id="{63101BA8-408C-4B4B-AC6E-FB4FC671FDC3}"/>
              </a:ext>
            </a:extLst>
          </p:cNvPr>
          <p:cNvSpPr txBox="1"/>
          <p:nvPr/>
        </p:nvSpPr>
        <p:spPr>
          <a:xfrm>
            <a:off x="5485615" y="447100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5" name="テキスト ボックス 64">
            <a:extLst>
              <a:ext uri="{FF2B5EF4-FFF2-40B4-BE49-F238E27FC236}">
                <a16:creationId xmlns:a16="http://schemas.microsoft.com/office/drawing/2014/main" id="{A8C5322F-2AB9-4B76-B18F-B4BD56FC7CF4}"/>
              </a:ext>
            </a:extLst>
          </p:cNvPr>
          <p:cNvSpPr txBox="1"/>
          <p:nvPr/>
        </p:nvSpPr>
        <p:spPr>
          <a:xfrm>
            <a:off x="5637603" y="446991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6" name="テキスト ボックス 65">
            <a:extLst>
              <a:ext uri="{FF2B5EF4-FFF2-40B4-BE49-F238E27FC236}">
                <a16:creationId xmlns:a16="http://schemas.microsoft.com/office/drawing/2014/main" id="{1796BD8D-C36C-4A1C-9072-7B9FD1447417}"/>
              </a:ext>
            </a:extLst>
          </p:cNvPr>
          <p:cNvSpPr txBox="1"/>
          <p:nvPr/>
        </p:nvSpPr>
        <p:spPr>
          <a:xfrm>
            <a:off x="5804474" y="446991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7" name="テキスト ボックス 66">
            <a:extLst>
              <a:ext uri="{FF2B5EF4-FFF2-40B4-BE49-F238E27FC236}">
                <a16:creationId xmlns:a16="http://schemas.microsoft.com/office/drawing/2014/main" id="{EDAEAFED-CB31-4388-AA17-96402D1F5D08}"/>
              </a:ext>
            </a:extLst>
          </p:cNvPr>
          <p:cNvSpPr txBox="1"/>
          <p:nvPr/>
        </p:nvSpPr>
        <p:spPr>
          <a:xfrm>
            <a:off x="5971345" y="446991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8" name="テキスト ボックス 67">
            <a:extLst>
              <a:ext uri="{FF2B5EF4-FFF2-40B4-BE49-F238E27FC236}">
                <a16:creationId xmlns:a16="http://schemas.microsoft.com/office/drawing/2014/main" id="{2010E499-E152-4103-8AD5-AC430AA9C54C}"/>
              </a:ext>
            </a:extLst>
          </p:cNvPr>
          <p:cNvSpPr txBox="1"/>
          <p:nvPr/>
        </p:nvSpPr>
        <p:spPr>
          <a:xfrm>
            <a:off x="6138216" y="446991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9" name="テキスト ボックス 68">
            <a:extLst>
              <a:ext uri="{FF2B5EF4-FFF2-40B4-BE49-F238E27FC236}">
                <a16:creationId xmlns:a16="http://schemas.microsoft.com/office/drawing/2014/main" id="{47337948-D33E-4194-9220-650BC9D9BF4A}"/>
              </a:ext>
            </a:extLst>
          </p:cNvPr>
          <p:cNvSpPr txBox="1"/>
          <p:nvPr/>
        </p:nvSpPr>
        <p:spPr>
          <a:xfrm>
            <a:off x="5632455" y="431512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0" name="テキスト ボックス 69">
            <a:extLst>
              <a:ext uri="{FF2B5EF4-FFF2-40B4-BE49-F238E27FC236}">
                <a16:creationId xmlns:a16="http://schemas.microsoft.com/office/drawing/2014/main" id="{A317C85D-52F5-4466-8E25-6BF6E1104DE4}"/>
              </a:ext>
            </a:extLst>
          </p:cNvPr>
          <p:cNvSpPr txBox="1"/>
          <p:nvPr/>
        </p:nvSpPr>
        <p:spPr>
          <a:xfrm>
            <a:off x="5807607" y="433342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1" name="テキスト ボックス 70">
            <a:extLst>
              <a:ext uri="{FF2B5EF4-FFF2-40B4-BE49-F238E27FC236}">
                <a16:creationId xmlns:a16="http://schemas.microsoft.com/office/drawing/2014/main" id="{A100716F-1620-49A8-8053-C54FD4A03768}"/>
              </a:ext>
            </a:extLst>
          </p:cNvPr>
          <p:cNvSpPr txBox="1"/>
          <p:nvPr/>
        </p:nvSpPr>
        <p:spPr>
          <a:xfrm>
            <a:off x="5974574" y="4334486"/>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2" name="テキスト ボックス 71">
            <a:extLst>
              <a:ext uri="{FF2B5EF4-FFF2-40B4-BE49-F238E27FC236}">
                <a16:creationId xmlns:a16="http://schemas.microsoft.com/office/drawing/2014/main" id="{E5A572C8-6FFD-4B35-8BBB-CCA7EF8A62DC}"/>
              </a:ext>
            </a:extLst>
          </p:cNvPr>
          <p:cNvSpPr txBox="1"/>
          <p:nvPr/>
        </p:nvSpPr>
        <p:spPr>
          <a:xfrm>
            <a:off x="5484558" y="431813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3" name="テキスト ボックス 72">
            <a:extLst>
              <a:ext uri="{FF2B5EF4-FFF2-40B4-BE49-F238E27FC236}">
                <a16:creationId xmlns:a16="http://schemas.microsoft.com/office/drawing/2014/main" id="{DA4C721F-F4EB-4A56-B98C-DF4031EA2295}"/>
              </a:ext>
            </a:extLst>
          </p:cNvPr>
          <p:cNvSpPr txBox="1"/>
          <p:nvPr/>
        </p:nvSpPr>
        <p:spPr>
          <a:xfrm>
            <a:off x="5628602" y="413602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4" name="テキスト ボックス 73">
            <a:extLst>
              <a:ext uri="{FF2B5EF4-FFF2-40B4-BE49-F238E27FC236}">
                <a16:creationId xmlns:a16="http://schemas.microsoft.com/office/drawing/2014/main" id="{4CB5C490-DF4D-4C07-ABE0-0D2957FBEB84}"/>
              </a:ext>
            </a:extLst>
          </p:cNvPr>
          <p:cNvSpPr txBox="1"/>
          <p:nvPr/>
        </p:nvSpPr>
        <p:spPr>
          <a:xfrm>
            <a:off x="5795473" y="413602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5" name="テキスト ボックス 74">
            <a:extLst>
              <a:ext uri="{FF2B5EF4-FFF2-40B4-BE49-F238E27FC236}">
                <a16:creationId xmlns:a16="http://schemas.microsoft.com/office/drawing/2014/main" id="{C3C74B86-7667-4746-926C-3BA44846784F}"/>
              </a:ext>
            </a:extLst>
          </p:cNvPr>
          <p:cNvSpPr txBox="1"/>
          <p:nvPr/>
        </p:nvSpPr>
        <p:spPr>
          <a:xfrm>
            <a:off x="5974574" y="413602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6" name="テキスト ボックス 75">
            <a:extLst>
              <a:ext uri="{FF2B5EF4-FFF2-40B4-BE49-F238E27FC236}">
                <a16:creationId xmlns:a16="http://schemas.microsoft.com/office/drawing/2014/main" id="{92BFC6BE-8AF5-4BE2-841B-121106F97668}"/>
              </a:ext>
            </a:extLst>
          </p:cNvPr>
          <p:cNvSpPr txBox="1"/>
          <p:nvPr/>
        </p:nvSpPr>
        <p:spPr>
          <a:xfrm>
            <a:off x="5480705" y="413903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7" name="テキスト ボックス 76">
            <a:extLst>
              <a:ext uri="{FF2B5EF4-FFF2-40B4-BE49-F238E27FC236}">
                <a16:creationId xmlns:a16="http://schemas.microsoft.com/office/drawing/2014/main" id="{E31DCF2B-0687-4198-8EA3-620403532C74}"/>
              </a:ext>
            </a:extLst>
          </p:cNvPr>
          <p:cNvSpPr txBox="1"/>
          <p:nvPr/>
        </p:nvSpPr>
        <p:spPr>
          <a:xfrm>
            <a:off x="5648021" y="396260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8" name="テキスト ボックス 77">
            <a:extLst>
              <a:ext uri="{FF2B5EF4-FFF2-40B4-BE49-F238E27FC236}">
                <a16:creationId xmlns:a16="http://schemas.microsoft.com/office/drawing/2014/main" id="{4664ADFA-E337-4504-AD1A-DFA14518B32D}"/>
              </a:ext>
            </a:extLst>
          </p:cNvPr>
          <p:cNvSpPr txBox="1"/>
          <p:nvPr/>
        </p:nvSpPr>
        <p:spPr>
          <a:xfrm>
            <a:off x="5811199" y="395298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9" name="テキスト ボックス 78">
            <a:extLst>
              <a:ext uri="{FF2B5EF4-FFF2-40B4-BE49-F238E27FC236}">
                <a16:creationId xmlns:a16="http://schemas.microsoft.com/office/drawing/2014/main" id="{EB61B614-29B7-483A-B479-43143D23E977}"/>
              </a:ext>
            </a:extLst>
          </p:cNvPr>
          <p:cNvSpPr txBox="1"/>
          <p:nvPr/>
        </p:nvSpPr>
        <p:spPr>
          <a:xfrm>
            <a:off x="5638235" y="379131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0" name="テキスト ボックス 79">
            <a:extLst>
              <a:ext uri="{FF2B5EF4-FFF2-40B4-BE49-F238E27FC236}">
                <a16:creationId xmlns:a16="http://schemas.microsoft.com/office/drawing/2014/main" id="{1406FBA7-D4FB-4ED1-A40B-A0F08BF95811}"/>
              </a:ext>
            </a:extLst>
          </p:cNvPr>
          <p:cNvSpPr txBox="1"/>
          <p:nvPr/>
        </p:nvSpPr>
        <p:spPr>
          <a:xfrm>
            <a:off x="5795473" y="380706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1" name="テキスト ボックス 80">
            <a:extLst>
              <a:ext uri="{FF2B5EF4-FFF2-40B4-BE49-F238E27FC236}">
                <a16:creationId xmlns:a16="http://schemas.microsoft.com/office/drawing/2014/main" id="{D0814124-9EA4-45BB-BC93-D407EF0D651B}"/>
              </a:ext>
            </a:extLst>
          </p:cNvPr>
          <p:cNvSpPr txBox="1"/>
          <p:nvPr/>
        </p:nvSpPr>
        <p:spPr>
          <a:xfrm>
            <a:off x="2556216" y="2034608"/>
            <a:ext cx="3019914" cy="615553"/>
          </a:xfrm>
          <a:prstGeom prst="rect">
            <a:avLst/>
          </a:prstGeom>
          <a:solidFill>
            <a:srgbClr val="00B0F0"/>
          </a:solidFill>
          <a:ln w="38100">
            <a:solidFill>
              <a:srgbClr val="FF00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cs typeface="Meiryo UI" pitchFamily="50" charset="-128"/>
              </a:rPr>
              <a:t>母集団が従う確率分布がわからなければ特性を推測できない</a:t>
            </a:r>
            <a:endParaRPr kumimoji="1" lang="en-US" altLang="ja-JP" sz="1700" dirty="0">
              <a:solidFill>
                <a:schemeClr val="bg1"/>
              </a:solidFill>
              <a:latin typeface="ＭＳ Ｐゴシック" panose="020B0600070205080204" pitchFamily="50" charset="-128"/>
              <a:cs typeface="Meiryo UI" pitchFamily="50" charset="-128"/>
            </a:endParaRPr>
          </a:p>
        </p:txBody>
      </p:sp>
      <p:cxnSp>
        <p:nvCxnSpPr>
          <p:cNvPr id="82" name="直線コネクタ 81">
            <a:extLst>
              <a:ext uri="{FF2B5EF4-FFF2-40B4-BE49-F238E27FC236}">
                <a16:creationId xmlns:a16="http://schemas.microsoft.com/office/drawing/2014/main" id="{E7EAF9C0-0E38-4AF5-84B5-2B56BFFEA859}"/>
              </a:ext>
            </a:extLst>
          </p:cNvPr>
          <p:cNvCxnSpPr>
            <a:cxnSpLocks/>
          </p:cNvCxnSpPr>
          <p:nvPr/>
        </p:nvCxnSpPr>
        <p:spPr>
          <a:xfrm flipH="1">
            <a:off x="6049001" y="3404269"/>
            <a:ext cx="18952" cy="136667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8992BD99-9E12-456C-A4A7-637709ED6CF7}"/>
              </a:ext>
            </a:extLst>
          </p:cNvPr>
          <p:cNvSpPr txBox="1"/>
          <p:nvPr/>
        </p:nvSpPr>
        <p:spPr>
          <a:xfrm>
            <a:off x="5884292" y="4637995"/>
            <a:ext cx="344966" cy="477054"/>
          </a:xfrm>
          <a:prstGeom prst="rect">
            <a:avLst/>
          </a:prstGeom>
          <a:noFill/>
        </p:spPr>
        <p:txBody>
          <a:bodyPr wrap="none" rtlCol="0">
            <a:spAutoFit/>
          </a:bodyPr>
          <a:lstStyle/>
          <a:p>
            <a:pPr algn="l"/>
            <a:r>
              <a:rPr kumimoji="1" lang="en-US" altLang="ja-JP" sz="2500" i="1" dirty="0">
                <a:solidFill>
                  <a:schemeClr val="bg1"/>
                </a:solidFill>
                <a:ea typeface="ＭＳ Ｐゴシック" panose="020B0600070205080204" pitchFamily="50" charset="-128"/>
                <a:cs typeface="Times New Roman" panose="02020603050405020304" pitchFamily="18" charset="0"/>
              </a:rPr>
              <a:t>μ</a:t>
            </a:r>
            <a:endParaRPr kumimoji="1" lang="ja-JP" altLang="en-US" sz="2500" i="1" dirty="0">
              <a:solidFill>
                <a:schemeClr val="bg1"/>
              </a:solidFill>
              <a:ea typeface="ＭＳ Ｐゴシック" panose="020B0600070205080204" pitchFamily="50" charset="-128"/>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32A95881-2B22-4BFC-8F42-2651D0981121}"/>
              </a:ext>
            </a:extLst>
          </p:cNvPr>
          <p:cNvSpPr txBox="1"/>
          <p:nvPr/>
        </p:nvSpPr>
        <p:spPr>
          <a:xfrm>
            <a:off x="6627693" y="3885140"/>
            <a:ext cx="450318" cy="477054"/>
          </a:xfrm>
          <a:prstGeom prst="rect">
            <a:avLst/>
          </a:prstGeom>
          <a:noFill/>
        </p:spPr>
        <p:txBody>
          <a:bodyPr wrap="square" rtlCol="0">
            <a:spAutoFit/>
          </a:bodyPr>
          <a:lstStyle/>
          <a:p>
            <a:pPr algn="l"/>
            <a:r>
              <a:rPr kumimoji="1" lang="en-US" altLang="ja-JP" sz="2500" i="1" dirty="0">
                <a:solidFill>
                  <a:schemeClr val="bg1"/>
                </a:solidFill>
                <a:ea typeface="ＭＳ Ｐゴシック" panose="020B0600070205080204" pitchFamily="50" charset="-128"/>
                <a:cs typeface="Times New Roman" panose="02020603050405020304" pitchFamily="18" charset="0"/>
              </a:rPr>
              <a:t>σ</a:t>
            </a:r>
            <a:r>
              <a:rPr kumimoji="1" lang="en-US" altLang="ja-JP" sz="2500" i="1" baseline="30000" dirty="0">
                <a:solidFill>
                  <a:schemeClr val="bg1"/>
                </a:solidFill>
                <a:ea typeface="ＭＳ Ｐゴシック" panose="020B0600070205080204" pitchFamily="50" charset="-128"/>
                <a:cs typeface="Times New Roman" panose="02020603050405020304" pitchFamily="18" charset="0"/>
              </a:rPr>
              <a:t>2</a:t>
            </a:r>
            <a:endParaRPr kumimoji="1" lang="ja-JP" altLang="en-US" sz="2500" i="1" baseline="30000" dirty="0">
              <a:solidFill>
                <a:schemeClr val="bg1"/>
              </a:solidFill>
              <a:ea typeface="ＭＳ Ｐゴシック" panose="020B0600070205080204" pitchFamily="50" charset="-128"/>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11EB7C09-1814-431D-ACDF-C5DFAB83FB52}"/>
              </a:ext>
            </a:extLst>
          </p:cNvPr>
          <p:cNvSpPr txBox="1"/>
          <p:nvPr/>
        </p:nvSpPr>
        <p:spPr>
          <a:xfrm>
            <a:off x="5008923" y="462005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7" name="テキスト ボックス 86">
            <a:extLst>
              <a:ext uri="{FF2B5EF4-FFF2-40B4-BE49-F238E27FC236}">
                <a16:creationId xmlns:a16="http://schemas.microsoft.com/office/drawing/2014/main" id="{518474CD-FE25-4297-B29B-0CC19020EAAD}"/>
              </a:ext>
            </a:extLst>
          </p:cNvPr>
          <p:cNvSpPr txBox="1"/>
          <p:nvPr/>
        </p:nvSpPr>
        <p:spPr>
          <a:xfrm>
            <a:off x="5309547" y="431739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8" name="テキスト ボックス 87">
            <a:extLst>
              <a:ext uri="{FF2B5EF4-FFF2-40B4-BE49-F238E27FC236}">
                <a16:creationId xmlns:a16="http://schemas.microsoft.com/office/drawing/2014/main" id="{889F4243-DC03-43FC-A328-227BD7A6A06B}"/>
              </a:ext>
            </a:extLst>
          </p:cNvPr>
          <p:cNvSpPr txBox="1"/>
          <p:nvPr/>
        </p:nvSpPr>
        <p:spPr>
          <a:xfrm>
            <a:off x="5134007" y="446991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89" name="テキスト ボックス 88">
            <a:extLst>
              <a:ext uri="{FF2B5EF4-FFF2-40B4-BE49-F238E27FC236}">
                <a16:creationId xmlns:a16="http://schemas.microsoft.com/office/drawing/2014/main" id="{A0FA5D41-F614-4D78-A175-4882D8E04FFD}"/>
              </a:ext>
            </a:extLst>
          </p:cNvPr>
          <p:cNvSpPr txBox="1"/>
          <p:nvPr/>
        </p:nvSpPr>
        <p:spPr>
          <a:xfrm>
            <a:off x="5495703" y="396270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0" name="テキスト ボックス 89">
            <a:extLst>
              <a:ext uri="{FF2B5EF4-FFF2-40B4-BE49-F238E27FC236}">
                <a16:creationId xmlns:a16="http://schemas.microsoft.com/office/drawing/2014/main" id="{291CCDC5-2AC9-45BA-96E1-341EAADA65A0}"/>
              </a:ext>
            </a:extLst>
          </p:cNvPr>
          <p:cNvSpPr txBox="1"/>
          <p:nvPr/>
        </p:nvSpPr>
        <p:spPr>
          <a:xfrm>
            <a:off x="5799372" y="365774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1" name="テキスト ボックス 90">
            <a:extLst>
              <a:ext uri="{FF2B5EF4-FFF2-40B4-BE49-F238E27FC236}">
                <a16:creationId xmlns:a16="http://schemas.microsoft.com/office/drawing/2014/main" id="{9B6CF8C9-64B0-42A3-AF43-02C321B4C3BF}"/>
              </a:ext>
            </a:extLst>
          </p:cNvPr>
          <p:cNvSpPr txBox="1"/>
          <p:nvPr/>
        </p:nvSpPr>
        <p:spPr>
          <a:xfrm>
            <a:off x="5974574" y="364791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2" name="テキスト ボックス 91">
            <a:extLst>
              <a:ext uri="{FF2B5EF4-FFF2-40B4-BE49-F238E27FC236}">
                <a16:creationId xmlns:a16="http://schemas.microsoft.com/office/drawing/2014/main" id="{182E28EC-2D63-43A2-A30B-F0D839A9FCE6}"/>
              </a:ext>
            </a:extLst>
          </p:cNvPr>
          <p:cNvSpPr txBox="1"/>
          <p:nvPr/>
        </p:nvSpPr>
        <p:spPr>
          <a:xfrm>
            <a:off x="5789586" y="3486456"/>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3" name="テキスト ボックス 92">
            <a:extLst>
              <a:ext uri="{FF2B5EF4-FFF2-40B4-BE49-F238E27FC236}">
                <a16:creationId xmlns:a16="http://schemas.microsoft.com/office/drawing/2014/main" id="{100B565B-8E70-45D7-AA26-E563B417BC72}"/>
              </a:ext>
            </a:extLst>
          </p:cNvPr>
          <p:cNvSpPr txBox="1"/>
          <p:nvPr/>
        </p:nvSpPr>
        <p:spPr>
          <a:xfrm>
            <a:off x="5974574" y="348624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4" name="テキスト ボックス 93">
            <a:extLst>
              <a:ext uri="{FF2B5EF4-FFF2-40B4-BE49-F238E27FC236}">
                <a16:creationId xmlns:a16="http://schemas.microsoft.com/office/drawing/2014/main" id="{748D2A0A-2A13-49B9-9A20-A0C3669D52E5}"/>
              </a:ext>
            </a:extLst>
          </p:cNvPr>
          <p:cNvSpPr txBox="1"/>
          <p:nvPr/>
        </p:nvSpPr>
        <p:spPr>
          <a:xfrm>
            <a:off x="5647054" y="365784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5" name="テキスト ボックス 94">
            <a:extLst>
              <a:ext uri="{FF2B5EF4-FFF2-40B4-BE49-F238E27FC236}">
                <a16:creationId xmlns:a16="http://schemas.microsoft.com/office/drawing/2014/main" id="{FEA0D51F-494C-49AD-B429-E90EAA5CB542}"/>
              </a:ext>
            </a:extLst>
          </p:cNvPr>
          <p:cNvSpPr txBox="1"/>
          <p:nvPr/>
        </p:nvSpPr>
        <p:spPr>
          <a:xfrm>
            <a:off x="5974574" y="396786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6" name="テキスト ボックス 95">
            <a:extLst>
              <a:ext uri="{FF2B5EF4-FFF2-40B4-BE49-F238E27FC236}">
                <a16:creationId xmlns:a16="http://schemas.microsoft.com/office/drawing/2014/main" id="{9D0F986C-EF72-406B-85B0-413312FE0180}"/>
              </a:ext>
            </a:extLst>
          </p:cNvPr>
          <p:cNvSpPr txBox="1"/>
          <p:nvPr/>
        </p:nvSpPr>
        <p:spPr>
          <a:xfrm>
            <a:off x="5974574" y="380619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7" name="テキスト ボックス 96">
            <a:extLst>
              <a:ext uri="{FF2B5EF4-FFF2-40B4-BE49-F238E27FC236}">
                <a16:creationId xmlns:a16="http://schemas.microsoft.com/office/drawing/2014/main" id="{997D9B3F-B091-4A34-A9AA-F0F855C21E10}"/>
              </a:ext>
            </a:extLst>
          </p:cNvPr>
          <p:cNvSpPr txBox="1"/>
          <p:nvPr/>
        </p:nvSpPr>
        <p:spPr>
          <a:xfrm>
            <a:off x="6149776" y="4319606"/>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8" name="テキスト ボックス 97">
            <a:extLst>
              <a:ext uri="{FF2B5EF4-FFF2-40B4-BE49-F238E27FC236}">
                <a16:creationId xmlns:a16="http://schemas.microsoft.com/office/drawing/2014/main" id="{D41E0D2E-9364-44D1-BBBA-6975911E7020}"/>
              </a:ext>
            </a:extLst>
          </p:cNvPr>
          <p:cNvSpPr txBox="1"/>
          <p:nvPr/>
        </p:nvSpPr>
        <p:spPr>
          <a:xfrm>
            <a:off x="6149776" y="412114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9" name="テキスト ボックス 98">
            <a:extLst>
              <a:ext uri="{FF2B5EF4-FFF2-40B4-BE49-F238E27FC236}">
                <a16:creationId xmlns:a16="http://schemas.microsoft.com/office/drawing/2014/main" id="{674F14F2-8E21-427F-916C-FB0BC6B44AFA}"/>
              </a:ext>
            </a:extLst>
          </p:cNvPr>
          <p:cNvSpPr txBox="1"/>
          <p:nvPr/>
        </p:nvSpPr>
        <p:spPr>
          <a:xfrm>
            <a:off x="6149776" y="363303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1" name="テキスト ボックス 100">
            <a:extLst>
              <a:ext uri="{FF2B5EF4-FFF2-40B4-BE49-F238E27FC236}">
                <a16:creationId xmlns:a16="http://schemas.microsoft.com/office/drawing/2014/main" id="{022EE5CF-3FAF-4A5C-8983-8A1F63DA599F}"/>
              </a:ext>
            </a:extLst>
          </p:cNvPr>
          <p:cNvSpPr txBox="1"/>
          <p:nvPr/>
        </p:nvSpPr>
        <p:spPr>
          <a:xfrm>
            <a:off x="6149776" y="395298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2" name="テキスト ボックス 101">
            <a:extLst>
              <a:ext uri="{FF2B5EF4-FFF2-40B4-BE49-F238E27FC236}">
                <a16:creationId xmlns:a16="http://schemas.microsoft.com/office/drawing/2014/main" id="{4279C42C-D738-429C-A311-1438F20C34EF}"/>
              </a:ext>
            </a:extLst>
          </p:cNvPr>
          <p:cNvSpPr txBox="1"/>
          <p:nvPr/>
        </p:nvSpPr>
        <p:spPr>
          <a:xfrm>
            <a:off x="6149776" y="379131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3" name="テキスト ボックス 102">
            <a:extLst>
              <a:ext uri="{FF2B5EF4-FFF2-40B4-BE49-F238E27FC236}">
                <a16:creationId xmlns:a16="http://schemas.microsoft.com/office/drawing/2014/main" id="{21DC77BF-7906-45E9-975D-F0746C45F882}"/>
              </a:ext>
            </a:extLst>
          </p:cNvPr>
          <p:cNvSpPr txBox="1"/>
          <p:nvPr/>
        </p:nvSpPr>
        <p:spPr>
          <a:xfrm>
            <a:off x="6309554" y="446485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4" name="テキスト ボックス 103">
            <a:extLst>
              <a:ext uri="{FF2B5EF4-FFF2-40B4-BE49-F238E27FC236}">
                <a16:creationId xmlns:a16="http://schemas.microsoft.com/office/drawing/2014/main" id="{579163FD-D992-4B87-B82E-459411E643A4}"/>
              </a:ext>
            </a:extLst>
          </p:cNvPr>
          <p:cNvSpPr txBox="1"/>
          <p:nvPr/>
        </p:nvSpPr>
        <p:spPr>
          <a:xfrm>
            <a:off x="6317481" y="4303298"/>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7" name="テキスト ボックス 106">
            <a:extLst>
              <a:ext uri="{FF2B5EF4-FFF2-40B4-BE49-F238E27FC236}">
                <a16:creationId xmlns:a16="http://schemas.microsoft.com/office/drawing/2014/main" id="{5FC573BD-5B12-4660-A196-04F6485EDB28}"/>
              </a:ext>
            </a:extLst>
          </p:cNvPr>
          <p:cNvSpPr txBox="1"/>
          <p:nvPr/>
        </p:nvSpPr>
        <p:spPr>
          <a:xfrm>
            <a:off x="6325239" y="413005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09" name="テキスト ボックス 108">
            <a:extLst>
              <a:ext uri="{FF2B5EF4-FFF2-40B4-BE49-F238E27FC236}">
                <a16:creationId xmlns:a16="http://schemas.microsoft.com/office/drawing/2014/main" id="{8691B642-D44D-4EDA-BA7F-02DA4D47D08F}"/>
              </a:ext>
            </a:extLst>
          </p:cNvPr>
          <p:cNvSpPr txBox="1"/>
          <p:nvPr/>
        </p:nvSpPr>
        <p:spPr>
          <a:xfrm>
            <a:off x="6492141" y="463167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0" name="テキスト ボックス 109">
            <a:extLst>
              <a:ext uri="{FF2B5EF4-FFF2-40B4-BE49-F238E27FC236}">
                <a16:creationId xmlns:a16="http://schemas.microsoft.com/office/drawing/2014/main" id="{A008C8AE-073E-4D1F-A1A2-71AA61D85D7B}"/>
              </a:ext>
            </a:extLst>
          </p:cNvPr>
          <p:cNvSpPr txBox="1"/>
          <p:nvPr/>
        </p:nvSpPr>
        <p:spPr>
          <a:xfrm>
            <a:off x="6498744" y="4472444"/>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3" name="テキスト ボックス 112">
            <a:extLst>
              <a:ext uri="{FF2B5EF4-FFF2-40B4-BE49-F238E27FC236}">
                <a16:creationId xmlns:a16="http://schemas.microsoft.com/office/drawing/2014/main" id="{C66730B9-37ED-4963-A421-BE97C605F6F4}"/>
              </a:ext>
            </a:extLst>
          </p:cNvPr>
          <p:cNvSpPr txBox="1"/>
          <p:nvPr/>
        </p:nvSpPr>
        <p:spPr>
          <a:xfrm>
            <a:off x="6507963" y="429613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5" name="テキスト ボックス 114">
            <a:extLst>
              <a:ext uri="{FF2B5EF4-FFF2-40B4-BE49-F238E27FC236}">
                <a16:creationId xmlns:a16="http://schemas.microsoft.com/office/drawing/2014/main" id="{688CEE59-C9B3-4225-98D5-D770751501A0}"/>
              </a:ext>
            </a:extLst>
          </p:cNvPr>
          <p:cNvSpPr txBox="1"/>
          <p:nvPr/>
        </p:nvSpPr>
        <p:spPr>
          <a:xfrm>
            <a:off x="6668301" y="4638881"/>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6" name="テキスト ボックス 115">
            <a:extLst>
              <a:ext uri="{FF2B5EF4-FFF2-40B4-BE49-F238E27FC236}">
                <a16:creationId xmlns:a16="http://schemas.microsoft.com/office/drawing/2014/main" id="{04EC92CF-9E54-47A7-9524-6374C99B4942}"/>
              </a:ext>
            </a:extLst>
          </p:cNvPr>
          <p:cNvSpPr txBox="1"/>
          <p:nvPr/>
        </p:nvSpPr>
        <p:spPr>
          <a:xfrm>
            <a:off x="6674760" y="447807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7" name="テキスト ボックス 116">
            <a:extLst>
              <a:ext uri="{FF2B5EF4-FFF2-40B4-BE49-F238E27FC236}">
                <a16:creationId xmlns:a16="http://schemas.microsoft.com/office/drawing/2014/main" id="{E8115B6A-51D4-4388-A7F2-1DB0771C7140}"/>
              </a:ext>
            </a:extLst>
          </p:cNvPr>
          <p:cNvSpPr txBox="1"/>
          <p:nvPr/>
        </p:nvSpPr>
        <p:spPr>
          <a:xfrm>
            <a:off x="6842883" y="4628067"/>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84" name="直線矢印コネクタ 83">
            <a:extLst>
              <a:ext uri="{FF2B5EF4-FFF2-40B4-BE49-F238E27FC236}">
                <a16:creationId xmlns:a16="http://schemas.microsoft.com/office/drawing/2014/main" id="{E9B857BD-4447-4099-8962-C99C8E648AB3}"/>
              </a:ext>
            </a:extLst>
          </p:cNvPr>
          <p:cNvCxnSpPr>
            <a:cxnSpLocks/>
          </p:cNvCxnSpPr>
          <p:nvPr/>
        </p:nvCxnSpPr>
        <p:spPr>
          <a:xfrm flipV="1">
            <a:off x="6038093" y="4188849"/>
            <a:ext cx="546366" cy="419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楕円 121">
            <a:extLst>
              <a:ext uri="{FF2B5EF4-FFF2-40B4-BE49-F238E27FC236}">
                <a16:creationId xmlns:a16="http://schemas.microsoft.com/office/drawing/2014/main" id="{78F9647D-DB60-4573-8271-4AD9DAFE9A60}"/>
              </a:ext>
            </a:extLst>
          </p:cNvPr>
          <p:cNvSpPr/>
          <p:nvPr/>
        </p:nvSpPr>
        <p:spPr>
          <a:xfrm>
            <a:off x="1874714" y="3406836"/>
            <a:ext cx="1198955" cy="136410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5D483E79-47C8-4907-AECD-61500B9B3849}"/>
              </a:ext>
            </a:extLst>
          </p:cNvPr>
          <p:cNvSpPr txBox="1"/>
          <p:nvPr/>
        </p:nvSpPr>
        <p:spPr>
          <a:xfrm>
            <a:off x="2629718" y="3850480"/>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4" name="テキスト ボックス 123">
            <a:extLst>
              <a:ext uri="{FF2B5EF4-FFF2-40B4-BE49-F238E27FC236}">
                <a16:creationId xmlns:a16="http://schemas.microsoft.com/office/drawing/2014/main" id="{DE250D9D-BEC5-476F-AA07-50F2372C3FBD}"/>
              </a:ext>
            </a:extLst>
          </p:cNvPr>
          <p:cNvSpPr txBox="1"/>
          <p:nvPr/>
        </p:nvSpPr>
        <p:spPr>
          <a:xfrm>
            <a:off x="2011818" y="4238379"/>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5" name="テキスト ボックス 124">
            <a:extLst>
              <a:ext uri="{FF2B5EF4-FFF2-40B4-BE49-F238E27FC236}">
                <a16:creationId xmlns:a16="http://schemas.microsoft.com/office/drawing/2014/main" id="{A15D004E-679C-466F-94E1-547A0AAFEE35}"/>
              </a:ext>
            </a:extLst>
          </p:cNvPr>
          <p:cNvSpPr txBox="1"/>
          <p:nvPr/>
        </p:nvSpPr>
        <p:spPr>
          <a:xfrm>
            <a:off x="2399763" y="428193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6" name="テキスト ボックス 125">
            <a:extLst>
              <a:ext uri="{FF2B5EF4-FFF2-40B4-BE49-F238E27FC236}">
                <a16:creationId xmlns:a16="http://schemas.microsoft.com/office/drawing/2014/main" id="{386648DE-BE52-440A-978D-A983DCF64D4B}"/>
              </a:ext>
            </a:extLst>
          </p:cNvPr>
          <p:cNvSpPr txBox="1"/>
          <p:nvPr/>
        </p:nvSpPr>
        <p:spPr>
          <a:xfrm>
            <a:off x="2636701" y="410464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7" name="テキスト ボックス 126">
            <a:extLst>
              <a:ext uri="{FF2B5EF4-FFF2-40B4-BE49-F238E27FC236}">
                <a16:creationId xmlns:a16="http://schemas.microsoft.com/office/drawing/2014/main" id="{EE6E82E4-604B-4DC5-91CC-B8A50C859856}"/>
              </a:ext>
            </a:extLst>
          </p:cNvPr>
          <p:cNvSpPr txBox="1"/>
          <p:nvPr/>
        </p:nvSpPr>
        <p:spPr>
          <a:xfrm>
            <a:off x="2177872" y="359302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8" name="テキスト ボックス 127">
            <a:extLst>
              <a:ext uri="{FF2B5EF4-FFF2-40B4-BE49-F238E27FC236}">
                <a16:creationId xmlns:a16="http://schemas.microsoft.com/office/drawing/2014/main" id="{6CD55E99-ADE3-4086-9CC1-A50BE361ACC1}"/>
              </a:ext>
            </a:extLst>
          </p:cNvPr>
          <p:cNvSpPr txBox="1"/>
          <p:nvPr/>
        </p:nvSpPr>
        <p:spPr>
          <a:xfrm>
            <a:off x="1996849" y="3985345"/>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9" name="円弧 28">
            <a:extLst>
              <a:ext uri="{FF2B5EF4-FFF2-40B4-BE49-F238E27FC236}">
                <a16:creationId xmlns:a16="http://schemas.microsoft.com/office/drawing/2014/main" id="{27B854E1-66FF-44FE-B9CE-90E180832D26}"/>
              </a:ext>
            </a:extLst>
          </p:cNvPr>
          <p:cNvSpPr/>
          <p:nvPr/>
        </p:nvSpPr>
        <p:spPr>
          <a:xfrm rot="20779648" flipH="1" flipV="1">
            <a:off x="2450897" y="2883705"/>
            <a:ext cx="3881826" cy="1803228"/>
          </a:xfrm>
          <a:prstGeom prst="arc">
            <a:avLst>
              <a:gd name="adj1" fmla="val 12922790"/>
              <a:gd name="adj2" fmla="val 21205500"/>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3E65464E-396D-4258-9EB5-39B09C93B87C}"/>
              </a:ext>
            </a:extLst>
          </p:cNvPr>
          <p:cNvCxnSpPr>
            <a:cxnSpLocks/>
            <a:stCxn id="78" idx="1"/>
          </p:cNvCxnSpPr>
          <p:nvPr/>
        </p:nvCxnSpPr>
        <p:spPr>
          <a:xfrm flipH="1">
            <a:off x="2813521" y="4076099"/>
            <a:ext cx="2997678" cy="17706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円弧 27">
            <a:extLst>
              <a:ext uri="{FF2B5EF4-FFF2-40B4-BE49-F238E27FC236}">
                <a16:creationId xmlns:a16="http://schemas.microsoft.com/office/drawing/2014/main" id="{7F80F63C-C38C-48EA-8C82-3A86DD3BA3AE}"/>
              </a:ext>
            </a:extLst>
          </p:cNvPr>
          <p:cNvSpPr/>
          <p:nvPr/>
        </p:nvSpPr>
        <p:spPr>
          <a:xfrm rot="21378302" flipH="1">
            <a:off x="2334515" y="3641103"/>
            <a:ext cx="3911225" cy="1517788"/>
          </a:xfrm>
          <a:prstGeom prst="arc">
            <a:avLst>
              <a:gd name="adj1" fmla="val 11855806"/>
              <a:gd name="adj2" fmla="val 20375289"/>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B96695A1-D026-4EE3-9849-2850517A7721}"/>
              </a:ext>
            </a:extLst>
          </p:cNvPr>
          <p:cNvSpPr txBox="1"/>
          <p:nvPr/>
        </p:nvSpPr>
        <p:spPr>
          <a:xfrm>
            <a:off x="6324803" y="3989433"/>
            <a:ext cx="312906" cy="246221"/>
          </a:xfrm>
          <a:prstGeom prst="rect">
            <a:avLst/>
          </a:prstGeom>
          <a:noFill/>
        </p:spPr>
        <p:txBody>
          <a:bodyPr wrap="none" rtlCol="0">
            <a:spAutoFit/>
          </a:bodyPr>
          <a:lstStyle/>
          <a:p>
            <a:pPr algn="l"/>
            <a:r>
              <a:rPr kumimoji="1" lang="ja-JP" altLang="en-US" sz="1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40" name="コネクタ: 曲線 39">
            <a:extLst>
              <a:ext uri="{FF2B5EF4-FFF2-40B4-BE49-F238E27FC236}">
                <a16:creationId xmlns:a16="http://schemas.microsoft.com/office/drawing/2014/main" id="{A4EBA0DD-34D6-461E-8612-12FE4931F42B}"/>
              </a:ext>
            </a:extLst>
          </p:cNvPr>
          <p:cNvCxnSpPr>
            <a:cxnSpLocks/>
          </p:cNvCxnSpPr>
          <p:nvPr/>
        </p:nvCxnSpPr>
        <p:spPr>
          <a:xfrm>
            <a:off x="4663731" y="2663658"/>
            <a:ext cx="1071115" cy="1009238"/>
          </a:xfrm>
          <a:prstGeom prst="curvedConnector3">
            <a:avLst>
              <a:gd name="adj1" fmla="val 28"/>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05B674C8-97B4-4D47-8C48-6214C5CBB39C}"/>
              </a:ext>
            </a:extLst>
          </p:cNvPr>
          <p:cNvSpPr txBox="1"/>
          <p:nvPr/>
        </p:nvSpPr>
        <p:spPr>
          <a:xfrm>
            <a:off x="5279704" y="3232346"/>
            <a:ext cx="1471878" cy="1631216"/>
          </a:xfrm>
          <a:prstGeom prst="rect">
            <a:avLst/>
          </a:prstGeom>
          <a:noFill/>
        </p:spPr>
        <p:txBody>
          <a:bodyPr wrap="none" rtlCol="0">
            <a:spAutoFit/>
          </a:bodyPr>
          <a:lstStyle/>
          <a:p>
            <a:pPr algn="ctr"/>
            <a:r>
              <a:rPr kumimoji="1" lang="ja-JP" altLang="en-US" sz="10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p>
        </p:txBody>
      </p:sp>
      <p:sp>
        <p:nvSpPr>
          <p:cNvPr id="2" name="十字形 1">
            <a:extLst>
              <a:ext uri="{FF2B5EF4-FFF2-40B4-BE49-F238E27FC236}">
                <a16:creationId xmlns:a16="http://schemas.microsoft.com/office/drawing/2014/main" id="{C2E66302-F704-44BB-9963-8105D4959B7A}"/>
              </a:ext>
            </a:extLst>
          </p:cNvPr>
          <p:cNvSpPr/>
          <p:nvPr/>
        </p:nvSpPr>
        <p:spPr>
          <a:xfrm rot="18883607">
            <a:off x="3709340" y="5124058"/>
            <a:ext cx="1254717" cy="1275994"/>
          </a:xfrm>
          <a:prstGeom prst="plus">
            <a:avLst>
              <a:gd name="adj" fmla="val 44334"/>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928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fade">
                                      <p:cBhvr>
                                        <p:cTn id="16" dur="500"/>
                                        <p:tgtEl>
                                          <p:spTgt spid="1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500"/>
                                        <p:tgtEl>
                                          <p:spTgt spid="1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par>
                                <p:cTn id="58" presetID="10" presetClass="entr" presetSubtype="0"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500"/>
                                        <p:tgtEl>
                                          <p:spTgt spid="84"/>
                                        </p:tgtEl>
                                      </p:cBhvr>
                                    </p:animEffect>
                                  </p:childTnLst>
                                </p:cTn>
                              </p:par>
                              <p:par>
                                <p:cTn id="61" presetID="10"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childTnLst>
                                </p:cTn>
                              </p:par>
                              <p:par>
                                <p:cTn id="69" presetID="10"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500"/>
                                        <p:tgtEl>
                                          <p:spTgt spid="1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p:bldP spid="45" grpId="0" animBg="1"/>
      <p:bldP spid="49" grpId="0"/>
      <p:bldP spid="46" grpId="0"/>
      <p:bldP spid="81" grpId="0" animBg="1"/>
      <p:bldP spid="83" grpId="0"/>
      <p:bldP spid="85" grpId="0"/>
      <p:bldP spid="122" grpId="0" animBg="1"/>
      <p:bldP spid="123" grpId="0"/>
      <p:bldP spid="124" grpId="0"/>
      <p:bldP spid="125" grpId="0"/>
      <p:bldP spid="126" grpId="0"/>
      <p:bldP spid="127" grpId="0"/>
      <p:bldP spid="128" grpId="0"/>
      <p:bldP spid="29" grpId="0" animBg="1"/>
      <p:bldP spid="28" grpId="0" animBg="1"/>
      <p:bldP spid="129"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EB221-AC19-4D5D-A7A5-C0238FF6AA28}"/>
              </a:ext>
            </a:extLst>
          </p:cNvPr>
          <p:cNvSpPr>
            <a:spLocks noGrp="1"/>
          </p:cNvSpPr>
          <p:nvPr>
            <p:ph type="title"/>
          </p:nvPr>
        </p:nvSpPr>
        <p:spPr/>
        <p:txBody>
          <a:bodyPr/>
          <a:lstStyle/>
          <a:p>
            <a:r>
              <a:rPr kumimoji="1" lang="en-US" altLang="ja-JP" sz="3500" dirty="0"/>
              <a:t>2.5</a:t>
            </a:r>
            <a:r>
              <a:rPr kumimoji="1" lang="ja-JP" altLang="en-US" sz="3500" dirty="0"/>
              <a:t>　正規分布に近い？離れている？</a:t>
            </a:r>
            <a:br>
              <a:rPr kumimoji="1" lang="en-US" altLang="ja-JP" sz="3500" dirty="0"/>
            </a:br>
            <a:r>
              <a:rPr kumimoji="1" lang="ja-JP" altLang="en-US" sz="3500" dirty="0"/>
              <a:t>歪度（わいど）</a:t>
            </a:r>
          </a:p>
        </p:txBody>
      </p:sp>
      <p:sp>
        <p:nvSpPr>
          <p:cNvPr id="4" name="フリーフォーム 4">
            <a:extLst>
              <a:ext uri="{FF2B5EF4-FFF2-40B4-BE49-F238E27FC236}">
                <a16:creationId xmlns:a16="http://schemas.microsoft.com/office/drawing/2014/main" id="{A45489AD-2732-41F6-ABF4-81A856176790}"/>
              </a:ext>
            </a:extLst>
          </p:cNvPr>
          <p:cNvSpPr/>
          <p:nvPr/>
        </p:nvSpPr>
        <p:spPr>
          <a:xfrm>
            <a:off x="1055564" y="3140968"/>
            <a:ext cx="3528392" cy="1728192"/>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A1DA"/>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5" name="直線コネクタ 4">
            <a:extLst>
              <a:ext uri="{FF2B5EF4-FFF2-40B4-BE49-F238E27FC236}">
                <a16:creationId xmlns:a16="http://schemas.microsoft.com/office/drawing/2014/main" id="{BF77FE08-5CC5-441A-B033-D8129DEC6D0C}"/>
              </a:ext>
            </a:extLst>
          </p:cNvPr>
          <p:cNvCxnSpPr/>
          <p:nvPr/>
        </p:nvCxnSpPr>
        <p:spPr>
          <a:xfrm>
            <a:off x="1055564" y="4869160"/>
            <a:ext cx="3528392" cy="0"/>
          </a:xfrm>
          <a:prstGeom prst="line">
            <a:avLst/>
          </a:prstGeom>
          <a:ln w="444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8">
            <a:extLst>
              <a:ext uri="{FF2B5EF4-FFF2-40B4-BE49-F238E27FC236}">
                <a16:creationId xmlns:a16="http://schemas.microsoft.com/office/drawing/2014/main" id="{3016330B-23FC-4C01-8971-79BFBE481FF5}"/>
              </a:ext>
            </a:extLst>
          </p:cNvPr>
          <p:cNvSpPr>
            <a:spLocks noGrp="1"/>
          </p:cNvSpPr>
          <p:nvPr>
            <p:ph idx="1"/>
          </p:nvPr>
        </p:nvSpPr>
        <p:spPr>
          <a:xfrm>
            <a:off x="685800" y="2057400"/>
            <a:ext cx="7772400" cy="687860"/>
          </a:xfrm>
        </p:spPr>
        <p:txBody>
          <a:bodyPr/>
          <a:lstStyle/>
          <a:p>
            <a:r>
              <a:rPr lang="ja-JP" altLang="en-US" sz="2500" dirty="0">
                <a:latin typeface="ＭＳ Ｐゴシック" pitchFamily="50" charset="-128"/>
                <a:ea typeface="ＭＳ Ｐゴシック" pitchFamily="50" charset="-128"/>
                <a:cs typeface="Meiryo UI" pitchFamily="50" charset="-128"/>
              </a:rPr>
              <a:t>データの分布のゆがみ（非対称）の程度を示す統計量</a:t>
            </a:r>
            <a:endParaRPr kumimoji="1" lang="en-US" altLang="ja-JP" sz="2500" dirty="0">
              <a:latin typeface="ＭＳ Ｐゴシック" pitchFamily="50" charset="-128"/>
              <a:ea typeface="ＭＳ Ｐゴシック" pitchFamily="50" charset="-128"/>
              <a:cs typeface="Meiryo UI" pitchFamily="50" charset="-128"/>
            </a:endParaRPr>
          </a:p>
        </p:txBody>
      </p:sp>
      <p:sp>
        <p:nvSpPr>
          <p:cNvPr id="14" name="テキスト ボックス 13">
            <a:extLst>
              <a:ext uri="{FF2B5EF4-FFF2-40B4-BE49-F238E27FC236}">
                <a16:creationId xmlns:a16="http://schemas.microsoft.com/office/drawing/2014/main" id="{CC01EE5C-DCF8-45F9-8F11-8BD8C85496E8}"/>
              </a:ext>
            </a:extLst>
          </p:cNvPr>
          <p:cNvSpPr txBox="1"/>
          <p:nvPr/>
        </p:nvSpPr>
        <p:spPr>
          <a:xfrm>
            <a:off x="685800" y="4903110"/>
            <a:ext cx="3816424" cy="400110"/>
          </a:xfrm>
          <a:prstGeom prst="rect">
            <a:avLst/>
          </a:prstGeom>
          <a:noFill/>
        </p:spPr>
        <p:txBody>
          <a:bodyPr wrap="square" rtlCol="0">
            <a:spAutoFit/>
          </a:bodyPr>
          <a:lstStyle/>
          <a:p>
            <a:pPr algn="just"/>
            <a:r>
              <a:rPr kumimoji="1" lang="ja-JP" altLang="en-US"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正規分布に近ければ歪度はゼロ</a:t>
            </a:r>
            <a:endParaRPr kumimoji="1" lang="en-US" altLang="ja-JP"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E991B3A2-F23B-4719-BC9F-571EC52FD363}"/>
              </a:ext>
            </a:extLst>
          </p:cNvPr>
          <p:cNvSpPr txBox="1"/>
          <p:nvPr/>
        </p:nvSpPr>
        <p:spPr>
          <a:xfrm>
            <a:off x="2139547" y="2680464"/>
            <a:ext cx="1223764"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正規分布</a:t>
            </a:r>
          </a:p>
        </p:txBody>
      </p:sp>
      <p:sp>
        <p:nvSpPr>
          <p:cNvPr id="18" name="正方形/長方形 17">
            <a:extLst>
              <a:ext uri="{FF2B5EF4-FFF2-40B4-BE49-F238E27FC236}">
                <a16:creationId xmlns:a16="http://schemas.microsoft.com/office/drawing/2014/main" id="{EFD860C0-9C9C-477C-9139-167E7CD857CC}"/>
              </a:ext>
            </a:extLst>
          </p:cNvPr>
          <p:cNvSpPr/>
          <p:nvPr/>
        </p:nvSpPr>
        <p:spPr>
          <a:xfrm>
            <a:off x="4620366" y="3273247"/>
            <a:ext cx="800219" cy="461665"/>
          </a:xfrm>
          <a:prstGeom prst="rect">
            <a:avLst/>
          </a:prstGeom>
        </p:spPr>
        <p:txBody>
          <a:bodyPr wrap="none">
            <a:spAutoFit/>
          </a:bodyPr>
          <a:lstStyle/>
          <a:p>
            <a:r>
              <a:rPr lang="ja-JP" altLang="en-US" dirty="0">
                <a:solidFill>
                  <a:srgbClr val="FFFF00"/>
                </a:solidFill>
                <a:latin typeface="ＭＳ Ｐゴシック" pitchFamily="50" charset="-128"/>
                <a:cs typeface="Meiryo UI" pitchFamily="50" charset="-128"/>
              </a:rPr>
              <a:t>歪度</a:t>
            </a:r>
            <a:endParaRPr lang="ja-JP" altLang="en-US" dirty="0"/>
          </a:p>
        </p:txBody>
      </p:sp>
      <p:graphicFrame>
        <p:nvGraphicFramePr>
          <p:cNvPr id="20" name="オブジェクト 19">
            <a:extLst>
              <a:ext uri="{FF2B5EF4-FFF2-40B4-BE49-F238E27FC236}">
                <a16:creationId xmlns:a16="http://schemas.microsoft.com/office/drawing/2014/main" id="{0CF3B9AD-5D68-4471-B6E6-335C63940497}"/>
              </a:ext>
            </a:extLst>
          </p:cNvPr>
          <p:cNvGraphicFramePr>
            <a:graphicFrameLocks noChangeAspect="1"/>
          </p:cNvGraphicFramePr>
          <p:nvPr>
            <p:extLst>
              <p:ext uri="{D42A27DB-BD31-4B8C-83A1-F6EECF244321}">
                <p14:modId xmlns:p14="http://schemas.microsoft.com/office/powerpoint/2010/main" val="3733480737"/>
              </p:ext>
            </p:extLst>
          </p:nvPr>
        </p:nvGraphicFramePr>
        <p:xfrm>
          <a:off x="5420585" y="2990075"/>
          <a:ext cx="2720029" cy="1047794"/>
        </p:xfrm>
        <a:graphic>
          <a:graphicData uri="http://schemas.openxmlformats.org/presentationml/2006/ole">
            <mc:AlternateContent xmlns:mc="http://schemas.openxmlformats.org/markup-compatibility/2006">
              <mc:Choice xmlns:v="urn:schemas-microsoft-com:vml" Requires="v">
                <p:oleObj spid="_x0000_s10277" name="Equation" r:id="rId3" imgW="1231560" imgH="469800" progId="Equation.DSMT4">
                  <p:embed/>
                </p:oleObj>
              </mc:Choice>
              <mc:Fallback>
                <p:oleObj name="Equation" r:id="rId3" imgW="1231560" imgH="469800" progId="Equation.DSMT4">
                  <p:embed/>
                  <p:pic>
                    <p:nvPicPr>
                      <p:cNvPr id="0" name="Object 1"/>
                      <p:cNvPicPr>
                        <a:picLocks noChangeAspect="1" noChangeArrowheads="1"/>
                      </p:cNvPicPr>
                      <p:nvPr/>
                    </p:nvPicPr>
                    <p:blipFill>
                      <a:blip r:embed="rId4"/>
                      <a:srcRect/>
                      <a:stretch>
                        <a:fillRect/>
                      </a:stretch>
                    </p:blipFill>
                    <p:spPr bwMode="auto">
                      <a:xfrm>
                        <a:off x="5420585" y="2990075"/>
                        <a:ext cx="2720029" cy="1047794"/>
                      </a:xfrm>
                      <a:prstGeom prst="rect">
                        <a:avLst/>
                      </a:prstGeom>
                      <a:noFill/>
                    </p:spPr>
                  </p:pic>
                </p:oleObj>
              </mc:Fallback>
            </mc:AlternateContent>
          </a:graphicData>
        </a:graphic>
      </p:graphicFrame>
      <p:sp>
        <p:nvSpPr>
          <p:cNvPr id="21" name="テキスト ボックス 20">
            <a:extLst>
              <a:ext uri="{FF2B5EF4-FFF2-40B4-BE49-F238E27FC236}">
                <a16:creationId xmlns:a16="http://schemas.microsoft.com/office/drawing/2014/main" id="{4DD18131-CBF0-43CB-92CA-E1967615D24A}"/>
              </a:ext>
            </a:extLst>
          </p:cNvPr>
          <p:cNvSpPr txBox="1"/>
          <p:nvPr/>
        </p:nvSpPr>
        <p:spPr>
          <a:xfrm>
            <a:off x="4727256" y="4117788"/>
            <a:ext cx="2286465" cy="400110"/>
          </a:xfrm>
          <a:prstGeom prst="rect">
            <a:avLst/>
          </a:prstGeom>
          <a:solidFill>
            <a:srgbClr val="00B050"/>
          </a:solid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=SKEW.P</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2" name="テキスト ボックス 21">
            <a:extLst>
              <a:ext uri="{FF2B5EF4-FFF2-40B4-BE49-F238E27FC236}">
                <a16:creationId xmlns:a16="http://schemas.microsoft.com/office/drawing/2014/main" id="{8F4C5B68-4877-4076-96A0-EC4DA251D9AE}"/>
              </a:ext>
            </a:extLst>
          </p:cNvPr>
          <p:cNvSpPr txBox="1"/>
          <p:nvPr/>
        </p:nvSpPr>
        <p:spPr>
          <a:xfrm>
            <a:off x="2254607" y="3917733"/>
            <a:ext cx="1110642"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歪度</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0" name="フリーフォーム 31">
            <a:extLst>
              <a:ext uri="{FF2B5EF4-FFF2-40B4-BE49-F238E27FC236}">
                <a16:creationId xmlns:a16="http://schemas.microsoft.com/office/drawing/2014/main" id="{D5BDCC1B-330B-46BB-BD0F-EA20D3F8F72E}"/>
              </a:ext>
            </a:extLst>
          </p:cNvPr>
          <p:cNvSpPr/>
          <p:nvPr/>
        </p:nvSpPr>
        <p:spPr>
          <a:xfrm flipH="1">
            <a:off x="1092765" y="3165702"/>
            <a:ext cx="3434326" cy="1707211"/>
          </a:xfrm>
          <a:custGeom>
            <a:avLst/>
            <a:gdLst>
              <a:gd name="connsiteX0" fmla="*/ 0 w 3279228"/>
              <a:gd name="connsiteY0" fmla="*/ 1707211 h 1707211"/>
              <a:gd name="connsiteX1" fmla="*/ 504497 w 3279228"/>
              <a:gd name="connsiteY1" fmla="*/ 1297307 h 1707211"/>
              <a:gd name="connsiteX2" fmla="*/ 1008993 w 3279228"/>
              <a:gd name="connsiteY2" fmla="*/ 4535 h 1707211"/>
              <a:gd name="connsiteX3" fmla="*/ 1876097 w 3279228"/>
              <a:gd name="connsiteY3" fmla="*/ 887404 h 1707211"/>
              <a:gd name="connsiteX4" fmla="*/ 2554014 w 3279228"/>
              <a:gd name="connsiteY4" fmla="*/ 1376135 h 1707211"/>
              <a:gd name="connsiteX5" fmla="*/ 3279228 w 3279228"/>
              <a:gd name="connsiteY5" fmla="*/ 1707211 h 170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28" h="1707211">
                <a:moveTo>
                  <a:pt x="0" y="1707211"/>
                </a:moveTo>
                <a:cubicBezTo>
                  <a:pt x="168166" y="1644148"/>
                  <a:pt x="336332" y="1581086"/>
                  <a:pt x="504497" y="1297307"/>
                </a:cubicBezTo>
                <a:cubicBezTo>
                  <a:pt x="672662" y="1013528"/>
                  <a:pt x="780393" y="72852"/>
                  <a:pt x="1008993" y="4535"/>
                </a:cubicBezTo>
                <a:cubicBezTo>
                  <a:pt x="1237593" y="-63782"/>
                  <a:pt x="1618594" y="658804"/>
                  <a:pt x="1876097" y="887404"/>
                </a:cubicBezTo>
                <a:cubicBezTo>
                  <a:pt x="2133601" y="1116004"/>
                  <a:pt x="2320159" y="1239500"/>
                  <a:pt x="2554014" y="1376135"/>
                </a:cubicBezTo>
                <a:cubicBezTo>
                  <a:pt x="2787869" y="1512769"/>
                  <a:pt x="3033548" y="1609990"/>
                  <a:pt x="3279228" y="1707211"/>
                </a:cubicBezTo>
              </a:path>
            </a:pathLst>
          </a:cu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テキスト ボックス 11">
            <a:extLst>
              <a:ext uri="{FF2B5EF4-FFF2-40B4-BE49-F238E27FC236}">
                <a16:creationId xmlns:a16="http://schemas.microsoft.com/office/drawing/2014/main" id="{2FF227F7-E547-4F2E-BB3D-627C2DB30B03}"/>
              </a:ext>
            </a:extLst>
          </p:cNvPr>
          <p:cNvSpPr txBox="1"/>
          <p:nvPr/>
        </p:nvSpPr>
        <p:spPr>
          <a:xfrm>
            <a:off x="2776638" y="3687481"/>
            <a:ext cx="1110642"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歪度＜</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7" name="フリーフォーム 10">
            <a:extLst>
              <a:ext uri="{FF2B5EF4-FFF2-40B4-BE49-F238E27FC236}">
                <a16:creationId xmlns:a16="http://schemas.microsoft.com/office/drawing/2014/main" id="{FE85CB6C-ADA1-4265-B68D-D85BDA2E55C5}"/>
              </a:ext>
            </a:extLst>
          </p:cNvPr>
          <p:cNvSpPr/>
          <p:nvPr/>
        </p:nvSpPr>
        <p:spPr>
          <a:xfrm>
            <a:off x="1055564" y="3157955"/>
            <a:ext cx="3297666" cy="1707211"/>
          </a:xfrm>
          <a:custGeom>
            <a:avLst/>
            <a:gdLst>
              <a:gd name="connsiteX0" fmla="*/ 0 w 3279228"/>
              <a:gd name="connsiteY0" fmla="*/ 1707211 h 1707211"/>
              <a:gd name="connsiteX1" fmla="*/ 504497 w 3279228"/>
              <a:gd name="connsiteY1" fmla="*/ 1297307 h 1707211"/>
              <a:gd name="connsiteX2" fmla="*/ 1008993 w 3279228"/>
              <a:gd name="connsiteY2" fmla="*/ 4535 h 1707211"/>
              <a:gd name="connsiteX3" fmla="*/ 1876097 w 3279228"/>
              <a:gd name="connsiteY3" fmla="*/ 887404 h 1707211"/>
              <a:gd name="connsiteX4" fmla="*/ 2554014 w 3279228"/>
              <a:gd name="connsiteY4" fmla="*/ 1376135 h 1707211"/>
              <a:gd name="connsiteX5" fmla="*/ 3279228 w 3279228"/>
              <a:gd name="connsiteY5" fmla="*/ 1707211 h 170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28" h="1707211">
                <a:moveTo>
                  <a:pt x="0" y="1707211"/>
                </a:moveTo>
                <a:cubicBezTo>
                  <a:pt x="168166" y="1644148"/>
                  <a:pt x="336332" y="1581086"/>
                  <a:pt x="504497" y="1297307"/>
                </a:cubicBezTo>
                <a:cubicBezTo>
                  <a:pt x="672662" y="1013528"/>
                  <a:pt x="780393" y="72852"/>
                  <a:pt x="1008993" y="4535"/>
                </a:cubicBezTo>
                <a:cubicBezTo>
                  <a:pt x="1237593" y="-63782"/>
                  <a:pt x="1618594" y="658804"/>
                  <a:pt x="1876097" y="887404"/>
                </a:cubicBezTo>
                <a:cubicBezTo>
                  <a:pt x="2133601" y="1116004"/>
                  <a:pt x="2320159" y="1239500"/>
                  <a:pt x="2554014" y="1376135"/>
                </a:cubicBezTo>
                <a:cubicBezTo>
                  <a:pt x="2787869" y="1512769"/>
                  <a:pt x="3033548" y="1609990"/>
                  <a:pt x="3279228" y="1707211"/>
                </a:cubicBezTo>
              </a:path>
            </a:pathLst>
          </a:cu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A40A8A12-AD94-4702-9BD8-CA8E91B30942}"/>
              </a:ext>
            </a:extLst>
          </p:cNvPr>
          <p:cNvSpPr txBox="1"/>
          <p:nvPr/>
        </p:nvSpPr>
        <p:spPr>
          <a:xfrm>
            <a:off x="1816384" y="4025461"/>
            <a:ext cx="1110642"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歪度＞</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23" name="テキスト ボックス 22">
            <a:extLst>
              <a:ext uri="{FF2B5EF4-FFF2-40B4-BE49-F238E27FC236}">
                <a16:creationId xmlns:a16="http://schemas.microsoft.com/office/drawing/2014/main" id="{AEF17A40-87B7-460B-A914-49098E257501}"/>
              </a:ext>
            </a:extLst>
          </p:cNvPr>
          <p:cNvSpPr txBox="1"/>
          <p:nvPr/>
        </p:nvSpPr>
        <p:spPr>
          <a:xfrm>
            <a:off x="678779" y="5258427"/>
            <a:ext cx="4824536" cy="400110"/>
          </a:xfrm>
          <a:prstGeom prst="rect">
            <a:avLst/>
          </a:prstGeom>
          <a:noFill/>
        </p:spPr>
        <p:txBody>
          <a:bodyPr wrap="square" rtlCol="0">
            <a:spAutoFit/>
          </a:bodyPr>
          <a:lstStyle/>
          <a:p>
            <a:pPr algn="just"/>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大きい値が相対的に多いと歪度は負の値</a:t>
            </a:r>
            <a:endParaRPr kumimoji="1" lang="en-US" altLang="ja-JP"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テキスト ボックス 23">
            <a:extLst>
              <a:ext uri="{FF2B5EF4-FFF2-40B4-BE49-F238E27FC236}">
                <a16:creationId xmlns:a16="http://schemas.microsoft.com/office/drawing/2014/main" id="{CC8A1202-3929-4430-9466-89A7EBA6F9EB}"/>
              </a:ext>
            </a:extLst>
          </p:cNvPr>
          <p:cNvSpPr txBox="1"/>
          <p:nvPr/>
        </p:nvSpPr>
        <p:spPr>
          <a:xfrm>
            <a:off x="685800" y="5645925"/>
            <a:ext cx="7920880" cy="400110"/>
          </a:xfrm>
          <a:prstGeom prst="rect">
            <a:avLst/>
          </a:prstGeom>
          <a:noFill/>
        </p:spPr>
        <p:txBody>
          <a:bodyPr wrap="square" rtlCol="0">
            <a:spAutoFit/>
          </a:bodyPr>
          <a:lstStyle/>
          <a:p>
            <a:pPr algn="just"/>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小さい値が多かったり，とても大きい値があると歪度は正に大きくなる</a:t>
            </a:r>
          </a:p>
        </p:txBody>
      </p:sp>
      <p:cxnSp>
        <p:nvCxnSpPr>
          <p:cNvPr id="26" name="直線矢印コネクタ 25">
            <a:extLst>
              <a:ext uri="{FF2B5EF4-FFF2-40B4-BE49-F238E27FC236}">
                <a16:creationId xmlns:a16="http://schemas.microsoft.com/office/drawing/2014/main" id="{1991D387-8B77-4D22-83E9-70FD0AF5EC16}"/>
              </a:ext>
            </a:extLst>
          </p:cNvPr>
          <p:cNvCxnSpPr/>
          <p:nvPr/>
        </p:nvCxnSpPr>
        <p:spPr>
          <a:xfrm flipH="1" flipV="1">
            <a:off x="7452320" y="3907571"/>
            <a:ext cx="288032" cy="36004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DCE4B039-865B-4E09-8BF8-4A75D7C85001}"/>
              </a:ext>
            </a:extLst>
          </p:cNvPr>
          <p:cNvCxnSpPr>
            <a:cxnSpLocks/>
          </p:cNvCxnSpPr>
          <p:nvPr/>
        </p:nvCxnSpPr>
        <p:spPr>
          <a:xfrm flipH="1" flipV="1">
            <a:off x="7668344" y="3447170"/>
            <a:ext cx="72008" cy="81713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761CDCF-333E-4C0B-A79A-03B74E8169EB}"/>
              </a:ext>
            </a:extLst>
          </p:cNvPr>
          <p:cNvSpPr txBox="1"/>
          <p:nvPr/>
        </p:nvSpPr>
        <p:spPr>
          <a:xfrm>
            <a:off x="7157021" y="4217083"/>
            <a:ext cx="1715055" cy="784830"/>
          </a:xfrm>
          <a:prstGeom prst="rect">
            <a:avLst/>
          </a:prstGeom>
          <a:noFill/>
        </p:spPr>
        <p:txBody>
          <a:bodyPr wrap="square" rtlCol="0">
            <a:spAutoFit/>
          </a:bodyPr>
          <a:lstStyle/>
          <a:p>
            <a:r>
              <a:rPr kumimoji="1" lang="ja-JP" altLang="en-US" sz="1500" dirty="0">
                <a:solidFill>
                  <a:schemeClr val="bg1"/>
                </a:solidFill>
                <a:latin typeface="ＭＳ Ｐゴシック" pitchFamily="50" charset="-128"/>
                <a:ea typeface="ＭＳ Ｐゴシック" pitchFamily="50" charset="-128"/>
                <a:cs typeface="Meiryo UI" pitchFamily="50" charset="-128"/>
              </a:rPr>
              <a:t>手元のデータの確認なので標本の平均や標準偏差</a:t>
            </a:r>
            <a:endParaRPr kumimoji="1" lang="en-US" altLang="ja-JP" sz="1500" dirty="0">
              <a:solidFill>
                <a:schemeClr val="bg1"/>
              </a:solidFill>
              <a:latin typeface="ＭＳ Ｐゴシック" pitchFamily="50" charset="-128"/>
              <a:ea typeface="ＭＳ Ｐゴシック" pitchFamily="50" charset="-128"/>
              <a:cs typeface="Meiryo UI" pitchFamily="50" charset="-128"/>
            </a:endParaRPr>
          </a:p>
        </p:txBody>
      </p:sp>
    </p:spTree>
    <p:extLst>
      <p:ext uri="{BB962C8B-B14F-4D97-AF65-F5344CB8AC3E}">
        <p14:creationId xmlns:p14="http://schemas.microsoft.com/office/powerpoint/2010/main" val="230852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7" grpId="0" animBg="1"/>
      <p:bldP spid="11"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EB221-AC19-4D5D-A7A5-C0238FF6AA28}"/>
              </a:ext>
            </a:extLst>
          </p:cNvPr>
          <p:cNvSpPr>
            <a:spLocks noGrp="1"/>
          </p:cNvSpPr>
          <p:nvPr>
            <p:ph type="title"/>
          </p:nvPr>
        </p:nvSpPr>
        <p:spPr/>
        <p:txBody>
          <a:bodyPr/>
          <a:lstStyle/>
          <a:p>
            <a:r>
              <a:rPr kumimoji="1" lang="ja-JP" altLang="en-US" sz="4000" dirty="0"/>
              <a:t>尖度（せんど）</a:t>
            </a:r>
          </a:p>
        </p:txBody>
      </p:sp>
      <p:sp>
        <p:nvSpPr>
          <p:cNvPr id="4" name="フリーフォーム 4">
            <a:extLst>
              <a:ext uri="{FF2B5EF4-FFF2-40B4-BE49-F238E27FC236}">
                <a16:creationId xmlns:a16="http://schemas.microsoft.com/office/drawing/2014/main" id="{A45489AD-2732-41F6-ABF4-81A856176790}"/>
              </a:ext>
            </a:extLst>
          </p:cNvPr>
          <p:cNvSpPr/>
          <p:nvPr/>
        </p:nvSpPr>
        <p:spPr>
          <a:xfrm>
            <a:off x="1055564" y="3140968"/>
            <a:ext cx="3528392" cy="1728192"/>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A1DA"/>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5" name="直線コネクタ 4">
            <a:extLst>
              <a:ext uri="{FF2B5EF4-FFF2-40B4-BE49-F238E27FC236}">
                <a16:creationId xmlns:a16="http://schemas.microsoft.com/office/drawing/2014/main" id="{BF77FE08-5CC5-441A-B033-D8129DEC6D0C}"/>
              </a:ext>
            </a:extLst>
          </p:cNvPr>
          <p:cNvCxnSpPr/>
          <p:nvPr/>
        </p:nvCxnSpPr>
        <p:spPr>
          <a:xfrm>
            <a:off x="1055564" y="4869160"/>
            <a:ext cx="3528392" cy="0"/>
          </a:xfrm>
          <a:prstGeom prst="line">
            <a:avLst/>
          </a:prstGeom>
          <a:ln w="444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8">
            <a:extLst>
              <a:ext uri="{FF2B5EF4-FFF2-40B4-BE49-F238E27FC236}">
                <a16:creationId xmlns:a16="http://schemas.microsoft.com/office/drawing/2014/main" id="{3016330B-23FC-4C01-8971-79BFBE481FF5}"/>
              </a:ext>
            </a:extLst>
          </p:cNvPr>
          <p:cNvSpPr>
            <a:spLocks noGrp="1"/>
          </p:cNvSpPr>
          <p:nvPr>
            <p:ph idx="1"/>
          </p:nvPr>
        </p:nvSpPr>
        <p:spPr>
          <a:xfrm>
            <a:off x="685800" y="2057400"/>
            <a:ext cx="7772400" cy="687860"/>
          </a:xfrm>
        </p:spPr>
        <p:txBody>
          <a:bodyPr/>
          <a:lstStyle/>
          <a:p>
            <a:r>
              <a:rPr lang="ja-JP" altLang="en-US" sz="2500" dirty="0">
                <a:latin typeface="ＭＳ Ｐゴシック" pitchFamily="50" charset="-128"/>
                <a:ea typeface="ＭＳ Ｐゴシック" pitchFamily="50" charset="-128"/>
                <a:cs typeface="Meiryo UI" pitchFamily="50" charset="-128"/>
              </a:rPr>
              <a:t>データの分布のとんがり度を示す統計量</a:t>
            </a:r>
            <a:endParaRPr kumimoji="1" lang="en-US" altLang="ja-JP" sz="2500" dirty="0">
              <a:latin typeface="ＭＳ Ｐゴシック" pitchFamily="50" charset="-128"/>
              <a:ea typeface="ＭＳ Ｐゴシック" pitchFamily="50" charset="-128"/>
              <a:cs typeface="Meiryo UI" pitchFamily="50" charset="-128"/>
            </a:endParaRPr>
          </a:p>
        </p:txBody>
      </p:sp>
      <p:sp>
        <p:nvSpPr>
          <p:cNvPr id="14" name="テキスト ボックス 13">
            <a:extLst>
              <a:ext uri="{FF2B5EF4-FFF2-40B4-BE49-F238E27FC236}">
                <a16:creationId xmlns:a16="http://schemas.microsoft.com/office/drawing/2014/main" id="{CC01EE5C-DCF8-45F9-8F11-8BD8C85496E8}"/>
              </a:ext>
            </a:extLst>
          </p:cNvPr>
          <p:cNvSpPr txBox="1"/>
          <p:nvPr/>
        </p:nvSpPr>
        <p:spPr>
          <a:xfrm>
            <a:off x="685800" y="4903110"/>
            <a:ext cx="3816424" cy="400110"/>
          </a:xfrm>
          <a:prstGeom prst="rect">
            <a:avLst/>
          </a:prstGeom>
          <a:noFill/>
        </p:spPr>
        <p:txBody>
          <a:bodyPr wrap="square" rtlCol="0">
            <a:spAutoFit/>
          </a:bodyPr>
          <a:lstStyle/>
          <a:p>
            <a:pPr algn="just"/>
            <a:r>
              <a:rPr kumimoji="1" lang="ja-JP" altLang="en-US"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正規分布に近ければ尖度はゼロ</a:t>
            </a:r>
            <a:endParaRPr kumimoji="1" lang="en-US" altLang="ja-JP"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E991B3A2-F23B-4719-BC9F-571EC52FD363}"/>
              </a:ext>
            </a:extLst>
          </p:cNvPr>
          <p:cNvSpPr txBox="1"/>
          <p:nvPr/>
        </p:nvSpPr>
        <p:spPr>
          <a:xfrm>
            <a:off x="2088962" y="2731976"/>
            <a:ext cx="1223764"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正規分布</a:t>
            </a:r>
          </a:p>
        </p:txBody>
      </p:sp>
      <p:sp>
        <p:nvSpPr>
          <p:cNvPr id="18" name="正方形/長方形 17">
            <a:extLst>
              <a:ext uri="{FF2B5EF4-FFF2-40B4-BE49-F238E27FC236}">
                <a16:creationId xmlns:a16="http://schemas.microsoft.com/office/drawing/2014/main" id="{EFD860C0-9C9C-477C-9139-167E7CD857CC}"/>
              </a:ext>
            </a:extLst>
          </p:cNvPr>
          <p:cNvSpPr/>
          <p:nvPr/>
        </p:nvSpPr>
        <p:spPr>
          <a:xfrm>
            <a:off x="4620366" y="3273247"/>
            <a:ext cx="800219" cy="461665"/>
          </a:xfrm>
          <a:prstGeom prst="rect">
            <a:avLst/>
          </a:prstGeom>
        </p:spPr>
        <p:txBody>
          <a:bodyPr wrap="none">
            <a:spAutoFit/>
          </a:bodyPr>
          <a:lstStyle/>
          <a:p>
            <a:r>
              <a:rPr lang="ja-JP" altLang="en-US" dirty="0">
                <a:solidFill>
                  <a:srgbClr val="FFFF00"/>
                </a:solidFill>
                <a:latin typeface="ＭＳ Ｐゴシック" pitchFamily="50" charset="-128"/>
                <a:cs typeface="Meiryo UI" pitchFamily="50" charset="-128"/>
              </a:rPr>
              <a:t>尖度</a:t>
            </a:r>
            <a:endParaRPr lang="ja-JP" altLang="en-US" dirty="0"/>
          </a:p>
        </p:txBody>
      </p:sp>
      <p:sp>
        <p:nvSpPr>
          <p:cNvPr id="21" name="テキスト ボックス 20">
            <a:extLst>
              <a:ext uri="{FF2B5EF4-FFF2-40B4-BE49-F238E27FC236}">
                <a16:creationId xmlns:a16="http://schemas.microsoft.com/office/drawing/2014/main" id="{4DD18131-CBF0-43CB-92CA-E1967615D24A}"/>
              </a:ext>
            </a:extLst>
          </p:cNvPr>
          <p:cNvSpPr txBox="1"/>
          <p:nvPr/>
        </p:nvSpPr>
        <p:spPr>
          <a:xfrm>
            <a:off x="4662940" y="4126926"/>
            <a:ext cx="2101369" cy="400110"/>
          </a:xfrm>
          <a:prstGeom prst="rect">
            <a:avLst/>
          </a:prstGeom>
          <a:solidFill>
            <a:srgbClr val="00B050"/>
          </a:solid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=KURT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2" name="テキスト ボックス 21">
            <a:extLst>
              <a:ext uri="{FF2B5EF4-FFF2-40B4-BE49-F238E27FC236}">
                <a16:creationId xmlns:a16="http://schemas.microsoft.com/office/drawing/2014/main" id="{8F4C5B68-4877-4076-96A0-EC4DA251D9AE}"/>
              </a:ext>
            </a:extLst>
          </p:cNvPr>
          <p:cNvSpPr txBox="1"/>
          <p:nvPr/>
        </p:nvSpPr>
        <p:spPr>
          <a:xfrm>
            <a:off x="2254607" y="3917733"/>
            <a:ext cx="1110642"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尖度</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23" name="テキスト ボックス 22">
            <a:extLst>
              <a:ext uri="{FF2B5EF4-FFF2-40B4-BE49-F238E27FC236}">
                <a16:creationId xmlns:a16="http://schemas.microsoft.com/office/drawing/2014/main" id="{AEF17A40-87B7-460B-A914-49098E257501}"/>
              </a:ext>
            </a:extLst>
          </p:cNvPr>
          <p:cNvSpPr txBox="1"/>
          <p:nvPr/>
        </p:nvSpPr>
        <p:spPr>
          <a:xfrm>
            <a:off x="678778" y="5258427"/>
            <a:ext cx="6485509" cy="400110"/>
          </a:xfrm>
          <a:prstGeom prst="rect">
            <a:avLst/>
          </a:prstGeom>
          <a:noFill/>
        </p:spPr>
        <p:txBody>
          <a:bodyPr wrap="square" rtlCol="0">
            <a:spAutoFit/>
          </a:bodyPr>
          <a:lstStyle/>
          <a:p>
            <a:pPr algn="just"/>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正規分布よりも平たく鈍角に分布していると尖度は負の値</a:t>
            </a:r>
            <a:endParaRPr kumimoji="1" lang="en-US" altLang="ja-JP"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テキスト ボックス 23">
            <a:extLst>
              <a:ext uri="{FF2B5EF4-FFF2-40B4-BE49-F238E27FC236}">
                <a16:creationId xmlns:a16="http://schemas.microsoft.com/office/drawing/2014/main" id="{CC8A1202-3929-4430-9466-89A7EBA6F9EB}"/>
              </a:ext>
            </a:extLst>
          </p:cNvPr>
          <p:cNvSpPr txBox="1"/>
          <p:nvPr/>
        </p:nvSpPr>
        <p:spPr>
          <a:xfrm>
            <a:off x="685800" y="5645925"/>
            <a:ext cx="7920880" cy="400110"/>
          </a:xfrm>
          <a:prstGeom prst="rect">
            <a:avLst/>
          </a:prstGeom>
          <a:noFill/>
        </p:spPr>
        <p:txBody>
          <a:bodyPr wrap="square" rtlCol="0">
            <a:spAutoFit/>
          </a:bodyPr>
          <a:lstStyle/>
          <a:p>
            <a:pPr algn="just"/>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平均に近い値が多かったり，とても大きな値があると正に大きくなる</a:t>
            </a:r>
          </a:p>
        </p:txBody>
      </p:sp>
      <p:graphicFrame>
        <p:nvGraphicFramePr>
          <p:cNvPr id="8" name="オブジェクト 7">
            <a:extLst>
              <a:ext uri="{FF2B5EF4-FFF2-40B4-BE49-F238E27FC236}">
                <a16:creationId xmlns:a16="http://schemas.microsoft.com/office/drawing/2014/main" id="{D273FA48-C8D1-448B-A445-B38E39E8C258}"/>
              </a:ext>
            </a:extLst>
          </p:cNvPr>
          <p:cNvGraphicFramePr>
            <a:graphicFrameLocks noChangeAspect="1"/>
          </p:cNvGraphicFramePr>
          <p:nvPr>
            <p:extLst>
              <p:ext uri="{D42A27DB-BD31-4B8C-83A1-F6EECF244321}">
                <p14:modId xmlns:p14="http://schemas.microsoft.com/office/powerpoint/2010/main" val="1802866180"/>
              </p:ext>
            </p:extLst>
          </p:nvPr>
        </p:nvGraphicFramePr>
        <p:xfrm>
          <a:off x="5488368" y="3018439"/>
          <a:ext cx="2717438" cy="924490"/>
        </p:xfrm>
        <a:graphic>
          <a:graphicData uri="http://schemas.openxmlformats.org/presentationml/2006/ole">
            <mc:AlternateContent xmlns:mc="http://schemas.openxmlformats.org/markup-compatibility/2006">
              <mc:Choice xmlns:v="urn:schemas-microsoft-com:vml" Requires="v">
                <p:oleObj spid="_x0000_s12322" name="Equation" r:id="rId3" imgW="1384200" imgH="469800" progId="Equation.DSMT4">
                  <p:embed/>
                </p:oleObj>
              </mc:Choice>
              <mc:Fallback>
                <p:oleObj name="Equation" r:id="rId3" imgW="1384200" imgH="469800" progId="Equation.DSMT4">
                  <p:embed/>
                  <p:pic>
                    <p:nvPicPr>
                      <p:cNvPr id="0" name="Object 1"/>
                      <p:cNvPicPr>
                        <a:picLocks noChangeAspect="1" noChangeArrowheads="1"/>
                      </p:cNvPicPr>
                      <p:nvPr/>
                    </p:nvPicPr>
                    <p:blipFill>
                      <a:blip r:embed="rId4"/>
                      <a:srcRect/>
                      <a:stretch>
                        <a:fillRect/>
                      </a:stretch>
                    </p:blipFill>
                    <p:spPr bwMode="auto">
                      <a:xfrm>
                        <a:off x="5488368" y="3018439"/>
                        <a:ext cx="2717438" cy="924490"/>
                      </a:xfrm>
                      <a:prstGeom prst="rect">
                        <a:avLst/>
                      </a:prstGeom>
                      <a:noFill/>
                    </p:spPr>
                  </p:pic>
                </p:oleObj>
              </mc:Fallback>
            </mc:AlternateContent>
          </a:graphicData>
        </a:graphic>
      </p:graphicFrame>
      <p:sp>
        <p:nvSpPr>
          <p:cNvPr id="26" name="フリーフォーム 36">
            <a:extLst>
              <a:ext uri="{FF2B5EF4-FFF2-40B4-BE49-F238E27FC236}">
                <a16:creationId xmlns:a16="http://schemas.microsoft.com/office/drawing/2014/main" id="{D79A51F9-2097-465E-8945-5D0BFCBC130D}"/>
              </a:ext>
            </a:extLst>
          </p:cNvPr>
          <p:cNvSpPr/>
          <p:nvPr/>
        </p:nvSpPr>
        <p:spPr>
          <a:xfrm>
            <a:off x="1134548" y="3592153"/>
            <a:ext cx="3233761" cy="1277007"/>
          </a:xfrm>
          <a:custGeom>
            <a:avLst/>
            <a:gdLst>
              <a:gd name="connsiteX0" fmla="*/ 0 w 3405352"/>
              <a:gd name="connsiteY0" fmla="*/ 1277007 h 1277007"/>
              <a:gd name="connsiteX1" fmla="*/ 819807 w 3405352"/>
              <a:gd name="connsiteY1" fmla="*/ 819807 h 1277007"/>
              <a:gd name="connsiteX2" fmla="*/ 1072055 w 3405352"/>
              <a:gd name="connsiteY2" fmla="*/ 220718 h 1277007"/>
              <a:gd name="connsiteX3" fmla="*/ 1623848 w 3405352"/>
              <a:gd name="connsiteY3" fmla="*/ 0 h 1277007"/>
              <a:gd name="connsiteX4" fmla="*/ 2301766 w 3405352"/>
              <a:gd name="connsiteY4" fmla="*/ 220718 h 1277007"/>
              <a:gd name="connsiteX5" fmla="*/ 2585545 w 3405352"/>
              <a:gd name="connsiteY5" fmla="*/ 819807 h 1277007"/>
              <a:gd name="connsiteX6" fmla="*/ 3405352 w 3405352"/>
              <a:gd name="connsiteY6" fmla="*/ 1245476 h 127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352" h="1277007">
                <a:moveTo>
                  <a:pt x="0" y="1277007"/>
                </a:moveTo>
                <a:cubicBezTo>
                  <a:pt x="320565" y="1136431"/>
                  <a:pt x="641131" y="995855"/>
                  <a:pt x="819807" y="819807"/>
                </a:cubicBezTo>
                <a:cubicBezTo>
                  <a:pt x="998483" y="643759"/>
                  <a:pt x="938048" y="357352"/>
                  <a:pt x="1072055" y="220718"/>
                </a:cubicBezTo>
                <a:cubicBezTo>
                  <a:pt x="1206062" y="84084"/>
                  <a:pt x="1418896" y="0"/>
                  <a:pt x="1623848" y="0"/>
                </a:cubicBezTo>
                <a:cubicBezTo>
                  <a:pt x="1828800" y="0"/>
                  <a:pt x="2141483" y="84083"/>
                  <a:pt x="2301766" y="220718"/>
                </a:cubicBezTo>
                <a:cubicBezTo>
                  <a:pt x="2462049" y="357353"/>
                  <a:pt x="2401614" y="649014"/>
                  <a:pt x="2585545" y="819807"/>
                </a:cubicBezTo>
                <a:cubicBezTo>
                  <a:pt x="2769476" y="990600"/>
                  <a:pt x="3087414" y="1118038"/>
                  <a:pt x="3405352" y="1245476"/>
                </a:cubicBezTo>
              </a:path>
            </a:pathLst>
          </a:cu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テキスト ボックス 11">
            <a:extLst>
              <a:ext uri="{FF2B5EF4-FFF2-40B4-BE49-F238E27FC236}">
                <a16:creationId xmlns:a16="http://schemas.microsoft.com/office/drawing/2014/main" id="{2FF227F7-E547-4F2E-BB3D-627C2DB30B03}"/>
              </a:ext>
            </a:extLst>
          </p:cNvPr>
          <p:cNvSpPr txBox="1"/>
          <p:nvPr/>
        </p:nvSpPr>
        <p:spPr>
          <a:xfrm>
            <a:off x="2228377" y="4192906"/>
            <a:ext cx="1110642"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尖度＜</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25" name="フリーフォーム 23">
            <a:extLst>
              <a:ext uri="{FF2B5EF4-FFF2-40B4-BE49-F238E27FC236}">
                <a16:creationId xmlns:a16="http://schemas.microsoft.com/office/drawing/2014/main" id="{486F0D63-CAB1-4499-87E9-B082A210F0A7}"/>
              </a:ext>
            </a:extLst>
          </p:cNvPr>
          <p:cNvSpPr/>
          <p:nvPr/>
        </p:nvSpPr>
        <p:spPr>
          <a:xfrm>
            <a:off x="1055564" y="2813289"/>
            <a:ext cx="3421118" cy="2065286"/>
          </a:xfrm>
          <a:custGeom>
            <a:avLst/>
            <a:gdLst>
              <a:gd name="connsiteX0" fmla="*/ 0 w 3421118"/>
              <a:gd name="connsiteY0" fmla="*/ 2049521 h 2065286"/>
              <a:gd name="connsiteX1" fmla="*/ 1182414 w 3421118"/>
              <a:gd name="connsiteY1" fmla="*/ 1434666 h 2065286"/>
              <a:gd name="connsiteX2" fmla="*/ 1623849 w 3421118"/>
              <a:gd name="connsiteY2" fmla="*/ 4 h 2065286"/>
              <a:gd name="connsiteX3" fmla="*/ 2144111 w 3421118"/>
              <a:gd name="connsiteY3" fmla="*/ 1450431 h 2065286"/>
              <a:gd name="connsiteX4" fmla="*/ 3421118 w 3421118"/>
              <a:gd name="connsiteY4" fmla="*/ 2065286 h 2065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1118" h="2065286">
                <a:moveTo>
                  <a:pt x="0" y="2049521"/>
                </a:moveTo>
                <a:cubicBezTo>
                  <a:pt x="455886" y="1912886"/>
                  <a:pt x="911772" y="1776252"/>
                  <a:pt x="1182414" y="1434666"/>
                </a:cubicBezTo>
                <a:cubicBezTo>
                  <a:pt x="1453056" y="1093080"/>
                  <a:pt x="1463566" y="-2623"/>
                  <a:pt x="1623849" y="4"/>
                </a:cubicBezTo>
                <a:cubicBezTo>
                  <a:pt x="1784132" y="2631"/>
                  <a:pt x="1844566" y="1106217"/>
                  <a:pt x="2144111" y="1450431"/>
                </a:cubicBezTo>
                <a:cubicBezTo>
                  <a:pt x="2443656" y="1794645"/>
                  <a:pt x="2932387" y="1929965"/>
                  <a:pt x="3421118" y="2065286"/>
                </a:cubicBezTo>
              </a:path>
            </a:pathLst>
          </a:cu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A40A8A12-AD94-4702-9BD8-CA8E91B30942}"/>
              </a:ext>
            </a:extLst>
          </p:cNvPr>
          <p:cNvSpPr txBox="1"/>
          <p:nvPr/>
        </p:nvSpPr>
        <p:spPr>
          <a:xfrm>
            <a:off x="2202147" y="4243313"/>
            <a:ext cx="1110642" cy="400110"/>
          </a:xfrm>
          <a:prstGeom prst="rect">
            <a:avLst/>
          </a:prstGeom>
          <a:noFill/>
        </p:spPr>
        <p:txBody>
          <a:bodyPr wrap="square" rtlCol="0">
            <a:spAutoFit/>
          </a:bodyPr>
          <a:lstStyle/>
          <a:p>
            <a:r>
              <a:rPr kumimoji="1" lang="ja-JP" altLang="en-US" sz="2000" dirty="0">
                <a:solidFill>
                  <a:schemeClr val="bg1"/>
                </a:solidFill>
                <a:latin typeface="ＭＳ Ｐゴシック" pitchFamily="50" charset="-128"/>
                <a:ea typeface="ＭＳ Ｐゴシック" pitchFamily="50" charset="-128"/>
                <a:cs typeface="Meiryo UI" pitchFamily="50" charset="-128"/>
              </a:rPr>
              <a:t>尖度＞</a:t>
            </a:r>
            <a:r>
              <a:rPr kumimoji="1" lang="en-US" altLang="ja-JP" sz="2000" dirty="0">
                <a:solidFill>
                  <a:schemeClr val="bg1"/>
                </a:solidFill>
                <a:latin typeface="ＭＳ Ｐゴシック" pitchFamily="50" charset="-128"/>
                <a:ea typeface="ＭＳ Ｐゴシック" pitchFamily="50" charset="-128"/>
                <a:cs typeface="Meiryo UI" pitchFamily="50" charset="-128"/>
              </a:rPr>
              <a:t>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9" name="テキスト ボックス 8">
            <a:extLst>
              <a:ext uri="{FF2B5EF4-FFF2-40B4-BE49-F238E27FC236}">
                <a16:creationId xmlns:a16="http://schemas.microsoft.com/office/drawing/2014/main" id="{369DEA07-A176-4A4D-A4A6-D329929FC247}"/>
              </a:ext>
            </a:extLst>
          </p:cNvPr>
          <p:cNvSpPr txBox="1"/>
          <p:nvPr/>
        </p:nvSpPr>
        <p:spPr>
          <a:xfrm>
            <a:off x="4646240" y="4491406"/>
            <a:ext cx="264687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注：上式とは少し内容が異なる</a:t>
            </a:r>
          </a:p>
        </p:txBody>
      </p:sp>
    </p:spTree>
    <p:extLst>
      <p:ext uri="{BB962C8B-B14F-4D97-AF65-F5344CB8AC3E}">
        <p14:creationId xmlns:p14="http://schemas.microsoft.com/office/powerpoint/2010/main" val="26349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P spid="26" grpId="0" animBg="1"/>
      <p:bldP spid="12" grpId="0"/>
      <p:bldP spid="25"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91C3B-78AE-4C89-8AA2-A8C5246FCB64}"/>
              </a:ext>
            </a:extLst>
          </p:cNvPr>
          <p:cNvSpPr>
            <a:spLocks noGrp="1"/>
          </p:cNvSpPr>
          <p:nvPr>
            <p:ph type="title"/>
          </p:nvPr>
        </p:nvSpPr>
        <p:spPr/>
        <p:txBody>
          <a:bodyPr/>
          <a:lstStyle/>
          <a:p>
            <a:r>
              <a:rPr kumimoji="1" lang="ja-JP" altLang="en-US" dirty="0"/>
              <a:t>ポアソン分布</a:t>
            </a:r>
          </a:p>
        </p:txBody>
      </p:sp>
      <p:sp>
        <p:nvSpPr>
          <p:cNvPr id="3" name="コンテンツ プレースホルダー 2">
            <a:extLst>
              <a:ext uri="{FF2B5EF4-FFF2-40B4-BE49-F238E27FC236}">
                <a16:creationId xmlns:a16="http://schemas.microsoft.com/office/drawing/2014/main" id="{A863D28C-ED45-48B3-B19C-DE5DEDB2F85B}"/>
              </a:ext>
            </a:extLst>
          </p:cNvPr>
          <p:cNvSpPr>
            <a:spLocks noGrp="1"/>
          </p:cNvSpPr>
          <p:nvPr>
            <p:ph idx="1"/>
          </p:nvPr>
        </p:nvSpPr>
        <p:spPr>
          <a:xfrm>
            <a:off x="685800" y="1947898"/>
            <a:ext cx="7990656" cy="1515616"/>
          </a:xfrm>
        </p:spPr>
        <p:txBody>
          <a:bodyPr/>
          <a:lstStyle/>
          <a:p>
            <a:pPr algn="just"/>
            <a:r>
              <a:rPr kumimoji="1" lang="ja-JP" altLang="en-US" sz="2200" dirty="0"/>
              <a:t>二項分布はカウントデータに適しているが，値の上限は試行数の</a:t>
            </a:r>
            <a:r>
              <a:rPr kumimoji="1" lang="en-US" altLang="ja-JP" sz="2200" dirty="0"/>
              <a:t>n</a:t>
            </a:r>
            <a:r>
              <a:rPr kumimoji="1" lang="ja-JP" altLang="en-US" sz="2200" dirty="0"/>
              <a:t>であるため，試行の多い事象は苦手</a:t>
            </a:r>
            <a:endParaRPr kumimoji="1" lang="en-US" altLang="ja-JP" sz="2200" dirty="0"/>
          </a:p>
          <a:p>
            <a:pPr algn="just"/>
            <a:r>
              <a:rPr kumimoji="1" lang="ja-JP" altLang="en-US" sz="2200" dirty="0"/>
              <a:t>正規分布には上限はないが，連続型で負値も無限に取り得るのでカウントデータに適さない</a:t>
            </a:r>
            <a:endParaRPr kumimoji="1" lang="en-US" altLang="ja-JP" sz="2200" dirty="0"/>
          </a:p>
          <a:p>
            <a:pPr marL="0" indent="0" algn="just">
              <a:buNone/>
            </a:pPr>
            <a:r>
              <a:rPr kumimoji="1" lang="ja-JP" altLang="en-US" sz="2200" dirty="0"/>
              <a:t>→試行の大きいカウントデータには，</a:t>
            </a:r>
            <a:r>
              <a:rPr kumimoji="1" lang="ja-JP" altLang="en-US" sz="2200" dirty="0">
                <a:solidFill>
                  <a:srgbClr val="FFFF00"/>
                </a:solidFill>
              </a:rPr>
              <a:t>ポアソン分布</a:t>
            </a:r>
            <a:r>
              <a:rPr kumimoji="1" lang="ja-JP" altLang="en-US" sz="2200" dirty="0"/>
              <a:t>が適している</a:t>
            </a:r>
            <a:endParaRPr kumimoji="1" lang="en-US" altLang="ja-JP" sz="2200" dirty="0"/>
          </a:p>
          <a:p>
            <a:pPr marL="0" indent="0" algn="just">
              <a:buNone/>
            </a:pPr>
            <a:r>
              <a:rPr kumimoji="1" lang="ja-JP" altLang="en-US" sz="2200" dirty="0"/>
              <a:t>　特徴：</a:t>
            </a:r>
            <a:r>
              <a:rPr kumimoji="1" lang="ja-JP" altLang="en-US" sz="2200" dirty="0">
                <a:solidFill>
                  <a:srgbClr val="FFC000"/>
                </a:solidFill>
              </a:rPr>
              <a:t>試行</a:t>
            </a:r>
            <a:r>
              <a:rPr kumimoji="1" lang="en-US" altLang="ja-JP" sz="2200" dirty="0">
                <a:solidFill>
                  <a:srgbClr val="FFC000"/>
                </a:solidFill>
              </a:rPr>
              <a:t>n</a:t>
            </a:r>
            <a:r>
              <a:rPr kumimoji="1" lang="ja-JP" altLang="en-US" sz="2200" dirty="0">
                <a:solidFill>
                  <a:srgbClr val="FFC000"/>
                </a:solidFill>
              </a:rPr>
              <a:t>が大きく，その成功確率</a:t>
            </a:r>
            <a:r>
              <a:rPr kumimoji="1" lang="en-US" altLang="ja-JP" sz="2200" dirty="0">
                <a:solidFill>
                  <a:srgbClr val="FFC000"/>
                </a:solidFill>
              </a:rPr>
              <a:t>p</a:t>
            </a:r>
            <a:r>
              <a:rPr kumimoji="1" lang="ja-JP" altLang="en-US" sz="2200" dirty="0">
                <a:solidFill>
                  <a:srgbClr val="FFC000"/>
                </a:solidFill>
              </a:rPr>
              <a:t>が小さい場合</a:t>
            </a:r>
            <a:r>
              <a:rPr kumimoji="1" lang="ja-JP" altLang="en-US" sz="2200" dirty="0"/>
              <a:t>，</a:t>
            </a:r>
            <a:r>
              <a:rPr lang="ja-JP" altLang="en-US" sz="2200" dirty="0"/>
              <a:t>二項分布の期待値（ある事象が起きる平均回数）</a:t>
            </a:r>
            <a:r>
              <a:rPr kumimoji="1" lang="en-US" altLang="ja-JP" sz="2200" dirty="0" err="1"/>
              <a:t>n×p</a:t>
            </a:r>
            <a:r>
              <a:rPr kumimoji="1" lang="ja-JP" altLang="en-US" sz="2200" dirty="0"/>
              <a:t>は一定と考えられるため，</a:t>
            </a:r>
            <a:r>
              <a:rPr kumimoji="1" lang="en-US" altLang="ja-JP" sz="2200" dirty="0"/>
              <a:t>np=λ</a:t>
            </a:r>
            <a:r>
              <a:rPr kumimoji="1" lang="ja-JP" altLang="en-US" sz="2200" dirty="0"/>
              <a:t>（ﾗﾑﾀﾞ）とおけば，</a:t>
            </a:r>
            <a:r>
              <a:rPr kumimoji="1" lang="ja-JP" altLang="en-US" sz="2200" dirty="0">
                <a:solidFill>
                  <a:srgbClr val="FFC000"/>
                </a:solidFill>
              </a:rPr>
              <a:t>一定の時間内に平均で</a:t>
            </a:r>
            <a:r>
              <a:rPr kumimoji="1" lang="en-US" altLang="ja-JP" sz="2200" dirty="0">
                <a:solidFill>
                  <a:srgbClr val="FFC000"/>
                </a:solidFill>
              </a:rPr>
              <a:t>λ</a:t>
            </a:r>
            <a:r>
              <a:rPr kumimoji="1" lang="ja-JP" altLang="en-US" sz="2200" dirty="0">
                <a:solidFill>
                  <a:srgbClr val="FFC000"/>
                </a:solidFill>
              </a:rPr>
              <a:t>回発生する事象が</a:t>
            </a:r>
            <a:r>
              <a:rPr kumimoji="1" lang="en-US" altLang="ja-JP" sz="2200" dirty="0">
                <a:solidFill>
                  <a:srgbClr val="FFC000"/>
                </a:solidFill>
              </a:rPr>
              <a:t>x</a:t>
            </a:r>
            <a:r>
              <a:rPr kumimoji="1" lang="ja-JP" altLang="en-US" sz="2200" dirty="0">
                <a:solidFill>
                  <a:srgbClr val="FFC000"/>
                </a:solidFill>
              </a:rPr>
              <a:t>回発生すると考えられる確率</a:t>
            </a:r>
            <a:r>
              <a:rPr kumimoji="1" lang="ja-JP" altLang="en-US" sz="2200" dirty="0"/>
              <a:t>を，次のように単純な式で表せる</a:t>
            </a:r>
          </a:p>
        </p:txBody>
      </p:sp>
      <p:graphicFrame>
        <p:nvGraphicFramePr>
          <p:cNvPr id="7" name="オブジェクト 6">
            <a:extLst>
              <a:ext uri="{FF2B5EF4-FFF2-40B4-BE49-F238E27FC236}">
                <a16:creationId xmlns:a16="http://schemas.microsoft.com/office/drawing/2014/main" id="{AFE448F5-7BE4-452B-B89C-19B3DBD6D3F3}"/>
              </a:ext>
            </a:extLst>
          </p:cNvPr>
          <p:cNvGraphicFramePr>
            <a:graphicFrameLocks noChangeAspect="1"/>
          </p:cNvGraphicFramePr>
          <p:nvPr>
            <p:extLst>
              <p:ext uri="{D42A27DB-BD31-4B8C-83A1-F6EECF244321}">
                <p14:modId xmlns:p14="http://schemas.microsoft.com/office/powerpoint/2010/main" val="1942671625"/>
              </p:ext>
            </p:extLst>
          </p:nvPr>
        </p:nvGraphicFramePr>
        <p:xfrm>
          <a:off x="4315743" y="5374541"/>
          <a:ext cx="1800200" cy="873627"/>
        </p:xfrm>
        <a:graphic>
          <a:graphicData uri="http://schemas.openxmlformats.org/presentationml/2006/ole">
            <mc:AlternateContent xmlns:mc="http://schemas.openxmlformats.org/markup-compatibility/2006">
              <mc:Choice xmlns:v="urn:schemas-microsoft-com:vml" Requires="v">
                <p:oleObj spid="_x0000_s13349" name="Equation" r:id="rId4" imgW="863280" imgH="419040" progId="Equation.DSMT4">
                  <p:embed/>
                </p:oleObj>
              </mc:Choice>
              <mc:Fallback>
                <p:oleObj name="Equation" r:id="rId4" imgW="863280" imgH="419040" progId="Equation.DSMT4">
                  <p:embed/>
                  <p:pic>
                    <p:nvPicPr>
                      <p:cNvPr id="0" name=""/>
                      <p:cNvPicPr/>
                      <p:nvPr/>
                    </p:nvPicPr>
                    <p:blipFill>
                      <a:blip r:embed="rId5"/>
                      <a:stretch>
                        <a:fillRect/>
                      </a:stretch>
                    </p:blipFill>
                    <p:spPr>
                      <a:xfrm>
                        <a:off x="4315743" y="5374541"/>
                        <a:ext cx="1800200" cy="873627"/>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E28821B4-49C7-4CEC-B4FF-205D82AE8014}"/>
              </a:ext>
            </a:extLst>
          </p:cNvPr>
          <p:cNvSpPr txBox="1"/>
          <p:nvPr/>
        </p:nvSpPr>
        <p:spPr>
          <a:xfrm>
            <a:off x="859359" y="5585742"/>
            <a:ext cx="3397084"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ポアソン分布の確率質量関数</a:t>
            </a:r>
          </a:p>
        </p:txBody>
      </p:sp>
      <p:cxnSp>
        <p:nvCxnSpPr>
          <p:cNvPr id="19" name="直線矢印コネクタ 18">
            <a:extLst>
              <a:ext uri="{FF2B5EF4-FFF2-40B4-BE49-F238E27FC236}">
                <a16:creationId xmlns:a16="http://schemas.microsoft.com/office/drawing/2014/main" id="{CCC25388-5238-4581-8852-1516B4D59674}"/>
              </a:ext>
            </a:extLst>
          </p:cNvPr>
          <p:cNvCxnSpPr>
            <a:cxnSpLocks/>
          </p:cNvCxnSpPr>
          <p:nvPr/>
        </p:nvCxnSpPr>
        <p:spPr>
          <a:xfrm flipH="1" flipV="1">
            <a:off x="5882382" y="5670072"/>
            <a:ext cx="506894" cy="11572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4B9B2DAA-505B-4AE5-94C2-194A977594A1}"/>
              </a:ext>
            </a:extLst>
          </p:cNvPr>
          <p:cNvSpPr txBox="1"/>
          <p:nvPr/>
        </p:nvSpPr>
        <p:spPr>
          <a:xfrm>
            <a:off x="6372200" y="5670072"/>
            <a:ext cx="1975991" cy="323165"/>
          </a:xfrm>
          <a:prstGeom prst="rect">
            <a:avLst/>
          </a:prstGeom>
          <a:noFill/>
        </p:spPr>
        <p:txBody>
          <a:bodyPr wrap="square" rtlCol="0">
            <a:spAutoFit/>
          </a:bodyPr>
          <a:lstStyle/>
          <a:p>
            <a:r>
              <a:rPr kumimoji="1" lang="ja-JP" altLang="en-US" sz="1500" dirty="0">
                <a:solidFill>
                  <a:schemeClr val="bg1"/>
                </a:solidFill>
                <a:latin typeface="ＭＳ Ｐゴシック" pitchFamily="50" charset="-128"/>
                <a:cs typeface="Meiryo UI" pitchFamily="50" charset="-128"/>
              </a:rPr>
              <a:t>母数が</a:t>
            </a:r>
            <a:r>
              <a:rPr kumimoji="1" lang="en-US" altLang="ja-JP" sz="1500" dirty="0">
                <a:solidFill>
                  <a:schemeClr val="bg1"/>
                </a:solidFill>
                <a:latin typeface="ＭＳ Ｐゴシック" pitchFamily="50" charset="-128"/>
                <a:cs typeface="Meiryo UI" pitchFamily="50" charset="-128"/>
              </a:rPr>
              <a:t>λ</a:t>
            </a:r>
            <a:r>
              <a:rPr kumimoji="1" lang="ja-JP" altLang="en-US" sz="1500" dirty="0" err="1">
                <a:solidFill>
                  <a:schemeClr val="bg1"/>
                </a:solidFill>
                <a:latin typeface="ＭＳ Ｐゴシック" pitchFamily="50" charset="-128"/>
                <a:cs typeface="Meiryo UI" pitchFamily="50" charset="-128"/>
              </a:rPr>
              <a:t>だけで</a:t>
            </a:r>
            <a:r>
              <a:rPr kumimoji="1" lang="ja-JP" altLang="en-US" sz="1500" dirty="0">
                <a:solidFill>
                  <a:schemeClr val="bg1"/>
                </a:solidFill>
                <a:latin typeface="ＭＳ Ｐゴシック" pitchFamily="50" charset="-128"/>
                <a:cs typeface="Meiryo UI" pitchFamily="50" charset="-128"/>
              </a:rPr>
              <a:t>単純</a:t>
            </a:r>
            <a:endParaRPr kumimoji="1" lang="en-US" altLang="ja-JP" sz="1500" dirty="0">
              <a:solidFill>
                <a:schemeClr val="bg1"/>
              </a:solidFill>
              <a:latin typeface="ＭＳ Ｐゴシック" pitchFamily="50" charset="-128"/>
              <a:cs typeface="Meiryo UI" pitchFamily="50" charset="-128"/>
            </a:endParaRPr>
          </a:p>
        </p:txBody>
      </p:sp>
    </p:spTree>
    <p:extLst>
      <p:ext uri="{BB962C8B-B14F-4D97-AF65-F5344CB8AC3E}">
        <p14:creationId xmlns:p14="http://schemas.microsoft.com/office/powerpoint/2010/main" val="257177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91C3B-78AE-4C89-8AA2-A8C5246FCB64}"/>
              </a:ext>
            </a:extLst>
          </p:cNvPr>
          <p:cNvSpPr>
            <a:spLocks noGrp="1"/>
          </p:cNvSpPr>
          <p:nvPr>
            <p:ph type="title"/>
          </p:nvPr>
        </p:nvSpPr>
        <p:spPr/>
        <p:txBody>
          <a:bodyPr/>
          <a:lstStyle/>
          <a:p>
            <a:r>
              <a:rPr kumimoji="1" lang="ja-JP" altLang="en-US" dirty="0"/>
              <a:t>ポアソン分布の例</a:t>
            </a:r>
          </a:p>
        </p:txBody>
      </p:sp>
      <p:pic>
        <p:nvPicPr>
          <p:cNvPr id="10" name="図 9">
            <a:extLst>
              <a:ext uri="{FF2B5EF4-FFF2-40B4-BE49-F238E27FC236}">
                <a16:creationId xmlns:a16="http://schemas.microsoft.com/office/drawing/2014/main" id="{1896B506-B1D8-455E-87D9-20B9A72AF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4545" y="4991241"/>
            <a:ext cx="1830464" cy="1331044"/>
          </a:xfrm>
          <a:prstGeom prst="rect">
            <a:avLst/>
          </a:prstGeom>
        </p:spPr>
      </p:pic>
      <p:pic>
        <p:nvPicPr>
          <p:cNvPr id="11" name="Picture 2">
            <a:extLst>
              <a:ext uri="{FF2B5EF4-FFF2-40B4-BE49-F238E27FC236}">
                <a16:creationId xmlns:a16="http://schemas.microsoft.com/office/drawing/2014/main" id="{632F85D6-48BD-49F8-BF2B-47DBAAE45B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0744" y="2303626"/>
            <a:ext cx="1785500" cy="12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104CE9B0-DF5A-421A-8CC4-08D12F8DAA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28481" y="2289787"/>
            <a:ext cx="1785501" cy="124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a16="http://schemas.microsoft.com/office/drawing/2014/main" id="{A1527846-E765-4B43-BA54-9274BA1E4F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62348" y="2289787"/>
            <a:ext cx="1785501" cy="124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a:extLst>
              <a:ext uri="{FF2B5EF4-FFF2-40B4-BE49-F238E27FC236}">
                <a16:creationId xmlns:a16="http://schemas.microsoft.com/office/drawing/2014/main" id="{A09F355F-4017-4169-9DB8-5A33804788E7}"/>
              </a:ext>
            </a:extLst>
          </p:cNvPr>
          <p:cNvSpPr txBox="1"/>
          <p:nvPr/>
        </p:nvSpPr>
        <p:spPr>
          <a:xfrm>
            <a:off x="3604680" y="3534967"/>
            <a:ext cx="697627"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λ=1</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5" name="テキスト ボックス 14">
            <a:extLst>
              <a:ext uri="{FF2B5EF4-FFF2-40B4-BE49-F238E27FC236}">
                <a16:creationId xmlns:a16="http://schemas.microsoft.com/office/drawing/2014/main" id="{260768C6-A0D4-406C-8841-4F78C57A9F66}"/>
              </a:ext>
            </a:extLst>
          </p:cNvPr>
          <p:cNvSpPr txBox="1"/>
          <p:nvPr/>
        </p:nvSpPr>
        <p:spPr>
          <a:xfrm>
            <a:off x="5601736" y="3518441"/>
            <a:ext cx="694421"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λ=5</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6" name="テキスト ボックス 15">
            <a:extLst>
              <a:ext uri="{FF2B5EF4-FFF2-40B4-BE49-F238E27FC236}">
                <a16:creationId xmlns:a16="http://schemas.microsoft.com/office/drawing/2014/main" id="{3E2B6E91-60D4-473D-8D2D-3FAE9A3A3F65}"/>
              </a:ext>
            </a:extLst>
          </p:cNvPr>
          <p:cNvSpPr txBox="1"/>
          <p:nvPr/>
        </p:nvSpPr>
        <p:spPr>
          <a:xfrm>
            <a:off x="7286528" y="3527092"/>
            <a:ext cx="853119"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λ=10</a:t>
            </a:r>
            <a:endParaRPr kumimoji="1" lang="ja-JP" altLang="en-US" sz="2000" dirty="0">
              <a:solidFill>
                <a:schemeClr val="bg1"/>
              </a:solidFill>
              <a:latin typeface="ＭＳ Ｐゴシック" pitchFamily="50" charset="-128"/>
              <a:ea typeface="ＭＳ Ｐゴシック" pitchFamily="50" charset="-128"/>
              <a:cs typeface="Meiryo UI" pitchFamily="50" charset="-128"/>
            </a:endParaRPr>
          </a:p>
        </p:txBody>
      </p:sp>
      <p:sp>
        <p:nvSpPr>
          <p:cNvPr id="17" name="テキスト ボックス 16">
            <a:extLst>
              <a:ext uri="{FF2B5EF4-FFF2-40B4-BE49-F238E27FC236}">
                <a16:creationId xmlns:a16="http://schemas.microsoft.com/office/drawing/2014/main" id="{22218EE3-CE61-4282-A226-890A7E49107E}"/>
              </a:ext>
            </a:extLst>
          </p:cNvPr>
          <p:cNvSpPr txBox="1"/>
          <p:nvPr/>
        </p:nvSpPr>
        <p:spPr>
          <a:xfrm>
            <a:off x="937357" y="4561133"/>
            <a:ext cx="3360655" cy="553998"/>
          </a:xfrm>
          <a:prstGeom prst="rect">
            <a:avLst/>
          </a:prstGeom>
          <a:noFill/>
        </p:spPr>
        <p:txBody>
          <a:bodyPr wrap="square" rtlCol="0">
            <a:spAutoFit/>
          </a:bodyPr>
          <a:lstStyle/>
          <a:p>
            <a:pPr algn="ctr"/>
            <a:r>
              <a:rPr kumimoji="1" lang="ja-JP" altLang="en-US" sz="1500" dirty="0">
                <a:solidFill>
                  <a:schemeClr val="bg1"/>
                </a:solidFill>
                <a:latin typeface="ＭＳ Ｐゴシック" pitchFamily="50" charset="-128"/>
                <a:cs typeface="Meiryo UI" pitchFamily="50" charset="-128"/>
              </a:rPr>
              <a:t>ある交差点で起こる死亡事故の数</a:t>
            </a:r>
            <a:endParaRPr kumimoji="1" lang="en-US" altLang="ja-JP" sz="1500" dirty="0">
              <a:solidFill>
                <a:schemeClr val="bg1"/>
              </a:solidFill>
              <a:latin typeface="ＭＳ Ｐゴシック" pitchFamily="50" charset="-128"/>
              <a:cs typeface="Meiryo UI" pitchFamily="50" charset="-128"/>
            </a:endParaRPr>
          </a:p>
          <a:p>
            <a:pPr algn="ctr"/>
            <a:r>
              <a:rPr kumimoji="1" lang="ja-JP" altLang="en-US" sz="1500" dirty="0">
                <a:solidFill>
                  <a:schemeClr val="bg1"/>
                </a:solidFill>
                <a:latin typeface="ＭＳ Ｐゴシック" pitchFamily="50" charset="-128"/>
                <a:cs typeface="Meiryo UI" pitchFamily="50" charset="-128"/>
              </a:rPr>
              <a:t>（交通量は多くても滅多に起きない）</a:t>
            </a:r>
            <a:endParaRPr kumimoji="1" lang="ja-JP" altLang="en-US" sz="1500" dirty="0">
              <a:solidFill>
                <a:schemeClr val="bg1"/>
              </a:solidFill>
              <a:latin typeface="ＭＳ Ｐゴシック" pitchFamily="50" charset="-128"/>
              <a:ea typeface="ＭＳ Ｐゴシック" pitchFamily="50" charset="-128"/>
              <a:cs typeface="Meiryo UI" pitchFamily="50" charset="-128"/>
            </a:endParaRPr>
          </a:p>
        </p:txBody>
      </p:sp>
      <p:sp>
        <p:nvSpPr>
          <p:cNvPr id="18" name="テキスト ボックス 17">
            <a:extLst>
              <a:ext uri="{FF2B5EF4-FFF2-40B4-BE49-F238E27FC236}">
                <a16:creationId xmlns:a16="http://schemas.microsoft.com/office/drawing/2014/main" id="{81D26077-7A63-4CB5-BB52-CB6439ED0423}"/>
              </a:ext>
            </a:extLst>
          </p:cNvPr>
          <p:cNvSpPr txBox="1"/>
          <p:nvPr/>
        </p:nvSpPr>
        <p:spPr>
          <a:xfrm>
            <a:off x="510931" y="2138383"/>
            <a:ext cx="2408846" cy="707886"/>
          </a:xfrm>
          <a:prstGeom prst="rect">
            <a:avLst/>
          </a:prstGeom>
          <a:noFill/>
        </p:spPr>
        <p:txBody>
          <a:bodyPr wrap="squar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母数は</a:t>
            </a:r>
            <a:r>
              <a:rPr kumimoji="1" lang="en-US" altLang="ja-JP" sz="2000" dirty="0">
                <a:solidFill>
                  <a:srgbClr val="FFFF00"/>
                </a:solidFill>
                <a:latin typeface="ＭＳ Ｐゴシック" pitchFamily="50" charset="-128"/>
                <a:ea typeface="ＭＳ Ｐゴシック" pitchFamily="50" charset="-128"/>
                <a:cs typeface="Meiryo UI" pitchFamily="50" charset="-128"/>
              </a:rPr>
              <a:t>λ</a:t>
            </a:r>
            <a:r>
              <a:rPr kumimoji="1" lang="ja-JP" altLang="en-US" sz="2000" dirty="0">
                <a:solidFill>
                  <a:schemeClr val="bg1"/>
                </a:solidFill>
                <a:latin typeface="ＭＳ Ｐゴシック" pitchFamily="50" charset="-128"/>
                <a:ea typeface="ＭＳ Ｐゴシック" pitchFamily="50" charset="-128"/>
                <a:cs typeface="Meiryo UI" pitchFamily="50" charset="-128"/>
              </a:rPr>
              <a:t>のみなので，</a:t>
            </a:r>
            <a:r>
              <a:rPr kumimoji="1" lang="en-US" altLang="ja-JP" sz="2000" dirty="0">
                <a:solidFill>
                  <a:srgbClr val="FFFF00"/>
                </a:solidFill>
                <a:latin typeface="ＭＳ Ｐゴシック" pitchFamily="50" charset="-128"/>
                <a:ea typeface="ＭＳ Ｐゴシック" pitchFamily="50" charset="-128"/>
                <a:cs typeface="Meiryo UI" pitchFamily="50" charset="-128"/>
              </a:rPr>
              <a:t>P</a:t>
            </a:r>
            <a:r>
              <a:rPr kumimoji="1" lang="ja-JP" altLang="en-US" sz="2000" dirty="0">
                <a:solidFill>
                  <a:srgbClr val="FFFF00"/>
                </a:solidFill>
                <a:latin typeface="ＭＳ Ｐゴシック" pitchFamily="50" charset="-128"/>
                <a:ea typeface="ＭＳ Ｐゴシック" pitchFamily="50" charset="-128"/>
                <a:cs typeface="Meiryo UI" pitchFamily="50" charset="-128"/>
              </a:rPr>
              <a:t>（</a:t>
            </a:r>
            <a:r>
              <a:rPr kumimoji="1" lang="en-US" altLang="ja-JP" sz="2000" dirty="0">
                <a:solidFill>
                  <a:srgbClr val="FFFF00"/>
                </a:solidFill>
                <a:latin typeface="ＭＳ Ｐゴシック" pitchFamily="50" charset="-128"/>
                <a:ea typeface="ＭＳ Ｐゴシック" pitchFamily="50" charset="-128"/>
                <a:cs typeface="Meiryo UI" pitchFamily="50" charset="-128"/>
              </a:rPr>
              <a:t>λ</a:t>
            </a:r>
            <a:r>
              <a:rPr kumimoji="1" lang="ja-JP" altLang="en-US" sz="2000" dirty="0">
                <a:solidFill>
                  <a:srgbClr val="FFFF00"/>
                </a:solidFill>
                <a:latin typeface="ＭＳ Ｐゴシック" pitchFamily="50" charset="-128"/>
                <a:ea typeface="ＭＳ Ｐゴシック" pitchFamily="50" charset="-128"/>
                <a:cs typeface="Meiryo UI" pitchFamily="50" charset="-128"/>
              </a:rPr>
              <a:t>）</a:t>
            </a:r>
            <a:r>
              <a:rPr kumimoji="1" lang="ja-JP" altLang="en-US" sz="2000" dirty="0">
                <a:solidFill>
                  <a:schemeClr val="bg1"/>
                </a:solidFill>
                <a:latin typeface="ＭＳ Ｐゴシック" pitchFamily="50" charset="-128"/>
                <a:ea typeface="ＭＳ Ｐゴシック" pitchFamily="50" charset="-128"/>
                <a:cs typeface="Meiryo UI" pitchFamily="50" charset="-128"/>
              </a:rPr>
              <a:t>と表記</a:t>
            </a:r>
          </a:p>
        </p:txBody>
      </p:sp>
      <p:sp>
        <p:nvSpPr>
          <p:cNvPr id="20" name="テキスト ボックス 19">
            <a:extLst>
              <a:ext uri="{FF2B5EF4-FFF2-40B4-BE49-F238E27FC236}">
                <a16:creationId xmlns:a16="http://schemas.microsoft.com/office/drawing/2014/main" id="{3C092C41-56E2-4C3B-B260-4F537D67E90C}"/>
              </a:ext>
            </a:extLst>
          </p:cNvPr>
          <p:cNvSpPr txBox="1"/>
          <p:nvPr/>
        </p:nvSpPr>
        <p:spPr>
          <a:xfrm>
            <a:off x="532418" y="2969822"/>
            <a:ext cx="2408846" cy="707886"/>
          </a:xfrm>
          <a:prstGeom prst="rect">
            <a:avLst/>
          </a:prstGeom>
          <a:noFill/>
        </p:spPr>
        <p:txBody>
          <a:bodyPr wrap="square" rtlCol="0">
            <a:spAutoFit/>
          </a:bodyPr>
          <a:lstStyle/>
          <a:p>
            <a:r>
              <a:rPr kumimoji="1" lang="ja-JP" altLang="en-US" sz="2000" dirty="0">
                <a:solidFill>
                  <a:srgbClr val="FFFF00"/>
                </a:solidFill>
                <a:latin typeface="ＭＳ Ｐゴシック" pitchFamily="50" charset="-128"/>
                <a:ea typeface="ＭＳ Ｐゴシック" pitchFamily="50" charset="-128"/>
                <a:cs typeface="Meiryo UI" pitchFamily="50" charset="-128"/>
              </a:rPr>
              <a:t>平均も分散も</a:t>
            </a:r>
            <a:r>
              <a:rPr kumimoji="1" lang="en-US" altLang="ja-JP" sz="2000" dirty="0">
                <a:solidFill>
                  <a:srgbClr val="FFFF00"/>
                </a:solidFill>
                <a:latin typeface="ＭＳ Ｐゴシック" pitchFamily="50" charset="-128"/>
                <a:ea typeface="ＭＳ Ｐゴシック" pitchFamily="50" charset="-128"/>
                <a:cs typeface="Meiryo UI" pitchFamily="50" charset="-128"/>
              </a:rPr>
              <a:t>λ</a:t>
            </a:r>
          </a:p>
          <a:p>
            <a:r>
              <a:rPr kumimoji="1" lang="ja-JP" altLang="en-US" sz="2000" dirty="0">
                <a:solidFill>
                  <a:schemeClr val="bg1"/>
                </a:solidFill>
                <a:latin typeface="ＭＳ Ｐゴシック" pitchFamily="50" charset="-128"/>
                <a:ea typeface="ＭＳ Ｐゴシック" pitchFamily="50" charset="-128"/>
                <a:cs typeface="Meiryo UI" pitchFamily="50" charset="-128"/>
              </a:rPr>
              <a:t>（標準偏差は√</a:t>
            </a:r>
            <a:r>
              <a:rPr kumimoji="1" lang="en-US" altLang="ja-JP" sz="2000" dirty="0">
                <a:solidFill>
                  <a:schemeClr val="bg1"/>
                </a:solidFill>
                <a:latin typeface="ＭＳ Ｐゴシック" pitchFamily="50" charset="-128"/>
                <a:ea typeface="ＭＳ Ｐゴシック" pitchFamily="50" charset="-128"/>
                <a:cs typeface="Meiryo UI" pitchFamily="50" charset="-128"/>
              </a:rPr>
              <a:t>λ)</a:t>
            </a:r>
          </a:p>
        </p:txBody>
      </p:sp>
      <p:sp>
        <p:nvSpPr>
          <p:cNvPr id="22" name="テキスト ボックス 21">
            <a:extLst>
              <a:ext uri="{FF2B5EF4-FFF2-40B4-BE49-F238E27FC236}">
                <a16:creationId xmlns:a16="http://schemas.microsoft.com/office/drawing/2014/main" id="{B792E9C1-E32C-49ED-B4B6-4031E570CFB7}"/>
              </a:ext>
            </a:extLst>
          </p:cNvPr>
          <p:cNvSpPr txBox="1"/>
          <p:nvPr/>
        </p:nvSpPr>
        <p:spPr>
          <a:xfrm>
            <a:off x="5000227" y="1903516"/>
            <a:ext cx="3634328" cy="400110"/>
          </a:xfrm>
          <a:prstGeom prst="rect">
            <a:avLst/>
          </a:prstGeom>
          <a:noFill/>
        </p:spPr>
        <p:txBody>
          <a:bodyPr wrap="none" rtlCol="0">
            <a:spAutoFit/>
          </a:bodyPr>
          <a:lstStyle/>
          <a:p>
            <a:r>
              <a:rPr kumimoji="1" lang="en-US" altLang="ja-JP" sz="2000" dirty="0">
                <a:solidFill>
                  <a:schemeClr val="bg1"/>
                </a:solidFill>
                <a:latin typeface="ＭＳ Ｐゴシック" pitchFamily="50" charset="-128"/>
                <a:ea typeface="ＭＳ Ｐゴシック" pitchFamily="50" charset="-128"/>
                <a:cs typeface="Meiryo UI" pitchFamily="50" charset="-128"/>
              </a:rPr>
              <a:t>λ</a:t>
            </a:r>
            <a:r>
              <a:rPr kumimoji="1" lang="ja-JP" altLang="en-US" sz="2000" dirty="0">
                <a:solidFill>
                  <a:schemeClr val="bg1"/>
                </a:solidFill>
                <a:latin typeface="ＭＳ Ｐゴシック" pitchFamily="50" charset="-128"/>
                <a:ea typeface="ＭＳ Ｐゴシック" pitchFamily="50" charset="-128"/>
                <a:cs typeface="Meiryo UI" pitchFamily="50" charset="-128"/>
              </a:rPr>
              <a:t>大きくなると正規分布に近づく</a:t>
            </a:r>
          </a:p>
        </p:txBody>
      </p:sp>
      <p:sp>
        <p:nvSpPr>
          <p:cNvPr id="23" name="テキスト ボックス 22">
            <a:extLst>
              <a:ext uri="{FF2B5EF4-FFF2-40B4-BE49-F238E27FC236}">
                <a16:creationId xmlns:a16="http://schemas.microsoft.com/office/drawing/2014/main" id="{FA284D5D-CB00-4068-9365-5CE75A46295D}"/>
              </a:ext>
            </a:extLst>
          </p:cNvPr>
          <p:cNvSpPr txBox="1"/>
          <p:nvPr/>
        </p:nvSpPr>
        <p:spPr>
          <a:xfrm>
            <a:off x="611560" y="4011731"/>
            <a:ext cx="7671846" cy="400110"/>
          </a:xfrm>
          <a:prstGeom prst="rect">
            <a:avLst/>
          </a:prstGeom>
          <a:solidFill>
            <a:srgbClr val="00B050"/>
          </a:solid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=POISSON.DIST</a:t>
            </a:r>
            <a:r>
              <a:rPr kumimoji="1" lang="en-US" altLang="ja-JP" sz="1700" dirty="0">
                <a:solidFill>
                  <a:schemeClr val="bg1"/>
                </a:solidFill>
                <a:latin typeface="ＭＳ Ｐゴシック" panose="020B0600070205080204" pitchFamily="50" charset="-128"/>
                <a:cs typeface="Meiryo UI" pitchFamily="50" charset="-128"/>
              </a:rPr>
              <a:t>(x</a:t>
            </a:r>
            <a:r>
              <a:rPr kumimoji="1" lang="ja-JP" altLang="en-US" sz="1700" dirty="0" err="1">
                <a:solidFill>
                  <a:schemeClr val="bg1"/>
                </a:solidFill>
                <a:latin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cs typeface="Meiryo UI" pitchFamily="50" charset="-128"/>
              </a:rPr>
              <a:t>λ</a:t>
            </a:r>
            <a:r>
              <a:rPr kumimoji="1" lang="ja-JP" altLang="en-US" sz="1700" dirty="0" err="1">
                <a:solidFill>
                  <a:schemeClr val="bg1"/>
                </a:solidFill>
                <a:latin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cs typeface="Meiryo UI" pitchFamily="50" charset="-128"/>
              </a:rPr>
              <a:t>累積確率ならば</a:t>
            </a:r>
            <a:r>
              <a:rPr kumimoji="1" lang="en-US" altLang="ja-JP" sz="1700" dirty="0">
                <a:solidFill>
                  <a:schemeClr val="bg1"/>
                </a:solidFill>
                <a:latin typeface="ＭＳ Ｐゴシック" panose="020B0600070205080204" pitchFamily="50" charset="-128"/>
                <a:cs typeface="Meiryo UI" pitchFamily="50" charset="-128"/>
              </a:rPr>
              <a:t>TRUE/</a:t>
            </a:r>
            <a:r>
              <a:rPr kumimoji="1" lang="ja-JP" altLang="en-US" sz="1700" dirty="0">
                <a:solidFill>
                  <a:schemeClr val="bg1"/>
                </a:solidFill>
                <a:latin typeface="ＭＳ Ｐゴシック" panose="020B0600070205080204" pitchFamily="50" charset="-128"/>
                <a:cs typeface="Meiryo UI" pitchFamily="50" charset="-128"/>
              </a:rPr>
              <a:t>確率ならば</a:t>
            </a:r>
            <a:r>
              <a:rPr kumimoji="1" lang="en-US" altLang="ja-JP" sz="1700" dirty="0">
                <a:solidFill>
                  <a:schemeClr val="bg1"/>
                </a:solidFill>
                <a:latin typeface="ＭＳ Ｐゴシック" panose="020B0600070205080204" pitchFamily="50" charset="-128"/>
                <a:cs typeface="Meiryo UI" pitchFamily="50" charset="-128"/>
              </a:rPr>
              <a:t>FALSE</a:t>
            </a:r>
            <a:r>
              <a:rPr kumimoji="1" lang="ja-JP" altLang="en-US" sz="1700" dirty="0">
                <a:solidFill>
                  <a:schemeClr val="bg1"/>
                </a:solidFill>
                <a:latin typeface="ＭＳ Ｐゴシック" panose="020B0600070205080204" pitchFamily="50" charset="-128"/>
                <a:cs typeface="Meiryo UI" pitchFamily="50" charset="-128"/>
              </a:rPr>
              <a:t>）</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9" name="図 8">
            <a:extLst>
              <a:ext uri="{FF2B5EF4-FFF2-40B4-BE49-F238E27FC236}">
                <a16:creationId xmlns:a16="http://schemas.microsoft.com/office/drawing/2014/main" id="{E0E57029-D19F-4D5E-B218-EE86B367F5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8481" y="5043685"/>
            <a:ext cx="1974243" cy="1389156"/>
          </a:xfrm>
          <a:prstGeom prst="rect">
            <a:avLst/>
          </a:prstGeom>
        </p:spPr>
      </p:pic>
      <p:sp>
        <p:nvSpPr>
          <p:cNvPr id="24" name="テキスト ボックス 23">
            <a:extLst>
              <a:ext uri="{FF2B5EF4-FFF2-40B4-BE49-F238E27FC236}">
                <a16:creationId xmlns:a16="http://schemas.microsoft.com/office/drawing/2014/main" id="{7D5A6EEC-5509-4C58-B283-488007EF050A}"/>
              </a:ext>
            </a:extLst>
          </p:cNvPr>
          <p:cNvSpPr txBox="1"/>
          <p:nvPr/>
        </p:nvSpPr>
        <p:spPr>
          <a:xfrm>
            <a:off x="4572000" y="4565277"/>
            <a:ext cx="3634643" cy="553998"/>
          </a:xfrm>
          <a:prstGeom prst="rect">
            <a:avLst/>
          </a:prstGeom>
          <a:noFill/>
        </p:spPr>
        <p:txBody>
          <a:bodyPr wrap="square" rtlCol="0">
            <a:spAutoFit/>
          </a:bodyPr>
          <a:lstStyle/>
          <a:p>
            <a:pPr algn="ctr"/>
            <a:r>
              <a:rPr kumimoji="1" lang="ja-JP" altLang="en-US" sz="1500" dirty="0">
                <a:solidFill>
                  <a:schemeClr val="bg1"/>
                </a:solidFill>
                <a:latin typeface="ＭＳ Ｐゴシック" pitchFamily="50" charset="-128"/>
                <a:cs typeface="Meiryo UI" pitchFamily="50" charset="-128"/>
              </a:rPr>
              <a:t>ある工場で発生する不良品の数</a:t>
            </a:r>
            <a:endParaRPr kumimoji="1" lang="en-US" altLang="ja-JP" sz="1500" dirty="0">
              <a:solidFill>
                <a:schemeClr val="bg1"/>
              </a:solidFill>
              <a:latin typeface="ＭＳ Ｐゴシック" pitchFamily="50" charset="-128"/>
              <a:cs typeface="Meiryo UI" pitchFamily="50" charset="-128"/>
            </a:endParaRPr>
          </a:p>
          <a:p>
            <a:pPr algn="ctr"/>
            <a:r>
              <a:rPr kumimoji="1" lang="ja-JP" altLang="en-US" sz="1500" dirty="0">
                <a:solidFill>
                  <a:schemeClr val="bg1"/>
                </a:solidFill>
                <a:latin typeface="ＭＳ Ｐゴシック" pitchFamily="50" charset="-128"/>
                <a:cs typeface="Meiryo UI" pitchFamily="50" charset="-128"/>
              </a:rPr>
              <a:t>（製造数はとても多いが滅多に発生しない）</a:t>
            </a:r>
            <a:endParaRPr kumimoji="1" lang="ja-JP" altLang="en-US" sz="1500" dirty="0">
              <a:solidFill>
                <a:schemeClr val="bg1"/>
              </a:solidFill>
              <a:latin typeface="ＭＳ Ｐゴシック" pitchFamily="50" charset="-128"/>
              <a:ea typeface="ＭＳ Ｐゴシック" pitchFamily="50" charset="-128"/>
              <a:cs typeface="Meiryo UI" pitchFamily="50" charset="-128"/>
            </a:endParaRPr>
          </a:p>
        </p:txBody>
      </p:sp>
    </p:spTree>
    <p:extLst>
      <p:ext uri="{BB962C8B-B14F-4D97-AF65-F5344CB8AC3E}">
        <p14:creationId xmlns:p14="http://schemas.microsoft.com/office/powerpoint/2010/main" val="311428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0" grpId="0"/>
      <p:bldP spid="22" grpId="0"/>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99F6C-3317-44A4-A8CD-514119947BB2}"/>
              </a:ext>
            </a:extLst>
          </p:cNvPr>
          <p:cNvSpPr>
            <a:spLocks noGrp="1"/>
          </p:cNvSpPr>
          <p:nvPr>
            <p:ph type="title"/>
          </p:nvPr>
        </p:nvSpPr>
        <p:spPr/>
        <p:txBody>
          <a:bodyPr/>
          <a:lstStyle/>
          <a:p>
            <a:r>
              <a:rPr kumimoji="1" lang="ja-JP" altLang="en-US" sz="3500" dirty="0"/>
              <a:t>事例　地震の起こる確率を</a:t>
            </a:r>
            <a:br>
              <a:rPr kumimoji="1" lang="en-US" altLang="ja-JP" sz="3500" dirty="0"/>
            </a:br>
            <a:r>
              <a:rPr kumimoji="1" lang="ja-JP" altLang="en-US" sz="3500" dirty="0"/>
              <a:t>ポアソン分布で予測</a:t>
            </a:r>
          </a:p>
        </p:txBody>
      </p:sp>
      <p:sp>
        <p:nvSpPr>
          <p:cNvPr id="3" name="コンテンツ プレースホルダー 2">
            <a:extLst>
              <a:ext uri="{FF2B5EF4-FFF2-40B4-BE49-F238E27FC236}">
                <a16:creationId xmlns:a16="http://schemas.microsoft.com/office/drawing/2014/main" id="{1135170B-5F21-4F50-8726-6C31298D1945}"/>
              </a:ext>
            </a:extLst>
          </p:cNvPr>
          <p:cNvSpPr>
            <a:spLocks noGrp="1"/>
          </p:cNvSpPr>
          <p:nvPr>
            <p:ph idx="1"/>
          </p:nvPr>
        </p:nvSpPr>
        <p:spPr>
          <a:xfrm>
            <a:off x="696719" y="1929557"/>
            <a:ext cx="7846640" cy="1443608"/>
          </a:xfrm>
        </p:spPr>
        <p:txBody>
          <a:bodyPr/>
          <a:lstStyle/>
          <a:p>
            <a:pPr algn="just"/>
            <a:r>
              <a:rPr lang="en-US" altLang="ja-JP" sz="2500" dirty="0"/>
              <a:t>2006</a:t>
            </a:r>
            <a:r>
              <a:rPr lang="ja-JP" altLang="en-US" sz="2500" dirty="0"/>
              <a:t>年からの</a:t>
            </a:r>
            <a:r>
              <a:rPr lang="en-US" altLang="ja-JP" sz="2500" dirty="0"/>
              <a:t>5</a:t>
            </a:r>
            <a:r>
              <a:rPr lang="ja-JP" altLang="en-US" sz="2500" dirty="0"/>
              <a:t>年間で</a:t>
            </a:r>
            <a:r>
              <a:rPr lang="en-US" altLang="ja-JP" sz="2500" dirty="0"/>
              <a:t>M7</a:t>
            </a:r>
            <a:r>
              <a:rPr lang="ja-JP" altLang="en-US" sz="2500" dirty="0"/>
              <a:t>以上の地震は</a:t>
            </a:r>
            <a:r>
              <a:rPr lang="en-US" altLang="ja-JP" sz="2500" dirty="0"/>
              <a:t>7</a:t>
            </a:r>
            <a:r>
              <a:rPr lang="ja-JP" altLang="en-US" sz="2500" dirty="0"/>
              <a:t>回発生している（</a:t>
            </a:r>
            <a:r>
              <a:rPr lang="en-US" altLang="ja-JP" sz="2500" dirty="0"/>
              <a:t>1.4</a:t>
            </a:r>
            <a:r>
              <a:rPr lang="ja-JP" altLang="en-US" sz="2500" dirty="0"/>
              <a:t>回</a:t>
            </a:r>
            <a:r>
              <a:rPr lang="en-US" altLang="ja-JP" sz="2500" dirty="0"/>
              <a:t>/</a:t>
            </a:r>
            <a:r>
              <a:rPr lang="ja-JP" altLang="en-US" sz="2500" dirty="0"/>
              <a:t>年）。今日から</a:t>
            </a:r>
            <a:r>
              <a:rPr lang="en-US" altLang="ja-JP" sz="2500" dirty="0"/>
              <a:t>3</a:t>
            </a:r>
            <a:r>
              <a:rPr lang="ja-JP" altLang="en-US" sz="2500" dirty="0"/>
              <a:t>日の間に</a:t>
            </a:r>
            <a:r>
              <a:rPr lang="en-US" altLang="ja-JP" sz="2500" dirty="0"/>
              <a:t>M7</a:t>
            </a:r>
            <a:r>
              <a:rPr lang="ja-JP" altLang="en-US" sz="2500" dirty="0"/>
              <a:t>以上の地震が</a:t>
            </a:r>
            <a:r>
              <a:rPr lang="en-US" altLang="ja-JP" sz="2500" dirty="0"/>
              <a:t>1</a:t>
            </a:r>
            <a:r>
              <a:rPr lang="ja-JP" altLang="en-US" sz="2500" dirty="0"/>
              <a:t>回だけ起きる確率は？</a:t>
            </a:r>
            <a:endParaRPr kumimoji="1" lang="ja-JP" altLang="en-US" sz="2500" dirty="0"/>
          </a:p>
        </p:txBody>
      </p:sp>
      <p:graphicFrame>
        <p:nvGraphicFramePr>
          <p:cNvPr id="4" name="オブジェクト 3">
            <a:extLst>
              <a:ext uri="{FF2B5EF4-FFF2-40B4-BE49-F238E27FC236}">
                <a16:creationId xmlns:a16="http://schemas.microsoft.com/office/drawing/2014/main" id="{00C06683-C442-4704-96C4-05977F7DA7CA}"/>
              </a:ext>
            </a:extLst>
          </p:cNvPr>
          <p:cNvGraphicFramePr>
            <a:graphicFrameLocks noChangeAspect="1"/>
          </p:cNvGraphicFramePr>
          <p:nvPr>
            <p:extLst>
              <p:ext uri="{D42A27DB-BD31-4B8C-83A1-F6EECF244321}">
                <p14:modId xmlns:p14="http://schemas.microsoft.com/office/powerpoint/2010/main" val="2398761056"/>
              </p:ext>
            </p:extLst>
          </p:nvPr>
        </p:nvGraphicFramePr>
        <p:xfrm>
          <a:off x="2087563" y="4843463"/>
          <a:ext cx="5064125" cy="828675"/>
        </p:xfrm>
        <a:graphic>
          <a:graphicData uri="http://schemas.openxmlformats.org/presentationml/2006/ole">
            <mc:AlternateContent xmlns:mc="http://schemas.openxmlformats.org/markup-compatibility/2006">
              <mc:Choice xmlns:v="urn:schemas-microsoft-com:vml" Requires="v">
                <p:oleObj spid="_x0000_s15376" name="Equation" r:id="rId3" imgW="2565360" imgH="419040" progId="Equation.DSMT4">
                  <p:embed/>
                </p:oleObj>
              </mc:Choice>
              <mc:Fallback>
                <p:oleObj name="Equation" r:id="rId3" imgW="2565360" imgH="419040" progId="Equation.DSMT4">
                  <p:embed/>
                  <p:pic>
                    <p:nvPicPr>
                      <p:cNvPr id="7" name="オブジェクト 6">
                        <a:extLst>
                          <a:ext uri="{FF2B5EF4-FFF2-40B4-BE49-F238E27FC236}">
                            <a16:creationId xmlns:a16="http://schemas.microsoft.com/office/drawing/2014/main" id="{AFE448F5-7BE4-452B-B89C-19B3DBD6D3F3}"/>
                          </a:ext>
                        </a:extLst>
                      </p:cNvPr>
                      <p:cNvPicPr/>
                      <p:nvPr/>
                    </p:nvPicPr>
                    <p:blipFill>
                      <a:blip r:embed="rId4"/>
                      <a:stretch>
                        <a:fillRect/>
                      </a:stretch>
                    </p:blipFill>
                    <p:spPr>
                      <a:xfrm>
                        <a:off x="2087563" y="4843463"/>
                        <a:ext cx="5064125" cy="828675"/>
                      </a:xfrm>
                      <a:prstGeom prst="rect">
                        <a:avLst/>
                      </a:prstGeom>
                    </p:spPr>
                  </p:pic>
                </p:oleObj>
              </mc:Fallback>
            </mc:AlternateContent>
          </a:graphicData>
        </a:graphic>
      </p:graphicFrame>
      <p:sp>
        <p:nvSpPr>
          <p:cNvPr id="5" name="正方形/長方形 4">
            <a:extLst>
              <a:ext uri="{FF2B5EF4-FFF2-40B4-BE49-F238E27FC236}">
                <a16:creationId xmlns:a16="http://schemas.microsoft.com/office/drawing/2014/main" id="{4C31EBAA-9199-496F-9DF6-9D64C67760B4}"/>
              </a:ext>
            </a:extLst>
          </p:cNvPr>
          <p:cNvSpPr/>
          <p:nvPr/>
        </p:nvSpPr>
        <p:spPr>
          <a:xfrm>
            <a:off x="1819274" y="5805264"/>
            <a:ext cx="5328592" cy="400110"/>
          </a:xfrm>
          <a:prstGeom prst="rect">
            <a:avLst/>
          </a:prstGeom>
          <a:solidFill>
            <a:srgbClr val="00B050"/>
          </a:solidFill>
        </p:spPr>
        <p:txBody>
          <a:bodyPr wrap="square">
            <a:spAutoFit/>
          </a:bodyPr>
          <a:lstStyle/>
          <a:p>
            <a:r>
              <a:rPr lang="en-US" altLang="ja-JP" sz="2000" dirty="0">
                <a:solidFill>
                  <a:srgbClr val="FFFFFF"/>
                </a:solidFill>
                <a:latin typeface="ＭＳ Ｐゴシック" panose="020B0600070205080204" pitchFamily="50" charset="-128"/>
                <a:ea typeface="ＭＳ Ｐゴシック" panose="020B0600070205080204" pitchFamily="50" charset="-128"/>
              </a:rPr>
              <a:t>Excel</a:t>
            </a:r>
            <a:r>
              <a:rPr lang="ja-JP" altLang="en-US" sz="2000" dirty="0">
                <a:solidFill>
                  <a:srgbClr val="FFFFFF"/>
                </a:solidFill>
                <a:latin typeface="ＭＳ Ｐゴシック" panose="020B0600070205080204" pitchFamily="50" charset="-128"/>
                <a:ea typeface="ＭＳ Ｐゴシック" panose="020B0600070205080204" pitchFamily="50" charset="-128"/>
              </a:rPr>
              <a:t>関数</a:t>
            </a:r>
            <a:r>
              <a:rPr lang="en-US" altLang="ja-JP" sz="2000" dirty="0">
                <a:solidFill>
                  <a:srgbClr val="FFFFFF"/>
                </a:solidFill>
                <a:latin typeface="ＭＳ Ｐゴシック" panose="020B0600070205080204" pitchFamily="50" charset="-128"/>
                <a:ea typeface="ＭＳ Ｐゴシック" panose="020B0600070205080204" pitchFamily="50" charset="-128"/>
              </a:rPr>
              <a:t>=POISSON.DIST(1,3*1.4/365,FALSE)</a:t>
            </a:r>
            <a:endParaRPr lang="ja-JP" altLang="en-US" sz="2000" dirty="0">
              <a:solidFill>
                <a:srgbClr val="FFFFFF"/>
              </a:solidFill>
              <a:latin typeface="ＭＳ Ｐゴシック" panose="020B0600070205080204" pitchFamily="50" charset="-128"/>
              <a:ea typeface="ＭＳ Ｐゴシック" panose="020B0600070205080204" pitchFamily="50" charset="-128"/>
            </a:endParaRPr>
          </a:p>
        </p:txBody>
      </p:sp>
      <p:sp>
        <p:nvSpPr>
          <p:cNvPr id="6" name="コンテンツ プレースホルダー 2">
            <a:extLst>
              <a:ext uri="{FF2B5EF4-FFF2-40B4-BE49-F238E27FC236}">
                <a16:creationId xmlns:a16="http://schemas.microsoft.com/office/drawing/2014/main" id="{310849F9-53B1-4E9F-954D-EDA240299731}"/>
              </a:ext>
            </a:extLst>
          </p:cNvPr>
          <p:cNvSpPr txBox="1">
            <a:spLocks/>
          </p:cNvSpPr>
          <p:nvPr/>
        </p:nvSpPr>
        <p:spPr bwMode="auto">
          <a:xfrm>
            <a:off x="717784" y="3373165"/>
            <a:ext cx="6614489" cy="16498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algn="just"/>
            <a:r>
              <a:rPr lang="ja-JP" altLang="en-US" sz="2200" kern="0" dirty="0"/>
              <a:t>解：</a:t>
            </a:r>
            <a:r>
              <a:rPr lang="en-US" altLang="ja-JP" sz="2200" kern="0" dirty="0"/>
              <a:t>1</a:t>
            </a:r>
            <a:r>
              <a:rPr lang="ja-JP" altLang="en-US" sz="2200" kern="0" dirty="0"/>
              <a:t>日で</a:t>
            </a:r>
            <a:r>
              <a:rPr lang="en-US" altLang="ja-JP" sz="2200" kern="0" dirty="0"/>
              <a:t>1</a:t>
            </a:r>
            <a:r>
              <a:rPr lang="ja-JP" altLang="en-US" sz="2200" kern="0" dirty="0"/>
              <a:t>回の試行とすると</a:t>
            </a:r>
            <a:r>
              <a:rPr lang="en-US" altLang="ja-JP" sz="2200" kern="0" dirty="0"/>
              <a:t>n=3</a:t>
            </a:r>
            <a:r>
              <a:rPr lang="ja-JP" altLang="en-US" sz="2200" kern="0" dirty="0" err="1"/>
              <a:t>，</a:t>
            </a:r>
            <a:r>
              <a:rPr lang="ja-JP" altLang="en-US" sz="2200" kern="0" dirty="0"/>
              <a:t>地震の確率</a:t>
            </a:r>
            <a:r>
              <a:rPr lang="en-US" altLang="ja-JP" sz="2200" kern="0" dirty="0"/>
              <a:t>p</a:t>
            </a:r>
            <a:r>
              <a:rPr lang="ja-JP" altLang="en-US" sz="2200" kern="0" dirty="0"/>
              <a:t>は</a:t>
            </a:r>
            <a:r>
              <a:rPr lang="en-US" altLang="ja-JP" sz="2200" kern="0" dirty="0"/>
              <a:t>1.4/365</a:t>
            </a:r>
            <a:r>
              <a:rPr lang="ja-JP" altLang="en-US" sz="2200" kern="0" dirty="0"/>
              <a:t>で</a:t>
            </a:r>
            <a:r>
              <a:rPr lang="en-US" altLang="ja-JP" sz="2200" kern="0" dirty="0"/>
              <a:t>0.0038</a:t>
            </a:r>
            <a:r>
              <a:rPr lang="ja-JP" altLang="en-US" sz="2200" kern="0" dirty="0"/>
              <a:t>となるので，平均となる</a:t>
            </a:r>
            <a:r>
              <a:rPr lang="en-US" altLang="ja-JP" sz="2200" kern="0" dirty="0"/>
              <a:t>λ</a:t>
            </a:r>
            <a:r>
              <a:rPr lang="ja-JP" altLang="en-US" sz="2200" kern="0" dirty="0"/>
              <a:t>は，その積である</a:t>
            </a:r>
            <a:r>
              <a:rPr lang="en-US" altLang="ja-JP" sz="2200" kern="0" dirty="0"/>
              <a:t>0.0115</a:t>
            </a:r>
            <a:r>
              <a:rPr lang="ja-JP" altLang="en-US" sz="2200" kern="0" dirty="0"/>
              <a:t>です。よって，</a:t>
            </a:r>
            <a:r>
              <a:rPr lang="en-US" altLang="ja-JP" sz="2200" kern="0" dirty="0"/>
              <a:t>1</a:t>
            </a:r>
            <a:r>
              <a:rPr lang="ja-JP" altLang="en-US" sz="2200" kern="0" dirty="0"/>
              <a:t>回だけ地震（</a:t>
            </a:r>
            <a:r>
              <a:rPr lang="en-US" altLang="ja-JP" sz="2200" kern="0" dirty="0"/>
              <a:t>x=1</a:t>
            </a:r>
            <a:r>
              <a:rPr lang="ja-JP" altLang="en-US" sz="2200" kern="0" dirty="0"/>
              <a:t>）が起こる確率</a:t>
            </a:r>
            <a:r>
              <a:rPr lang="en-US" altLang="ja-JP" sz="2200" kern="0" dirty="0"/>
              <a:t>P(1)</a:t>
            </a:r>
            <a:r>
              <a:rPr lang="ja-JP" altLang="en-US" sz="2200" kern="0" dirty="0"/>
              <a:t>は，以下のように</a:t>
            </a:r>
            <a:r>
              <a:rPr lang="en-US" altLang="ja-JP" sz="2200" kern="0" dirty="0"/>
              <a:t>1.137</a:t>
            </a:r>
            <a:r>
              <a:rPr lang="ja-JP" altLang="en-US" sz="2200" kern="0" dirty="0"/>
              <a:t>％となります。</a:t>
            </a:r>
          </a:p>
        </p:txBody>
      </p:sp>
      <p:sp>
        <p:nvSpPr>
          <p:cNvPr id="8" name="テキスト ボックス 7">
            <a:extLst>
              <a:ext uri="{FF2B5EF4-FFF2-40B4-BE49-F238E27FC236}">
                <a16:creationId xmlns:a16="http://schemas.microsoft.com/office/drawing/2014/main" id="{E8DF3949-4E11-4E82-9AF4-86ECE0AFA52F}"/>
              </a:ext>
            </a:extLst>
          </p:cNvPr>
          <p:cNvSpPr txBox="1"/>
          <p:nvPr/>
        </p:nvSpPr>
        <p:spPr>
          <a:xfrm>
            <a:off x="5185393" y="3077121"/>
            <a:ext cx="3597460"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本当はもっと試行が多い場合に適している</a:t>
            </a:r>
          </a:p>
        </p:txBody>
      </p:sp>
      <p:cxnSp>
        <p:nvCxnSpPr>
          <p:cNvPr id="10" name="コネクタ: 曲線 9">
            <a:extLst>
              <a:ext uri="{FF2B5EF4-FFF2-40B4-BE49-F238E27FC236}">
                <a16:creationId xmlns:a16="http://schemas.microsoft.com/office/drawing/2014/main" id="{BBB35C20-FAFF-40E8-A3E4-5868A1102746}"/>
              </a:ext>
            </a:extLst>
          </p:cNvPr>
          <p:cNvCxnSpPr>
            <a:cxnSpLocks/>
          </p:cNvCxnSpPr>
          <p:nvPr/>
        </p:nvCxnSpPr>
        <p:spPr>
          <a:xfrm rot="10800000" flipV="1">
            <a:off x="5001144" y="3283524"/>
            <a:ext cx="218928" cy="205568"/>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BA7D6692-6842-466C-B24A-2AD8D0D6D5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9236" y="3801830"/>
            <a:ext cx="1339670" cy="952422"/>
          </a:xfrm>
          <a:prstGeom prst="rect">
            <a:avLst/>
          </a:prstGeom>
        </p:spPr>
      </p:pic>
    </p:spTree>
    <p:extLst>
      <p:ext uri="{BB962C8B-B14F-4D97-AF65-F5344CB8AC3E}">
        <p14:creationId xmlns:p14="http://schemas.microsoft.com/office/powerpoint/2010/main" val="28284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F76B4-57A3-49C6-8515-AAA729092ECF}"/>
              </a:ext>
            </a:extLst>
          </p:cNvPr>
          <p:cNvSpPr>
            <a:spLocks noGrp="1"/>
          </p:cNvSpPr>
          <p:nvPr>
            <p:ph type="title"/>
          </p:nvPr>
        </p:nvSpPr>
        <p:spPr/>
        <p:txBody>
          <a:bodyPr/>
          <a:lstStyle/>
          <a:p>
            <a:r>
              <a:rPr kumimoji="1" lang="ja-JP" altLang="en-US" sz="3500" dirty="0"/>
              <a:t>本章で学んだ確率分布との関係</a:t>
            </a:r>
          </a:p>
        </p:txBody>
      </p:sp>
      <p:pic>
        <p:nvPicPr>
          <p:cNvPr id="4" name="図 3">
            <a:extLst>
              <a:ext uri="{FF2B5EF4-FFF2-40B4-BE49-F238E27FC236}">
                <a16:creationId xmlns:a16="http://schemas.microsoft.com/office/drawing/2014/main" id="{97E4A772-6F1B-4E98-917C-7A14AAF01FE1}"/>
              </a:ext>
            </a:extLst>
          </p:cNvPr>
          <p:cNvPicPr>
            <a:picLocks noChangeAspect="1"/>
          </p:cNvPicPr>
          <p:nvPr/>
        </p:nvPicPr>
        <p:blipFill>
          <a:blip r:embed="rId2"/>
          <a:stretch>
            <a:fillRect/>
          </a:stretch>
        </p:blipFill>
        <p:spPr>
          <a:xfrm>
            <a:off x="1265948" y="3021002"/>
            <a:ext cx="1939955" cy="1454966"/>
          </a:xfrm>
          <a:prstGeom prst="rect">
            <a:avLst/>
          </a:prstGeom>
        </p:spPr>
      </p:pic>
      <p:sp>
        <p:nvSpPr>
          <p:cNvPr id="5" name="テキスト ボックス 4">
            <a:extLst>
              <a:ext uri="{FF2B5EF4-FFF2-40B4-BE49-F238E27FC236}">
                <a16:creationId xmlns:a16="http://schemas.microsoft.com/office/drawing/2014/main" id="{9F668627-B88C-40D5-B22C-7025B387A6AC}"/>
              </a:ext>
            </a:extLst>
          </p:cNvPr>
          <p:cNvSpPr txBox="1"/>
          <p:nvPr/>
        </p:nvSpPr>
        <p:spPr>
          <a:xfrm>
            <a:off x="1534262" y="2390060"/>
            <a:ext cx="1284326" cy="630942"/>
          </a:xfrm>
          <a:prstGeom prst="rect">
            <a:avLst/>
          </a:prstGeom>
          <a:solidFill>
            <a:srgbClr val="005A9E"/>
          </a:solidFill>
        </p:spPr>
        <p:txBody>
          <a:bodyPr wrap="none" rtlCol="0">
            <a:spAutoFit/>
          </a:bodyPr>
          <a:lstStyle/>
          <a:p>
            <a:pPr algn="ctr"/>
            <a:r>
              <a:rPr kumimoji="1" lang="ja-JP" altLang="en-US" sz="2000" dirty="0">
                <a:solidFill>
                  <a:schemeClr val="bg1"/>
                </a:solidFill>
              </a:rPr>
              <a:t>二項分布</a:t>
            </a:r>
            <a:endParaRPr kumimoji="1" lang="en-US" altLang="ja-JP" sz="2000" dirty="0">
              <a:solidFill>
                <a:schemeClr val="bg1"/>
              </a:solidFill>
            </a:endParaRPr>
          </a:p>
          <a:p>
            <a:pPr algn="ctr"/>
            <a:r>
              <a:rPr kumimoji="1" lang="ja-JP" altLang="en-US" sz="1500" dirty="0">
                <a:solidFill>
                  <a:schemeClr val="bg1"/>
                </a:solidFill>
              </a:rPr>
              <a:t>（</a:t>
            </a:r>
            <a:r>
              <a:rPr kumimoji="1" lang="en-US" altLang="ja-JP" sz="1500" i="1" dirty="0">
                <a:solidFill>
                  <a:schemeClr val="bg1"/>
                </a:solidFill>
              </a:rPr>
              <a:t>n</a:t>
            </a:r>
            <a:r>
              <a:rPr kumimoji="1" lang="en-US" altLang="ja-JP" sz="1500" dirty="0">
                <a:solidFill>
                  <a:schemeClr val="bg1"/>
                </a:solidFill>
              </a:rPr>
              <a:t>=10, </a:t>
            </a:r>
            <a:r>
              <a:rPr kumimoji="1" lang="en-US" altLang="ja-JP" sz="1500" i="1" dirty="0">
                <a:solidFill>
                  <a:schemeClr val="bg1"/>
                </a:solidFill>
              </a:rPr>
              <a:t>p</a:t>
            </a:r>
            <a:r>
              <a:rPr kumimoji="1" lang="en-US" altLang="ja-JP" sz="1500" dirty="0">
                <a:solidFill>
                  <a:schemeClr val="bg1"/>
                </a:solidFill>
              </a:rPr>
              <a:t>=0.5)</a:t>
            </a:r>
            <a:endParaRPr kumimoji="1" lang="ja-JP" altLang="en-US" sz="1500" dirty="0">
              <a:solidFill>
                <a:schemeClr val="bg1"/>
              </a:solidFill>
            </a:endParaRPr>
          </a:p>
        </p:txBody>
      </p:sp>
      <p:pic>
        <p:nvPicPr>
          <p:cNvPr id="6" name="図 5">
            <a:extLst>
              <a:ext uri="{FF2B5EF4-FFF2-40B4-BE49-F238E27FC236}">
                <a16:creationId xmlns:a16="http://schemas.microsoft.com/office/drawing/2014/main" id="{FD78EB10-490D-4B6A-A865-87BBCE06DD23}"/>
              </a:ext>
            </a:extLst>
          </p:cNvPr>
          <p:cNvPicPr>
            <a:picLocks noChangeAspect="1"/>
          </p:cNvPicPr>
          <p:nvPr/>
        </p:nvPicPr>
        <p:blipFill>
          <a:blip r:embed="rId3"/>
          <a:stretch>
            <a:fillRect/>
          </a:stretch>
        </p:blipFill>
        <p:spPr>
          <a:xfrm>
            <a:off x="4713181" y="2159429"/>
            <a:ext cx="2104292" cy="1578219"/>
          </a:xfrm>
          <a:prstGeom prst="rect">
            <a:avLst/>
          </a:prstGeom>
        </p:spPr>
      </p:pic>
      <p:sp>
        <p:nvSpPr>
          <p:cNvPr id="7" name="テキスト ボックス 6">
            <a:extLst>
              <a:ext uri="{FF2B5EF4-FFF2-40B4-BE49-F238E27FC236}">
                <a16:creationId xmlns:a16="http://schemas.microsoft.com/office/drawing/2014/main" id="{E523AACB-2B3F-40A4-958B-4B46D9BB9492}"/>
              </a:ext>
            </a:extLst>
          </p:cNvPr>
          <p:cNvSpPr txBox="1"/>
          <p:nvPr/>
        </p:nvSpPr>
        <p:spPr>
          <a:xfrm>
            <a:off x="6839876" y="2161206"/>
            <a:ext cx="1210588" cy="630942"/>
          </a:xfrm>
          <a:prstGeom prst="rect">
            <a:avLst/>
          </a:prstGeom>
          <a:solidFill>
            <a:srgbClr val="005A9E"/>
          </a:solidFill>
        </p:spPr>
        <p:txBody>
          <a:bodyPr wrap="none" rtlCol="0">
            <a:spAutoFit/>
          </a:bodyPr>
          <a:lstStyle/>
          <a:p>
            <a:pPr algn="ctr"/>
            <a:r>
              <a:rPr kumimoji="1" lang="ja-JP" altLang="en-US" sz="2000" dirty="0">
                <a:solidFill>
                  <a:schemeClr val="bg1"/>
                </a:solidFill>
              </a:rPr>
              <a:t>正規分布</a:t>
            </a:r>
            <a:endParaRPr kumimoji="1" lang="en-US" altLang="ja-JP" sz="2000" dirty="0">
              <a:solidFill>
                <a:schemeClr val="bg1"/>
              </a:solidFill>
            </a:endParaRPr>
          </a:p>
          <a:p>
            <a:pPr algn="ctr"/>
            <a:r>
              <a:rPr kumimoji="1" lang="ja-JP" altLang="en-US" sz="1500" dirty="0">
                <a:solidFill>
                  <a:schemeClr val="bg1"/>
                </a:solidFill>
              </a:rPr>
              <a:t>（</a:t>
            </a:r>
            <a:r>
              <a:rPr kumimoji="1" lang="en-US" altLang="ja-JP" sz="1500" i="1" dirty="0">
                <a:solidFill>
                  <a:schemeClr val="bg1"/>
                </a:solidFill>
              </a:rPr>
              <a:t>μ</a:t>
            </a:r>
            <a:r>
              <a:rPr kumimoji="1" lang="en-US" altLang="ja-JP" sz="1500" dirty="0">
                <a:solidFill>
                  <a:schemeClr val="bg1"/>
                </a:solidFill>
              </a:rPr>
              <a:t>=0</a:t>
            </a:r>
            <a:r>
              <a:rPr lang="en-US" altLang="ja-JP" sz="1500" dirty="0">
                <a:solidFill>
                  <a:schemeClr val="bg1"/>
                </a:solidFill>
              </a:rPr>
              <a:t>, </a:t>
            </a:r>
            <a:r>
              <a:rPr lang="en-US" altLang="ja-JP" sz="1500" i="1" dirty="0">
                <a:solidFill>
                  <a:schemeClr val="bg1"/>
                </a:solidFill>
              </a:rPr>
              <a:t>σ</a:t>
            </a:r>
            <a:r>
              <a:rPr lang="en-US" altLang="ja-JP" sz="1500" baseline="30000" dirty="0">
                <a:solidFill>
                  <a:schemeClr val="bg1"/>
                </a:solidFill>
              </a:rPr>
              <a:t>2</a:t>
            </a:r>
            <a:r>
              <a:rPr lang="en-US" altLang="ja-JP" sz="1500" dirty="0">
                <a:solidFill>
                  <a:schemeClr val="bg1"/>
                </a:solidFill>
              </a:rPr>
              <a:t>=1</a:t>
            </a:r>
            <a:r>
              <a:rPr lang="ja-JP" altLang="en-US" sz="1500" dirty="0">
                <a:solidFill>
                  <a:schemeClr val="bg1"/>
                </a:solidFill>
              </a:rPr>
              <a:t>）</a:t>
            </a:r>
            <a:endParaRPr lang="en-US" altLang="ja-JP" sz="1500" dirty="0">
              <a:solidFill>
                <a:schemeClr val="bg1"/>
              </a:solidFill>
            </a:endParaRPr>
          </a:p>
        </p:txBody>
      </p:sp>
      <p:pic>
        <p:nvPicPr>
          <p:cNvPr id="8" name="図 7">
            <a:extLst>
              <a:ext uri="{FF2B5EF4-FFF2-40B4-BE49-F238E27FC236}">
                <a16:creationId xmlns:a16="http://schemas.microsoft.com/office/drawing/2014/main" id="{3BD0E6F8-1F3F-450C-923E-03D7EE511DD0}"/>
              </a:ext>
            </a:extLst>
          </p:cNvPr>
          <p:cNvPicPr>
            <a:picLocks noChangeAspect="1"/>
          </p:cNvPicPr>
          <p:nvPr/>
        </p:nvPicPr>
        <p:blipFill>
          <a:blip r:embed="rId4"/>
          <a:stretch>
            <a:fillRect/>
          </a:stretch>
        </p:blipFill>
        <p:spPr>
          <a:xfrm>
            <a:off x="4722047" y="4732860"/>
            <a:ext cx="2000087" cy="1500065"/>
          </a:xfrm>
          <a:prstGeom prst="rect">
            <a:avLst/>
          </a:prstGeom>
        </p:spPr>
      </p:pic>
      <p:sp>
        <p:nvSpPr>
          <p:cNvPr id="9" name="テキスト ボックス 8">
            <a:extLst>
              <a:ext uri="{FF2B5EF4-FFF2-40B4-BE49-F238E27FC236}">
                <a16:creationId xmlns:a16="http://schemas.microsoft.com/office/drawing/2014/main" id="{9CA0204D-EAF6-4731-BA87-D9707F1F08BC}"/>
              </a:ext>
            </a:extLst>
          </p:cNvPr>
          <p:cNvSpPr txBox="1"/>
          <p:nvPr/>
        </p:nvSpPr>
        <p:spPr>
          <a:xfrm>
            <a:off x="6722134" y="4739838"/>
            <a:ext cx="1601721" cy="630942"/>
          </a:xfrm>
          <a:prstGeom prst="rect">
            <a:avLst/>
          </a:prstGeom>
          <a:solidFill>
            <a:srgbClr val="005A9E"/>
          </a:solidFill>
        </p:spPr>
        <p:txBody>
          <a:bodyPr wrap="none" rtlCol="0">
            <a:spAutoFit/>
          </a:bodyPr>
          <a:lstStyle/>
          <a:p>
            <a:pPr algn="ctr"/>
            <a:r>
              <a:rPr kumimoji="1" lang="ja-JP" altLang="en-US" sz="2000" dirty="0">
                <a:solidFill>
                  <a:schemeClr val="bg1"/>
                </a:solidFill>
              </a:rPr>
              <a:t>ポアソン分布</a:t>
            </a:r>
            <a:endParaRPr kumimoji="1" lang="en-US" altLang="ja-JP" sz="2000" dirty="0">
              <a:solidFill>
                <a:schemeClr val="bg1"/>
              </a:solidFill>
            </a:endParaRPr>
          </a:p>
          <a:p>
            <a:pPr algn="ctr"/>
            <a:r>
              <a:rPr kumimoji="1" lang="en-US" altLang="ja-JP" sz="1500" dirty="0">
                <a:solidFill>
                  <a:schemeClr val="bg1"/>
                </a:solidFill>
              </a:rPr>
              <a:t>(λ=</a:t>
            </a:r>
            <a:r>
              <a:rPr kumimoji="1" lang="en-US" altLang="ja-JP" sz="1500" i="1" dirty="0">
                <a:solidFill>
                  <a:schemeClr val="bg1"/>
                </a:solidFill>
                <a:latin typeface="Times New Roman" panose="02020603050405020304" pitchFamily="18" charset="0"/>
                <a:cs typeface="Times New Roman" panose="02020603050405020304" pitchFamily="18" charset="0"/>
              </a:rPr>
              <a:t>np</a:t>
            </a:r>
            <a:r>
              <a:rPr kumimoji="1" lang="en-US" altLang="ja-JP" sz="1500" dirty="0">
                <a:solidFill>
                  <a:schemeClr val="bg1"/>
                </a:solidFill>
              </a:rPr>
              <a:t>=5)</a:t>
            </a:r>
            <a:endParaRPr kumimoji="1" lang="ja-JP" altLang="en-US" sz="1500" dirty="0">
              <a:solidFill>
                <a:schemeClr val="bg1"/>
              </a:solidFill>
            </a:endParaRPr>
          </a:p>
        </p:txBody>
      </p:sp>
      <p:cxnSp>
        <p:nvCxnSpPr>
          <p:cNvPr id="10" name="直線矢印コネクタ 9">
            <a:extLst>
              <a:ext uri="{FF2B5EF4-FFF2-40B4-BE49-F238E27FC236}">
                <a16:creationId xmlns:a16="http://schemas.microsoft.com/office/drawing/2014/main" id="{7818CB00-2603-478E-9491-EBAEFFDBC7AE}"/>
              </a:ext>
            </a:extLst>
          </p:cNvPr>
          <p:cNvCxnSpPr>
            <a:cxnSpLocks/>
          </p:cNvCxnSpPr>
          <p:nvPr/>
        </p:nvCxnSpPr>
        <p:spPr>
          <a:xfrm flipV="1">
            <a:off x="3290698" y="2784502"/>
            <a:ext cx="1388356" cy="1016248"/>
          </a:xfrm>
          <a:prstGeom prst="straightConnector1">
            <a:avLst/>
          </a:prstGeom>
          <a:ln w="952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A75EE59-6F49-42B0-A3D3-EAE557E421F4}"/>
              </a:ext>
            </a:extLst>
          </p:cNvPr>
          <p:cNvCxnSpPr>
            <a:cxnSpLocks/>
          </p:cNvCxnSpPr>
          <p:nvPr/>
        </p:nvCxnSpPr>
        <p:spPr>
          <a:xfrm>
            <a:off x="3304586" y="4179742"/>
            <a:ext cx="1364044" cy="994931"/>
          </a:xfrm>
          <a:prstGeom prst="straightConnector1">
            <a:avLst/>
          </a:prstGeom>
          <a:ln w="952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A7675803-C23F-4B70-8C8E-98B4B6B5A9B0}"/>
              </a:ext>
            </a:extLst>
          </p:cNvPr>
          <p:cNvCxnSpPr>
            <a:cxnSpLocks/>
          </p:cNvCxnSpPr>
          <p:nvPr/>
        </p:nvCxnSpPr>
        <p:spPr>
          <a:xfrm flipH="1" flipV="1">
            <a:off x="5677083" y="3804262"/>
            <a:ext cx="12478" cy="872946"/>
          </a:xfrm>
          <a:prstGeom prst="straightConnector1">
            <a:avLst/>
          </a:prstGeom>
          <a:ln w="952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6EEC460-47A1-4A5C-85C3-C00C718C5782}"/>
              </a:ext>
            </a:extLst>
          </p:cNvPr>
          <p:cNvSpPr txBox="1"/>
          <p:nvPr/>
        </p:nvSpPr>
        <p:spPr>
          <a:xfrm rot="19534119">
            <a:off x="2936379" y="2566372"/>
            <a:ext cx="1406680" cy="400110"/>
          </a:xfrm>
          <a:prstGeom prst="rect">
            <a:avLst/>
          </a:prstGeom>
          <a:noFill/>
        </p:spPr>
        <p:txBody>
          <a:bodyPr wrap="square" rtlCol="0">
            <a:spAutoFit/>
          </a:bodyPr>
          <a:lstStyle/>
          <a:p>
            <a:pPr algn="ctr"/>
            <a:r>
              <a:rPr kumimoji="1" lang="en-US" altLang="ja-JP" sz="2000" i="1" dirty="0">
                <a:solidFill>
                  <a:schemeClr val="bg1"/>
                </a:solidFill>
              </a:rPr>
              <a:t>n</a:t>
            </a:r>
            <a:r>
              <a:rPr kumimoji="1" lang="ja-JP" altLang="en-US" sz="2000" dirty="0">
                <a:solidFill>
                  <a:schemeClr val="bg1"/>
                </a:solidFill>
              </a:rPr>
              <a:t>が大</a:t>
            </a:r>
          </a:p>
        </p:txBody>
      </p:sp>
      <p:sp>
        <p:nvSpPr>
          <p:cNvPr id="14" name="テキスト ボックス 13">
            <a:extLst>
              <a:ext uri="{FF2B5EF4-FFF2-40B4-BE49-F238E27FC236}">
                <a16:creationId xmlns:a16="http://schemas.microsoft.com/office/drawing/2014/main" id="{F3567E94-9AB4-4EFF-9956-FCF48FED12D5}"/>
              </a:ext>
            </a:extLst>
          </p:cNvPr>
          <p:cNvSpPr txBox="1"/>
          <p:nvPr/>
        </p:nvSpPr>
        <p:spPr>
          <a:xfrm rot="2362707">
            <a:off x="3820367" y="4022001"/>
            <a:ext cx="825867" cy="400110"/>
          </a:xfrm>
          <a:prstGeom prst="rect">
            <a:avLst/>
          </a:prstGeom>
          <a:noFill/>
        </p:spPr>
        <p:txBody>
          <a:bodyPr wrap="none" rtlCol="0">
            <a:spAutoFit/>
          </a:bodyPr>
          <a:lstStyle/>
          <a:p>
            <a:pPr algn="ctr"/>
            <a:r>
              <a:rPr kumimoji="1" lang="en-US" altLang="ja-JP" sz="2000" i="1" dirty="0">
                <a:solidFill>
                  <a:schemeClr val="bg1"/>
                </a:solidFill>
              </a:rPr>
              <a:t>n</a:t>
            </a:r>
            <a:r>
              <a:rPr kumimoji="1" lang="ja-JP" altLang="en-US" sz="2000" dirty="0">
                <a:solidFill>
                  <a:schemeClr val="bg1"/>
                </a:solidFill>
              </a:rPr>
              <a:t>が大</a:t>
            </a:r>
          </a:p>
        </p:txBody>
      </p:sp>
      <p:sp>
        <p:nvSpPr>
          <p:cNvPr id="15" name="テキスト ボックス 14">
            <a:extLst>
              <a:ext uri="{FF2B5EF4-FFF2-40B4-BE49-F238E27FC236}">
                <a16:creationId xmlns:a16="http://schemas.microsoft.com/office/drawing/2014/main" id="{42C31E0F-813A-4C7D-8049-0889B5A6452A}"/>
              </a:ext>
            </a:extLst>
          </p:cNvPr>
          <p:cNvSpPr txBox="1"/>
          <p:nvPr/>
        </p:nvSpPr>
        <p:spPr>
          <a:xfrm>
            <a:off x="5689561" y="4111385"/>
            <a:ext cx="1515624" cy="400110"/>
          </a:xfrm>
          <a:prstGeom prst="rect">
            <a:avLst/>
          </a:prstGeom>
          <a:noFill/>
        </p:spPr>
        <p:txBody>
          <a:bodyPr wrap="square" rtlCol="0">
            <a:spAutoFit/>
          </a:bodyPr>
          <a:lstStyle/>
          <a:p>
            <a:pPr algn="ctr"/>
            <a:r>
              <a:rPr kumimoji="1" lang="en-US" altLang="ja-JP" sz="2000" dirty="0">
                <a:solidFill>
                  <a:schemeClr val="bg1"/>
                </a:solidFill>
              </a:rPr>
              <a:t>λ(=</a:t>
            </a:r>
            <a:r>
              <a:rPr kumimoji="1" lang="en-US" altLang="ja-JP" sz="2000" i="1" dirty="0">
                <a:solidFill>
                  <a:schemeClr val="bg1"/>
                </a:solidFill>
              </a:rPr>
              <a:t>np</a:t>
            </a:r>
            <a:r>
              <a:rPr kumimoji="1" lang="en-US" altLang="ja-JP" sz="2000" dirty="0">
                <a:solidFill>
                  <a:schemeClr val="bg1"/>
                </a:solidFill>
              </a:rPr>
              <a:t>)</a:t>
            </a:r>
            <a:r>
              <a:rPr kumimoji="1" lang="ja-JP" altLang="en-US" sz="2000" dirty="0">
                <a:solidFill>
                  <a:schemeClr val="bg1"/>
                </a:solidFill>
              </a:rPr>
              <a:t>が大</a:t>
            </a:r>
          </a:p>
        </p:txBody>
      </p:sp>
      <p:sp>
        <p:nvSpPr>
          <p:cNvPr id="16" name="テキスト ボックス 15">
            <a:extLst>
              <a:ext uri="{FF2B5EF4-FFF2-40B4-BE49-F238E27FC236}">
                <a16:creationId xmlns:a16="http://schemas.microsoft.com/office/drawing/2014/main" id="{A5CC162E-43BC-4F7D-B35E-A293EDE75567}"/>
              </a:ext>
            </a:extLst>
          </p:cNvPr>
          <p:cNvSpPr txBox="1"/>
          <p:nvPr/>
        </p:nvSpPr>
        <p:spPr>
          <a:xfrm rot="19534119">
            <a:off x="3124550" y="2815036"/>
            <a:ext cx="1406680" cy="400110"/>
          </a:xfrm>
          <a:prstGeom prst="rect">
            <a:avLst/>
          </a:prstGeom>
          <a:noFill/>
        </p:spPr>
        <p:txBody>
          <a:bodyPr wrap="square" rtlCol="0">
            <a:spAutoFit/>
          </a:bodyPr>
          <a:lstStyle/>
          <a:p>
            <a:pPr algn="ctr"/>
            <a:r>
              <a:rPr kumimoji="1" lang="en-US" altLang="ja-JP" sz="2000" i="1" dirty="0">
                <a:solidFill>
                  <a:schemeClr val="bg1"/>
                </a:solidFill>
              </a:rPr>
              <a:t>p</a:t>
            </a:r>
            <a:r>
              <a:rPr kumimoji="1" lang="ja-JP" altLang="en-US" sz="2000" dirty="0">
                <a:solidFill>
                  <a:schemeClr val="bg1"/>
                </a:solidFill>
              </a:rPr>
              <a:t>は普通</a:t>
            </a:r>
          </a:p>
        </p:txBody>
      </p:sp>
      <p:sp>
        <p:nvSpPr>
          <p:cNvPr id="17" name="テキスト ボックス 16">
            <a:extLst>
              <a:ext uri="{FF2B5EF4-FFF2-40B4-BE49-F238E27FC236}">
                <a16:creationId xmlns:a16="http://schemas.microsoft.com/office/drawing/2014/main" id="{E32FE20C-DEAA-43D2-A885-6260E5FBDABA}"/>
              </a:ext>
            </a:extLst>
          </p:cNvPr>
          <p:cNvSpPr txBox="1"/>
          <p:nvPr/>
        </p:nvSpPr>
        <p:spPr>
          <a:xfrm rot="2362707">
            <a:off x="3619308" y="4249221"/>
            <a:ext cx="825867" cy="400110"/>
          </a:xfrm>
          <a:prstGeom prst="rect">
            <a:avLst/>
          </a:prstGeom>
          <a:noFill/>
        </p:spPr>
        <p:txBody>
          <a:bodyPr wrap="none" rtlCol="0">
            <a:spAutoFit/>
          </a:bodyPr>
          <a:lstStyle/>
          <a:p>
            <a:pPr algn="ctr"/>
            <a:r>
              <a:rPr kumimoji="1" lang="en-US" altLang="ja-JP" sz="2000" i="1" dirty="0">
                <a:solidFill>
                  <a:schemeClr val="bg1"/>
                </a:solidFill>
                <a:cs typeface="Times New Roman" panose="02020603050405020304" pitchFamily="18" charset="0"/>
              </a:rPr>
              <a:t>p</a:t>
            </a:r>
            <a:r>
              <a:rPr kumimoji="1" lang="ja-JP" altLang="en-US" sz="2000" dirty="0">
                <a:solidFill>
                  <a:schemeClr val="bg1"/>
                </a:solidFill>
              </a:rPr>
              <a:t>が小</a:t>
            </a:r>
          </a:p>
        </p:txBody>
      </p:sp>
      <p:sp>
        <p:nvSpPr>
          <p:cNvPr id="19" name="テキスト ボックス 18">
            <a:extLst>
              <a:ext uri="{FF2B5EF4-FFF2-40B4-BE49-F238E27FC236}">
                <a16:creationId xmlns:a16="http://schemas.microsoft.com/office/drawing/2014/main" id="{C6E9314A-CEA0-482C-B205-CF2468ADD623}"/>
              </a:ext>
            </a:extLst>
          </p:cNvPr>
          <p:cNvSpPr txBox="1"/>
          <p:nvPr/>
        </p:nvSpPr>
        <p:spPr>
          <a:xfrm>
            <a:off x="6676370" y="5567569"/>
            <a:ext cx="1723550" cy="307777"/>
          </a:xfrm>
          <a:prstGeom prst="rect">
            <a:avLst/>
          </a:prstGeom>
          <a:noFill/>
        </p:spPr>
        <p:txBody>
          <a:bodyPr wrap="none" rtlCol="0">
            <a:spAutoFit/>
          </a:bodyPr>
          <a:lstStyle/>
          <a:p>
            <a:pPr algn="ctr"/>
            <a:r>
              <a:rPr kumimoji="1" lang="ja-JP" altLang="en-US" sz="1400" dirty="0">
                <a:solidFill>
                  <a:schemeClr val="bg1"/>
                </a:solidFill>
              </a:rPr>
              <a:t>非負でほぼ上限なし</a:t>
            </a:r>
          </a:p>
        </p:txBody>
      </p:sp>
      <p:sp>
        <p:nvSpPr>
          <p:cNvPr id="21" name="テキスト ボックス 20">
            <a:extLst>
              <a:ext uri="{FF2B5EF4-FFF2-40B4-BE49-F238E27FC236}">
                <a16:creationId xmlns:a16="http://schemas.microsoft.com/office/drawing/2014/main" id="{98199BA7-E8D3-4D09-A006-F9C73CF8CCDC}"/>
              </a:ext>
            </a:extLst>
          </p:cNvPr>
          <p:cNvSpPr txBox="1"/>
          <p:nvPr/>
        </p:nvSpPr>
        <p:spPr>
          <a:xfrm>
            <a:off x="1522614" y="4475968"/>
            <a:ext cx="1367682" cy="307777"/>
          </a:xfrm>
          <a:prstGeom prst="rect">
            <a:avLst/>
          </a:prstGeom>
          <a:noFill/>
        </p:spPr>
        <p:txBody>
          <a:bodyPr wrap="none" rtlCol="0">
            <a:spAutoFit/>
          </a:bodyPr>
          <a:lstStyle/>
          <a:p>
            <a:pPr algn="ctr"/>
            <a:r>
              <a:rPr kumimoji="1" lang="ja-JP" altLang="en-US" sz="1400" dirty="0">
                <a:solidFill>
                  <a:schemeClr val="bg1"/>
                </a:solidFill>
              </a:rPr>
              <a:t>非負で上限あり</a:t>
            </a:r>
            <a:endParaRPr kumimoji="1" lang="en-US" altLang="ja-JP" sz="1400" dirty="0">
              <a:solidFill>
                <a:schemeClr val="bg1"/>
              </a:solidFill>
            </a:endParaRPr>
          </a:p>
        </p:txBody>
      </p:sp>
      <p:sp>
        <p:nvSpPr>
          <p:cNvPr id="23" name="テキスト ボックス 22">
            <a:extLst>
              <a:ext uri="{FF2B5EF4-FFF2-40B4-BE49-F238E27FC236}">
                <a16:creationId xmlns:a16="http://schemas.microsoft.com/office/drawing/2014/main" id="{CFF1411C-5D25-414B-9DA3-98452EE8E7E3}"/>
              </a:ext>
            </a:extLst>
          </p:cNvPr>
          <p:cNvSpPr txBox="1"/>
          <p:nvPr/>
        </p:nvSpPr>
        <p:spPr>
          <a:xfrm>
            <a:off x="6777437" y="3228802"/>
            <a:ext cx="1491114" cy="523220"/>
          </a:xfrm>
          <a:prstGeom prst="rect">
            <a:avLst/>
          </a:prstGeom>
          <a:noFill/>
        </p:spPr>
        <p:txBody>
          <a:bodyPr wrap="none" rtlCol="0">
            <a:spAutoFit/>
          </a:bodyPr>
          <a:lstStyle/>
          <a:p>
            <a:r>
              <a:rPr kumimoji="1" lang="ja-JP" altLang="en-US" sz="1400" dirty="0">
                <a:solidFill>
                  <a:schemeClr val="bg1"/>
                </a:solidFill>
              </a:rPr>
              <a:t>連続型で</a:t>
            </a:r>
            <a:endParaRPr kumimoji="1" lang="en-US" altLang="ja-JP" sz="1400" dirty="0">
              <a:solidFill>
                <a:schemeClr val="bg1"/>
              </a:solidFill>
            </a:endParaRPr>
          </a:p>
          <a:p>
            <a:r>
              <a:rPr kumimoji="1" lang="ja-JP" altLang="en-US" sz="1400" dirty="0">
                <a:solidFill>
                  <a:schemeClr val="bg1"/>
                </a:solidFill>
              </a:rPr>
              <a:t>上限も下限もなし</a:t>
            </a:r>
          </a:p>
        </p:txBody>
      </p:sp>
      <p:sp>
        <p:nvSpPr>
          <p:cNvPr id="24" name="テキスト ボックス 23">
            <a:extLst>
              <a:ext uri="{FF2B5EF4-FFF2-40B4-BE49-F238E27FC236}">
                <a16:creationId xmlns:a16="http://schemas.microsoft.com/office/drawing/2014/main" id="{6D811814-608C-43E2-A359-19A13F03C5CD}"/>
              </a:ext>
            </a:extLst>
          </p:cNvPr>
          <p:cNvSpPr txBox="1"/>
          <p:nvPr/>
        </p:nvSpPr>
        <p:spPr>
          <a:xfrm>
            <a:off x="6676370" y="5835594"/>
            <a:ext cx="1537600" cy="307777"/>
          </a:xfrm>
          <a:prstGeom prst="rect">
            <a:avLst/>
          </a:prstGeom>
          <a:noFill/>
        </p:spPr>
        <p:txBody>
          <a:bodyPr wrap="none" rtlCol="0">
            <a:spAutoFit/>
          </a:bodyPr>
          <a:lstStyle/>
          <a:p>
            <a:pPr algn="ctr"/>
            <a:r>
              <a:rPr kumimoji="1" lang="ja-JP" altLang="en-US" sz="1400" dirty="0">
                <a:solidFill>
                  <a:schemeClr val="bg1"/>
                </a:solidFill>
              </a:rPr>
              <a:t>平均と分散が同じ</a:t>
            </a:r>
          </a:p>
        </p:txBody>
      </p:sp>
      <p:sp>
        <p:nvSpPr>
          <p:cNvPr id="30" name="テキスト ボックス 29">
            <a:extLst>
              <a:ext uri="{FF2B5EF4-FFF2-40B4-BE49-F238E27FC236}">
                <a16:creationId xmlns:a16="http://schemas.microsoft.com/office/drawing/2014/main" id="{A731720B-596A-402D-9CF1-7F44AFD73253}"/>
              </a:ext>
            </a:extLst>
          </p:cNvPr>
          <p:cNvSpPr txBox="1"/>
          <p:nvPr/>
        </p:nvSpPr>
        <p:spPr>
          <a:xfrm>
            <a:off x="376551" y="5198237"/>
            <a:ext cx="2569935" cy="369332"/>
          </a:xfrm>
          <a:prstGeom prst="rect">
            <a:avLst/>
          </a:prstGeom>
          <a:noFill/>
        </p:spPr>
        <p:txBody>
          <a:bodyPr wrap="none" rtlCol="0">
            <a:spAutoFit/>
          </a:bodyPr>
          <a:lstStyle/>
          <a:p>
            <a:pPr algn="ctr"/>
            <a:r>
              <a:rPr kumimoji="1" lang="en-US" altLang="ja-JP" sz="1800" i="1" dirty="0">
                <a:solidFill>
                  <a:schemeClr val="bg1"/>
                </a:solidFill>
              </a:rPr>
              <a:t>n</a:t>
            </a:r>
            <a:r>
              <a:rPr kumimoji="1" lang="en-US" altLang="ja-JP" sz="1800" dirty="0">
                <a:solidFill>
                  <a:schemeClr val="bg1"/>
                </a:solidFill>
              </a:rPr>
              <a:t>:</a:t>
            </a:r>
            <a:r>
              <a:rPr kumimoji="1" lang="ja-JP" altLang="en-US" sz="1800" dirty="0">
                <a:solidFill>
                  <a:schemeClr val="bg1"/>
                </a:solidFill>
              </a:rPr>
              <a:t>ベルヌーイ試行の回数</a:t>
            </a:r>
            <a:endParaRPr kumimoji="1" lang="en-US" altLang="ja-JP" sz="1800" dirty="0">
              <a:solidFill>
                <a:schemeClr val="bg1"/>
              </a:solidFill>
            </a:endParaRPr>
          </a:p>
        </p:txBody>
      </p:sp>
      <p:sp>
        <p:nvSpPr>
          <p:cNvPr id="31" name="テキスト ボックス 30">
            <a:extLst>
              <a:ext uri="{FF2B5EF4-FFF2-40B4-BE49-F238E27FC236}">
                <a16:creationId xmlns:a16="http://schemas.microsoft.com/office/drawing/2014/main" id="{46EDA907-A07A-4951-A425-15E1D74ADF4E}"/>
              </a:ext>
            </a:extLst>
          </p:cNvPr>
          <p:cNvSpPr txBox="1"/>
          <p:nvPr/>
        </p:nvSpPr>
        <p:spPr>
          <a:xfrm>
            <a:off x="376551" y="5567569"/>
            <a:ext cx="3107665" cy="646331"/>
          </a:xfrm>
          <a:prstGeom prst="rect">
            <a:avLst/>
          </a:prstGeom>
          <a:noFill/>
        </p:spPr>
        <p:txBody>
          <a:bodyPr wrap="square" rtlCol="0">
            <a:spAutoFit/>
          </a:bodyPr>
          <a:lstStyle/>
          <a:p>
            <a:pPr algn="just"/>
            <a:r>
              <a:rPr kumimoji="1" lang="en-US" altLang="ja-JP" sz="1800" i="1" dirty="0">
                <a:solidFill>
                  <a:schemeClr val="bg1"/>
                </a:solidFill>
              </a:rPr>
              <a:t>p</a:t>
            </a:r>
            <a:r>
              <a:rPr kumimoji="1" lang="en-US" altLang="ja-JP" sz="1800" dirty="0">
                <a:solidFill>
                  <a:schemeClr val="bg1"/>
                </a:solidFill>
              </a:rPr>
              <a:t>:</a:t>
            </a:r>
            <a:r>
              <a:rPr kumimoji="1" lang="ja-JP" altLang="en-US" sz="1800" dirty="0">
                <a:solidFill>
                  <a:schemeClr val="bg1"/>
                </a:solidFill>
              </a:rPr>
              <a:t>個別の試行で成功する</a:t>
            </a:r>
            <a:endParaRPr kumimoji="1" lang="en-US" altLang="ja-JP" sz="1800" dirty="0">
              <a:solidFill>
                <a:schemeClr val="bg1"/>
              </a:solidFill>
            </a:endParaRPr>
          </a:p>
          <a:p>
            <a:pPr algn="just"/>
            <a:r>
              <a:rPr kumimoji="1" lang="ja-JP" altLang="en-US" sz="1800" dirty="0">
                <a:solidFill>
                  <a:schemeClr val="bg1"/>
                </a:solidFill>
              </a:rPr>
              <a:t>　（事象が起きる）確率</a:t>
            </a:r>
            <a:endParaRPr kumimoji="1" lang="en-US" altLang="ja-JP" sz="1800" dirty="0">
              <a:solidFill>
                <a:schemeClr val="bg1"/>
              </a:solidFill>
            </a:endParaRPr>
          </a:p>
        </p:txBody>
      </p:sp>
    </p:spTree>
    <p:extLst>
      <p:ext uri="{BB962C8B-B14F-4D97-AF65-F5344CB8AC3E}">
        <p14:creationId xmlns:p14="http://schemas.microsoft.com/office/powerpoint/2010/main" val="11087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4" grpId="0"/>
      <p:bldP spid="15" grpId="0"/>
      <p:bldP spid="16" grpId="0"/>
      <p:bldP spid="17" grpId="0"/>
      <p:bldP spid="19"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088D5-64E0-4C73-84B6-C48BCE7BBE85}"/>
              </a:ext>
            </a:extLst>
          </p:cNvPr>
          <p:cNvSpPr>
            <a:spLocks noGrp="1"/>
          </p:cNvSpPr>
          <p:nvPr>
            <p:ph type="title"/>
          </p:nvPr>
        </p:nvSpPr>
        <p:spPr/>
        <p:txBody>
          <a:bodyPr/>
          <a:lstStyle/>
          <a:p>
            <a:r>
              <a:rPr kumimoji="1" lang="en-US" altLang="ja-JP" sz="4000" dirty="0"/>
              <a:t>3</a:t>
            </a:r>
            <a:r>
              <a:rPr kumimoji="1" lang="ja-JP" altLang="en-US" sz="4000" dirty="0" err="1"/>
              <a:t>つの</a:t>
            </a:r>
            <a:r>
              <a:rPr kumimoji="1" lang="ja-JP" altLang="en-US" sz="4000" dirty="0"/>
              <a:t>確率分布の使い分け方</a:t>
            </a:r>
          </a:p>
        </p:txBody>
      </p:sp>
      <p:sp>
        <p:nvSpPr>
          <p:cNvPr id="3" name="コンテンツ プレースホルダー 2">
            <a:extLst>
              <a:ext uri="{FF2B5EF4-FFF2-40B4-BE49-F238E27FC236}">
                <a16:creationId xmlns:a16="http://schemas.microsoft.com/office/drawing/2014/main" id="{FD28F42A-6EB9-4710-9B24-6DBDFBC363C1}"/>
              </a:ext>
            </a:extLst>
          </p:cNvPr>
          <p:cNvSpPr>
            <a:spLocks noGrp="1"/>
          </p:cNvSpPr>
          <p:nvPr>
            <p:ph idx="1"/>
          </p:nvPr>
        </p:nvSpPr>
        <p:spPr>
          <a:xfrm>
            <a:off x="467544" y="1916832"/>
            <a:ext cx="8208912" cy="4114800"/>
          </a:xfrm>
        </p:spPr>
        <p:txBody>
          <a:bodyPr/>
          <a:lstStyle/>
          <a:p>
            <a:pPr marL="0" indent="0" algn="just">
              <a:buNone/>
            </a:pPr>
            <a:r>
              <a:rPr kumimoji="1" lang="ja-JP" altLang="en-US" sz="2500" b="1" dirty="0">
                <a:effectLst>
                  <a:outerShdw blurRad="38100" dist="38100" dir="2700000" algn="tl">
                    <a:srgbClr val="000000">
                      <a:alpha val="43137"/>
                    </a:srgbClr>
                  </a:outerShdw>
                </a:effectLst>
              </a:rPr>
              <a:t>・離散したカウントデータには</a:t>
            </a:r>
            <a:r>
              <a:rPr kumimoji="1" lang="en-US" altLang="ja-JP" sz="2500" b="1" dirty="0">
                <a:effectLst>
                  <a:outerShdw blurRad="38100" dist="38100" dir="2700000" algn="tl">
                    <a:srgbClr val="000000">
                      <a:alpha val="43137"/>
                    </a:srgbClr>
                  </a:outerShdw>
                </a:effectLst>
              </a:rPr>
              <a:t>…</a:t>
            </a:r>
          </a:p>
          <a:p>
            <a:pPr marL="180000" indent="-457200" algn="just">
              <a:buNone/>
            </a:pPr>
            <a:r>
              <a:rPr kumimoji="1" lang="ja-JP" altLang="en-US" sz="2000" dirty="0">
                <a:solidFill>
                  <a:srgbClr val="FFFF00"/>
                </a:solidFill>
              </a:rPr>
              <a:t>二項分布</a:t>
            </a:r>
            <a:r>
              <a:rPr kumimoji="1" lang="ja-JP" altLang="en-US" sz="2000" dirty="0"/>
              <a:t>：試行数</a:t>
            </a:r>
            <a:r>
              <a:rPr kumimoji="1" lang="en-US" altLang="ja-JP" sz="2000" dirty="0"/>
              <a:t>n</a:t>
            </a:r>
            <a:r>
              <a:rPr kumimoji="1" lang="ja-JP" altLang="en-US" sz="2000" dirty="0"/>
              <a:t>が小さく，変数</a:t>
            </a:r>
            <a:r>
              <a:rPr kumimoji="1" lang="en-US" altLang="ja-JP" sz="2000" dirty="0"/>
              <a:t>x</a:t>
            </a:r>
            <a:r>
              <a:rPr kumimoji="1" lang="ja-JP" altLang="en-US" sz="2000" dirty="0"/>
              <a:t>の上限値が決まっており，事象が起きる確率</a:t>
            </a:r>
            <a:r>
              <a:rPr kumimoji="1" lang="en-US" altLang="ja-JP" sz="2000" dirty="0"/>
              <a:t>p</a:t>
            </a:r>
            <a:r>
              <a:rPr kumimoji="1" lang="ja-JP" altLang="en-US" sz="2000" dirty="0"/>
              <a:t>がそれほど大きくないとき</a:t>
            </a:r>
            <a:endParaRPr kumimoji="1" lang="en-US" altLang="ja-JP" sz="2000" dirty="0"/>
          </a:p>
          <a:p>
            <a:pPr marL="180000" indent="-457200" algn="just">
              <a:buNone/>
            </a:pPr>
            <a:r>
              <a:rPr lang="ja-JP" altLang="en-US" sz="2000" dirty="0"/>
              <a:t>　例：樹木</a:t>
            </a:r>
            <a:r>
              <a:rPr lang="en-US" altLang="ja-JP" sz="2000" dirty="0"/>
              <a:t>10</a:t>
            </a:r>
            <a:r>
              <a:rPr lang="ja-JP" altLang="en-US" sz="2000" dirty="0"/>
              <a:t>本に処置を施し，効果のあった本数を数える実験の繰り返し</a:t>
            </a:r>
            <a:endParaRPr lang="en-US" altLang="ja-JP" sz="2000" dirty="0"/>
          </a:p>
          <a:p>
            <a:pPr marL="180000" indent="-457200" algn="just">
              <a:buNone/>
            </a:pPr>
            <a:r>
              <a:rPr kumimoji="1" lang="ja-JP" altLang="en-US" sz="2000" dirty="0">
                <a:solidFill>
                  <a:srgbClr val="FFFF00"/>
                </a:solidFill>
              </a:rPr>
              <a:t>ポアソン分布</a:t>
            </a:r>
            <a:r>
              <a:rPr kumimoji="1" lang="ja-JP" altLang="en-US" sz="2000" dirty="0"/>
              <a:t>：試行数</a:t>
            </a:r>
            <a:r>
              <a:rPr kumimoji="1" lang="en-US" altLang="ja-JP" sz="2000" dirty="0"/>
              <a:t>n</a:t>
            </a:r>
            <a:r>
              <a:rPr kumimoji="1" lang="ja-JP" altLang="en-US" sz="2000" dirty="0"/>
              <a:t>が大きく（</a:t>
            </a:r>
            <a:r>
              <a:rPr kumimoji="1" lang="en-US" altLang="ja-JP" sz="2000" dirty="0"/>
              <a:t>100</a:t>
            </a:r>
            <a:r>
              <a:rPr kumimoji="1" lang="ja-JP" altLang="en-US" sz="2000" dirty="0"/>
              <a:t>以上），変数値の上限が決まっておらず，確率</a:t>
            </a:r>
            <a:r>
              <a:rPr kumimoji="1" lang="en-US" altLang="ja-JP" sz="2000" dirty="0"/>
              <a:t>p</a:t>
            </a:r>
            <a:r>
              <a:rPr kumimoji="1" lang="ja-JP" altLang="en-US" sz="2000" dirty="0"/>
              <a:t>が小さい（</a:t>
            </a:r>
            <a:r>
              <a:rPr kumimoji="1" lang="en-US" altLang="ja-JP" sz="2000" dirty="0"/>
              <a:t>0.05</a:t>
            </a:r>
            <a:r>
              <a:rPr kumimoji="1" lang="ja-JP" altLang="en-US" sz="2000" dirty="0"/>
              <a:t>以下）ときで，平均と分散がほぼ同じ</a:t>
            </a:r>
            <a:endParaRPr kumimoji="1" lang="en-US" altLang="ja-JP" sz="2000" dirty="0"/>
          </a:p>
          <a:p>
            <a:pPr marL="0" indent="0" algn="just">
              <a:buNone/>
            </a:pPr>
            <a:r>
              <a:rPr kumimoji="1" lang="ja-JP" altLang="en-US" sz="2000" dirty="0"/>
              <a:t>　例：</a:t>
            </a:r>
            <a:r>
              <a:rPr kumimoji="1" lang="en-US" altLang="ja-JP" sz="2000" dirty="0"/>
              <a:t>1</a:t>
            </a:r>
            <a:r>
              <a:rPr kumimoji="1" lang="ja-JP" altLang="en-US" sz="2000" dirty="0"/>
              <a:t>週間に沢山生産する製品中の不良品数を，工場別に数えたデータ</a:t>
            </a:r>
            <a:endParaRPr kumimoji="1" lang="en-US" altLang="ja-JP" sz="2000" dirty="0"/>
          </a:p>
          <a:p>
            <a:pPr marL="0" indent="0" algn="just">
              <a:buNone/>
            </a:pPr>
            <a:endParaRPr kumimoji="1" lang="en-US" altLang="ja-JP" sz="1000" dirty="0"/>
          </a:p>
          <a:p>
            <a:pPr marL="0" indent="0" algn="just">
              <a:buNone/>
            </a:pPr>
            <a:r>
              <a:rPr kumimoji="1" lang="ja-JP" altLang="en-US" sz="2500" b="1" dirty="0">
                <a:effectLst>
                  <a:outerShdw blurRad="38100" dist="38100" dir="2700000" algn="tl">
                    <a:srgbClr val="000000">
                      <a:alpha val="43137"/>
                    </a:srgbClr>
                  </a:outerShdw>
                </a:effectLst>
              </a:rPr>
              <a:t>・連続した値のデータには</a:t>
            </a:r>
            <a:r>
              <a:rPr kumimoji="1" lang="en-US" altLang="ja-JP" sz="2500" b="1" dirty="0">
                <a:effectLst>
                  <a:outerShdw blurRad="38100" dist="38100" dir="2700000" algn="tl">
                    <a:srgbClr val="000000">
                      <a:alpha val="43137"/>
                    </a:srgbClr>
                  </a:outerShdw>
                </a:effectLst>
              </a:rPr>
              <a:t>…</a:t>
            </a:r>
          </a:p>
          <a:p>
            <a:pPr marL="0" indent="0" algn="just">
              <a:buNone/>
            </a:pPr>
            <a:r>
              <a:rPr kumimoji="1" lang="ja-JP" altLang="en-US" sz="2000" dirty="0">
                <a:solidFill>
                  <a:srgbClr val="FFFF00"/>
                </a:solidFill>
              </a:rPr>
              <a:t>正規分布</a:t>
            </a:r>
            <a:r>
              <a:rPr kumimoji="1" lang="ja-JP" altLang="en-US" sz="2000" dirty="0"/>
              <a:t>：</a:t>
            </a:r>
            <a:r>
              <a:rPr lang="ja-JP" altLang="en-US" sz="2000" dirty="0"/>
              <a:t>試行数（データ数）</a:t>
            </a:r>
            <a:r>
              <a:rPr lang="en-US" altLang="ja-JP" sz="2000" dirty="0"/>
              <a:t>n</a:t>
            </a:r>
            <a:r>
              <a:rPr lang="ja-JP" altLang="en-US" sz="2000" dirty="0"/>
              <a:t>が大きく，</a:t>
            </a:r>
            <a:r>
              <a:rPr kumimoji="1" lang="ja-JP" altLang="en-US" sz="2000" dirty="0"/>
              <a:t>変数の上限値や下限値が決まっておらず，</a:t>
            </a:r>
            <a:r>
              <a:rPr lang="ja-JP" altLang="en-US" sz="2000" dirty="0"/>
              <a:t>それほど</a:t>
            </a:r>
            <a:r>
              <a:rPr lang="en-US" altLang="ja-JP" sz="2000" dirty="0"/>
              <a:t>p</a:t>
            </a:r>
            <a:r>
              <a:rPr lang="ja-JP" altLang="en-US" sz="2000" dirty="0"/>
              <a:t>が小さくないとき</a:t>
            </a:r>
            <a:endParaRPr kumimoji="1" lang="en-US" altLang="ja-JP" sz="2000" dirty="0"/>
          </a:p>
          <a:p>
            <a:pPr marL="0" indent="0" algn="just">
              <a:buNone/>
            </a:pPr>
            <a:r>
              <a:rPr kumimoji="1" lang="ja-JP" altLang="en-US" sz="2000" dirty="0"/>
              <a:t>　例：動植物の長さや重さなどは非負だが，</a:t>
            </a:r>
            <a:r>
              <a:rPr kumimoji="1" lang="en-US" altLang="ja-JP" sz="2000" dirty="0"/>
              <a:t>n</a:t>
            </a:r>
            <a:r>
              <a:rPr kumimoji="1" lang="ja-JP" altLang="en-US" sz="2000" dirty="0"/>
              <a:t>が大きければ</a:t>
            </a:r>
            <a:r>
              <a:rPr kumimoji="1" lang="en-US" altLang="ja-JP" sz="2000" dirty="0"/>
              <a:t>OK</a:t>
            </a:r>
            <a:r>
              <a:rPr kumimoji="1" lang="ja-JP" altLang="en-US" sz="2000" dirty="0"/>
              <a:t>とする</a:t>
            </a:r>
          </a:p>
        </p:txBody>
      </p:sp>
    </p:spTree>
    <p:extLst>
      <p:ext uri="{BB962C8B-B14F-4D97-AF65-F5344CB8AC3E}">
        <p14:creationId xmlns:p14="http://schemas.microsoft.com/office/powerpoint/2010/main" val="18790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以上で第２章は終了です。</a:t>
            </a:r>
          </a:p>
        </p:txBody>
      </p:sp>
    </p:spTree>
    <p:extLst>
      <p:ext uri="{BB962C8B-B14F-4D97-AF65-F5344CB8AC3E}">
        <p14:creationId xmlns:p14="http://schemas.microsoft.com/office/powerpoint/2010/main" val="22809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8E67D-47DB-411D-AE80-77DF8B36D08A}"/>
              </a:ext>
            </a:extLst>
          </p:cNvPr>
          <p:cNvSpPr>
            <a:spLocks noGrp="1"/>
          </p:cNvSpPr>
          <p:nvPr>
            <p:ph type="title"/>
          </p:nvPr>
        </p:nvSpPr>
        <p:spPr/>
        <p:txBody>
          <a:bodyPr/>
          <a:lstStyle/>
          <a:p>
            <a:r>
              <a:rPr kumimoji="1" lang="ja-JP" altLang="en-US" sz="4000" dirty="0"/>
              <a:t>一番簡単な確率分布（離散型）</a:t>
            </a:r>
          </a:p>
        </p:txBody>
      </p:sp>
      <p:cxnSp>
        <p:nvCxnSpPr>
          <p:cNvPr id="6" name="直線コネクタ 5">
            <a:extLst>
              <a:ext uri="{FF2B5EF4-FFF2-40B4-BE49-F238E27FC236}">
                <a16:creationId xmlns:a16="http://schemas.microsoft.com/office/drawing/2014/main" id="{5AFBB7D1-F5BC-491B-9005-02A8C001E0EC}"/>
              </a:ext>
            </a:extLst>
          </p:cNvPr>
          <p:cNvCxnSpPr>
            <a:cxnSpLocks/>
          </p:cNvCxnSpPr>
          <p:nvPr/>
        </p:nvCxnSpPr>
        <p:spPr>
          <a:xfrm flipV="1">
            <a:off x="2266950" y="2617518"/>
            <a:ext cx="16186" cy="1592533"/>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94952C2-AF63-4513-9426-18D617F0E484}"/>
              </a:ext>
            </a:extLst>
          </p:cNvPr>
          <p:cNvCxnSpPr>
            <a:cxnSpLocks/>
          </p:cNvCxnSpPr>
          <p:nvPr/>
        </p:nvCxnSpPr>
        <p:spPr>
          <a:xfrm flipV="1">
            <a:off x="2785779" y="3037597"/>
            <a:ext cx="1086" cy="114527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1B1A9E10-F332-4720-B89A-9B108F4CB9A2}"/>
              </a:ext>
            </a:extLst>
          </p:cNvPr>
          <p:cNvCxnSpPr>
            <a:cxnSpLocks/>
          </p:cNvCxnSpPr>
          <p:nvPr/>
        </p:nvCxnSpPr>
        <p:spPr>
          <a:xfrm flipV="1">
            <a:off x="3307207" y="3037598"/>
            <a:ext cx="3360" cy="116785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6FFAC5C-C63B-4D64-87D8-0E3525A0B607}"/>
              </a:ext>
            </a:extLst>
          </p:cNvPr>
          <p:cNvSpPr txBox="1"/>
          <p:nvPr/>
        </p:nvSpPr>
        <p:spPr>
          <a:xfrm>
            <a:off x="5469937" y="3976056"/>
            <a:ext cx="1107996" cy="646331"/>
          </a:xfrm>
          <a:prstGeom prst="rect">
            <a:avLst/>
          </a:prstGeom>
          <a:noFill/>
        </p:spPr>
        <p:txBody>
          <a:bodyPr wrap="none" rtlCol="0" anchor="ctr" anchorCtr="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確率変数</a:t>
            </a:r>
            <a:endParaRPr kumimoji="1" lang="en-US" altLang="ja-JP" sz="1800" i="1" dirty="0">
              <a:solidFill>
                <a:schemeClr val="bg1"/>
              </a:solidFill>
              <a:ea typeface="ＭＳ Ｐゴシック" panose="020B0600070205080204" pitchFamily="50" charset="-128"/>
              <a:cs typeface="Times New Roman" panose="02020603050405020304" pitchFamily="18" charset="0"/>
            </a:endParaRPr>
          </a:p>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（離散型）</a:t>
            </a:r>
          </a:p>
        </p:txBody>
      </p:sp>
      <p:sp>
        <p:nvSpPr>
          <p:cNvPr id="14" name="テキスト ボックス 13">
            <a:extLst>
              <a:ext uri="{FF2B5EF4-FFF2-40B4-BE49-F238E27FC236}">
                <a16:creationId xmlns:a16="http://schemas.microsoft.com/office/drawing/2014/main" id="{D70FDB93-D17D-443C-AA1E-E10DF8778BE8}"/>
              </a:ext>
            </a:extLst>
          </p:cNvPr>
          <p:cNvSpPr txBox="1"/>
          <p:nvPr/>
        </p:nvSpPr>
        <p:spPr>
          <a:xfrm>
            <a:off x="1958676" y="2277671"/>
            <a:ext cx="646331" cy="369332"/>
          </a:xfrm>
          <a:prstGeom prst="rect">
            <a:avLst/>
          </a:prstGeom>
          <a:noFill/>
        </p:spPr>
        <p:txBody>
          <a:bodyPr wrap="none" rtlCol="0" anchor="ctr" anchorCtr="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確率</a:t>
            </a:r>
          </a:p>
        </p:txBody>
      </p:sp>
      <p:pic>
        <p:nvPicPr>
          <p:cNvPr id="15" name="図 14">
            <a:extLst>
              <a:ext uri="{FF2B5EF4-FFF2-40B4-BE49-F238E27FC236}">
                <a16:creationId xmlns:a16="http://schemas.microsoft.com/office/drawing/2014/main" id="{BDC1A5AC-52A2-46DF-8220-DD075F1F985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65949" b="51347"/>
          <a:stretch/>
        </p:blipFill>
        <p:spPr>
          <a:xfrm rot="16200000" flipH="1">
            <a:off x="2507994" y="4135374"/>
            <a:ext cx="356133" cy="508843"/>
          </a:xfrm>
          <a:prstGeom prst="rect">
            <a:avLst/>
          </a:prstGeom>
        </p:spPr>
      </p:pic>
      <p:pic>
        <p:nvPicPr>
          <p:cNvPr id="16" name="図 15">
            <a:extLst>
              <a:ext uri="{FF2B5EF4-FFF2-40B4-BE49-F238E27FC236}">
                <a16:creationId xmlns:a16="http://schemas.microsoft.com/office/drawing/2014/main" id="{E63F8324-5464-4C15-B6FE-E037A6ACFA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092" r="65447"/>
          <a:stretch/>
        </p:blipFill>
        <p:spPr>
          <a:xfrm rot="16200000" flipH="1">
            <a:off x="4189337" y="4130757"/>
            <a:ext cx="361378" cy="532431"/>
          </a:xfrm>
          <a:prstGeom prst="rect">
            <a:avLst/>
          </a:prstGeom>
        </p:spPr>
      </p:pic>
      <p:pic>
        <p:nvPicPr>
          <p:cNvPr id="17" name="図 16">
            <a:extLst>
              <a:ext uri="{FF2B5EF4-FFF2-40B4-BE49-F238E27FC236}">
                <a16:creationId xmlns:a16="http://schemas.microsoft.com/office/drawing/2014/main" id="{66AE04C3-0396-4F82-B634-784C1AF6E4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632" t="49870" r="35998"/>
          <a:stretch/>
        </p:blipFill>
        <p:spPr>
          <a:xfrm rot="16200000" flipH="1">
            <a:off x="4716612" y="4140826"/>
            <a:ext cx="317633" cy="524289"/>
          </a:xfrm>
          <a:prstGeom prst="rect">
            <a:avLst/>
          </a:prstGeom>
        </p:spPr>
      </p:pic>
      <p:pic>
        <p:nvPicPr>
          <p:cNvPr id="18" name="図 17">
            <a:extLst>
              <a:ext uri="{FF2B5EF4-FFF2-40B4-BE49-F238E27FC236}">
                <a16:creationId xmlns:a16="http://schemas.microsoft.com/office/drawing/2014/main" id="{AF8D18A1-753C-455D-A9C2-4BCEDD4942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844" b="51050"/>
          <a:stretch/>
        </p:blipFill>
        <p:spPr>
          <a:xfrm rot="16200000" flipH="1">
            <a:off x="3022905" y="4186216"/>
            <a:ext cx="357229" cy="511953"/>
          </a:xfrm>
          <a:prstGeom prst="rect">
            <a:avLst/>
          </a:prstGeom>
        </p:spPr>
      </p:pic>
      <p:pic>
        <p:nvPicPr>
          <p:cNvPr id="19" name="図 18">
            <a:extLst>
              <a:ext uri="{FF2B5EF4-FFF2-40B4-BE49-F238E27FC236}">
                <a16:creationId xmlns:a16="http://schemas.microsoft.com/office/drawing/2014/main" id="{567A84F6-E30E-4382-ADD3-8B81990748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844" t="50304"/>
          <a:stretch/>
        </p:blipFill>
        <p:spPr>
          <a:xfrm rot="16200000" flipH="1">
            <a:off x="5208554" y="4182481"/>
            <a:ext cx="357230" cy="519755"/>
          </a:xfrm>
          <a:prstGeom prst="rect">
            <a:avLst/>
          </a:prstGeom>
        </p:spPr>
      </p:pic>
      <p:pic>
        <p:nvPicPr>
          <p:cNvPr id="20" name="図 19">
            <a:extLst>
              <a:ext uri="{FF2B5EF4-FFF2-40B4-BE49-F238E27FC236}">
                <a16:creationId xmlns:a16="http://schemas.microsoft.com/office/drawing/2014/main" id="{01F4289C-831C-41DC-8316-8AFE38147B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632" r="34983" b="50195"/>
          <a:stretch/>
        </p:blipFill>
        <p:spPr>
          <a:xfrm rot="16200000" flipH="1">
            <a:off x="3508518" y="4153098"/>
            <a:ext cx="328238" cy="520891"/>
          </a:xfrm>
          <a:prstGeom prst="rect">
            <a:avLst/>
          </a:prstGeom>
        </p:spPr>
      </p:pic>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100E060-EE44-4145-B008-7DF73498B9C4}"/>
                  </a:ext>
                </a:extLst>
              </p:cNvPr>
              <p:cNvSpPr txBox="1"/>
              <p:nvPr/>
            </p:nvSpPr>
            <p:spPr>
              <a:xfrm>
                <a:off x="1886841" y="2669378"/>
                <a:ext cx="383438" cy="612732"/>
              </a:xfrm>
              <a:prstGeom prst="rect">
                <a:avLst/>
              </a:prstGeom>
              <a:noFill/>
            </p:spPr>
            <p:txBody>
              <a:bodyPr wrap="none" rtlCol="0" anchor="ctr" anchorCtr="0">
                <a:spAutoFit/>
              </a:bodyPr>
              <a:lstStyle/>
              <a:p>
                <a:pPr/>
                <a14:m>
                  <m:oMathPara xmlns:m="http://schemas.openxmlformats.org/officeDocument/2006/math">
                    <m:oMathParaPr>
                      <m:jc m:val="centerGroup"/>
                    </m:oMathParaPr>
                    <m:oMath xmlns:m="http://schemas.openxmlformats.org/officeDocument/2006/math">
                      <m:f>
                        <m:fPr>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1800" b="0" i="1" smtClean="0">
                              <a:solidFill>
                                <a:schemeClr val="bg1"/>
                              </a:solidFill>
                              <a:latin typeface="Cambria Math" panose="02040503050406030204" pitchFamily="18" charset="0"/>
                              <a:ea typeface="ＭＳ Ｐゴシック" panose="020B0600070205080204" pitchFamily="50" charset="-128"/>
                            </a:rPr>
                            <m:t>1</m:t>
                          </m:r>
                        </m:num>
                        <m:den>
                          <m:r>
                            <a:rPr kumimoji="1" lang="en-US" altLang="ja-JP" sz="1800" b="0" i="1" smtClean="0">
                              <a:solidFill>
                                <a:schemeClr val="bg1"/>
                              </a:solidFill>
                              <a:latin typeface="Cambria Math" panose="02040503050406030204" pitchFamily="18" charset="0"/>
                              <a:ea typeface="ＭＳ Ｐゴシック" panose="020B0600070205080204" pitchFamily="50" charset="-128"/>
                            </a:rPr>
                            <m:t>6</m:t>
                          </m:r>
                        </m:den>
                      </m:f>
                    </m:oMath>
                  </m:oMathPara>
                </a14:m>
                <a:endParaRPr kumimoji="1" lang="ja-JP" altLang="en-US" sz="18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21" name="テキスト ボックス 20">
                <a:extLst>
                  <a:ext uri="{FF2B5EF4-FFF2-40B4-BE49-F238E27FC236}">
                    <a16:creationId xmlns:a16="http://schemas.microsoft.com/office/drawing/2014/main" id="{4100E060-EE44-4145-B008-7DF73498B9C4}"/>
                  </a:ext>
                </a:extLst>
              </p:cNvPr>
              <p:cNvSpPr txBox="1">
                <a:spLocks noRot="1" noChangeAspect="1" noMove="1" noResize="1" noEditPoints="1" noAdjustHandles="1" noChangeArrowheads="1" noChangeShapeType="1" noTextEdit="1"/>
              </p:cNvSpPr>
              <p:nvPr/>
            </p:nvSpPr>
            <p:spPr>
              <a:xfrm>
                <a:off x="1886841" y="2669378"/>
                <a:ext cx="383438" cy="612732"/>
              </a:xfrm>
              <a:prstGeom prst="rect">
                <a:avLst/>
              </a:prstGeom>
              <a:blipFill>
                <a:blip r:embed="rId7"/>
                <a:stretch>
                  <a:fillRect/>
                </a:stretch>
              </a:blipFill>
            </p:spPr>
            <p:txBody>
              <a:bodyPr/>
              <a:lstStyle/>
              <a:p>
                <a:r>
                  <a:rPr lang="ja-JP" altLang="en-US">
                    <a:noFill/>
                  </a:rPr>
                  <a:t> </a:t>
                </a:r>
              </a:p>
            </p:txBody>
          </p:sp>
        </mc:Fallback>
      </mc:AlternateContent>
      <p:cxnSp>
        <p:nvCxnSpPr>
          <p:cNvPr id="22" name="直線コネクタ 21">
            <a:extLst>
              <a:ext uri="{FF2B5EF4-FFF2-40B4-BE49-F238E27FC236}">
                <a16:creationId xmlns:a16="http://schemas.microsoft.com/office/drawing/2014/main" id="{24870A1A-B804-4554-A83E-863BE2C83D11}"/>
              </a:ext>
            </a:extLst>
          </p:cNvPr>
          <p:cNvCxnSpPr/>
          <p:nvPr/>
        </p:nvCxnSpPr>
        <p:spPr>
          <a:xfrm>
            <a:off x="2273867" y="3032985"/>
            <a:ext cx="108301" cy="15"/>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3" name="左中かっこ 22">
            <a:extLst>
              <a:ext uri="{FF2B5EF4-FFF2-40B4-BE49-F238E27FC236}">
                <a16:creationId xmlns:a16="http://schemas.microsoft.com/office/drawing/2014/main" id="{334EDC0D-6F49-4CEF-A0CE-6558CADD2E72}"/>
              </a:ext>
            </a:extLst>
          </p:cNvPr>
          <p:cNvSpPr/>
          <p:nvPr/>
        </p:nvSpPr>
        <p:spPr>
          <a:xfrm rot="5400000">
            <a:off x="3875888" y="1573610"/>
            <a:ext cx="261382" cy="2548210"/>
          </a:xfrm>
          <a:prstGeom prst="leftBrace">
            <a:avLst>
              <a:gd name="adj1" fmla="val 6644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A95ABAE-5E0C-4287-9159-40D4B3BB6880}"/>
              </a:ext>
            </a:extLst>
          </p:cNvPr>
          <p:cNvSpPr txBox="1"/>
          <p:nvPr/>
        </p:nvSpPr>
        <p:spPr>
          <a:xfrm>
            <a:off x="3220559" y="2325227"/>
            <a:ext cx="1564852" cy="369332"/>
          </a:xfrm>
          <a:prstGeom prst="rect">
            <a:avLst/>
          </a:prstGeom>
          <a:noFill/>
        </p:spPr>
        <p:txBody>
          <a:bodyPr wrap="none" rtlCol="0" anchor="ctr" anchorCtr="0">
            <a:spAutoFit/>
          </a:bodyPr>
          <a:lstStyle/>
          <a:p>
            <a:r>
              <a:rPr kumimoji="1" lang="ja-JP" altLang="en-US" sz="1800" dirty="0">
                <a:solidFill>
                  <a:schemeClr val="bg1"/>
                </a:solidFill>
                <a:latin typeface="ＭＳ Ｐゴシック" panose="020B0600070205080204" pitchFamily="50" charset="-128"/>
                <a:ea typeface="ＭＳ Ｐゴシック" panose="020B0600070205080204" pitchFamily="50" charset="-128"/>
              </a:rPr>
              <a:t>全てを足すと</a:t>
            </a:r>
            <a:r>
              <a:rPr kumimoji="1" lang="en-US" altLang="ja-JP" sz="1800" dirty="0">
                <a:solidFill>
                  <a:schemeClr val="bg1"/>
                </a:solidFill>
                <a:latin typeface="ＭＳ Ｐゴシック" panose="020B0600070205080204" pitchFamily="50" charset="-128"/>
                <a:ea typeface="ＭＳ Ｐゴシック" panose="020B0600070205080204" pitchFamily="50" charset="-128"/>
              </a:rPr>
              <a:t>1</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26" name="コネクタ: 曲線 25">
            <a:extLst>
              <a:ext uri="{FF2B5EF4-FFF2-40B4-BE49-F238E27FC236}">
                <a16:creationId xmlns:a16="http://schemas.microsoft.com/office/drawing/2014/main" id="{D2D18B24-9C0F-4A9C-AA69-7D75F2CEF39E}"/>
              </a:ext>
            </a:extLst>
          </p:cNvPr>
          <p:cNvCxnSpPr>
            <a:cxnSpLocks/>
          </p:cNvCxnSpPr>
          <p:nvPr/>
        </p:nvCxnSpPr>
        <p:spPr>
          <a:xfrm rot="5400000" flipH="1" flipV="1">
            <a:off x="1467371" y="3292817"/>
            <a:ext cx="556266" cy="534851"/>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BA847644-A1FA-4CA9-8587-69B1543C784B}"/>
              </a:ext>
            </a:extLst>
          </p:cNvPr>
          <p:cNvSpPr txBox="1"/>
          <p:nvPr/>
        </p:nvSpPr>
        <p:spPr>
          <a:xfrm>
            <a:off x="631457" y="3793359"/>
            <a:ext cx="1414991" cy="646331"/>
          </a:xfrm>
          <a:prstGeom prst="rect">
            <a:avLst/>
          </a:prstGeom>
          <a:noFill/>
        </p:spPr>
        <p:txBody>
          <a:bodyPr wrap="square" rtlCol="0" anchor="ctr" anchorCtr="0">
            <a:spAutoFit/>
          </a:bodyPr>
          <a:lstStyle/>
          <a:p>
            <a:r>
              <a:rPr kumimoji="1" lang="en-US" altLang="ja-JP" sz="1800" dirty="0">
                <a:solidFill>
                  <a:schemeClr val="bg1"/>
                </a:solidFill>
                <a:latin typeface="ＭＳ Ｐゴシック" panose="020B0600070205080204" pitchFamily="50" charset="-128"/>
                <a:ea typeface="ＭＳ Ｐゴシック" panose="020B0600070205080204"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rPr>
              <a:t>6</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の目が出る確率</a:t>
            </a:r>
          </a:p>
        </p:txBody>
      </p:sp>
      <p:sp>
        <p:nvSpPr>
          <p:cNvPr id="30" name="テキスト ボックス 29">
            <a:extLst>
              <a:ext uri="{FF2B5EF4-FFF2-40B4-BE49-F238E27FC236}">
                <a16:creationId xmlns:a16="http://schemas.microsoft.com/office/drawing/2014/main" id="{EC6BAD60-F7C3-4D42-9642-314773EBC204}"/>
              </a:ext>
            </a:extLst>
          </p:cNvPr>
          <p:cNvSpPr txBox="1"/>
          <p:nvPr/>
        </p:nvSpPr>
        <p:spPr>
          <a:xfrm>
            <a:off x="5724128" y="2636912"/>
            <a:ext cx="2859675" cy="923330"/>
          </a:xfrm>
          <a:prstGeom prst="rect">
            <a:avLst/>
          </a:prstGeom>
          <a:noFill/>
        </p:spPr>
        <p:txBody>
          <a:bodyPr wrap="square" rtlCol="0" anchor="ctr" anchorCtr="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rPr>
              <a:t>全ての確率変数の生起確率が同じ確率分布は，その形状から</a:t>
            </a:r>
            <a:r>
              <a:rPr kumimoji="1" lang="ja-JP" altLang="en-US" sz="1800" dirty="0">
                <a:solidFill>
                  <a:srgbClr val="FFFF00"/>
                </a:solidFill>
                <a:latin typeface="ＭＳ Ｐゴシック" panose="020B0600070205080204" pitchFamily="50" charset="-128"/>
                <a:ea typeface="ＭＳ Ｐゴシック" panose="020B0600070205080204" pitchFamily="50" charset="-128"/>
              </a:rPr>
              <a:t>一様分布</a:t>
            </a:r>
            <a:r>
              <a:rPr kumimoji="1" lang="ja-JP" altLang="en-US" sz="1800" dirty="0">
                <a:solidFill>
                  <a:schemeClr val="bg1"/>
                </a:solidFill>
                <a:latin typeface="ＭＳ Ｐゴシック" panose="020B0600070205080204" pitchFamily="50" charset="-128"/>
                <a:ea typeface="ＭＳ Ｐゴシック" panose="020B0600070205080204" pitchFamily="50" charset="-128"/>
              </a:rPr>
              <a:t>と呼ぶ</a:t>
            </a:r>
          </a:p>
        </p:txBody>
      </p:sp>
      <p:cxnSp>
        <p:nvCxnSpPr>
          <p:cNvPr id="51" name="直線コネクタ 50">
            <a:extLst>
              <a:ext uri="{FF2B5EF4-FFF2-40B4-BE49-F238E27FC236}">
                <a16:creationId xmlns:a16="http://schemas.microsoft.com/office/drawing/2014/main" id="{C4B40B0D-A2CD-482A-8268-5B81DE5A2101}"/>
              </a:ext>
            </a:extLst>
          </p:cNvPr>
          <p:cNvCxnSpPr>
            <a:cxnSpLocks/>
          </p:cNvCxnSpPr>
          <p:nvPr/>
        </p:nvCxnSpPr>
        <p:spPr>
          <a:xfrm flipV="1">
            <a:off x="3796782" y="3040804"/>
            <a:ext cx="3360" cy="116785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A87B5B9-EE87-4925-BB18-EEEAAF43960C}"/>
              </a:ext>
            </a:extLst>
          </p:cNvPr>
          <p:cNvCxnSpPr>
            <a:cxnSpLocks/>
          </p:cNvCxnSpPr>
          <p:nvPr/>
        </p:nvCxnSpPr>
        <p:spPr>
          <a:xfrm flipV="1">
            <a:off x="4330500" y="3028217"/>
            <a:ext cx="3360" cy="116785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65F4A7F-A72B-4C6D-ABBF-E8498104BE74}"/>
              </a:ext>
            </a:extLst>
          </p:cNvPr>
          <p:cNvCxnSpPr>
            <a:cxnSpLocks/>
          </p:cNvCxnSpPr>
          <p:nvPr/>
        </p:nvCxnSpPr>
        <p:spPr>
          <a:xfrm flipV="1">
            <a:off x="4825880" y="3028217"/>
            <a:ext cx="3360" cy="116785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C4C79F6-D544-479C-9796-CD9D1418BBE4}"/>
              </a:ext>
            </a:extLst>
          </p:cNvPr>
          <p:cNvCxnSpPr>
            <a:cxnSpLocks/>
          </p:cNvCxnSpPr>
          <p:nvPr/>
        </p:nvCxnSpPr>
        <p:spPr>
          <a:xfrm flipV="1">
            <a:off x="5319431" y="3020502"/>
            <a:ext cx="3360" cy="116785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00CF184-3FD1-47B4-9075-B57172267476}"/>
              </a:ext>
            </a:extLst>
          </p:cNvPr>
          <p:cNvCxnSpPr/>
          <p:nvPr/>
        </p:nvCxnSpPr>
        <p:spPr>
          <a:xfrm flipV="1">
            <a:off x="2271475" y="4205593"/>
            <a:ext cx="3233651"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6" name="表 55">
                <a:extLst>
                  <a:ext uri="{FF2B5EF4-FFF2-40B4-BE49-F238E27FC236}">
                    <a16:creationId xmlns:a16="http://schemas.microsoft.com/office/drawing/2014/main" id="{FC62F34B-1349-46E0-8224-4E3C5AE924FB}"/>
                  </a:ext>
                </a:extLst>
              </p:cNvPr>
              <p:cNvGraphicFramePr>
                <a:graphicFrameLocks noGrp="1"/>
              </p:cNvGraphicFramePr>
              <p:nvPr>
                <p:extLst>
                  <p:ext uri="{D42A27DB-BD31-4B8C-83A1-F6EECF244321}">
                    <p14:modId xmlns:p14="http://schemas.microsoft.com/office/powerpoint/2010/main" val="551400959"/>
                  </p:ext>
                </p:extLst>
              </p:nvPr>
            </p:nvGraphicFramePr>
            <p:xfrm>
              <a:off x="2012930" y="5089899"/>
              <a:ext cx="4969108" cy="1094486"/>
            </p:xfrm>
            <a:graphic>
              <a:graphicData uri="http://schemas.openxmlformats.org/drawingml/2006/table">
                <a:tbl>
                  <a:tblPr firstRow="1" firstCol="1" bandRow="1">
                    <a:tableStyleId>{5C22544A-7EE6-4342-B048-85BDC9FD1C3A}</a:tableStyleId>
                  </a:tblPr>
                  <a:tblGrid>
                    <a:gridCol w="1254442">
                      <a:extLst>
                        <a:ext uri="{9D8B030D-6E8A-4147-A177-3AD203B41FA5}">
                          <a16:colId xmlns:a16="http://schemas.microsoft.com/office/drawing/2014/main" val="942620488"/>
                        </a:ext>
                      </a:extLst>
                    </a:gridCol>
                    <a:gridCol w="619111">
                      <a:extLst>
                        <a:ext uri="{9D8B030D-6E8A-4147-A177-3AD203B41FA5}">
                          <a16:colId xmlns:a16="http://schemas.microsoft.com/office/drawing/2014/main" val="909901608"/>
                        </a:ext>
                      </a:extLst>
                    </a:gridCol>
                    <a:gridCol w="619111">
                      <a:extLst>
                        <a:ext uri="{9D8B030D-6E8A-4147-A177-3AD203B41FA5}">
                          <a16:colId xmlns:a16="http://schemas.microsoft.com/office/drawing/2014/main" val="2221881"/>
                        </a:ext>
                      </a:extLst>
                    </a:gridCol>
                    <a:gridCol w="619111">
                      <a:extLst>
                        <a:ext uri="{9D8B030D-6E8A-4147-A177-3AD203B41FA5}">
                          <a16:colId xmlns:a16="http://schemas.microsoft.com/office/drawing/2014/main" val="3288764792"/>
                        </a:ext>
                      </a:extLst>
                    </a:gridCol>
                    <a:gridCol w="619111">
                      <a:extLst>
                        <a:ext uri="{9D8B030D-6E8A-4147-A177-3AD203B41FA5}">
                          <a16:colId xmlns:a16="http://schemas.microsoft.com/office/drawing/2014/main" val="806625082"/>
                        </a:ext>
                      </a:extLst>
                    </a:gridCol>
                    <a:gridCol w="619111">
                      <a:extLst>
                        <a:ext uri="{9D8B030D-6E8A-4147-A177-3AD203B41FA5}">
                          <a16:colId xmlns:a16="http://schemas.microsoft.com/office/drawing/2014/main" val="347239840"/>
                        </a:ext>
                      </a:extLst>
                    </a:gridCol>
                    <a:gridCol w="619111">
                      <a:extLst>
                        <a:ext uri="{9D8B030D-6E8A-4147-A177-3AD203B41FA5}">
                          <a16:colId xmlns:a16="http://schemas.microsoft.com/office/drawing/2014/main" val="3470459634"/>
                        </a:ext>
                      </a:extLst>
                    </a:gridCol>
                  </a:tblGrid>
                  <a:tr h="315204">
                    <a:tc>
                      <a:txBody>
                        <a:bodyPr/>
                        <a:lstStyle/>
                        <a:p>
                          <a:pPr algn="ctr"/>
                          <a:r>
                            <a:rPr kumimoji="1" lang="ja-JP" altLang="en-US" sz="1600" dirty="0"/>
                            <a:t>確率変数</a:t>
                          </a:r>
                          <a:endParaRPr kumimoji="1" lang="en-US" altLang="ja-JP" sz="1600" dirty="0"/>
                        </a:p>
                        <a:p>
                          <a:pPr algn="ctr"/>
                          <a:r>
                            <a:rPr kumimoji="1" lang="ja-JP" altLang="en-US" sz="1000" dirty="0"/>
                            <a:t>（サイコロの目）</a:t>
                          </a:r>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5</a:t>
                          </a:r>
                          <a:endParaRPr kumimoji="1" lang="ja-JP" altLang="en-US" dirty="0"/>
                        </a:p>
                      </a:txBody>
                      <a:tcPr anchor="ctr"/>
                    </a:tc>
                    <a:tc>
                      <a:txBody>
                        <a:bodyPr/>
                        <a:lstStyle/>
                        <a:p>
                          <a:pPr algn="ctr"/>
                          <a:r>
                            <a:rPr kumimoji="1" lang="en-US" altLang="ja-JP" dirty="0"/>
                            <a:t>6</a:t>
                          </a:r>
                          <a:endParaRPr kumimoji="1" lang="ja-JP" altLang="en-US" dirty="0"/>
                        </a:p>
                      </a:txBody>
                      <a:tcPr anchor="ctr"/>
                    </a:tc>
                    <a:extLst>
                      <a:ext uri="{0D108BD9-81ED-4DB2-BD59-A6C34878D82A}">
                        <a16:rowId xmlns:a16="http://schemas.microsoft.com/office/drawing/2014/main" val="1703224567"/>
                      </a:ext>
                    </a:extLst>
                  </a:tr>
                  <a:tr h="515768">
                    <a:tc>
                      <a:txBody>
                        <a:bodyPr/>
                        <a:lstStyle/>
                        <a:p>
                          <a:pPr algn="ctr"/>
                          <a:r>
                            <a:rPr kumimoji="1" lang="ja-JP" altLang="en-US" sz="1600" dirty="0"/>
                            <a:t>（生起）確率</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6</m:t>
                                    </m:r>
                                  </m:den>
                                </m:f>
                              </m:oMath>
                            </m:oMathPara>
                          </a14:m>
                          <a:endParaRPr kumimoji="1" lang="ja-JP"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6</m:t>
                                    </m:r>
                                  </m:den>
                                </m:f>
                              </m:oMath>
                            </m:oMathPara>
                          </a14:m>
                          <a:endParaRPr kumimoji="1" lang="ja-JP" altLang="en-US" dirty="0"/>
                        </a:p>
                      </a:txBody>
                      <a:tcPr anchor="ctr"/>
                    </a:tc>
                    <a:extLst>
                      <a:ext uri="{0D108BD9-81ED-4DB2-BD59-A6C34878D82A}">
                        <a16:rowId xmlns:a16="http://schemas.microsoft.com/office/drawing/2014/main" val="1920670772"/>
                      </a:ext>
                    </a:extLst>
                  </a:tr>
                </a:tbl>
              </a:graphicData>
            </a:graphic>
          </p:graphicFrame>
        </mc:Choice>
        <mc:Fallback xmlns="">
          <p:graphicFrame>
            <p:nvGraphicFramePr>
              <p:cNvPr id="56" name="表 55">
                <a:extLst>
                  <a:ext uri="{FF2B5EF4-FFF2-40B4-BE49-F238E27FC236}">
                    <a16:creationId xmlns:a16="http://schemas.microsoft.com/office/drawing/2014/main" id="{FC62F34B-1349-46E0-8224-4E3C5AE924FB}"/>
                  </a:ext>
                </a:extLst>
              </p:cNvPr>
              <p:cNvGraphicFramePr>
                <a:graphicFrameLocks noGrp="1"/>
              </p:cNvGraphicFramePr>
              <p:nvPr>
                <p:extLst>
                  <p:ext uri="{D42A27DB-BD31-4B8C-83A1-F6EECF244321}">
                    <p14:modId xmlns:p14="http://schemas.microsoft.com/office/powerpoint/2010/main" val="551400959"/>
                  </p:ext>
                </p:extLst>
              </p:nvPr>
            </p:nvGraphicFramePr>
            <p:xfrm>
              <a:off x="2012930" y="5089899"/>
              <a:ext cx="4969108" cy="1094486"/>
            </p:xfrm>
            <a:graphic>
              <a:graphicData uri="http://schemas.openxmlformats.org/drawingml/2006/table">
                <a:tbl>
                  <a:tblPr firstRow="1" firstCol="1" bandRow="1">
                    <a:tableStyleId>{5C22544A-7EE6-4342-B048-85BDC9FD1C3A}</a:tableStyleId>
                  </a:tblPr>
                  <a:tblGrid>
                    <a:gridCol w="1254442">
                      <a:extLst>
                        <a:ext uri="{9D8B030D-6E8A-4147-A177-3AD203B41FA5}">
                          <a16:colId xmlns:a16="http://schemas.microsoft.com/office/drawing/2014/main" val="942620488"/>
                        </a:ext>
                      </a:extLst>
                    </a:gridCol>
                    <a:gridCol w="619111">
                      <a:extLst>
                        <a:ext uri="{9D8B030D-6E8A-4147-A177-3AD203B41FA5}">
                          <a16:colId xmlns:a16="http://schemas.microsoft.com/office/drawing/2014/main" val="909901608"/>
                        </a:ext>
                      </a:extLst>
                    </a:gridCol>
                    <a:gridCol w="619111">
                      <a:extLst>
                        <a:ext uri="{9D8B030D-6E8A-4147-A177-3AD203B41FA5}">
                          <a16:colId xmlns:a16="http://schemas.microsoft.com/office/drawing/2014/main" val="2221881"/>
                        </a:ext>
                      </a:extLst>
                    </a:gridCol>
                    <a:gridCol w="619111">
                      <a:extLst>
                        <a:ext uri="{9D8B030D-6E8A-4147-A177-3AD203B41FA5}">
                          <a16:colId xmlns:a16="http://schemas.microsoft.com/office/drawing/2014/main" val="3288764792"/>
                        </a:ext>
                      </a:extLst>
                    </a:gridCol>
                    <a:gridCol w="619111">
                      <a:extLst>
                        <a:ext uri="{9D8B030D-6E8A-4147-A177-3AD203B41FA5}">
                          <a16:colId xmlns:a16="http://schemas.microsoft.com/office/drawing/2014/main" val="806625082"/>
                        </a:ext>
                      </a:extLst>
                    </a:gridCol>
                    <a:gridCol w="619111">
                      <a:extLst>
                        <a:ext uri="{9D8B030D-6E8A-4147-A177-3AD203B41FA5}">
                          <a16:colId xmlns:a16="http://schemas.microsoft.com/office/drawing/2014/main" val="347239840"/>
                        </a:ext>
                      </a:extLst>
                    </a:gridCol>
                    <a:gridCol w="619111">
                      <a:extLst>
                        <a:ext uri="{9D8B030D-6E8A-4147-A177-3AD203B41FA5}">
                          <a16:colId xmlns:a16="http://schemas.microsoft.com/office/drawing/2014/main" val="3470459634"/>
                        </a:ext>
                      </a:extLst>
                    </a:gridCol>
                  </a:tblGrid>
                  <a:tr h="487680">
                    <a:tc>
                      <a:txBody>
                        <a:bodyPr/>
                        <a:lstStyle/>
                        <a:p>
                          <a:pPr algn="ctr"/>
                          <a:r>
                            <a:rPr kumimoji="1" lang="ja-JP" altLang="en-US" sz="1600" dirty="0"/>
                            <a:t>確率変数</a:t>
                          </a:r>
                          <a:endParaRPr kumimoji="1" lang="en-US" altLang="ja-JP" sz="1600" dirty="0"/>
                        </a:p>
                        <a:p>
                          <a:pPr algn="ctr"/>
                          <a:r>
                            <a:rPr kumimoji="1" lang="ja-JP" altLang="en-US" sz="1000" dirty="0"/>
                            <a:t>（サイコロの目）</a:t>
                          </a:r>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5</a:t>
                          </a:r>
                          <a:endParaRPr kumimoji="1" lang="ja-JP" altLang="en-US" dirty="0"/>
                        </a:p>
                      </a:txBody>
                      <a:tcPr anchor="ctr"/>
                    </a:tc>
                    <a:tc>
                      <a:txBody>
                        <a:bodyPr/>
                        <a:lstStyle/>
                        <a:p>
                          <a:pPr algn="ctr"/>
                          <a:r>
                            <a:rPr kumimoji="1" lang="en-US" altLang="ja-JP" dirty="0"/>
                            <a:t>6</a:t>
                          </a:r>
                          <a:endParaRPr kumimoji="1" lang="ja-JP" altLang="en-US" dirty="0"/>
                        </a:p>
                      </a:txBody>
                      <a:tcPr anchor="ctr"/>
                    </a:tc>
                    <a:extLst>
                      <a:ext uri="{0D108BD9-81ED-4DB2-BD59-A6C34878D82A}">
                        <a16:rowId xmlns:a16="http://schemas.microsoft.com/office/drawing/2014/main" val="1703224567"/>
                      </a:ext>
                    </a:extLst>
                  </a:tr>
                  <a:tr h="606806">
                    <a:tc>
                      <a:txBody>
                        <a:bodyPr/>
                        <a:lstStyle/>
                        <a:p>
                          <a:pPr algn="ctr"/>
                          <a:r>
                            <a:rPr kumimoji="1" lang="ja-JP" altLang="en-US" sz="1600" dirty="0"/>
                            <a:t>（生起）確率</a:t>
                          </a:r>
                        </a:p>
                      </a:txBody>
                      <a:tcPr anchor="ctr"/>
                    </a:tc>
                    <a:tc>
                      <a:txBody>
                        <a:bodyPr/>
                        <a:lstStyle/>
                        <a:p>
                          <a:endParaRPr lang="ja-JP"/>
                        </a:p>
                      </a:txBody>
                      <a:tcPr anchor="ctr">
                        <a:blipFill>
                          <a:blip r:embed="rId8"/>
                          <a:stretch>
                            <a:fillRect l="-202941" t="-85000" r="-501961" b="-2000"/>
                          </a:stretch>
                        </a:blipFill>
                      </a:tcPr>
                    </a:tc>
                    <a:tc>
                      <a:txBody>
                        <a:bodyPr/>
                        <a:lstStyle/>
                        <a:p>
                          <a:endParaRPr lang="ja-JP"/>
                        </a:p>
                      </a:txBody>
                      <a:tcPr anchor="ctr">
                        <a:blipFill>
                          <a:blip r:embed="rId8"/>
                          <a:stretch>
                            <a:fillRect l="-305941" t="-85000" r="-406931" b="-2000"/>
                          </a:stretch>
                        </a:blipFill>
                      </a:tcPr>
                    </a:tc>
                    <a:tc>
                      <a:txBody>
                        <a:bodyPr/>
                        <a:lstStyle/>
                        <a:p>
                          <a:endParaRPr lang="ja-JP"/>
                        </a:p>
                      </a:txBody>
                      <a:tcPr anchor="ctr">
                        <a:blipFill>
                          <a:blip r:embed="rId8"/>
                          <a:stretch>
                            <a:fillRect l="-401961" t="-85000" r="-302941" b="-2000"/>
                          </a:stretch>
                        </a:blipFill>
                      </a:tcPr>
                    </a:tc>
                    <a:tc>
                      <a:txBody>
                        <a:bodyPr/>
                        <a:lstStyle/>
                        <a:p>
                          <a:endParaRPr lang="ja-JP"/>
                        </a:p>
                      </a:txBody>
                      <a:tcPr anchor="ctr">
                        <a:blipFill>
                          <a:blip r:embed="rId8"/>
                          <a:stretch>
                            <a:fillRect l="-501961" t="-85000" r="-202941" b="-2000"/>
                          </a:stretch>
                        </a:blipFill>
                      </a:tcPr>
                    </a:tc>
                    <a:tc>
                      <a:txBody>
                        <a:bodyPr/>
                        <a:lstStyle/>
                        <a:p>
                          <a:endParaRPr lang="ja-JP"/>
                        </a:p>
                      </a:txBody>
                      <a:tcPr anchor="ctr">
                        <a:blipFill>
                          <a:blip r:embed="rId8"/>
                          <a:stretch>
                            <a:fillRect l="-607921" t="-85000" r="-104950" b="-2000"/>
                          </a:stretch>
                        </a:blipFill>
                      </a:tcPr>
                    </a:tc>
                    <a:tc>
                      <a:txBody>
                        <a:bodyPr/>
                        <a:lstStyle/>
                        <a:p>
                          <a:endParaRPr lang="ja-JP"/>
                        </a:p>
                      </a:txBody>
                      <a:tcPr anchor="ctr">
                        <a:blipFill>
                          <a:blip r:embed="rId8"/>
                          <a:stretch>
                            <a:fillRect l="-700980" t="-85000" r="-3922" b="-2000"/>
                          </a:stretch>
                        </a:blipFill>
                      </a:tcPr>
                    </a:tc>
                    <a:extLst>
                      <a:ext uri="{0D108BD9-81ED-4DB2-BD59-A6C34878D82A}">
                        <a16:rowId xmlns:a16="http://schemas.microsoft.com/office/drawing/2014/main" val="1920670772"/>
                      </a:ext>
                    </a:extLst>
                  </a:tr>
                </a:tbl>
              </a:graphicData>
            </a:graphic>
          </p:graphicFrame>
        </mc:Fallback>
      </mc:AlternateContent>
      <p:sp>
        <p:nvSpPr>
          <p:cNvPr id="57" name="テキスト ボックス 56">
            <a:extLst>
              <a:ext uri="{FF2B5EF4-FFF2-40B4-BE49-F238E27FC236}">
                <a16:creationId xmlns:a16="http://schemas.microsoft.com/office/drawing/2014/main" id="{837D17FB-4162-461F-91F4-391585A77069}"/>
              </a:ext>
            </a:extLst>
          </p:cNvPr>
          <p:cNvSpPr txBox="1"/>
          <p:nvPr/>
        </p:nvSpPr>
        <p:spPr>
          <a:xfrm>
            <a:off x="1840139" y="4720900"/>
            <a:ext cx="146706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確率分布表</a:t>
            </a:r>
          </a:p>
        </p:txBody>
      </p:sp>
      <p:sp>
        <p:nvSpPr>
          <p:cNvPr id="58" name="矢印: 下 57">
            <a:extLst>
              <a:ext uri="{FF2B5EF4-FFF2-40B4-BE49-F238E27FC236}">
                <a16:creationId xmlns:a16="http://schemas.microsoft.com/office/drawing/2014/main" id="{6868AE41-911C-403E-9FF8-E016F09A72AB}"/>
              </a:ext>
            </a:extLst>
          </p:cNvPr>
          <p:cNvSpPr/>
          <p:nvPr/>
        </p:nvSpPr>
        <p:spPr>
          <a:xfrm>
            <a:off x="3888300" y="4641320"/>
            <a:ext cx="323898" cy="384919"/>
          </a:xfrm>
          <a:prstGeom prst="down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DA674E74-9884-4F3F-AB35-1612C754E21D}"/>
              </a:ext>
            </a:extLst>
          </p:cNvPr>
          <p:cNvSpPr/>
          <p:nvPr/>
        </p:nvSpPr>
        <p:spPr>
          <a:xfrm>
            <a:off x="2164180" y="1821021"/>
            <a:ext cx="3677610" cy="461665"/>
          </a:xfrm>
          <a:prstGeom prst="rect">
            <a:avLst/>
          </a:prstGeom>
        </p:spPr>
        <p:txBody>
          <a:bodyPr wrap="none">
            <a:spAutoFit/>
          </a:bodyPr>
          <a:lstStyle/>
          <a:p>
            <a:r>
              <a:rPr kumimoji="1" lang="en-US" altLang="ja-JP" dirty="0">
                <a:solidFill>
                  <a:schemeClr val="bg1"/>
                </a:solidFill>
                <a:latin typeface="+mj-ea"/>
                <a:ea typeface="+mj-ea"/>
              </a:rPr>
              <a:t>1</a:t>
            </a:r>
            <a:r>
              <a:rPr kumimoji="1" lang="ja-JP" altLang="en-US" dirty="0">
                <a:solidFill>
                  <a:schemeClr val="bg1"/>
                </a:solidFill>
                <a:latin typeface="+mj-ea"/>
                <a:ea typeface="+mj-ea"/>
              </a:rPr>
              <a:t>個のサイコロ振りを考える</a:t>
            </a:r>
            <a:endParaRPr lang="ja-JP" altLang="en-US" dirty="0">
              <a:solidFill>
                <a:schemeClr val="bg1"/>
              </a:solidFill>
              <a:latin typeface="+mj-ea"/>
              <a:ea typeface="+mj-ea"/>
            </a:endParaRPr>
          </a:p>
        </p:txBody>
      </p:sp>
    </p:spTree>
    <p:extLst>
      <p:ext uri="{BB962C8B-B14F-4D97-AF65-F5344CB8AC3E}">
        <p14:creationId xmlns:p14="http://schemas.microsoft.com/office/powerpoint/2010/main" val="25415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p:bldP spid="30" grpId="0"/>
      <p:bldP spid="57" grpId="0"/>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46706-5941-4955-A8FE-D41DEF9814E3}"/>
              </a:ext>
            </a:extLst>
          </p:cNvPr>
          <p:cNvSpPr>
            <a:spLocks noGrp="1"/>
          </p:cNvSpPr>
          <p:nvPr>
            <p:ph type="title"/>
          </p:nvPr>
        </p:nvSpPr>
        <p:spPr/>
        <p:txBody>
          <a:bodyPr/>
          <a:lstStyle/>
          <a:p>
            <a:r>
              <a:rPr kumimoji="1" lang="ja-JP" altLang="en-US" dirty="0"/>
              <a:t>ところで確率とは？</a:t>
            </a:r>
          </a:p>
        </p:txBody>
      </p:sp>
      <p:sp>
        <p:nvSpPr>
          <p:cNvPr id="3" name="コンテンツ プレースホルダー 2">
            <a:extLst>
              <a:ext uri="{FF2B5EF4-FFF2-40B4-BE49-F238E27FC236}">
                <a16:creationId xmlns:a16="http://schemas.microsoft.com/office/drawing/2014/main" id="{9ABB4ABD-560F-4484-9063-0E22C536CFF2}"/>
              </a:ext>
            </a:extLst>
          </p:cNvPr>
          <p:cNvSpPr>
            <a:spLocks noGrp="1"/>
          </p:cNvSpPr>
          <p:nvPr>
            <p:ph idx="1"/>
          </p:nvPr>
        </p:nvSpPr>
        <p:spPr>
          <a:xfrm>
            <a:off x="579702" y="2037406"/>
            <a:ext cx="8206680" cy="557110"/>
          </a:xfrm>
        </p:spPr>
        <p:txBody>
          <a:bodyPr/>
          <a:lstStyle/>
          <a:p>
            <a:r>
              <a:rPr lang="ja-JP" altLang="en-US" sz="2800" dirty="0"/>
              <a:t>ある事象の起こりやすさ（偶然性）を数値化したもの</a:t>
            </a:r>
          </a:p>
        </p:txBody>
      </p:sp>
      <p:graphicFrame>
        <p:nvGraphicFramePr>
          <p:cNvPr id="5" name="オブジェクト 4">
            <a:extLst>
              <a:ext uri="{FF2B5EF4-FFF2-40B4-BE49-F238E27FC236}">
                <a16:creationId xmlns:a16="http://schemas.microsoft.com/office/drawing/2014/main" id="{4D4DA25D-FA33-4941-B2AA-7E3F7A1FB7A6}"/>
              </a:ext>
            </a:extLst>
          </p:cNvPr>
          <p:cNvGraphicFramePr>
            <a:graphicFrameLocks noChangeAspect="1"/>
          </p:cNvGraphicFramePr>
          <p:nvPr>
            <p:extLst>
              <p:ext uri="{D42A27DB-BD31-4B8C-83A1-F6EECF244321}">
                <p14:modId xmlns:p14="http://schemas.microsoft.com/office/powerpoint/2010/main" val="2383067634"/>
              </p:ext>
            </p:extLst>
          </p:nvPr>
        </p:nvGraphicFramePr>
        <p:xfrm>
          <a:off x="3203848" y="2721379"/>
          <a:ext cx="5028246" cy="786408"/>
        </p:xfrm>
        <a:graphic>
          <a:graphicData uri="http://schemas.openxmlformats.org/presentationml/2006/ole">
            <mc:AlternateContent xmlns:mc="http://schemas.openxmlformats.org/markup-compatibility/2006">
              <mc:Choice xmlns:v="urn:schemas-microsoft-com:vml" Requires="v">
                <p:oleObj spid="_x0000_s1245" name="Equation" r:id="rId3" imgW="2679480" imgH="419040" progId="Equation.DSMT4">
                  <p:embed/>
                </p:oleObj>
              </mc:Choice>
              <mc:Fallback>
                <p:oleObj name="Equation" r:id="rId3" imgW="2679480" imgH="419040" progId="Equation.DSMT4">
                  <p:embed/>
                  <p:pic>
                    <p:nvPicPr>
                      <p:cNvPr id="0" name=""/>
                      <p:cNvPicPr/>
                      <p:nvPr/>
                    </p:nvPicPr>
                    <p:blipFill>
                      <a:blip r:embed="rId4"/>
                      <a:stretch>
                        <a:fillRect/>
                      </a:stretch>
                    </p:blipFill>
                    <p:spPr>
                      <a:xfrm>
                        <a:off x="3203848" y="2721379"/>
                        <a:ext cx="5028246" cy="786408"/>
                      </a:xfrm>
                      <a:prstGeom prst="rect">
                        <a:avLst/>
                      </a:prstGeom>
                      <a:solidFill>
                        <a:srgbClr val="0070C0"/>
                      </a:solidFill>
                    </p:spPr>
                  </p:pic>
                </p:oleObj>
              </mc:Fallback>
            </mc:AlternateContent>
          </a:graphicData>
        </a:graphic>
      </p:graphicFrame>
      <p:sp>
        <p:nvSpPr>
          <p:cNvPr id="6" name="コンテンツ プレースホルダー 2">
            <a:extLst>
              <a:ext uri="{FF2B5EF4-FFF2-40B4-BE49-F238E27FC236}">
                <a16:creationId xmlns:a16="http://schemas.microsoft.com/office/drawing/2014/main" id="{E67BAC1F-7EA0-4DA0-AAAE-A0EDFED37EAB}"/>
              </a:ext>
            </a:extLst>
          </p:cNvPr>
          <p:cNvSpPr txBox="1">
            <a:spLocks/>
          </p:cNvSpPr>
          <p:nvPr/>
        </p:nvSpPr>
        <p:spPr bwMode="auto">
          <a:xfrm>
            <a:off x="699999" y="3675991"/>
            <a:ext cx="7990656" cy="1110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500" kern="0" dirty="0"/>
              <a:t>　</a:t>
            </a:r>
            <a:r>
              <a:rPr lang="ja-JP" altLang="en-US" sz="2300" kern="0" dirty="0">
                <a:solidFill>
                  <a:srgbClr val="FFFF00"/>
                </a:solidFill>
              </a:rPr>
              <a:t>試行</a:t>
            </a:r>
            <a:r>
              <a:rPr lang="ja-JP" altLang="en-US" sz="2300" kern="0" dirty="0"/>
              <a:t>：試しに何か行うこと（サイコロ振りが該当）</a:t>
            </a:r>
            <a:endParaRPr lang="en-US" altLang="ja-JP" sz="2300" kern="0" dirty="0"/>
          </a:p>
          <a:p>
            <a:pPr marL="0" indent="0">
              <a:buNone/>
            </a:pPr>
            <a:r>
              <a:rPr lang="ja-JP" altLang="en-US" sz="2300" kern="0" dirty="0"/>
              <a:t>　</a:t>
            </a:r>
            <a:r>
              <a:rPr lang="ja-JP" altLang="en-US" sz="2300" kern="0" dirty="0">
                <a:solidFill>
                  <a:srgbClr val="FFFF00"/>
                </a:solidFill>
              </a:rPr>
              <a:t>事象</a:t>
            </a:r>
            <a:r>
              <a:rPr lang="ja-JP" altLang="en-US" sz="2300" kern="0" dirty="0"/>
              <a:t>：試行で偶然に決まる結果（出たサイコロの目が該当）</a:t>
            </a:r>
          </a:p>
        </p:txBody>
      </p:sp>
      <p:sp>
        <p:nvSpPr>
          <p:cNvPr id="7" name="コンテンツ プレースホルダー 2">
            <a:extLst>
              <a:ext uri="{FF2B5EF4-FFF2-40B4-BE49-F238E27FC236}">
                <a16:creationId xmlns:a16="http://schemas.microsoft.com/office/drawing/2014/main" id="{81B8D13D-7561-4600-8A20-D6FC427EE839}"/>
              </a:ext>
            </a:extLst>
          </p:cNvPr>
          <p:cNvSpPr txBox="1">
            <a:spLocks/>
          </p:cNvSpPr>
          <p:nvPr/>
        </p:nvSpPr>
        <p:spPr bwMode="auto">
          <a:xfrm>
            <a:off x="685800" y="4786334"/>
            <a:ext cx="8120473"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300" kern="0" dirty="0"/>
              <a:t>例題：</a:t>
            </a:r>
            <a:r>
              <a:rPr lang="en-US" altLang="ja-JP" sz="2300" kern="0" dirty="0"/>
              <a:t>2</a:t>
            </a:r>
            <a:r>
              <a:rPr lang="ja-JP" altLang="en-US" sz="2300" kern="0" dirty="0" err="1"/>
              <a:t>つの</a:t>
            </a:r>
            <a:r>
              <a:rPr lang="ja-JP" altLang="en-US" sz="2300" kern="0" dirty="0"/>
              <a:t>サイコロ振り（試行）で，</a:t>
            </a:r>
            <a:r>
              <a:rPr lang="en-US" altLang="ja-JP" sz="2300" kern="0" dirty="0"/>
              <a:t>6</a:t>
            </a:r>
            <a:r>
              <a:rPr lang="ja-JP" altLang="en-US" sz="2300" kern="0" dirty="0"/>
              <a:t>の目（事象）が出る確率は？</a:t>
            </a:r>
          </a:p>
        </p:txBody>
      </p:sp>
      <p:graphicFrame>
        <p:nvGraphicFramePr>
          <p:cNvPr id="8" name="オブジェクト 7">
            <a:extLst>
              <a:ext uri="{FF2B5EF4-FFF2-40B4-BE49-F238E27FC236}">
                <a16:creationId xmlns:a16="http://schemas.microsoft.com/office/drawing/2014/main" id="{CCEDE2A5-BE8A-4EDA-A66D-2AE11A00619A}"/>
              </a:ext>
            </a:extLst>
          </p:cNvPr>
          <p:cNvGraphicFramePr>
            <a:graphicFrameLocks noChangeAspect="1"/>
          </p:cNvGraphicFramePr>
          <p:nvPr>
            <p:extLst>
              <p:ext uri="{D42A27DB-BD31-4B8C-83A1-F6EECF244321}">
                <p14:modId xmlns:p14="http://schemas.microsoft.com/office/powerpoint/2010/main" val="1241543421"/>
              </p:ext>
            </p:extLst>
          </p:nvPr>
        </p:nvGraphicFramePr>
        <p:xfrm>
          <a:off x="1431925" y="5373688"/>
          <a:ext cx="5837238" cy="785812"/>
        </p:xfrm>
        <a:graphic>
          <a:graphicData uri="http://schemas.openxmlformats.org/presentationml/2006/ole">
            <mc:AlternateContent xmlns:mc="http://schemas.openxmlformats.org/markup-compatibility/2006">
              <mc:Choice xmlns:v="urn:schemas-microsoft-com:vml" Requires="v">
                <p:oleObj spid="_x0000_s1246" name="Equation" r:id="rId6" imgW="3111480" imgH="419040" progId="Equation.DSMT4">
                  <p:embed/>
                </p:oleObj>
              </mc:Choice>
              <mc:Fallback>
                <p:oleObj name="Equation" r:id="rId6" imgW="3111480" imgH="419040" progId="Equation.DSMT4">
                  <p:embed/>
                  <p:pic>
                    <p:nvPicPr>
                      <p:cNvPr id="5" name="オブジェクト 4">
                        <a:extLst>
                          <a:ext uri="{FF2B5EF4-FFF2-40B4-BE49-F238E27FC236}">
                            <a16:creationId xmlns:a16="http://schemas.microsoft.com/office/drawing/2014/main" id="{4D4DA25D-FA33-4941-B2AA-7E3F7A1FB7A6}"/>
                          </a:ext>
                        </a:extLst>
                      </p:cNvPr>
                      <p:cNvPicPr/>
                      <p:nvPr/>
                    </p:nvPicPr>
                    <p:blipFill>
                      <a:blip r:embed="rId7"/>
                      <a:stretch>
                        <a:fillRect/>
                      </a:stretch>
                    </p:blipFill>
                    <p:spPr>
                      <a:xfrm>
                        <a:off x="1431925" y="5373688"/>
                        <a:ext cx="5837238" cy="785812"/>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EB78FAF1-B61D-42D3-8A21-F7F2380AA3DE}"/>
              </a:ext>
            </a:extLst>
          </p:cNvPr>
          <p:cNvSpPr txBox="1"/>
          <p:nvPr/>
        </p:nvSpPr>
        <p:spPr>
          <a:xfrm>
            <a:off x="579702" y="2721379"/>
            <a:ext cx="2590182" cy="769441"/>
          </a:xfrm>
          <a:prstGeom prst="rect">
            <a:avLst/>
          </a:prstGeom>
          <a:noFill/>
        </p:spPr>
        <p:txBody>
          <a:bodyPr wrap="square" rtlCol="0">
            <a:spAutoFit/>
          </a:bodyPr>
          <a:lstStyle/>
          <a:p>
            <a:pPr algn="just"/>
            <a:r>
              <a:rPr kumimoji="1" lang="ja-JP" altLang="en-US" sz="2200" dirty="0">
                <a:solidFill>
                  <a:srgbClr val="FFFF00"/>
                </a:solidFill>
                <a:latin typeface="ＭＳ Ｐゴシック" panose="020B0600070205080204" pitchFamily="50" charset="-128"/>
                <a:cs typeface="Meiryo UI" pitchFamily="50" charset="-128"/>
              </a:rPr>
              <a:t>ある試行の結果，</a:t>
            </a:r>
            <a:endParaRPr kumimoji="1" lang="en-US" altLang="ja-JP" sz="2200" dirty="0">
              <a:solidFill>
                <a:srgbClr val="FFFF00"/>
              </a:solidFill>
              <a:latin typeface="ＭＳ Ｐゴシック" panose="020B0600070205080204" pitchFamily="50" charset="-128"/>
              <a:cs typeface="Meiryo UI" pitchFamily="50" charset="-128"/>
            </a:endParaRPr>
          </a:p>
          <a:p>
            <a:pPr algn="just"/>
            <a:r>
              <a:rPr kumimoji="1" lang="ja-JP" altLang="en-US" sz="2200" dirty="0">
                <a:solidFill>
                  <a:srgbClr val="FFFF00"/>
                </a:solidFill>
                <a:latin typeface="ＭＳ Ｐゴシック" panose="020B0600070205080204" pitchFamily="50" charset="-128"/>
                <a:cs typeface="Meiryo UI" pitchFamily="50" charset="-128"/>
              </a:rPr>
              <a:t>事象</a:t>
            </a:r>
            <a:r>
              <a:rPr kumimoji="1" lang="en-US" altLang="ja-JP" sz="2200" dirty="0">
                <a:solidFill>
                  <a:srgbClr val="FFFF00"/>
                </a:solidFill>
                <a:latin typeface="ＭＳ Ｐゴシック" panose="020B0600070205080204" pitchFamily="50" charset="-128"/>
                <a:cs typeface="Meiryo UI" pitchFamily="50" charset="-128"/>
              </a:rPr>
              <a:t>A</a:t>
            </a:r>
            <a:r>
              <a:rPr kumimoji="1" lang="ja-JP" altLang="en-US" sz="2200" dirty="0">
                <a:solidFill>
                  <a:srgbClr val="FFFF00"/>
                </a:solidFill>
                <a:latin typeface="ＭＳ Ｐゴシック" panose="020B0600070205080204" pitchFamily="50" charset="-128"/>
                <a:cs typeface="Meiryo UI" pitchFamily="50" charset="-128"/>
              </a:rPr>
              <a:t>が起こる確率</a:t>
            </a:r>
          </a:p>
        </p:txBody>
      </p:sp>
    </p:spTree>
    <p:extLst>
      <p:ext uri="{BB962C8B-B14F-4D97-AF65-F5344CB8AC3E}">
        <p14:creationId xmlns:p14="http://schemas.microsoft.com/office/powerpoint/2010/main" val="107430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745B2-62BD-49ED-A966-068223441949}"/>
              </a:ext>
            </a:extLst>
          </p:cNvPr>
          <p:cNvSpPr>
            <a:spLocks noGrp="1"/>
          </p:cNvSpPr>
          <p:nvPr>
            <p:ph type="title"/>
          </p:nvPr>
        </p:nvSpPr>
        <p:spPr/>
        <p:txBody>
          <a:bodyPr/>
          <a:lstStyle/>
          <a:p>
            <a:r>
              <a:rPr kumimoji="1" lang="ja-JP" altLang="en-US" sz="3500" dirty="0"/>
              <a:t>確率変数と確率の正式な表記法</a:t>
            </a:r>
            <a:endParaRPr kumimoji="1" lang="ja-JP" altLang="en-US" sz="3000" dirty="0"/>
          </a:p>
        </p:txBody>
      </p:sp>
      <p:sp>
        <p:nvSpPr>
          <p:cNvPr id="3" name="コンテンツ プレースホルダー 2">
            <a:extLst>
              <a:ext uri="{FF2B5EF4-FFF2-40B4-BE49-F238E27FC236}">
                <a16:creationId xmlns:a16="http://schemas.microsoft.com/office/drawing/2014/main" id="{28C3DFEC-0384-4885-A053-1803AC70A7CF}"/>
              </a:ext>
            </a:extLst>
          </p:cNvPr>
          <p:cNvSpPr>
            <a:spLocks noGrp="1"/>
          </p:cNvSpPr>
          <p:nvPr>
            <p:ph idx="1"/>
          </p:nvPr>
        </p:nvSpPr>
        <p:spPr>
          <a:xfrm>
            <a:off x="576672" y="4026307"/>
            <a:ext cx="7990656" cy="1994981"/>
          </a:xfrm>
        </p:spPr>
        <p:txBody>
          <a:bodyPr/>
          <a:lstStyle/>
          <a:p>
            <a:pPr marL="288000" indent="-457200" algn="just">
              <a:buNone/>
            </a:pPr>
            <a:r>
              <a:rPr lang="ja-JP" altLang="en-US" sz="2500" dirty="0">
                <a:latin typeface="Times New Roman" panose="02020603050405020304" pitchFamily="18" charset="0"/>
                <a:cs typeface="Times New Roman" panose="02020603050405020304" pitchFamily="18" charset="0"/>
              </a:rPr>
              <a:t>事例：</a:t>
            </a:r>
            <a:r>
              <a:rPr lang="en-US" altLang="ja-JP" sz="2500" dirty="0">
                <a:latin typeface="Times New Roman" panose="02020603050405020304" pitchFamily="18" charset="0"/>
                <a:cs typeface="Times New Roman" panose="02020603050405020304" pitchFamily="18" charset="0"/>
              </a:rPr>
              <a:t>2</a:t>
            </a:r>
            <a:r>
              <a:rPr lang="ja-JP" altLang="en-US" sz="2500" dirty="0" err="1">
                <a:latin typeface="Times New Roman" panose="02020603050405020304" pitchFamily="18" charset="0"/>
                <a:cs typeface="Times New Roman" panose="02020603050405020304" pitchFamily="18" charset="0"/>
              </a:rPr>
              <a:t>つの</a:t>
            </a:r>
            <a:r>
              <a:rPr lang="ja-JP" altLang="en-US" sz="2500" dirty="0">
                <a:latin typeface="Times New Roman" panose="02020603050405020304" pitchFamily="18" charset="0"/>
                <a:cs typeface="Times New Roman" panose="02020603050405020304" pitchFamily="18" charset="0"/>
              </a:rPr>
              <a:t>サイコロ振りで</a:t>
            </a:r>
            <a:r>
              <a:rPr lang="en-US" altLang="ja-JP" sz="2500" dirty="0">
                <a:latin typeface="Times New Roman" panose="02020603050405020304" pitchFamily="18" charset="0"/>
                <a:cs typeface="Times New Roman" panose="02020603050405020304" pitchFamily="18" charset="0"/>
              </a:rPr>
              <a:t>6</a:t>
            </a:r>
            <a:r>
              <a:rPr lang="ja-JP" altLang="en-US" sz="2500" dirty="0">
                <a:latin typeface="Times New Roman" panose="02020603050405020304" pitchFamily="18" charset="0"/>
                <a:cs typeface="Times New Roman" panose="02020603050405020304" pitchFamily="18" charset="0"/>
              </a:rPr>
              <a:t>の目が出る確率は</a:t>
            </a:r>
            <a:r>
              <a:rPr lang="en-US" altLang="ja-JP" sz="2500" i="1" dirty="0">
                <a:latin typeface="Times New Roman" panose="02020603050405020304" pitchFamily="18" charset="0"/>
                <a:cs typeface="Times New Roman" panose="02020603050405020304" pitchFamily="18" charset="0"/>
              </a:rPr>
              <a:t>P</a:t>
            </a:r>
            <a:r>
              <a:rPr lang="en-US" altLang="ja-JP" sz="2500" dirty="0">
                <a:latin typeface="Times New Roman" panose="02020603050405020304" pitchFamily="18" charset="0"/>
                <a:cs typeface="Times New Roman" panose="02020603050405020304" pitchFamily="18" charset="0"/>
              </a:rPr>
              <a:t>(</a:t>
            </a:r>
            <a:r>
              <a:rPr lang="en-US" altLang="ja-JP" sz="2500" i="1" dirty="0">
                <a:latin typeface="Times New Roman" panose="02020603050405020304" pitchFamily="18" charset="0"/>
                <a:cs typeface="Times New Roman" panose="02020603050405020304" pitchFamily="18" charset="0"/>
              </a:rPr>
              <a:t>X</a:t>
            </a:r>
            <a:r>
              <a:rPr lang="en-US" altLang="ja-JP" sz="2500" dirty="0">
                <a:latin typeface="Times New Roman" panose="02020603050405020304" pitchFamily="18" charset="0"/>
                <a:cs typeface="Times New Roman" panose="02020603050405020304" pitchFamily="18" charset="0"/>
              </a:rPr>
              <a:t>=6)</a:t>
            </a:r>
            <a:r>
              <a:rPr lang="ja-JP" altLang="en-US" sz="2500" dirty="0" err="1">
                <a:latin typeface="Times New Roman" panose="02020603050405020304" pitchFamily="18" charset="0"/>
                <a:cs typeface="Times New Roman" panose="02020603050405020304" pitchFamily="18" charset="0"/>
              </a:rPr>
              <a:t>，</a:t>
            </a:r>
            <a:r>
              <a:rPr lang="ja-JP" altLang="en-US" sz="2500" dirty="0">
                <a:latin typeface="Times New Roman" panose="02020603050405020304" pitchFamily="18" charset="0"/>
                <a:cs typeface="Times New Roman" panose="02020603050405020304" pitchFamily="18" charset="0"/>
              </a:rPr>
              <a:t>その確率の値は</a:t>
            </a:r>
            <a:r>
              <a:rPr lang="en-US" altLang="ja-JP" sz="2500" i="1" dirty="0">
                <a:latin typeface="Times New Roman" panose="02020603050405020304" pitchFamily="18" charset="0"/>
                <a:cs typeface="Times New Roman" panose="02020603050405020304" pitchFamily="18" charset="0"/>
              </a:rPr>
              <a:t>p</a:t>
            </a:r>
            <a:r>
              <a:rPr lang="en-US" altLang="ja-JP" sz="2500" baseline="-25000" dirty="0">
                <a:latin typeface="Times New Roman" panose="02020603050405020304" pitchFamily="18" charset="0"/>
                <a:cs typeface="Times New Roman" panose="02020603050405020304" pitchFamily="18" charset="0"/>
              </a:rPr>
              <a:t>6</a:t>
            </a:r>
            <a:r>
              <a:rPr lang="en-US" altLang="ja-JP" sz="2500" dirty="0">
                <a:latin typeface="Times New Roman" panose="02020603050405020304" pitchFamily="18" charset="0"/>
                <a:cs typeface="Times New Roman" panose="02020603050405020304" pitchFamily="18" charset="0"/>
              </a:rPr>
              <a:t>=0.14</a:t>
            </a:r>
          </a:p>
          <a:p>
            <a:pPr marL="288000" indent="-457200" algn="just">
              <a:buNone/>
            </a:pPr>
            <a:r>
              <a:rPr kumimoji="1" lang="ja-JP" altLang="en-US" sz="2200" dirty="0">
                <a:solidFill>
                  <a:srgbClr val="FF0000"/>
                </a:solidFill>
                <a:latin typeface="Times New Roman" panose="02020603050405020304" pitchFamily="18" charset="0"/>
                <a:cs typeface="Times New Roman" panose="02020603050405020304" pitchFamily="18" charset="0"/>
              </a:rPr>
              <a:t>注</a:t>
            </a:r>
            <a:r>
              <a:rPr kumimoji="1" lang="ja-JP" altLang="en-US" sz="2200" dirty="0">
                <a:latin typeface="Times New Roman" panose="02020603050405020304" pitchFamily="18" charset="0"/>
                <a:cs typeface="Times New Roman" panose="02020603050405020304" pitchFamily="18" charset="0"/>
              </a:rPr>
              <a:t>：大文字や小文字が混在すると初学者にはわかり難いので，本書では（第</a:t>
            </a:r>
            <a:r>
              <a:rPr kumimoji="1" lang="en-US" altLang="ja-JP" sz="2200" dirty="0">
                <a:latin typeface="+mn-ea"/>
                <a:ea typeface="+mn-ea"/>
                <a:cs typeface="Times New Roman" panose="02020603050405020304" pitchFamily="18" charset="0"/>
              </a:rPr>
              <a:t>15</a:t>
            </a:r>
            <a:r>
              <a:rPr kumimoji="1" lang="ja-JP" altLang="en-US" sz="2200" dirty="0">
                <a:latin typeface="Times New Roman" panose="02020603050405020304" pitchFamily="18" charset="0"/>
                <a:cs typeface="Times New Roman" panose="02020603050405020304" pitchFamily="18" charset="0"/>
              </a:rPr>
              <a:t>章を除いて）大文字の確率変数</a:t>
            </a:r>
            <a:r>
              <a:rPr kumimoji="1" lang="en-US" altLang="ja-JP" sz="2200" i="1" dirty="0">
                <a:latin typeface="Times New Roman" panose="02020603050405020304" pitchFamily="18" charset="0"/>
                <a:cs typeface="Times New Roman" panose="02020603050405020304" pitchFamily="18" charset="0"/>
              </a:rPr>
              <a:t>X</a:t>
            </a:r>
            <a:r>
              <a:rPr kumimoji="1" lang="ja-JP" altLang="en-US" sz="2200" dirty="0">
                <a:latin typeface="Times New Roman" panose="02020603050405020304" pitchFamily="18" charset="0"/>
                <a:cs typeface="Times New Roman" panose="02020603050405020304" pitchFamily="18" charset="0"/>
              </a:rPr>
              <a:t>は使用しません。確率の関数は単に</a:t>
            </a:r>
            <a:r>
              <a:rPr kumimoji="1" lang="en-US" altLang="ja-JP" sz="2200" i="1" dirty="0">
                <a:latin typeface="Times New Roman" panose="02020603050405020304" pitchFamily="18" charset="0"/>
                <a:cs typeface="Times New Roman" panose="02020603050405020304" pitchFamily="18" charset="0"/>
              </a:rPr>
              <a:t>P</a:t>
            </a:r>
            <a:r>
              <a:rPr kumimoji="1" lang="en-US" altLang="ja-JP" sz="2200" dirty="0">
                <a:latin typeface="Times New Roman" panose="02020603050405020304" pitchFamily="18" charset="0"/>
                <a:cs typeface="Times New Roman" panose="02020603050405020304" pitchFamily="18" charset="0"/>
              </a:rPr>
              <a:t>(</a:t>
            </a:r>
            <a:r>
              <a:rPr kumimoji="1" lang="en-US" altLang="ja-JP" sz="2200" i="1" dirty="0">
                <a:latin typeface="Times New Roman" panose="02020603050405020304" pitchFamily="18" charset="0"/>
                <a:cs typeface="Times New Roman" panose="02020603050405020304" pitchFamily="18" charset="0"/>
              </a:rPr>
              <a:t>x</a:t>
            </a:r>
            <a:r>
              <a:rPr kumimoji="1" lang="en-US" altLang="ja-JP" sz="2200" dirty="0">
                <a:latin typeface="Times New Roman" panose="02020603050405020304" pitchFamily="18" charset="0"/>
                <a:cs typeface="Times New Roman" panose="02020603050405020304" pitchFamily="18" charset="0"/>
              </a:rPr>
              <a:t>)</a:t>
            </a:r>
            <a:r>
              <a:rPr kumimoji="1" lang="ja-JP" altLang="en-US" sz="2200" dirty="0">
                <a:latin typeface="Times New Roman" panose="02020603050405020304" pitchFamily="18" charset="0"/>
                <a:cs typeface="Times New Roman" panose="02020603050405020304" pitchFamily="18" charset="0"/>
              </a:rPr>
              <a:t>と表します。</a:t>
            </a:r>
            <a:endParaRPr kumimoji="1" lang="en-US" altLang="ja-JP" sz="2200" dirty="0">
              <a:latin typeface="Times New Roman" panose="02020603050405020304" pitchFamily="18" charset="0"/>
              <a:cs typeface="Times New Roman" panose="02020603050405020304" pitchFamily="18" charset="0"/>
            </a:endParaRPr>
          </a:p>
        </p:txBody>
      </p:sp>
      <p:sp>
        <p:nvSpPr>
          <p:cNvPr id="4" name="正方形/長方形 3">
            <a:extLst>
              <a:ext uri="{FF2B5EF4-FFF2-40B4-BE49-F238E27FC236}">
                <a16:creationId xmlns:a16="http://schemas.microsoft.com/office/drawing/2014/main" id="{5B655785-3E10-4BDD-BA01-C3FD4940B79A}"/>
              </a:ext>
            </a:extLst>
          </p:cNvPr>
          <p:cNvSpPr/>
          <p:nvPr/>
        </p:nvSpPr>
        <p:spPr>
          <a:xfrm>
            <a:off x="750552" y="2453081"/>
            <a:ext cx="2675985" cy="707886"/>
          </a:xfrm>
          <a:prstGeom prst="rect">
            <a:avLst/>
          </a:prstGeom>
        </p:spPr>
        <p:txBody>
          <a:bodyPr wrap="square">
            <a:spAutoFit/>
          </a:bodyPr>
          <a:lstStyle/>
          <a:p>
            <a:pPr algn="just"/>
            <a:r>
              <a:rPr kumimoji="1" lang="ja-JP" altLang="en-US" sz="2000" dirty="0">
                <a:solidFill>
                  <a:schemeClr val="bg1"/>
                </a:solidFill>
              </a:rPr>
              <a:t>確率変数</a:t>
            </a:r>
            <a:r>
              <a:rPr kumimoji="1" lang="en-US" altLang="ja-JP" sz="2000" i="1" dirty="0">
                <a:solidFill>
                  <a:schemeClr val="bg1"/>
                </a:solidFill>
                <a:cs typeface="Times New Roman" panose="02020603050405020304" pitchFamily="18" charset="0"/>
              </a:rPr>
              <a:t>X</a:t>
            </a:r>
            <a:r>
              <a:rPr kumimoji="1" lang="ja-JP" altLang="en-US" sz="2000" dirty="0">
                <a:solidFill>
                  <a:schemeClr val="bg1"/>
                </a:solidFill>
              </a:rPr>
              <a:t>が実現値</a:t>
            </a:r>
            <a:r>
              <a:rPr kumimoji="1" lang="en-US" altLang="ja-JP" sz="2000" i="1" dirty="0">
                <a:solidFill>
                  <a:schemeClr val="bg1"/>
                </a:solidFill>
                <a:cs typeface="Times New Roman" panose="02020603050405020304" pitchFamily="18" charset="0"/>
              </a:rPr>
              <a:t>x</a:t>
            </a:r>
            <a:r>
              <a:rPr kumimoji="1" lang="en-US" altLang="ja-JP" sz="2000" i="1" baseline="-25000" dirty="0">
                <a:solidFill>
                  <a:schemeClr val="bg1"/>
                </a:solidFill>
                <a:cs typeface="Times New Roman" panose="02020603050405020304" pitchFamily="18" charset="0"/>
              </a:rPr>
              <a:t>i</a:t>
            </a:r>
            <a:r>
              <a:rPr kumimoji="1" lang="ja-JP" altLang="en-US" sz="2000" dirty="0">
                <a:solidFill>
                  <a:schemeClr val="bg1"/>
                </a:solidFill>
              </a:rPr>
              <a:t>を取る確率を表す関数</a:t>
            </a:r>
            <a:endParaRPr kumimoji="1" lang="en-US" altLang="ja-JP" sz="2000" dirty="0">
              <a:solidFill>
                <a:srgbClr val="FFFF00"/>
              </a:solidFill>
              <a:cs typeface="Times New Roman" panose="02020603050405020304" pitchFamily="18" charset="0"/>
            </a:endParaRPr>
          </a:p>
        </p:txBody>
      </p:sp>
      <p:sp>
        <p:nvSpPr>
          <p:cNvPr id="5" name="正方形/長方形 4">
            <a:extLst>
              <a:ext uri="{FF2B5EF4-FFF2-40B4-BE49-F238E27FC236}">
                <a16:creationId xmlns:a16="http://schemas.microsoft.com/office/drawing/2014/main" id="{46D7A09F-33DA-4E20-B7B2-85EF46804ABB}"/>
              </a:ext>
            </a:extLst>
          </p:cNvPr>
          <p:cNvSpPr/>
          <p:nvPr/>
        </p:nvSpPr>
        <p:spPr>
          <a:xfrm>
            <a:off x="3594034" y="2510414"/>
            <a:ext cx="3384376" cy="553998"/>
          </a:xfrm>
          <a:prstGeom prst="rect">
            <a:avLst/>
          </a:prstGeom>
        </p:spPr>
        <p:txBody>
          <a:bodyPr wrap="square">
            <a:spAutoFit/>
          </a:bodyPr>
          <a:lstStyle/>
          <a:p>
            <a:pPr algn="just"/>
            <a:r>
              <a:rPr kumimoji="1" lang="en-US" altLang="ja-JP" sz="3000" i="1" dirty="0">
                <a:solidFill>
                  <a:schemeClr val="bg1"/>
                </a:solidFill>
                <a:cs typeface="Times New Roman" panose="02020603050405020304" pitchFamily="18" charset="0"/>
              </a:rPr>
              <a:t>P </a:t>
            </a:r>
            <a:r>
              <a:rPr kumimoji="1" lang="en-US" altLang="ja-JP" sz="3000" dirty="0">
                <a:solidFill>
                  <a:schemeClr val="bg1"/>
                </a:solidFill>
                <a:cs typeface="Times New Roman" panose="02020603050405020304" pitchFamily="18" charset="0"/>
              </a:rPr>
              <a:t>( </a:t>
            </a:r>
            <a:r>
              <a:rPr kumimoji="1" lang="en-US" altLang="ja-JP" sz="3000" i="1" dirty="0">
                <a:solidFill>
                  <a:srgbClr val="FFFF00"/>
                </a:solidFill>
                <a:cs typeface="Times New Roman" panose="02020603050405020304" pitchFamily="18" charset="0"/>
              </a:rPr>
              <a:t>X</a:t>
            </a:r>
            <a:r>
              <a:rPr kumimoji="1" lang="en-US" altLang="ja-JP" sz="3000" i="1" dirty="0">
                <a:solidFill>
                  <a:schemeClr val="bg1"/>
                </a:solidFill>
                <a:cs typeface="Times New Roman" panose="02020603050405020304" pitchFamily="18" charset="0"/>
              </a:rPr>
              <a:t> = </a:t>
            </a:r>
            <a:r>
              <a:rPr kumimoji="1" lang="en-US" altLang="ja-JP" sz="3000" i="1" dirty="0">
                <a:solidFill>
                  <a:srgbClr val="FFC000"/>
                </a:solidFill>
                <a:cs typeface="Times New Roman" panose="02020603050405020304" pitchFamily="18" charset="0"/>
              </a:rPr>
              <a:t>x</a:t>
            </a:r>
            <a:r>
              <a:rPr kumimoji="1" lang="en-US" altLang="ja-JP" sz="3000" i="1" baseline="-25000" dirty="0">
                <a:solidFill>
                  <a:srgbClr val="FFC000"/>
                </a:solidFill>
                <a:cs typeface="Times New Roman" panose="02020603050405020304" pitchFamily="18" charset="0"/>
              </a:rPr>
              <a:t>i </a:t>
            </a:r>
            <a:r>
              <a:rPr kumimoji="1" lang="en-US" altLang="ja-JP" sz="3000" dirty="0">
                <a:solidFill>
                  <a:schemeClr val="bg1"/>
                </a:solidFill>
                <a:cs typeface="Times New Roman" panose="02020603050405020304" pitchFamily="18" charset="0"/>
              </a:rPr>
              <a:t>) </a:t>
            </a:r>
            <a:r>
              <a:rPr kumimoji="1" lang="en-US" altLang="ja-JP" sz="3000" i="1" dirty="0">
                <a:solidFill>
                  <a:schemeClr val="bg1"/>
                </a:solidFill>
                <a:cs typeface="Times New Roman" panose="02020603050405020304" pitchFamily="18" charset="0"/>
              </a:rPr>
              <a:t>= </a:t>
            </a:r>
            <a:r>
              <a:rPr kumimoji="1" lang="en-US" altLang="ja-JP" sz="3000" i="1" dirty="0">
                <a:solidFill>
                  <a:srgbClr val="92D050"/>
                </a:solidFill>
                <a:cs typeface="Times New Roman" panose="02020603050405020304" pitchFamily="18" charset="0"/>
              </a:rPr>
              <a:t>p</a:t>
            </a:r>
            <a:r>
              <a:rPr kumimoji="1" lang="en-US" altLang="ja-JP" sz="3000" i="1" baseline="-25000" dirty="0">
                <a:solidFill>
                  <a:srgbClr val="92D050"/>
                </a:solidFill>
                <a:cs typeface="Times New Roman" panose="02020603050405020304" pitchFamily="18" charset="0"/>
              </a:rPr>
              <a:t>i</a:t>
            </a:r>
          </a:p>
        </p:txBody>
      </p:sp>
      <p:sp>
        <p:nvSpPr>
          <p:cNvPr id="7" name="正方形/長方形 6">
            <a:extLst>
              <a:ext uri="{FF2B5EF4-FFF2-40B4-BE49-F238E27FC236}">
                <a16:creationId xmlns:a16="http://schemas.microsoft.com/office/drawing/2014/main" id="{F8B5BAF7-9D7A-4481-A742-EDC023020166}"/>
              </a:ext>
            </a:extLst>
          </p:cNvPr>
          <p:cNvSpPr/>
          <p:nvPr/>
        </p:nvSpPr>
        <p:spPr>
          <a:xfrm>
            <a:off x="3137330" y="3201600"/>
            <a:ext cx="1584176" cy="646331"/>
          </a:xfrm>
          <a:prstGeom prst="rect">
            <a:avLst/>
          </a:prstGeom>
        </p:spPr>
        <p:txBody>
          <a:bodyPr wrap="square">
            <a:spAutoFit/>
          </a:bodyPr>
          <a:lstStyle/>
          <a:p>
            <a:pPr algn="ctr"/>
            <a:r>
              <a:rPr kumimoji="1" lang="ja-JP" altLang="en-US" sz="1800" dirty="0">
                <a:solidFill>
                  <a:srgbClr val="FFFF00"/>
                </a:solidFill>
              </a:rPr>
              <a:t>確率変数</a:t>
            </a:r>
            <a:endParaRPr kumimoji="1" lang="en-US" altLang="ja-JP" sz="1800" dirty="0">
              <a:solidFill>
                <a:srgbClr val="FFFF00"/>
              </a:solidFill>
            </a:endParaRPr>
          </a:p>
          <a:p>
            <a:pPr algn="ctr"/>
            <a:r>
              <a:rPr kumimoji="1" lang="ja-JP" altLang="en-US" sz="1800" dirty="0">
                <a:solidFill>
                  <a:srgbClr val="FFFF00"/>
                </a:solidFill>
              </a:rPr>
              <a:t>（値の入れ物）</a:t>
            </a:r>
            <a:endParaRPr lang="ja-JP" altLang="en-US" sz="1800" dirty="0">
              <a:solidFill>
                <a:srgbClr val="FFFF00"/>
              </a:solidFill>
            </a:endParaRPr>
          </a:p>
        </p:txBody>
      </p:sp>
      <p:cxnSp>
        <p:nvCxnSpPr>
          <p:cNvPr id="9" name="直線矢印コネクタ 8">
            <a:extLst>
              <a:ext uri="{FF2B5EF4-FFF2-40B4-BE49-F238E27FC236}">
                <a16:creationId xmlns:a16="http://schemas.microsoft.com/office/drawing/2014/main" id="{D94AEE8C-0505-4EB0-8976-2FEE0824CFCD}"/>
              </a:ext>
            </a:extLst>
          </p:cNvPr>
          <p:cNvCxnSpPr>
            <a:cxnSpLocks/>
          </p:cNvCxnSpPr>
          <p:nvPr/>
        </p:nvCxnSpPr>
        <p:spPr>
          <a:xfrm flipV="1">
            <a:off x="4161202" y="2941033"/>
            <a:ext cx="144837" cy="31926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716CDB44-29E3-48F2-B422-54E76D3A0FA8}"/>
              </a:ext>
            </a:extLst>
          </p:cNvPr>
          <p:cNvSpPr/>
          <p:nvPr/>
        </p:nvSpPr>
        <p:spPr>
          <a:xfrm>
            <a:off x="4644008" y="3230971"/>
            <a:ext cx="3243104" cy="646331"/>
          </a:xfrm>
          <a:prstGeom prst="rect">
            <a:avLst/>
          </a:prstGeom>
        </p:spPr>
        <p:txBody>
          <a:bodyPr wrap="square">
            <a:spAutoFit/>
          </a:bodyPr>
          <a:lstStyle/>
          <a:p>
            <a:pPr algn="just"/>
            <a:r>
              <a:rPr kumimoji="1" lang="ja-JP" altLang="en-US" sz="1800" dirty="0">
                <a:solidFill>
                  <a:srgbClr val="FFC000"/>
                </a:solidFill>
              </a:rPr>
              <a:t>確率変数の実現値（実際に事象</a:t>
            </a:r>
            <a:r>
              <a:rPr kumimoji="1" lang="en-US" altLang="ja-JP" sz="1800" i="1" dirty="0" err="1">
                <a:solidFill>
                  <a:srgbClr val="FFC000"/>
                </a:solidFill>
              </a:rPr>
              <a:t>i</a:t>
            </a:r>
            <a:r>
              <a:rPr kumimoji="1" lang="ja-JP" altLang="en-US" sz="1800" dirty="0">
                <a:solidFill>
                  <a:srgbClr val="FFC000"/>
                </a:solidFill>
              </a:rPr>
              <a:t>が起きたとき観察される値）</a:t>
            </a:r>
            <a:endParaRPr lang="ja-JP" altLang="en-US" sz="1800" dirty="0">
              <a:solidFill>
                <a:srgbClr val="FFC000"/>
              </a:solidFill>
            </a:endParaRPr>
          </a:p>
        </p:txBody>
      </p:sp>
      <p:cxnSp>
        <p:nvCxnSpPr>
          <p:cNvPr id="13" name="直線矢印コネクタ 12">
            <a:extLst>
              <a:ext uri="{FF2B5EF4-FFF2-40B4-BE49-F238E27FC236}">
                <a16:creationId xmlns:a16="http://schemas.microsoft.com/office/drawing/2014/main" id="{089522F9-9504-4EB6-8F11-25A0AB3DAAC9}"/>
              </a:ext>
            </a:extLst>
          </p:cNvPr>
          <p:cNvCxnSpPr>
            <a:cxnSpLocks/>
          </p:cNvCxnSpPr>
          <p:nvPr/>
        </p:nvCxnSpPr>
        <p:spPr>
          <a:xfrm flipH="1" flipV="1">
            <a:off x="4988287" y="2970769"/>
            <a:ext cx="167497" cy="29963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A4FB67C-05F6-4AAB-B111-B4D155A38D12}"/>
              </a:ext>
            </a:extLst>
          </p:cNvPr>
          <p:cNvSpPr/>
          <p:nvPr/>
        </p:nvSpPr>
        <p:spPr>
          <a:xfrm>
            <a:off x="5552045" y="2011855"/>
            <a:ext cx="2573140" cy="369332"/>
          </a:xfrm>
          <a:prstGeom prst="rect">
            <a:avLst/>
          </a:prstGeom>
        </p:spPr>
        <p:txBody>
          <a:bodyPr wrap="none">
            <a:spAutoFit/>
          </a:bodyPr>
          <a:lstStyle/>
          <a:p>
            <a:r>
              <a:rPr kumimoji="1" lang="ja-JP" altLang="en-US" sz="1800" dirty="0">
                <a:solidFill>
                  <a:srgbClr val="92D050"/>
                </a:solidFill>
                <a:cs typeface="Times New Roman" panose="02020603050405020304" pitchFamily="18" charset="0"/>
              </a:rPr>
              <a:t>実現値</a:t>
            </a:r>
            <a:r>
              <a:rPr kumimoji="1" lang="en-US" altLang="ja-JP" sz="1800" i="1" dirty="0">
                <a:solidFill>
                  <a:srgbClr val="92D050"/>
                </a:solidFill>
                <a:cs typeface="Times New Roman" panose="02020603050405020304" pitchFamily="18" charset="0"/>
              </a:rPr>
              <a:t>x</a:t>
            </a:r>
            <a:r>
              <a:rPr kumimoji="1" lang="en-US" altLang="ja-JP" sz="1800" i="1" baseline="-25000" dirty="0">
                <a:solidFill>
                  <a:srgbClr val="92D050"/>
                </a:solidFill>
                <a:cs typeface="Times New Roman" panose="02020603050405020304" pitchFamily="18" charset="0"/>
              </a:rPr>
              <a:t>i</a:t>
            </a:r>
            <a:r>
              <a:rPr kumimoji="1" lang="ja-JP" altLang="en-US" sz="1800" dirty="0">
                <a:solidFill>
                  <a:srgbClr val="92D050"/>
                </a:solidFill>
                <a:cs typeface="Times New Roman" panose="02020603050405020304" pitchFamily="18" charset="0"/>
              </a:rPr>
              <a:t>を取る確率の値</a:t>
            </a:r>
            <a:endParaRPr lang="ja-JP" altLang="en-US" sz="1800" dirty="0">
              <a:solidFill>
                <a:srgbClr val="92D050"/>
              </a:solidFill>
            </a:endParaRPr>
          </a:p>
        </p:txBody>
      </p:sp>
      <p:cxnSp>
        <p:nvCxnSpPr>
          <p:cNvPr id="18" name="直線矢印コネクタ 17">
            <a:extLst>
              <a:ext uri="{FF2B5EF4-FFF2-40B4-BE49-F238E27FC236}">
                <a16:creationId xmlns:a16="http://schemas.microsoft.com/office/drawing/2014/main" id="{8FDA416B-65D4-403C-907A-A5796B5FFDD1}"/>
              </a:ext>
            </a:extLst>
          </p:cNvPr>
          <p:cNvCxnSpPr>
            <a:cxnSpLocks/>
          </p:cNvCxnSpPr>
          <p:nvPr/>
        </p:nvCxnSpPr>
        <p:spPr>
          <a:xfrm flipH="1">
            <a:off x="5870888" y="2373226"/>
            <a:ext cx="167496" cy="301171"/>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57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06C6F-C2EB-4A7F-BAD7-39697068C5E9}"/>
              </a:ext>
            </a:extLst>
          </p:cNvPr>
          <p:cNvSpPr>
            <a:spLocks noGrp="1"/>
          </p:cNvSpPr>
          <p:nvPr>
            <p:ph type="title"/>
          </p:nvPr>
        </p:nvSpPr>
        <p:spPr>
          <a:xfrm>
            <a:off x="990600" y="620688"/>
            <a:ext cx="7162800" cy="1143000"/>
          </a:xfrm>
        </p:spPr>
        <p:txBody>
          <a:bodyPr/>
          <a:lstStyle/>
          <a:p>
            <a:r>
              <a:rPr kumimoji="1" lang="ja-JP" altLang="en-US" sz="4000" dirty="0"/>
              <a:t>連続型確率分布の確率①</a:t>
            </a:r>
          </a:p>
        </p:txBody>
      </p:sp>
      <p:sp>
        <p:nvSpPr>
          <p:cNvPr id="31" name="フリーフォーム: 図形 30">
            <a:extLst>
              <a:ext uri="{FF2B5EF4-FFF2-40B4-BE49-F238E27FC236}">
                <a16:creationId xmlns:a16="http://schemas.microsoft.com/office/drawing/2014/main" id="{5946B269-8E92-40EE-92A2-D1688DAE1EEF}"/>
              </a:ext>
            </a:extLst>
          </p:cNvPr>
          <p:cNvSpPr/>
          <p:nvPr/>
        </p:nvSpPr>
        <p:spPr>
          <a:xfrm>
            <a:off x="1720010" y="3612232"/>
            <a:ext cx="4652190" cy="2121024"/>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92D05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6B8C8048-DC38-4328-87C1-23C5962570A0}"/>
              </a:ext>
            </a:extLst>
          </p:cNvPr>
          <p:cNvCxnSpPr>
            <a:cxnSpLocks/>
          </p:cNvCxnSpPr>
          <p:nvPr/>
        </p:nvCxnSpPr>
        <p:spPr>
          <a:xfrm>
            <a:off x="1691680" y="5733256"/>
            <a:ext cx="4896544"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3A72B3C-C4EC-4F88-A093-6BF277D42E47}"/>
              </a:ext>
            </a:extLst>
          </p:cNvPr>
          <p:cNvCxnSpPr>
            <a:cxnSpLocks/>
          </p:cNvCxnSpPr>
          <p:nvPr/>
        </p:nvCxnSpPr>
        <p:spPr>
          <a:xfrm flipH="1" flipV="1">
            <a:off x="1702786" y="3379822"/>
            <a:ext cx="3059" cy="239265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C8B62D4F-3B4B-41E4-AF9A-C7F68E82C29A}"/>
              </a:ext>
            </a:extLst>
          </p:cNvPr>
          <p:cNvSpPr txBox="1"/>
          <p:nvPr/>
        </p:nvSpPr>
        <p:spPr>
          <a:xfrm>
            <a:off x="1259632" y="3057909"/>
            <a:ext cx="1132041"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P(x)</a:t>
            </a:r>
            <a:endParaRPr kumimoji="1" lang="ja-JP" altLang="en-US" sz="2000" dirty="0">
              <a:solidFill>
                <a:schemeClr val="bg1"/>
              </a:solidFill>
              <a:ea typeface="ＭＳ Ｐゴシック" panose="020B060007020508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8F8CD79C-C81F-4F9C-9E96-64015DF09C5D}"/>
              </a:ext>
            </a:extLst>
          </p:cNvPr>
          <p:cNvSpPr txBox="1"/>
          <p:nvPr/>
        </p:nvSpPr>
        <p:spPr>
          <a:xfrm>
            <a:off x="6540967" y="5517232"/>
            <a:ext cx="1800493" cy="646331"/>
          </a:xfrm>
          <a:prstGeom prst="rect">
            <a:avLst/>
          </a:prstGeom>
          <a:noFill/>
        </p:spPr>
        <p:txBody>
          <a:bodyPr wrap="none" rtlCol="0">
            <a:spAutoFit/>
          </a:bodyPr>
          <a:lstStyle/>
          <a:p>
            <a:pPr algn="l"/>
            <a:r>
              <a:rPr kumimoji="1" lang="ja-JP" altLang="en-US" sz="1800" dirty="0">
                <a:solidFill>
                  <a:schemeClr val="bg1"/>
                </a:solidFill>
                <a:ea typeface="ＭＳ Ｐゴシック" panose="020B0600070205080204" pitchFamily="50" charset="-128"/>
                <a:cs typeface="Times New Roman" panose="02020603050405020304" pitchFamily="18" charset="0"/>
              </a:rPr>
              <a:t>連続型確率変数</a:t>
            </a:r>
            <a:endParaRPr kumimoji="1" lang="en-US" altLang="ja-JP" sz="1800" dirty="0">
              <a:solidFill>
                <a:schemeClr val="bg1"/>
              </a:solidFill>
              <a:ea typeface="ＭＳ Ｐゴシック" panose="020B0600070205080204" pitchFamily="50" charset="-128"/>
              <a:cs typeface="Times New Roman" panose="02020603050405020304" pitchFamily="18" charset="0"/>
            </a:endParaRPr>
          </a:p>
          <a:p>
            <a:pPr algn="l"/>
            <a:r>
              <a:rPr kumimoji="1" lang="ja-JP" altLang="en-US" sz="1800" dirty="0">
                <a:solidFill>
                  <a:schemeClr val="bg1"/>
                </a:solidFill>
                <a:ea typeface="ＭＳ Ｐゴシック" panose="020B0600070205080204" pitchFamily="50" charset="-128"/>
                <a:cs typeface="Times New Roman" panose="02020603050405020304" pitchFamily="18" charset="0"/>
              </a:rPr>
              <a:t>　　身長 </a:t>
            </a:r>
            <a:r>
              <a:rPr kumimoji="1" lang="en-US" altLang="ja-JP" sz="1800" i="1" dirty="0">
                <a:solidFill>
                  <a:schemeClr val="bg1"/>
                </a:solidFill>
                <a:ea typeface="ＭＳ Ｐゴシック" panose="020B0600070205080204" pitchFamily="50" charset="-128"/>
                <a:cs typeface="Times New Roman" panose="02020603050405020304" pitchFamily="18" charset="0"/>
              </a:rPr>
              <a:t>x</a:t>
            </a:r>
            <a:r>
              <a:rPr kumimoji="1" lang="ja-JP" altLang="en-US" sz="1800" i="1" dirty="0">
                <a:solidFill>
                  <a:schemeClr val="bg1"/>
                </a:solidFill>
                <a:ea typeface="ＭＳ Ｐゴシック" panose="020B0600070205080204" pitchFamily="50" charset="-128"/>
                <a:cs typeface="Times New Roman" panose="02020603050405020304" pitchFamily="18" charset="0"/>
              </a:rPr>
              <a:t>　</a:t>
            </a:r>
            <a:r>
              <a:rPr kumimoji="1" lang="ja-JP" altLang="en-US" sz="1800" dirty="0">
                <a:solidFill>
                  <a:schemeClr val="bg1"/>
                </a:solidFill>
                <a:ea typeface="ＭＳ Ｐゴシック" panose="020B0600070205080204" pitchFamily="50" charset="-128"/>
                <a:cs typeface="Times New Roman" panose="02020603050405020304" pitchFamily="18" charset="0"/>
              </a:rPr>
              <a:t>（</a:t>
            </a:r>
            <a:r>
              <a:rPr kumimoji="1" lang="en-US" altLang="ja-JP" sz="1800" i="1" dirty="0">
                <a:solidFill>
                  <a:schemeClr val="bg1"/>
                </a:solidFill>
                <a:ea typeface="ＭＳ Ｐゴシック" panose="020B0600070205080204" pitchFamily="50" charset="-128"/>
                <a:cs typeface="Times New Roman" panose="02020603050405020304" pitchFamily="18" charset="0"/>
              </a:rPr>
              <a:t>cm</a:t>
            </a:r>
            <a:r>
              <a:rPr kumimoji="1" lang="ja-JP" altLang="en-US" sz="1800" dirty="0">
                <a:solidFill>
                  <a:schemeClr val="bg1"/>
                </a:solidFill>
                <a:ea typeface="ＭＳ Ｐゴシック" panose="020B0600070205080204" pitchFamily="50" charset="-128"/>
                <a:cs typeface="Times New Roman" panose="02020603050405020304" pitchFamily="18" charset="0"/>
              </a:rPr>
              <a:t>）</a:t>
            </a:r>
            <a:endParaRPr kumimoji="1" lang="en-US" altLang="ja-JP" sz="1800" dirty="0">
              <a:solidFill>
                <a:schemeClr val="bg1"/>
              </a:solidFill>
              <a:ea typeface="ＭＳ Ｐゴシック" panose="020B060007020508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DCE25FB8-93BE-4E63-BCDA-AFE4C66F83CD}"/>
              </a:ext>
            </a:extLst>
          </p:cNvPr>
          <p:cNvSpPr txBox="1"/>
          <p:nvPr/>
        </p:nvSpPr>
        <p:spPr>
          <a:xfrm>
            <a:off x="3728649" y="5696319"/>
            <a:ext cx="569387"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170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0" name="直線矢印コネクタ 49">
            <a:extLst>
              <a:ext uri="{FF2B5EF4-FFF2-40B4-BE49-F238E27FC236}">
                <a16:creationId xmlns:a16="http://schemas.microsoft.com/office/drawing/2014/main" id="{7BE4E394-EA45-4CF8-9EB7-40D9DCAF7218}"/>
              </a:ext>
            </a:extLst>
          </p:cNvPr>
          <p:cNvCxnSpPr>
            <a:cxnSpLocks/>
          </p:cNvCxnSpPr>
          <p:nvPr/>
        </p:nvCxnSpPr>
        <p:spPr>
          <a:xfrm>
            <a:off x="2773307" y="4151130"/>
            <a:ext cx="434424" cy="29484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79385E5F-CAEC-437E-96A2-F8CE2CDCCE58}"/>
              </a:ext>
            </a:extLst>
          </p:cNvPr>
          <p:cNvSpPr txBox="1"/>
          <p:nvPr/>
        </p:nvSpPr>
        <p:spPr>
          <a:xfrm>
            <a:off x="5111003" y="3335051"/>
            <a:ext cx="3278621" cy="1477328"/>
          </a:xfrm>
          <a:prstGeom prst="rect">
            <a:avLst/>
          </a:prstGeom>
          <a:no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170cm</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の人が現れる確率は？</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170.000…cm</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ぴったりの人は居ない。</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人ぐらい居ても，分母が無限大（と考える）なので確率は</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になってしまう。</a:t>
            </a:r>
          </a:p>
        </p:txBody>
      </p:sp>
      <p:sp>
        <p:nvSpPr>
          <p:cNvPr id="56" name="コンテンツ プレースホルダー 2">
            <a:extLst>
              <a:ext uri="{FF2B5EF4-FFF2-40B4-BE49-F238E27FC236}">
                <a16:creationId xmlns:a16="http://schemas.microsoft.com/office/drawing/2014/main" id="{87E19621-B683-46F0-BD77-C534F12F1323}"/>
              </a:ext>
            </a:extLst>
          </p:cNvPr>
          <p:cNvSpPr>
            <a:spLocks noGrp="1"/>
          </p:cNvSpPr>
          <p:nvPr>
            <p:ph idx="1"/>
          </p:nvPr>
        </p:nvSpPr>
        <p:spPr>
          <a:xfrm>
            <a:off x="685800" y="2057400"/>
            <a:ext cx="7990656" cy="867544"/>
          </a:xfrm>
        </p:spPr>
        <p:txBody>
          <a:bodyPr/>
          <a:lstStyle/>
          <a:p>
            <a:r>
              <a:rPr kumimoji="1" lang="ja-JP" altLang="en-US" sz="2500" dirty="0"/>
              <a:t>確率変数が</a:t>
            </a:r>
            <a:r>
              <a:rPr kumimoji="1" lang="ja-JP" altLang="en-US" sz="2500" dirty="0">
                <a:solidFill>
                  <a:srgbClr val="FFFF00"/>
                </a:solidFill>
              </a:rPr>
              <a:t>連続型の分布</a:t>
            </a:r>
            <a:r>
              <a:rPr kumimoji="1" lang="ja-JP" altLang="en-US" sz="2500" dirty="0"/>
              <a:t>では，ある値</a:t>
            </a:r>
            <a:r>
              <a:rPr kumimoji="1" lang="en-US" altLang="ja-JP" sz="2500" dirty="0"/>
              <a:t>1</a:t>
            </a:r>
            <a:r>
              <a:rPr kumimoji="1" lang="ja-JP" altLang="en-US" sz="2500" dirty="0"/>
              <a:t>点の確率は求められない</a:t>
            </a:r>
          </a:p>
        </p:txBody>
      </p:sp>
      <p:sp>
        <p:nvSpPr>
          <p:cNvPr id="57" name="テキスト ボックス 56">
            <a:extLst>
              <a:ext uri="{FF2B5EF4-FFF2-40B4-BE49-F238E27FC236}">
                <a16:creationId xmlns:a16="http://schemas.microsoft.com/office/drawing/2014/main" id="{7095ED40-4DA0-4D99-8088-3C63FF0C1D5A}"/>
              </a:ext>
            </a:extLst>
          </p:cNvPr>
          <p:cNvSpPr txBox="1"/>
          <p:nvPr/>
        </p:nvSpPr>
        <p:spPr>
          <a:xfrm>
            <a:off x="1782559" y="3535347"/>
            <a:ext cx="1854906" cy="646331"/>
          </a:xfrm>
          <a:prstGeom prst="rect">
            <a:avLst/>
          </a:prstGeom>
          <a:noFill/>
        </p:spPr>
        <p:txBody>
          <a:bodyPr wrap="square" rtlCol="0">
            <a:spAutoFit/>
          </a:bodyPr>
          <a:lstStyle/>
          <a:p>
            <a:pPr algn="just"/>
            <a:r>
              <a:rPr kumimoji="1" lang="ja-JP" altLang="en-US" sz="1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日本の成人男性身長の分布</a:t>
            </a:r>
          </a:p>
        </p:txBody>
      </p:sp>
      <p:cxnSp>
        <p:nvCxnSpPr>
          <p:cNvPr id="63" name="直線コネクタ 62">
            <a:extLst>
              <a:ext uri="{FF2B5EF4-FFF2-40B4-BE49-F238E27FC236}">
                <a16:creationId xmlns:a16="http://schemas.microsoft.com/office/drawing/2014/main" id="{647CF086-DFE1-4604-85E9-81CC9B861B61}"/>
              </a:ext>
            </a:extLst>
          </p:cNvPr>
          <p:cNvCxnSpPr>
            <a:cxnSpLocks/>
            <a:endCxn id="31" idx="2"/>
          </p:cNvCxnSpPr>
          <p:nvPr/>
        </p:nvCxnSpPr>
        <p:spPr>
          <a:xfrm flipH="1" flipV="1">
            <a:off x="4013343" y="3612251"/>
            <a:ext cx="24455" cy="2061842"/>
          </a:xfrm>
          <a:prstGeom prst="line">
            <a:avLst/>
          </a:prstGeom>
          <a:ln w="3175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768C0263-BC2A-480F-A6D0-7F1D5A826698}"/>
              </a:ext>
            </a:extLst>
          </p:cNvPr>
          <p:cNvCxnSpPr>
            <a:cxnSpLocks/>
          </p:cNvCxnSpPr>
          <p:nvPr/>
        </p:nvCxnSpPr>
        <p:spPr>
          <a:xfrm flipH="1">
            <a:off x="4072203" y="4090794"/>
            <a:ext cx="1012424" cy="854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十字形 70">
            <a:extLst>
              <a:ext uri="{FF2B5EF4-FFF2-40B4-BE49-F238E27FC236}">
                <a16:creationId xmlns:a16="http://schemas.microsoft.com/office/drawing/2014/main" id="{950B97CF-6AD2-446C-883E-000FD955DE2D}"/>
              </a:ext>
            </a:extLst>
          </p:cNvPr>
          <p:cNvSpPr/>
          <p:nvPr/>
        </p:nvSpPr>
        <p:spPr>
          <a:xfrm rot="18825328">
            <a:off x="1299651" y="2924195"/>
            <a:ext cx="715821" cy="693713"/>
          </a:xfrm>
          <a:prstGeom prst="plus">
            <a:avLst>
              <a:gd name="adj" fmla="val 43037"/>
            </a:avLst>
          </a:prstGeom>
          <a:solidFill>
            <a:srgbClr val="FF0000">
              <a:alpha val="45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15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06C6F-C2EB-4A7F-BAD7-39697068C5E9}"/>
              </a:ext>
            </a:extLst>
          </p:cNvPr>
          <p:cNvSpPr>
            <a:spLocks noGrp="1"/>
          </p:cNvSpPr>
          <p:nvPr>
            <p:ph type="title"/>
          </p:nvPr>
        </p:nvSpPr>
        <p:spPr>
          <a:xfrm>
            <a:off x="990600" y="620688"/>
            <a:ext cx="7162800" cy="1143000"/>
          </a:xfrm>
        </p:spPr>
        <p:txBody>
          <a:bodyPr/>
          <a:lstStyle/>
          <a:p>
            <a:r>
              <a:rPr kumimoji="1" lang="ja-JP" altLang="en-US" sz="4000" dirty="0"/>
              <a:t>連続型確率分布の確率②</a:t>
            </a:r>
          </a:p>
        </p:txBody>
      </p:sp>
      <p:sp>
        <p:nvSpPr>
          <p:cNvPr id="31" name="フリーフォーム: 図形 30">
            <a:extLst>
              <a:ext uri="{FF2B5EF4-FFF2-40B4-BE49-F238E27FC236}">
                <a16:creationId xmlns:a16="http://schemas.microsoft.com/office/drawing/2014/main" id="{5946B269-8E92-40EE-92A2-D1688DAE1EEF}"/>
              </a:ext>
            </a:extLst>
          </p:cNvPr>
          <p:cNvSpPr/>
          <p:nvPr/>
        </p:nvSpPr>
        <p:spPr>
          <a:xfrm>
            <a:off x="1291908" y="3681709"/>
            <a:ext cx="4652190" cy="2121024"/>
          </a:xfrm>
          <a:custGeom>
            <a:avLst/>
            <a:gdLst>
              <a:gd name="connsiteX0" fmla="*/ 0 w 3864429"/>
              <a:gd name="connsiteY0" fmla="*/ 2710567 h 2710567"/>
              <a:gd name="connsiteX1" fmla="*/ 849086 w 3864429"/>
              <a:gd name="connsiteY1" fmla="*/ 2057424 h 2710567"/>
              <a:gd name="connsiteX2" fmla="*/ 1905000 w 3864429"/>
              <a:gd name="connsiteY2" fmla="*/ 24 h 2710567"/>
              <a:gd name="connsiteX3" fmla="*/ 3015343 w 3864429"/>
              <a:gd name="connsiteY3" fmla="*/ 2100967 h 2710567"/>
              <a:gd name="connsiteX4" fmla="*/ 3864429 w 3864429"/>
              <a:gd name="connsiteY4" fmla="*/ 2710567 h 271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429" h="2710567">
                <a:moveTo>
                  <a:pt x="0" y="2710567"/>
                </a:moveTo>
                <a:cubicBezTo>
                  <a:pt x="265793" y="2609874"/>
                  <a:pt x="531586" y="2509181"/>
                  <a:pt x="849086" y="2057424"/>
                </a:cubicBezTo>
                <a:cubicBezTo>
                  <a:pt x="1166586" y="1605667"/>
                  <a:pt x="1543957" y="-7233"/>
                  <a:pt x="1905000" y="24"/>
                </a:cubicBezTo>
                <a:cubicBezTo>
                  <a:pt x="2266043" y="7281"/>
                  <a:pt x="2688772" y="1649210"/>
                  <a:pt x="3015343" y="2100967"/>
                </a:cubicBezTo>
                <a:cubicBezTo>
                  <a:pt x="3341914" y="2552724"/>
                  <a:pt x="3603171" y="2631645"/>
                  <a:pt x="3864429" y="2710567"/>
                </a:cubicBezTo>
              </a:path>
            </a:pathLst>
          </a:custGeom>
          <a:solidFill>
            <a:srgbClr val="92D05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6B8C8048-DC38-4328-87C1-23C5962570A0}"/>
              </a:ext>
            </a:extLst>
          </p:cNvPr>
          <p:cNvCxnSpPr>
            <a:cxnSpLocks/>
          </p:cNvCxnSpPr>
          <p:nvPr/>
        </p:nvCxnSpPr>
        <p:spPr>
          <a:xfrm>
            <a:off x="1263578" y="5802733"/>
            <a:ext cx="4896544"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3A72B3C-C4EC-4F88-A093-6BF277D42E47}"/>
              </a:ext>
            </a:extLst>
          </p:cNvPr>
          <p:cNvCxnSpPr>
            <a:cxnSpLocks/>
          </p:cNvCxnSpPr>
          <p:nvPr/>
        </p:nvCxnSpPr>
        <p:spPr>
          <a:xfrm flipH="1" flipV="1">
            <a:off x="1274684" y="3449299"/>
            <a:ext cx="3059" cy="239265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C8B62D4F-3B4B-41E4-AF9A-C7F68E82C29A}"/>
              </a:ext>
            </a:extLst>
          </p:cNvPr>
          <p:cNvSpPr txBox="1"/>
          <p:nvPr/>
        </p:nvSpPr>
        <p:spPr>
          <a:xfrm>
            <a:off x="410257" y="3045077"/>
            <a:ext cx="1596912" cy="400110"/>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確率密度 </a:t>
            </a:r>
            <a:r>
              <a:rPr kumimoji="1" lang="en-US" altLang="ja-JP" sz="2000" i="1" dirty="0">
                <a:solidFill>
                  <a:schemeClr val="bg1"/>
                </a:solidFill>
                <a:ea typeface="ＭＳ Ｐゴシック" panose="020B0600070205080204" pitchFamily="50" charset="-128"/>
                <a:cs typeface="Times New Roman" panose="02020603050405020304" pitchFamily="18" charset="0"/>
              </a:rPr>
              <a:t>f </a:t>
            </a:r>
            <a:r>
              <a:rPr kumimoji="1" lang="en-US" altLang="ja-JP" sz="2000" dirty="0">
                <a:solidFill>
                  <a:schemeClr val="bg1"/>
                </a:solidFill>
                <a:ea typeface="ＭＳ Ｐゴシック" panose="020B0600070205080204" pitchFamily="50" charset="-128"/>
                <a:cs typeface="Times New Roman" panose="02020603050405020304" pitchFamily="18" charset="0"/>
              </a:rPr>
              <a:t>(</a:t>
            </a:r>
            <a:r>
              <a:rPr kumimoji="1" lang="en-US" altLang="ja-JP" sz="2000" i="1" dirty="0">
                <a:solidFill>
                  <a:schemeClr val="bg1"/>
                </a:solidFill>
                <a:ea typeface="ＭＳ Ｐゴシック" panose="020B0600070205080204" pitchFamily="50" charset="-128"/>
                <a:cs typeface="Times New Roman" panose="02020603050405020304" pitchFamily="18" charset="0"/>
              </a:rPr>
              <a:t>x</a:t>
            </a:r>
            <a:r>
              <a:rPr kumimoji="1" lang="en-US" altLang="ja-JP" sz="2000" dirty="0">
                <a:solidFill>
                  <a:schemeClr val="bg1"/>
                </a:solidFill>
                <a:ea typeface="ＭＳ Ｐゴシック" panose="020B0600070205080204" pitchFamily="50" charset="-128"/>
                <a:cs typeface="Times New Roman" panose="02020603050405020304" pitchFamily="18" charset="0"/>
              </a:rPr>
              <a:t>)</a:t>
            </a:r>
            <a:endParaRPr kumimoji="1" lang="ja-JP" altLang="en-US" sz="2000" dirty="0">
              <a:solidFill>
                <a:schemeClr val="bg1"/>
              </a:solidFill>
              <a:ea typeface="ＭＳ Ｐゴシック" panose="020B060007020508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8F8CD79C-C81F-4F9C-9E96-64015DF09C5D}"/>
              </a:ext>
            </a:extLst>
          </p:cNvPr>
          <p:cNvSpPr txBox="1"/>
          <p:nvPr/>
        </p:nvSpPr>
        <p:spPr>
          <a:xfrm>
            <a:off x="6178407" y="5592417"/>
            <a:ext cx="1800493" cy="646331"/>
          </a:xfrm>
          <a:prstGeom prst="rect">
            <a:avLst/>
          </a:prstGeom>
          <a:noFill/>
        </p:spPr>
        <p:txBody>
          <a:bodyPr wrap="none" rtlCol="0">
            <a:spAutoFit/>
          </a:bodyPr>
          <a:lstStyle/>
          <a:p>
            <a:pPr algn="l"/>
            <a:r>
              <a:rPr kumimoji="1" lang="ja-JP" altLang="en-US" sz="1800" dirty="0">
                <a:solidFill>
                  <a:schemeClr val="bg1"/>
                </a:solidFill>
                <a:ea typeface="ＭＳ Ｐゴシック" panose="020B0600070205080204" pitchFamily="50" charset="-128"/>
                <a:cs typeface="Times New Roman" panose="02020603050405020304" pitchFamily="18" charset="0"/>
              </a:rPr>
              <a:t>連続型確率変数</a:t>
            </a:r>
            <a:endParaRPr kumimoji="1" lang="en-US" altLang="ja-JP" sz="1800" dirty="0">
              <a:solidFill>
                <a:schemeClr val="bg1"/>
              </a:solidFill>
              <a:ea typeface="ＭＳ Ｐゴシック" panose="020B0600070205080204" pitchFamily="50" charset="-128"/>
              <a:cs typeface="Times New Roman" panose="02020603050405020304" pitchFamily="18" charset="0"/>
            </a:endParaRPr>
          </a:p>
          <a:p>
            <a:pPr algn="l"/>
            <a:r>
              <a:rPr kumimoji="1" lang="ja-JP" altLang="en-US" sz="1800" dirty="0">
                <a:solidFill>
                  <a:schemeClr val="bg1"/>
                </a:solidFill>
                <a:ea typeface="ＭＳ Ｐゴシック" panose="020B0600070205080204" pitchFamily="50" charset="-128"/>
                <a:cs typeface="Times New Roman" panose="02020603050405020304" pitchFamily="18" charset="0"/>
              </a:rPr>
              <a:t>　　身長 </a:t>
            </a:r>
            <a:r>
              <a:rPr kumimoji="1" lang="en-US" altLang="ja-JP" sz="1800" i="1" dirty="0">
                <a:solidFill>
                  <a:schemeClr val="bg1"/>
                </a:solidFill>
                <a:ea typeface="ＭＳ Ｐゴシック" panose="020B0600070205080204" pitchFamily="50" charset="-128"/>
                <a:cs typeface="Times New Roman" panose="02020603050405020304" pitchFamily="18" charset="0"/>
              </a:rPr>
              <a:t>x</a:t>
            </a:r>
            <a:r>
              <a:rPr kumimoji="1" lang="ja-JP" altLang="en-US" sz="1800" i="1" dirty="0">
                <a:solidFill>
                  <a:schemeClr val="bg1"/>
                </a:solidFill>
                <a:ea typeface="ＭＳ Ｐゴシック" panose="020B0600070205080204" pitchFamily="50" charset="-128"/>
                <a:cs typeface="Times New Roman" panose="02020603050405020304" pitchFamily="18" charset="0"/>
              </a:rPr>
              <a:t>　</a:t>
            </a:r>
            <a:r>
              <a:rPr kumimoji="1" lang="ja-JP" altLang="en-US" sz="1800" dirty="0">
                <a:solidFill>
                  <a:schemeClr val="bg1"/>
                </a:solidFill>
                <a:ea typeface="ＭＳ Ｐゴシック" panose="020B0600070205080204" pitchFamily="50" charset="-128"/>
                <a:cs typeface="Times New Roman" panose="02020603050405020304" pitchFamily="18" charset="0"/>
              </a:rPr>
              <a:t>（</a:t>
            </a:r>
            <a:r>
              <a:rPr kumimoji="1" lang="en-US" altLang="ja-JP" sz="1800" i="1" dirty="0">
                <a:solidFill>
                  <a:schemeClr val="bg1"/>
                </a:solidFill>
                <a:ea typeface="ＭＳ Ｐゴシック" panose="020B0600070205080204" pitchFamily="50" charset="-128"/>
                <a:cs typeface="Times New Roman" panose="02020603050405020304" pitchFamily="18" charset="0"/>
              </a:rPr>
              <a:t>cm</a:t>
            </a:r>
            <a:r>
              <a:rPr kumimoji="1" lang="ja-JP" altLang="en-US" sz="1800" dirty="0">
                <a:solidFill>
                  <a:schemeClr val="bg1"/>
                </a:solidFill>
                <a:ea typeface="ＭＳ Ｐゴシック" panose="020B0600070205080204" pitchFamily="50" charset="-128"/>
                <a:cs typeface="Times New Roman" panose="02020603050405020304" pitchFamily="18" charset="0"/>
              </a:rPr>
              <a:t>）</a:t>
            </a:r>
            <a:endParaRPr kumimoji="1" lang="en-US" altLang="ja-JP" sz="1800" dirty="0">
              <a:solidFill>
                <a:schemeClr val="bg1"/>
              </a:solidFill>
              <a:ea typeface="ＭＳ Ｐゴシック" panose="020B0600070205080204" pitchFamily="50" charset="-128"/>
              <a:cs typeface="Times New Roman" panose="02020603050405020304" pitchFamily="18" charset="0"/>
            </a:endParaRPr>
          </a:p>
        </p:txBody>
      </p:sp>
      <p:pic>
        <p:nvPicPr>
          <p:cNvPr id="45" name="図 44">
            <a:extLst>
              <a:ext uri="{FF2B5EF4-FFF2-40B4-BE49-F238E27FC236}">
                <a16:creationId xmlns:a16="http://schemas.microsoft.com/office/drawing/2014/main" id="{B77F0379-AF0B-4B5B-97F2-D55A220B6D48}"/>
              </a:ext>
            </a:extLst>
          </p:cNvPr>
          <p:cNvPicPr>
            <a:picLocks noChangeAspect="1"/>
          </p:cNvPicPr>
          <p:nvPr/>
        </p:nvPicPr>
        <p:blipFill rotWithShape="1">
          <a:blip r:embed="rId3"/>
          <a:srcRect l="38534" r="39469"/>
          <a:stretch/>
        </p:blipFill>
        <p:spPr>
          <a:xfrm>
            <a:off x="3090485" y="3725374"/>
            <a:ext cx="1023258" cy="2038144"/>
          </a:xfrm>
          <a:prstGeom prst="rect">
            <a:avLst/>
          </a:prstGeom>
        </p:spPr>
      </p:pic>
      <p:sp>
        <p:nvSpPr>
          <p:cNvPr id="46" name="テキスト ボックス 45">
            <a:extLst>
              <a:ext uri="{FF2B5EF4-FFF2-40B4-BE49-F238E27FC236}">
                <a16:creationId xmlns:a16="http://schemas.microsoft.com/office/drawing/2014/main" id="{C5988724-D9ED-4EAD-B2D9-48764A920A8A}"/>
              </a:ext>
            </a:extLst>
          </p:cNvPr>
          <p:cNvSpPr txBox="1"/>
          <p:nvPr/>
        </p:nvSpPr>
        <p:spPr>
          <a:xfrm>
            <a:off x="3163532" y="4645624"/>
            <a:ext cx="877163" cy="400110"/>
          </a:xfrm>
          <a:prstGeom prst="rect">
            <a:avLst/>
          </a:prstGeom>
          <a:noFill/>
        </p:spPr>
        <p:txBody>
          <a:bodyPr wrap="none" rtlCol="0">
            <a:spAutoFit/>
          </a:bodyPr>
          <a:lstStyle/>
          <a:p>
            <a:pPr algn="l"/>
            <a:r>
              <a:rPr kumimoji="1" lang="en-US" altLang="ja-JP" sz="2000" dirty="0">
                <a:latin typeface="ＭＳ Ｐゴシック" panose="020B0600070205080204" pitchFamily="50" charset="-128"/>
                <a:ea typeface="ＭＳ Ｐゴシック" panose="020B0600070205080204" pitchFamily="50" charset="-128"/>
                <a:cs typeface="Meiryo UI" pitchFamily="50" charset="-128"/>
              </a:rPr>
              <a:t>p=0.14</a:t>
            </a:r>
            <a:endParaRPr kumimoji="1" lang="ja-JP" altLang="en-US" sz="2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47" name="テキスト ボックス 46">
            <a:extLst>
              <a:ext uri="{FF2B5EF4-FFF2-40B4-BE49-F238E27FC236}">
                <a16:creationId xmlns:a16="http://schemas.microsoft.com/office/drawing/2014/main" id="{D2D7AF7A-0AFB-4621-A45F-5435327B93F1}"/>
              </a:ext>
            </a:extLst>
          </p:cNvPr>
          <p:cNvSpPr txBox="1"/>
          <p:nvPr/>
        </p:nvSpPr>
        <p:spPr>
          <a:xfrm>
            <a:off x="2724951" y="5812279"/>
            <a:ext cx="569387"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169</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8" name="テキスト ボックス 47">
            <a:extLst>
              <a:ext uri="{FF2B5EF4-FFF2-40B4-BE49-F238E27FC236}">
                <a16:creationId xmlns:a16="http://schemas.microsoft.com/office/drawing/2014/main" id="{DCE25FB8-93BE-4E63-BCDA-AFE4C66F83CD}"/>
              </a:ext>
            </a:extLst>
          </p:cNvPr>
          <p:cNvSpPr txBox="1"/>
          <p:nvPr/>
        </p:nvSpPr>
        <p:spPr>
          <a:xfrm>
            <a:off x="3829049" y="5802733"/>
            <a:ext cx="569387"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171</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0" name="直線矢印コネクタ 49">
            <a:extLst>
              <a:ext uri="{FF2B5EF4-FFF2-40B4-BE49-F238E27FC236}">
                <a16:creationId xmlns:a16="http://schemas.microsoft.com/office/drawing/2014/main" id="{7BE4E394-EA45-4CF8-9EB7-40D9DCAF7218}"/>
              </a:ext>
            </a:extLst>
          </p:cNvPr>
          <p:cNvCxnSpPr/>
          <p:nvPr/>
        </p:nvCxnSpPr>
        <p:spPr>
          <a:xfrm flipH="1">
            <a:off x="3872614" y="3535809"/>
            <a:ext cx="602881" cy="36004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79385E5F-CAEC-437E-96A2-F8CE2CDCCE58}"/>
              </a:ext>
            </a:extLst>
          </p:cNvPr>
          <p:cNvSpPr txBox="1"/>
          <p:nvPr/>
        </p:nvSpPr>
        <p:spPr>
          <a:xfrm>
            <a:off x="4388542" y="3081543"/>
            <a:ext cx="3922643"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全体の面積が</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なので，任意の範囲の面積を定積分で求めれば確率になる</a:t>
            </a:r>
          </a:p>
        </p:txBody>
      </p:sp>
      <p:cxnSp>
        <p:nvCxnSpPr>
          <p:cNvPr id="52" name="直線矢印コネクタ 51">
            <a:extLst>
              <a:ext uri="{FF2B5EF4-FFF2-40B4-BE49-F238E27FC236}">
                <a16:creationId xmlns:a16="http://schemas.microsoft.com/office/drawing/2014/main" id="{979E5BE5-0F78-4A3D-8EB1-9ABF4A39CC00}"/>
              </a:ext>
            </a:extLst>
          </p:cNvPr>
          <p:cNvCxnSpPr>
            <a:cxnSpLocks/>
          </p:cNvCxnSpPr>
          <p:nvPr/>
        </p:nvCxnSpPr>
        <p:spPr>
          <a:xfrm>
            <a:off x="2373978" y="4265703"/>
            <a:ext cx="380446" cy="33977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AEB2460-453F-4E70-9F42-0D107A081B26}"/>
              </a:ext>
            </a:extLst>
          </p:cNvPr>
          <p:cNvSpPr txBox="1"/>
          <p:nvPr/>
        </p:nvSpPr>
        <p:spPr>
          <a:xfrm>
            <a:off x="1339279" y="3604674"/>
            <a:ext cx="1871449"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全範囲を積分すると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になる分布</a:t>
            </a:r>
          </a:p>
        </p:txBody>
      </p:sp>
      <p:sp>
        <p:nvSpPr>
          <p:cNvPr id="56" name="コンテンツ プレースホルダー 2">
            <a:extLst>
              <a:ext uri="{FF2B5EF4-FFF2-40B4-BE49-F238E27FC236}">
                <a16:creationId xmlns:a16="http://schemas.microsoft.com/office/drawing/2014/main" id="{87E19621-B683-46F0-BD77-C534F12F1323}"/>
              </a:ext>
            </a:extLst>
          </p:cNvPr>
          <p:cNvSpPr>
            <a:spLocks noGrp="1"/>
          </p:cNvSpPr>
          <p:nvPr>
            <p:ph idx="1"/>
          </p:nvPr>
        </p:nvSpPr>
        <p:spPr>
          <a:xfrm>
            <a:off x="685800" y="2057400"/>
            <a:ext cx="7990656" cy="867544"/>
          </a:xfrm>
        </p:spPr>
        <p:txBody>
          <a:bodyPr/>
          <a:lstStyle/>
          <a:p>
            <a:r>
              <a:rPr kumimoji="1" lang="ja-JP" altLang="en-US" sz="2500" dirty="0"/>
              <a:t>確率変数の任意の</a:t>
            </a:r>
            <a:r>
              <a:rPr kumimoji="1" lang="ja-JP" altLang="en-US" sz="2500" dirty="0">
                <a:solidFill>
                  <a:srgbClr val="FFFF00"/>
                </a:solidFill>
              </a:rPr>
              <a:t>範囲の面積</a:t>
            </a:r>
            <a:r>
              <a:rPr kumimoji="1" lang="ja-JP" altLang="en-US" sz="2500" dirty="0"/>
              <a:t>を求める（分布全体の面積を</a:t>
            </a:r>
            <a:r>
              <a:rPr kumimoji="1" lang="en-US" altLang="ja-JP" sz="2500" dirty="0"/>
              <a:t>1</a:t>
            </a:r>
            <a:r>
              <a:rPr kumimoji="1" lang="ja-JP" altLang="en-US" sz="2500" dirty="0"/>
              <a:t>に正規化しておけば確率になる</a:t>
            </a:r>
            <a:r>
              <a:rPr kumimoji="1" lang="en-US" altLang="ja-JP" sz="2500" dirty="0"/>
              <a:t>)</a:t>
            </a:r>
            <a:endParaRPr kumimoji="1" lang="ja-JP" altLang="en-US" sz="2500" dirty="0"/>
          </a:p>
        </p:txBody>
      </p:sp>
      <p:sp>
        <p:nvSpPr>
          <p:cNvPr id="3" name="四角形: 角を丸くする 2">
            <a:extLst>
              <a:ext uri="{FF2B5EF4-FFF2-40B4-BE49-F238E27FC236}">
                <a16:creationId xmlns:a16="http://schemas.microsoft.com/office/drawing/2014/main" id="{A2B96BAA-7BC2-4561-AD5D-E2B5CFACE89A}"/>
              </a:ext>
            </a:extLst>
          </p:cNvPr>
          <p:cNvSpPr/>
          <p:nvPr/>
        </p:nvSpPr>
        <p:spPr>
          <a:xfrm>
            <a:off x="423625" y="3097618"/>
            <a:ext cx="1524904" cy="35148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a:extLst>
              <a:ext uri="{FF2B5EF4-FFF2-40B4-BE49-F238E27FC236}">
                <a16:creationId xmlns:a16="http://schemas.microsoft.com/office/drawing/2014/main" id="{5F0637E7-425E-42B6-8912-6782ECBD4F68}"/>
              </a:ext>
            </a:extLst>
          </p:cNvPr>
          <p:cNvGraphicFramePr>
            <a:graphicFrameLocks noChangeAspect="1"/>
          </p:cNvGraphicFramePr>
          <p:nvPr>
            <p:extLst>
              <p:ext uri="{D42A27DB-BD31-4B8C-83A1-F6EECF244321}">
                <p14:modId xmlns:p14="http://schemas.microsoft.com/office/powerpoint/2010/main" val="4073958775"/>
              </p:ext>
            </p:extLst>
          </p:nvPr>
        </p:nvGraphicFramePr>
        <p:xfrm>
          <a:off x="5830085" y="4296165"/>
          <a:ext cx="2878939" cy="618615"/>
        </p:xfrm>
        <a:graphic>
          <a:graphicData uri="http://schemas.openxmlformats.org/presentationml/2006/ole">
            <mc:AlternateContent xmlns:mc="http://schemas.openxmlformats.org/markup-compatibility/2006">
              <mc:Choice xmlns:v="urn:schemas-microsoft-com:vml" Requires="v">
                <p:oleObj spid="_x0000_s2158" name="Equation" r:id="rId4" imgW="1536480" imgH="330120" progId="Equation.DSMT4">
                  <p:embed/>
                </p:oleObj>
              </mc:Choice>
              <mc:Fallback>
                <p:oleObj name="Equation" r:id="rId4" imgW="1536480" imgH="330120" progId="Equation.DSMT4">
                  <p:embed/>
                  <p:pic>
                    <p:nvPicPr>
                      <p:cNvPr id="0" name=""/>
                      <p:cNvPicPr/>
                      <p:nvPr/>
                    </p:nvPicPr>
                    <p:blipFill>
                      <a:blip r:embed="rId5"/>
                      <a:stretch>
                        <a:fillRect/>
                      </a:stretch>
                    </p:blipFill>
                    <p:spPr>
                      <a:xfrm>
                        <a:off x="5830085" y="4296165"/>
                        <a:ext cx="2878939" cy="618615"/>
                      </a:xfrm>
                      <a:prstGeom prst="rect">
                        <a:avLst/>
                      </a:prstGeom>
                    </p:spPr>
                  </p:pic>
                </p:oleObj>
              </mc:Fallback>
            </mc:AlternateContent>
          </a:graphicData>
        </a:graphic>
      </p:graphicFrame>
      <p:sp>
        <p:nvSpPr>
          <p:cNvPr id="20" name="テキスト ボックス 19">
            <a:extLst>
              <a:ext uri="{FF2B5EF4-FFF2-40B4-BE49-F238E27FC236}">
                <a16:creationId xmlns:a16="http://schemas.microsoft.com/office/drawing/2014/main" id="{ADEFCF9C-FA81-472B-885D-974AAACDEAB3}"/>
              </a:ext>
            </a:extLst>
          </p:cNvPr>
          <p:cNvSpPr txBox="1"/>
          <p:nvPr/>
        </p:nvSpPr>
        <p:spPr>
          <a:xfrm>
            <a:off x="4383455" y="4038549"/>
            <a:ext cx="3922643" cy="369332"/>
          </a:xfrm>
          <a:prstGeom prst="rect">
            <a:avLst/>
          </a:prstGeom>
          <a:noFill/>
        </p:spPr>
        <p:txBody>
          <a:bodyPr wrap="square" rtlCol="0">
            <a:spAutoFit/>
          </a:bodyPr>
          <a:lstStyle/>
          <a:p>
            <a:pPr algn="just"/>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連続型確率分布の確率（</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から</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まで）</a:t>
            </a:r>
          </a:p>
        </p:txBody>
      </p:sp>
      <p:sp>
        <p:nvSpPr>
          <p:cNvPr id="22" name="テキスト ボックス 21">
            <a:extLst>
              <a:ext uri="{FF2B5EF4-FFF2-40B4-BE49-F238E27FC236}">
                <a16:creationId xmlns:a16="http://schemas.microsoft.com/office/drawing/2014/main" id="{D90384E2-9544-4C5C-AAA5-D2C0AD29EAE8}"/>
              </a:ext>
            </a:extLst>
          </p:cNvPr>
          <p:cNvSpPr txBox="1"/>
          <p:nvPr/>
        </p:nvSpPr>
        <p:spPr>
          <a:xfrm>
            <a:off x="7164288" y="4908700"/>
            <a:ext cx="1587059" cy="323165"/>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確率密度の関数</a:t>
            </a:r>
          </a:p>
        </p:txBody>
      </p:sp>
      <p:cxnSp>
        <p:nvCxnSpPr>
          <p:cNvPr id="6" name="直線矢印コネクタ 5">
            <a:extLst>
              <a:ext uri="{FF2B5EF4-FFF2-40B4-BE49-F238E27FC236}">
                <a16:creationId xmlns:a16="http://schemas.microsoft.com/office/drawing/2014/main" id="{4E513FDD-7A41-4F24-8B1E-BABA95F5C231}"/>
              </a:ext>
            </a:extLst>
          </p:cNvPr>
          <p:cNvCxnSpPr>
            <a:cxnSpLocks/>
          </p:cNvCxnSpPr>
          <p:nvPr/>
        </p:nvCxnSpPr>
        <p:spPr>
          <a:xfrm flipV="1">
            <a:off x="7942896" y="4742221"/>
            <a:ext cx="72008" cy="21602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0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1" grpId="0"/>
      <p:bldP spid="3" grpId="0" animBg="1"/>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A0FF7-48A6-4175-BF83-FF74CBCE4F78}"/>
              </a:ext>
            </a:extLst>
          </p:cNvPr>
          <p:cNvSpPr>
            <a:spLocks noGrp="1"/>
          </p:cNvSpPr>
          <p:nvPr>
            <p:ph type="title"/>
          </p:nvPr>
        </p:nvSpPr>
        <p:spPr/>
        <p:txBody>
          <a:bodyPr/>
          <a:lstStyle/>
          <a:p>
            <a:r>
              <a:rPr kumimoji="1" lang="ja-JP" altLang="en-US" dirty="0"/>
              <a:t>確率分布の平均</a:t>
            </a:r>
            <a:br>
              <a:rPr kumimoji="1" lang="en-US" altLang="ja-JP" dirty="0"/>
            </a:br>
            <a:r>
              <a:rPr kumimoji="1" lang="ja-JP" altLang="en-US" sz="2500" dirty="0"/>
              <a:t>（確率変数の平均）</a:t>
            </a:r>
          </a:p>
        </p:txBody>
      </p:sp>
      <p:sp>
        <p:nvSpPr>
          <p:cNvPr id="3" name="コンテンツ プレースホルダー 2">
            <a:extLst>
              <a:ext uri="{FF2B5EF4-FFF2-40B4-BE49-F238E27FC236}">
                <a16:creationId xmlns:a16="http://schemas.microsoft.com/office/drawing/2014/main" id="{DAEC11BE-8729-4A99-A226-98CD2CE8288D}"/>
              </a:ext>
            </a:extLst>
          </p:cNvPr>
          <p:cNvSpPr>
            <a:spLocks noGrp="1"/>
          </p:cNvSpPr>
          <p:nvPr>
            <p:ph idx="1"/>
          </p:nvPr>
        </p:nvSpPr>
        <p:spPr>
          <a:xfrm>
            <a:off x="685799" y="2057400"/>
            <a:ext cx="8012839" cy="867544"/>
          </a:xfrm>
        </p:spPr>
        <p:txBody>
          <a:bodyPr/>
          <a:lstStyle/>
          <a:p>
            <a:r>
              <a:rPr kumimoji="1" lang="ja-JP" altLang="en-US" sz="2500" dirty="0"/>
              <a:t>試行の偶然の結果として期待される値なので</a:t>
            </a:r>
            <a:r>
              <a:rPr kumimoji="1" lang="ja-JP" altLang="en-US" sz="2500" dirty="0">
                <a:solidFill>
                  <a:srgbClr val="FFFF00"/>
                </a:solidFill>
              </a:rPr>
              <a:t>期待値</a:t>
            </a:r>
            <a:r>
              <a:rPr kumimoji="1" lang="ja-JP" altLang="en-US" sz="2500" dirty="0"/>
              <a:t>とも</a:t>
            </a:r>
            <a:endParaRPr kumimoji="1" lang="en-US" altLang="ja-JP" sz="2500" dirty="0"/>
          </a:p>
          <a:p>
            <a:r>
              <a:rPr kumimoji="1" lang="ja-JP" altLang="en-US" sz="2500" dirty="0"/>
              <a:t>内容：実現値</a:t>
            </a:r>
            <a:r>
              <a:rPr kumimoji="1" lang="en-US" altLang="ja-JP" sz="2500" dirty="0"/>
              <a:t>xi</a:t>
            </a:r>
            <a:r>
              <a:rPr kumimoji="1" lang="ja-JP" altLang="en-US" sz="2500" dirty="0"/>
              <a:t>と生起確率値</a:t>
            </a:r>
            <a:r>
              <a:rPr kumimoji="1" lang="en-US" altLang="ja-JP" sz="2500" dirty="0"/>
              <a:t>pi</a:t>
            </a:r>
            <a:r>
              <a:rPr kumimoji="1" lang="ja-JP" altLang="en-US" sz="2500" dirty="0"/>
              <a:t>の積の総和（積分）</a:t>
            </a:r>
          </a:p>
        </p:txBody>
      </p:sp>
      <p:graphicFrame>
        <p:nvGraphicFramePr>
          <p:cNvPr id="5" name="オブジェクト 4">
            <a:extLst>
              <a:ext uri="{FF2B5EF4-FFF2-40B4-BE49-F238E27FC236}">
                <a16:creationId xmlns:a16="http://schemas.microsoft.com/office/drawing/2014/main" id="{84759D7E-2A9E-453C-9922-40FC84A96618}"/>
              </a:ext>
            </a:extLst>
          </p:cNvPr>
          <p:cNvGraphicFramePr>
            <a:graphicFrameLocks noChangeAspect="1"/>
          </p:cNvGraphicFramePr>
          <p:nvPr>
            <p:extLst>
              <p:ext uri="{D42A27DB-BD31-4B8C-83A1-F6EECF244321}">
                <p14:modId xmlns:p14="http://schemas.microsoft.com/office/powerpoint/2010/main" val="364496616"/>
              </p:ext>
            </p:extLst>
          </p:nvPr>
        </p:nvGraphicFramePr>
        <p:xfrm>
          <a:off x="4267383" y="2936344"/>
          <a:ext cx="4431256" cy="720080"/>
        </p:xfrm>
        <a:graphic>
          <a:graphicData uri="http://schemas.openxmlformats.org/presentationml/2006/ole">
            <mc:AlternateContent xmlns:mc="http://schemas.openxmlformats.org/markup-compatibility/2006">
              <mc:Choice xmlns:v="urn:schemas-microsoft-com:vml" Requires="v">
                <p:oleObj spid="_x0000_s3403" name="Equation" r:id="rId3" imgW="2679480" imgH="431640" progId="Equation.DSMT4">
                  <p:embed/>
                </p:oleObj>
              </mc:Choice>
              <mc:Fallback>
                <p:oleObj name="Equation" r:id="rId3" imgW="2679480" imgH="431640" progId="Equation.DSMT4">
                  <p:embed/>
                  <p:pic>
                    <p:nvPicPr>
                      <p:cNvPr id="0" name="Object 1"/>
                      <p:cNvPicPr>
                        <a:picLocks noChangeAspect="1" noChangeArrowheads="1"/>
                      </p:cNvPicPr>
                      <p:nvPr/>
                    </p:nvPicPr>
                    <p:blipFill>
                      <a:blip r:embed="rId4"/>
                      <a:srcRect/>
                      <a:stretch>
                        <a:fillRect/>
                      </a:stretch>
                    </p:blipFill>
                    <p:spPr bwMode="auto">
                      <a:xfrm>
                        <a:off x="4267383" y="2936344"/>
                        <a:ext cx="4431256" cy="720080"/>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A8EC3B38-27E4-4B3E-8F93-93B0551B923B}"/>
              </a:ext>
            </a:extLst>
          </p:cNvPr>
          <p:cNvSpPr txBox="1"/>
          <p:nvPr/>
        </p:nvSpPr>
        <p:spPr>
          <a:xfrm>
            <a:off x="568880" y="3085648"/>
            <a:ext cx="3793347"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離散型確率分布の平均（期待値）</a:t>
            </a:r>
          </a:p>
        </p:txBody>
      </p:sp>
      <p:sp>
        <p:nvSpPr>
          <p:cNvPr id="7" name="テキスト ボックス 6">
            <a:extLst>
              <a:ext uri="{FF2B5EF4-FFF2-40B4-BE49-F238E27FC236}">
                <a16:creationId xmlns:a16="http://schemas.microsoft.com/office/drawing/2014/main" id="{BC815305-702B-4496-A4DC-4C846A0A3FF3}"/>
              </a:ext>
            </a:extLst>
          </p:cNvPr>
          <p:cNvSpPr txBox="1"/>
          <p:nvPr/>
        </p:nvSpPr>
        <p:spPr>
          <a:xfrm>
            <a:off x="3234753" y="3524489"/>
            <a:ext cx="151651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母集団の平均</a:t>
            </a:r>
            <a:r>
              <a:rPr kumimoji="1" lang="en-US" altLang="ja-JP" sz="15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F44C1B51-D9AA-424B-B9F5-8ABE9A23F561}"/>
              </a:ext>
            </a:extLst>
          </p:cNvPr>
          <p:cNvSpPr txBox="1"/>
          <p:nvPr/>
        </p:nvSpPr>
        <p:spPr>
          <a:xfrm>
            <a:off x="4898020" y="3469607"/>
            <a:ext cx="1368153"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の期待値</a:t>
            </a:r>
          </a:p>
        </p:txBody>
      </p:sp>
      <p:cxnSp>
        <p:nvCxnSpPr>
          <p:cNvPr id="10" name="直線矢印コネクタ 9">
            <a:extLst>
              <a:ext uri="{FF2B5EF4-FFF2-40B4-BE49-F238E27FC236}">
                <a16:creationId xmlns:a16="http://schemas.microsoft.com/office/drawing/2014/main" id="{9C35C852-63EB-405F-8A3C-9504C811B7D4}"/>
              </a:ext>
            </a:extLst>
          </p:cNvPr>
          <p:cNvCxnSpPr>
            <a:cxnSpLocks/>
          </p:cNvCxnSpPr>
          <p:nvPr/>
        </p:nvCxnSpPr>
        <p:spPr>
          <a:xfrm flipV="1">
            <a:off x="4273379" y="3409584"/>
            <a:ext cx="138020" cy="18156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272BA967-94BD-4337-8432-FE60402F3984}"/>
              </a:ext>
            </a:extLst>
          </p:cNvPr>
          <p:cNvCxnSpPr>
            <a:cxnSpLocks/>
          </p:cNvCxnSpPr>
          <p:nvPr/>
        </p:nvCxnSpPr>
        <p:spPr>
          <a:xfrm flipH="1" flipV="1">
            <a:off x="4898020" y="3411457"/>
            <a:ext cx="154258" cy="17781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オブジェクト 13">
            <a:extLst>
              <a:ext uri="{FF2B5EF4-FFF2-40B4-BE49-F238E27FC236}">
                <a16:creationId xmlns:a16="http://schemas.microsoft.com/office/drawing/2014/main" id="{54E5EB26-AD71-46CD-8FEF-7E7676246D73}"/>
              </a:ext>
            </a:extLst>
          </p:cNvPr>
          <p:cNvGraphicFramePr>
            <a:graphicFrameLocks noChangeAspect="1"/>
          </p:cNvGraphicFramePr>
          <p:nvPr>
            <p:extLst>
              <p:ext uri="{D42A27DB-BD31-4B8C-83A1-F6EECF244321}">
                <p14:modId xmlns:p14="http://schemas.microsoft.com/office/powerpoint/2010/main" val="365560770"/>
              </p:ext>
            </p:extLst>
          </p:nvPr>
        </p:nvGraphicFramePr>
        <p:xfrm>
          <a:off x="3478715" y="3996700"/>
          <a:ext cx="4137729" cy="631412"/>
        </p:xfrm>
        <a:graphic>
          <a:graphicData uri="http://schemas.openxmlformats.org/presentationml/2006/ole">
            <mc:AlternateContent xmlns:mc="http://schemas.openxmlformats.org/markup-compatibility/2006">
              <mc:Choice xmlns:v="urn:schemas-microsoft-com:vml" Requires="v">
                <p:oleObj spid="_x0000_s3404" name="Equation" r:id="rId5" imgW="2603160" imgH="393480" progId="Equation.DSMT4">
                  <p:embed/>
                </p:oleObj>
              </mc:Choice>
              <mc:Fallback>
                <p:oleObj name="Equation" r:id="rId5" imgW="2603160" imgH="393480" progId="Equation.DSMT4">
                  <p:embed/>
                  <p:pic>
                    <p:nvPicPr>
                      <p:cNvPr id="5" name="オブジェクト 4">
                        <a:extLst>
                          <a:ext uri="{FF2B5EF4-FFF2-40B4-BE49-F238E27FC236}">
                            <a16:creationId xmlns:a16="http://schemas.microsoft.com/office/drawing/2014/main" id="{84759D7E-2A9E-453C-9922-40FC84A96618}"/>
                          </a:ext>
                        </a:extLst>
                      </p:cNvPr>
                      <p:cNvPicPr>
                        <a:picLocks noChangeAspect="1" noChangeArrowheads="1"/>
                      </p:cNvPicPr>
                      <p:nvPr/>
                    </p:nvPicPr>
                    <p:blipFill>
                      <a:blip r:embed="rId6"/>
                      <a:srcRect/>
                      <a:stretch>
                        <a:fillRect/>
                      </a:stretch>
                    </p:blipFill>
                    <p:spPr bwMode="auto">
                      <a:xfrm>
                        <a:off x="3478715" y="3996700"/>
                        <a:ext cx="4137729" cy="631412"/>
                      </a:xfrm>
                      <a:prstGeom prst="rect">
                        <a:avLst/>
                      </a:prstGeom>
                      <a:noFill/>
                    </p:spPr>
                  </p:pic>
                </p:oleObj>
              </mc:Fallback>
            </mc:AlternateContent>
          </a:graphicData>
        </a:graphic>
      </p:graphicFrame>
      <p:sp>
        <p:nvSpPr>
          <p:cNvPr id="15" name="テキスト ボックス 14">
            <a:extLst>
              <a:ext uri="{FF2B5EF4-FFF2-40B4-BE49-F238E27FC236}">
                <a16:creationId xmlns:a16="http://schemas.microsoft.com/office/drawing/2014/main" id="{913EE874-2555-4157-A58E-CE31C56934D7}"/>
              </a:ext>
            </a:extLst>
          </p:cNvPr>
          <p:cNvSpPr txBox="1"/>
          <p:nvPr/>
        </p:nvSpPr>
        <p:spPr>
          <a:xfrm>
            <a:off x="990600" y="3969875"/>
            <a:ext cx="2446040"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事例：サイコロ</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個を振る試行で出る目の平均</a:t>
            </a:r>
          </a:p>
        </p:txBody>
      </p:sp>
      <p:sp>
        <p:nvSpPr>
          <p:cNvPr id="17" name="テキスト ボックス 16">
            <a:extLst>
              <a:ext uri="{FF2B5EF4-FFF2-40B4-BE49-F238E27FC236}">
                <a16:creationId xmlns:a16="http://schemas.microsoft.com/office/drawing/2014/main" id="{71FF00AE-BA96-40AE-BCB8-ABC7F4194195}"/>
              </a:ext>
            </a:extLst>
          </p:cNvPr>
          <p:cNvSpPr txBox="1"/>
          <p:nvPr/>
        </p:nvSpPr>
        <p:spPr>
          <a:xfrm>
            <a:off x="618052" y="5100323"/>
            <a:ext cx="3793347"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連続型確率分布の平均（期待値）</a:t>
            </a:r>
          </a:p>
        </p:txBody>
      </p:sp>
      <p:graphicFrame>
        <p:nvGraphicFramePr>
          <p:cNvPr id="19" name="オブジェクト 18">
            <a:extLst>
              <a:ext uri="{FF2B5EF4-FFF2-40B4-BE49-F238E27FC236}">
                <a16:creationId xmlns:a16="http://schemas.microsoft.com/office/drawing/2014/main" id="{6A941A83-7CAE-4033-A011-18B63618BDE8}"/>
              </a:ext>
            </a:extLst>
          </p:cNvPr>
          <p:cNvGraphicFramePr>
            <a:graphicFrameLocks noChangeAspect="1"/>
          </p:cNvGraphicFramePr>
          <p:nvPr>
            <p:extLst>
              <p:ext uri="{D42A27DB-BD31-4B8C-83A1-F6EECF244321}">
                <p14:modId xmlns:p14="http://schemas.microsoft.com/office/powerpoint/2010/main" val="4266293774"/>
              </p:ext>
            </p:extLst>
          </p:nvPr>
        </p:nvGraphicFramePr>
        <p:xfrm>
          <a:off x="4368719" y="4957929"/>
          <a:ext cx="2690363" cy="631412"/>
        </p:xfrm>
        <a:graphic>
          <a:graphicData uri="http://schemas.openxmlformats.org/presentationml/2006/ole">
            <mc:AlternateContent xmlns:mc="http://schemas.openxmlformats.org/markup-compatibility/2006">
              <mc:Choice xmlns:v="urn:schemas-microsoft-com:vml" Requires="v">
                <p:oleObj spid="_x0000_s3405" name="Equation" r:id="rId7" imgW="1409400" imgH="330120" progId="Equation.DSMT4">
                  <p:embed/>
                </p:oleObj>
              </mc:Choice>
              <mc:Fallback>
                <p:oleObj name="Equation" r:id="rId7" imgW="1409400" imgH="330120" progId="Equation.DSMT4">
                  <p:embed/>
                  <p:pic>
                    <p:nvPicPr>
                      <p:cNvPr id="0" name="Object 8"/>
                      <p:cNvPicPr>
                        <a:picLocks noChangeAspect="1" noChangeArrowheads="1"/>
                      </p:cNvPicPr>
                      <p:nvPr/>
                    </p:nvPicPr>
                    <p:blipFill>
                      <a:blip r:embed="rId8"/>
                      <a:srcRect/>
                      <a:stretch>
                        <a:fillRect/>
                      </a:stretch>
                    </p:blipFill>
                    <p:spPr bwMode="auto">
                      <a:xfrm>
                        <a:off x="4368719" y="4957929"/>
                        <a:ext cx="2690363" cy="631412"/>
                      </a:xfrm>
                      <a:prstGeom prst="rect">
                        <a:avLst/>
                      </a:prstGeom>
                      <a:noFill/>
                    </p:spPr>
                  </p:pic>
                </p:oleObj>
              </mc:Fallback>
            </mc:AlternateContent>
          </a:graphicData>
        </a:graphic>
      </p:graphicFrame>
      <p:cxnSp>
        <p:nvCxnSpPr>
          <p:cNvPr id="20" name="直線矢印コネクタ 19">
            <a:extLst>
              <a:ext uri="{FF2B5EF4-FFF2-40B4-BE49-F238E27FC236}">
                <a16:creationId xmlns:a16="http://schemas.microsoft.com/office/drawing/2014/main" id="{6059E693-0D0E-4E2B-A999-601D7C6B5D13}"/>
              </a:ext>
            </a:extLst>
          </p:cNvPr>
          <p:cNvCxnSpPr>
            <a:cxnSpLocks/>
          </p:cNvCxnSpPr>
          <p:nvPr/>
        </p:nvCxnSpPr>
        <p:spPr>
          <a:xfrm flipH="1" flipV="1">
            <a:off x="6452603" y="5509236"/>
            <a:ext cx="250930" cy="23402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697E979-BBC9-4303-9278-3D66381F6DFF}"/>
              </a:ext>
            </a:extLst>
          </p:cNvPr>
          <p:cNvSpPr txBox="1"/>
          <p:nvPr/>
        </p:nvSpPr>
        <p:spPr>
          <a:xfrm>
            <a:off x="6598038" y="5675875"/>
            <a:ext cx="1688394"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の代わりに確率密度ｆ（ｘ）</a:t>
            </a:r>
          </a:p>
        </p:txBody>
      </p:sp>
      <p:sp>
        <p:nvSpPr>
          <p:cNvPr id="22" name="テキスト ボックス 21">
            <a:extLst>
              <a:ext uri="{FF2B5EF4-FFF2-40B4-BE49-F238E27FC236}">
                <a16:creationId xmlns:a16="http://schemas.microsoft.com/office/drawing/2014/main" id="{63EDAD3D-6B91-484F-A1E4-D37F039369BE}"/>
              </a:ext>
            </a:extLst>
          </p:cNvPr>
          <p:cNvSpPr txBox="1"/>
          <p:nvPr/>
        </p:nvSpPr>
        <p:spPr>
          <a:xfrm>
            <a:off x="6047005" y="4665043"/>
            <a:ext cx="2232248"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総和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の代わりに積分</a:t>
            </a:r>
          </a:p>
        </p:txBody>
      </p:sp>
      <p:cxnSp>
        <p:nvCxnSpPr>
          <p:cNvPr id="26" name="直線矢印コネクタ 25">
            <a:extLst>
              <a:ext uri="{FF2B5EF4-FFF2-40B4-BE49-F238E27FC236}">
                <a16:creationId xmlns:a16="http://schemas.microsoft.com/office/drawing/2014/main" id="{9D1FD9B4-71D1-4875-BEA8-4A6A890662E8}"/>
              </a:ext>
            </a:extLst>
          </p:cNvPr>
          <p:cNvCxnSpPr>
            <a:cxnSpLocks/>
          </p:cNvCxnSpPr>
          <p:nvPr/>
        </p:nvCxnSpPr>
        <p:spPr>
          <a:xfrm flipV="1">
            <a:off x="5836545" y="5533632"/>
            <a:ext cx="59752" cy="20963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曲線 31">
            <a:extLst>
              <a:ext uri="{FF2B5EF4-FFF2-40B4-BE49-F238E27FC236}">
                <a16:creationId xmlns:a16="http://schemas.microsoft.com/office/drawing/2014/main" id="{EB022322-20FC-40CB-91CE-362752870E37}"/>
              </a:ext>
            </a:extLst>
          </p:cNvPr>
          <p:cNvCxnSpPr/>
          <p:nvPr/>
        </p:nvCxnSpPr>
        <p:spPr>
          <a:xfrm rot="10800000" flipV="1">
            <a:off x="5813115" y="4871373"/>
            <a:ext cx="254074" cy="194030"/>
          </a:xfrm>
          <a:prstGeom prst="curvedConnector3">
            <a:avLst>
              <a:gd name="adj1" fmla="val 9167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0D00CF4-A6E6-4964-BD45-85F88D22FBD0}"/>
              </a:ext>
            </a:extLst>
          </p:cNvPr>
          <p:cNvSpPr txBox="1"/>
          <p:nvPr/>
        </p:nvSpPr>
        <p:spPr>
          <a:xfrm>
            <a:off x="4869703" y="5699615"/>
            <a:ext cx="1688394"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積分する範囲は分布によって異なる</a:t>
            </a:r>
          </a:p>
        </p:txBody>
      </p:sp>
      <p:sp>
        <p:nvSpPr>
          <p:cNvPr id="35" name="矢印: 下 34">
            <a:extLst>
              <a:ext uri="{FF2B5EF4-FFF2-40B4-BE49-F238E27FC236}">
                <a16:creationId xmlns:a16="http://schemas.microsoft.com/office/drawing/2014/main" id="{8FDE6DCD-B1B0-44CA-B571-08111F58F0E0}"/>
              </a:ext>
            </a:extLst>
          </p:cNvPr>
          <p:cNvSpPr/>
          <p:nvPr/>
        </p:nvSpPr>
        <p:spPr>
          <a:xfrm>
            <a:off x="816603" y="4758600"/>
            <a:ext cx="254075" cy="363273"/>
          </a:xfrm>
          <a:prstGeom prst="down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4D6C74B-1EEB-444E-8C76-63A78DC8DE64}"/>
              </a:ext>
            </a:extLst>
          </p:cNvPr>
          <p:cNvSpPr txBox="1"/>
          <p:nvPr/>
        </p:nvSpPr>
        <p:spPr>
          <a:xfrm>
            <a:off x="1070678" y="4721763"/>
            <a:ext cx="2446040" cy="369332"/>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連続型は</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7" name="矢印: 折線 36">
            <a:extLst>
              <a:ext uri="{FF2B5EF4-FFF2-40B4-BE49-F238E27FC236}">
                <a16:creationId xmlns:a16="http://schemas.microsoft.com/office/drawing/2014/main" id="{91F11DB3-5DC5-49F8-BE5C-C50F9C962A68}"/>
              </a:ext>
            </a:extLst>
          </p:cNvPr>
          <p:cNvSpPr/>
          <p:nvPr/>
        </p:nvSpPr>
        <p:spPr>
          <a:xfrm rot="10800000">
            <a:off x="7123595" y="3571060"/>
            <a:ext cx="1250201" cy="1864425"/>
          </a:xfrm>
          <a:prstGeom prst="bentArrow">
            <a:avLst>
              <a:gd name="adj1" fmla="val 7874"/>
              <a:gd name="adj2" fmla="val 8945"/>
              <a:gd name="adj3" fmla="val 12156"/>
              <a:gd name="adj4" fmla="val 4375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3" name="直線矢印コネクタ 22">
            <a:extLst>
              <a:ext uri="{FF2B5EF4-FFF2-40B4-BE49-F238E27FC236}">
                <a16:creationId xmlns:a16="http://schemas.microsoft.com/office/drawing/2014/main" id="{8388C743-0BB7-47F2-94CF-85FE6E83993E}"/>
              </a:ext>
            </a:extLst>
          </p:cNvPr>
          <p:cNvCxnSpPr>
            <a:cxnSpLocks/>
          </p:cNvCxnSpPr>
          <p:nvPr/>
        </p:nvCxnSpPr>
        <p:spPr>
          <a:xfrm flipH="1" flipV="1">
            <a:off x="5842259" y="3403785"/>
            <a:ext cx="224930" cy="12470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85771A7-932A-4BC8-9B08-ED882D88DF76}"/>
              </a:ext>
            </a:extLst>
          </p:cNvPr>
          <p:cNvSpPr txBox="1"/>
          <p:nvPr/>
        </p:nvSpPr>
        <p:spPr>
          <a:xfrm>
            <a:off x="6002859" y="3453464"/>
            <a:ext cx="792088"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確率値</a:t>
            </a: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7467436-24D8-444D-89DF-C75A6596CDA5}"/>
                  </a:ext>
                </a:extLst>
              </p:cNvPr>
              <p:cNvSpPr txBox="1"/>
              <p:nvPr/>
            </p:nvSpPr>
            <p:spPr>
              <a:xfrm>
                <a:off x="385771" y="5598569"/>
                <a:ext cx="4222624" cy="584775"/>
              </a:xfrm>
              <a:prstGeom prst="rect">
                <a:avLst/>
              </a:prstGeom>
              <a:noFill/>
            </p:spPr>
            <p:txBody>
              <a:bodyPr wrap="square" rtlCol="0">
                <a:spAutoFit/>
              </a:bodyPr>
              <a:lstStyle/>
              <a:p>
                <a:pPr algn="l"/>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確率分布は母集団に仮定するので，</a:t>
                </a:r>
                <a14:m>
                  <m:oMath xmlns:m="http://schemas.openxmlformats.org/officeDocument/2006/math">
                    <m:acc>
                      <m:accPr>
                        <m:chr m:val="̅"/>
                        <m:ctrlPr>
                          <a:rPr kumimoji="1" lang="ja-JP" altLang="en-US" sz="1600" i="1" smtClean="0">
                            <a:solidFill>
                              <a:schemeClr val="bg1"/>
                            </a:solidFill>
                            <a:latin typeface="Cambria Math" panose="02040503050406030204" pitchFamily="18" charset="0"/>
                            <a:ea typeface="ＭＳ Ｐゴシック" panose="020B0600070205080204" pitchFamily="50" charset="-128"/>
                          </a:rPr>
                        </m:ctrlPr>
                      </m:accPr>
                      <m:e>
                        <m:r>
                          <a:rPr kumimoji="1" lang="ja-JP" altLang="en-US" sz="1600" i="1">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ではなく，</a:t>
                </a: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母集団の平均を意味する</a:t>
                </a:r>
                <a:r>
                  <a:rPr kumimoji="1" lang="en-US" altLang="ja-JP"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を使っている。</a:t>
                </a:r>
                <a:endParaRPr kumimoji="1" lang="ja-JP" altLang="en-US" sz="16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5" name="テキスト ボックス 24">
                <a:extLst>
                  <a:ext uri="{FF2B5EF4-FFF2-40B4-BE49-F238E27FC236}">
                    <a16:creationId xmlns:a16="http://schemas.microsoft.com/office/drawing/2014/main" id="{D7467436-24D8-444D-89DF-C75A6596CDA5}"/>
                  </a:ext>
                </a:extLst>
              </p:cNvPr>
              <p:cNvSpPr txBox="1">
                <a:spLocks noRot="1" noChangeAspect="1" noMove="1" noResize="1" noEditPoints="1" noAdjustHandles="1" noChangeArrowheads="1" noChangeShapeType="1" noTextEdit="1"/>
              </p:cNvSpPr>
              <p:nvPr/>
            </p:nvSpPr>
            <p:spPr>
              <a:xfrm>
                <a:off x="385771" y="5598569"/>
                <a:ext cx="4222624" cy="584775"/>
              </a:xfrm>
              <a:prstGeom prst="rect">
                <a:avLst/>
              </a:prstGeom>
              <a:blipFill>
                <a:blip r:embed="rId9"/>
                <a:stretch>
                  <a:fillRect l="-722" t="-4167" b="-12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5661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5" grpId="0"/>
      <p:bldP spid="17" grpId="0"/>
      <p:bldP spid="21" grpId="0"/>
      <p:bldP spid="22" grpId="0"/>
      <p:bldP spid="34" grpId="0"/>
      <p:bldP spid="35" grpId="0" animBg="1"/>
      <p:bldP spid="36" grpId="0"/>
      <p:bldP spid="37" grpId="0" animBg="1"/>
      <p:bldP spid="24" grpId="0"/>
      <p:bldP spid="25" grpId="0"/>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23304</TotalTime>
  <Words>4338</Words>
  <Application>Microsoft Office PowerPoint</Application>
  <PresentationFormat>画面に合わせる (4:3)</PresentationFormat>
  <Paragraphs>715</Paragraphs>
  <Slides>37</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46" baseType="lpstr">
      <vt:lpstr>Mead Bold</vt:lpstr>
      <vt:lpstr>Meiryo UI</vt:lpstr>
      <vt:lpstr>ＭＳ Ｐゴシック</vt:lpstr>
      <vt:lpstr>ＭＳ Ｐ明朝</vt:lpstr>
      <vt:lpstr>Calibri</vt:lpstr>
      <vt:lpstr>Cambria Math</vt:lpstr>
      <vt:lpstr>Times New Roman</vt:lpstr>
      <vt:lpstr>TS010336811</vt:lpstr>
      <vt:lpstr>Equation</vt:lpstr>
      <vt:lpstr>入門 統計学　第２章</vt:lpstr>
      <vt:lpstr>2.1　確率分布</vt:lpstr>
      <vt:lpstr>推測統計学（第3章以降）における 確率分布の重要性</vt:lpstr>
      <vt:lpstr>一番簡単な確率分布（離散型）</vt:lpstr>
      <vt:lpstr>ところで確率とは？</vt:lpstr>
      <vt:lpstr>確率変数と確率の正式な表記法</vt:lpstr>
      <vt:lpstr>連続型確率分布の確率①</vt:lpstr>
      <vt:lpstr>連続型確率分布の確率②</vt:lpstr>
      <vt:lpstr>確率分布の平均 （確率変数の平均）</vt:lpstr>
      <vt:lpstr>確率分布（確率変数）のバラツキ</vt:lpstr>
      <vt:lpstr>例題：サイコロを2回振る試行の平均と分散の計算</vt:lpstr>
      <vt:lpstr>主な（本書で扱う）確率分布</vt:lpstr>
      <vt:lpstr>主な確率分布の形状例</vt:lpstr>
      <vt:lpstr>Rコマンダーで確率分布を描いてみよう！</vt:lpstr>
      <vt:lpstr>2.2　二項分布から正規分布へ</vt:lpstr>
      <vt:lpstr>二項分布とベルヌーイ試行</vt:lpstr>
      <vt:lpstr>コイン投げの二項分布</vt:lpstr>
      <vt:lpstr>試行回数を増やしていくと…</vt:lpstr>
      <vt:lpstr>二項分布の確率関数式と母数</vt:lpstr>
      <vt:lpstr>二項分布の平均と分散 注：分散の式の展開はやや難しいので飛ばしても結構です</vt:lpstr>
      <vt:lpstr>例　題</vt:lpstr>
      <vt:lpstr>正規分布への近似</vt:lpstr>
      <vt:lpstr>2.3　正規分布の便利な性質</vt:lpstr>
      <vt:lpstr>例題　　Excel関数を使った 正規分布の確率計算</vt:lpstr>
      <vt:lpstr>2.4　標準化と偏差値</vt:lpstr>
      <vt:lpstr>標準正規分布（z分布）</vt:lpstr>
      <vt:lpstr>例題　キュウリ収量の標準化</vt:lpstr>
      <vt:lpstr>偏差値も標準化変量の仲間</vt:lpstr>
      <vt:lpstr>標準正規分布表の読み方（付録Ⅰ）</vt:lpstr>
      <vt:lpstr>2.5　正規分布に近い？離れている？ 歪度（わいど）</vt:lpstr>
      <vt:lpstr>尖度（せんど）</vt:lpstr>
      <vt:lpstr>ポアソン分布</vt:lpstr>
      <vt:lpstr>ポアソン分布の例</vt:lpstr>
      <vt:lpstr>事例　地震の起こる確率を ポアソン分布で予測</vt:lpstr>
      <vt:lpstr>本章で学んだ確率分布との関係</vt:lpstr>
      <vt:lpstr>3つの確率分布の使い分け方</vt:lpstr>
      <vt:lpstr>以上で第２章は終了です。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1989</cp:revision>
  <cp:lastPrinted>2021-05-07T10:17:51Z</cp:lastPrinted>
  <dcterms:created xsi:type="dcterms:W3CDTF">2012-01-27T05:21:34Z</dcterms:created>
  <dcterms:modified xsi:type="dcterms:W3CDTF">2021-06-01T03:36:06Z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1754722</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