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7"/>
  </p:notesMasterIdLst>
  <p:sldIdLst>
    <p:sldId id="467" r:id="rId3"/>
    <p:sldId id="469" r:id="rId4"/>
    <p:sldId id="468" r:id="rId5"/>
    <p:sldId id="261" r:id="rId6"/>
    <p:sldId id="470" r:id="rId7"/>
    <p:sldId id="471" r:id="rId8"/>
    <p:sldId id="472" r:id="rId9"/>
    <p:sldId id="498" r:id="rId10"/>
    <p:sldId id="473" r:id="rId11"/>
    <p:sldId id="474" r:id="rId12"/>
    <p:sldId id="475" r:id="rId13"/>
    <p:sldId id="476" r:id="rId14"/>
    <p:sldId id="477" r:id="rId15"/>
    <p:sldId id="269" r:id="rId16"/>
    <p:sldId id="478" r:id="rId17"/>
    <p:sldId id="479" r:id="rId18"/>
    <p:sldId id="480" r:id="rId19"/>
    <p:sldId id="481" r:id="rId20"/>
    <p:sldId id="482" r:id="rId21"/>
    <p:sldId id="483" r:id="rId22"/>
    <p:sldId id="484" r:id="rId23"/>
    <p:sldId id="485" r:id="rId24"/>
    <p:sldId id="486" r:id="rId25"/>
    <p:sldId id="487" r:id="rId26"/>
    <p:sldId id="488" r:id="rId27"/>
    <p:sldId id="489" r:id="rId28"/>
    <p:sldId id="490" r:id="rId29"/>
    <p:sldId id="491" r:id="rId30"/>
    <p:sldId id="492" r:id="rId31"/>
    <p:sldId id="493" r:id="rId32"/>
    <p:sldId id="494" r:id="rId33"/>
    <p:sldId id="495" r:id="rId34"/>
    <p:sldId id="496" r:id="rId35"/>
    <p:sldId id="380" r:id="rId3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ri@faculty.chiba-u.jp" initials="k" lastIdx="2" clrIdx="0">
    <p:extLst>
      <p:ext uri="{19B8F6BF-5375-455C-9EA6-DF929625EA0E}">
        <p15:presenceInfo xmlns:p15="http://schemas.microsoft.com/office/powerpoint/2012/main" userId="kuri@faculty.chiba-u.j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5D7FF"/>
    <a:srgbClr val="79DCFF"/>
    <a:srgbClr val="FFFFFF"/>
    <a:srgbClr val="CC6600"/>
    <a:srgbClr val="996600"/>
    <a:srgbClr val="336600"/>
    <a:srgbClr val="666633"/>
    <a:srgbClr val="990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59" autoAdjust="0"/>
    <p:restoredTop sz="90509" autoAdjust="0"/>
  </p:normalViewPr>
  <p:slideViewPr>
    <p:cSldViewPr>
      <p:cViewPr varScale="1">
        <p:scale>
          <a:sx n="99" d="100"/>
          <a:sy n="99" d="100"/>
        </p:scale>
        <p:origin x="31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42188676566801"/>
          <c:y val="0.11437327792016658"/>
          <c:w val="0.65431041572581405"/>
          <c:h val="0.7084081850879751"/>
        </c:manualLayout>
      </c:layout>
      <c:barChart>
        <c:barDir val="col"/>
        <c:grouping val="clustered"/>
        <c:varyColors val="0"/>
        <c:ser>
          <c:idx val="0"/>
          <c:order val="0"/>
          <c:tx>
            <c:strRef>
              <c:f>Sheet1!$B$1</c:f>
              <c:strCache>
                <c:ptCount val="1"/>
                <c:pt idx="0">
                  <c:v>ポット数</c:v>
                </c:pt>
              </c:strCache>
            </c:strRef>
          </c:tx>
          <c:spPr>
            <a:solidFill>
              <a:schemeClr val="accent1"/>
            </a:solidFill>
            <a:ln w="28575">
              <a:solidFill>
                <a:srgbClr val="FFFFFF"/>
              </a:solidFill>
            </a:ln>
            <a:effectLst/>
          </c:spPr>
          <c:invertIfNegative val="0"/>
          <c:cat>
            <c:numRef>
              <c:f>Sheet1!$A$2:$A$8</c:f>
              <c:numCache>
                <c:formatCode>General</c:formatCode>
                <c:ptCount val="7"/>
                <c:pt idx="0">
                  <c:v>1850</c:v>
                </c:pt>
                <c:pt idx="1">
                  <c:v>2150</c:v>
                </c:pt>
                <c:pt idx="2">
                  <c:v>2450</c:v>
                </c:pt>
                <c:pt idx="3">
                  <c:v>2750</c:v>
                </c:pt>
                <c:pt idx="4">
                  <c:v>3050</c:v>
                </c:pt>
                <c:pt idx="5">
                  <c:v>3350</c:v>
                </c:pt>
                <c:pt idx="6">
                  <c:v>3650</c:v>
                </c:pt>
              </c:numCache>
            </c:numRef>
          </c:cat>
          <c:val>
            <c:numRef>
              <c:f>Sheet1!$B$2:$B$8</c:f>
              <c:numCache>
                <c:formatCode>General</c:formatCode>
                <c:ptCount val="7"/>
                <c:pt idx="0">
                  <c:v>1</c:v>
                </c:pt>
                <c:pt idx="1">
                  <c:v>8</c:v>
                </c:pt>
                <c:pt idx="2">
                  <c:v>2</c:v>
                </c:pt>
                <c:pt idx="3">
                  <c:v>5</c:v>
                </c:pt>
                <c:pt idx="4">
                  <c:v>5</c:v>
                </c:pt>
                <c:pt idx="5">
                  <c:v>8</c:v>
                </c:pt>
                <c:pt idx="6">
                  <c:v>1</c:v>
                </c:pt>
              </c:numCache>
            </c:numRef>
          </c:val>
          <c:extLst>
            <c:ext xmlns:c16="http://schemas.microsoft.com/office/drawing/2014/chart" uri="{C3380CC4-5D6E-409C-BE32-E72D297353CC}">
              <c16:uniqueId val="{00000000-59F7-48B4-86E8-232A2FCB6A50}"/>
            </c:ext>
          </c:extLst>
        </c:ser>
        <c:dLbls>
          <c:showLegendKey val="0"/>
          <c:showVal val="0"/>
          <c:showCatName val="0"/>
          <c:showSerName val="0"/>
          <c:showPercent val="0"/>
          <c:showBubbleSize val="0"/>
        </c:dLbls>
        <c:gapWidth val="0"/>
        <c:overlap val="-6"/>
        <c:axId val="361456320"/>
        <c:axId val="429299024"/>
      </c:barChart>
      <c:catAx>
        <c:axId val="361456320"/>
        <c:scaling>
          <c:orientation val="minMax"/>
        </c:scaling>
        <c:delete val="0"/>
        <c:axPos val="b"/>
        <c:numFmt formatCode="General" sourceLinked="1"/>
        <c:majorTickMark val="none"/>
        <c:minorTickMark val="none"/>
        <c:tickLblPos val="nextTo"/>
        <c:spPr>
          <a:noFill/>
          <a:ln w="38100" cap="flat" cmpd="sng" algn="ctr">
            <a:solidFill>
              <a:schemeClr val="bg1"/>
            </a:solidFill>
            <a:round/>
          </a:ln>
          <a:effectLst/>
        </c:spPr>
        <c:txPr>
          <a:bodyPr rot="-6000000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ja-JP"/>
          </a:p>
        </c:txPr>
        <c:crossAx val="429299024"/>
        <c:crosses val="autoZero"/>
        <c:auto val="1"/>
        <c:lblAlgn val="ctr"/>
        <c:lblOffset val="10"/>
        <c:noMultiLvlLbl val="0"/>
      </c:catAx>
      <c:valAx>
        <c:axId val="429299024"/>
        <c:scaling>
          <c:orientation val="minMax"/>
        </c:scaling>
        <c:delete val="0"/>
        <c:axPos val="l"/>
        <c:numFmt formatCode="General" sourceLinked="1"/>
        <c:majorTickMark val="in"/>
        <c:minorTickMark val="none"/>
        <c:tickLblPos val="nextTo"/>
        <c:spPr>
          <a:noFill/>
          <a:ln w="38100">
            <a:solidFill>
              <a:srgbClr val="FFFFFF"/>
            </a:solid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ja-JP"/>
          </a:p>
        </c:txPr>
        <c:crossAx val="361456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83173199614667E-2"/>
          <c:y val="0.13696789681320812"/>
          <c:w val="0.82253196344901447"/>
          <c:h val="0.74739680340528614"/>
        </c:manualLayout>
      </c:layout>
      <c:lineChart>
        <c:grouping val="standard"/>
        <c:varyColors val="0"/>
        <c:ser>
          <c:idx val="0"/>
          <c:order val="0"/>
          <c:tx>
            <c:strRef>
              <c:f>Sheet1!$B$1</c:f>
              <c:strCache>
                <c:ptCount val="1"/>
                <c:pt idx="0">
                  <c:v>系列 1</c:v>
                </c:pt>
              </c:strCache>
            </c:strRef>
          </c:tx>
          <c:spPr>
            <a:ln w="28575" cap="rnd">
              <a:solidFill>
                <a:schemeClr val="accent1"/>
              </a:solidFill>
              <a:round/>
            </a:ln>
            <a:effectLst/>
          </c:spPr>
          <c:marker>
            <c:symbol val="none"/>
          </c:marker>
          <c:dPt>
            <c:idx val="0"/>
            <c:marker>
              <c:symbol val="none"/>
            </c:marker>
            <c:bubble3D val="0"/>
            <c:spPr>
              <a:ln w="28575" cap="rnd">
                <a:solidFill>
                  <a:srgbClr val="FFFF00"/>
                </a:solidFill>
                <a:round/>
              </a:ln>
              <a:effectLst/>
            </c:spPr>
            <c:extLst>
              <c:ext xmlns:c16="http://schemas.microsoft.com/office/drawing/2014/chart" uri="{C3380CC4-5D6E-409C-BE32-E72D297353CC}">
                <c16:uniqueId val="{00000003-946D-4285-ABC2-11C802AEC238}"/>
              </c:ext>
            </c:extLst>
          </c:dPt>
          <c:cat>
            <c:strRef>
              <c:f>Sheet1!$A$2:$A$35</c:f>
              <c:strCache>
                <c:ptCount val="34"/>
                <c:pt idx="0">
                  <c:v>72</c:v>
                </c:pt>
                <c:pt idx="1">
                  <c:v>73</c:v>
                </c:pt>
                <c:pt idx="2">
                  <c:v>74</c:v>
                </c:pt>
                <c:pt idx="3">
                  <c:v>75</c:v>
                </c:pt>
                <c:pt idx="4">
                  <c:v>76</c:v>
                </c:pt>
                <c:pt idx="5">
                  <c:v>77</c:v>
                </c:pt>
                <c:pt idx="6">
                  <c:v>78</c:v>
                </c:pt>
                <c:pt idx="7">
                  <c:v>79</c:v>
                </c:pt>
                <c:pt idx="8">
                  <c:v>80</c:v>
                </c:pt>
                <c:pt idx="9">
                  <c:v>81</c:v>
                </c:pt>
                <c:pt idx="10">
                  <c:v>82</c:v>
                </c:pt>
                <c:pt idx="11">
                  <c:v>83</c:v>
                </c:pt>
                <c:pt idx="12">
                  <c:v>84</c:v>
                </c:pt>
                <c:pt idx="13">
                  <c:v>85</c:v>
                </c:pt>
                <c:pt idx="14">
                  <c:v>86</c:v>
                </c:pt>
                <c:pt idx="15">
                  <c:v>87</c:v>
                </c:pt>
                <c:pt idx="16">
                  <c:v>88</c:v>
                </c:pt>
                <c:pt idx="17">
                  <c:v>89</c:v>
                </c:pt>
                <c:pt idx="18">
                  <c:v>90</c:v>
                </c:pt>
                <c:pt idx="19">
                  <c:v>91</c:v>
                </c:pt>
                <c:pt idx="20">
                  <c:v>92</c:v>
                </c:pt>
                <c:pt idx="21">
                  <c:v>93</c:v>
                </c:pt>
                <c:pt idx="22">
                  <c:v>94</c:v>
                </c:pt>
                <c:pt idx="23">
                  <c:v>95</c:v>
                </c:pt>
                <c:pt idx="24">
                  <c:v>96</c:v>
                </c:pt>
                <c:pt idx="25">
                  <c:v>97</c:v>
                </c:pt>
                <c:pt idx="26">
                  <c:v>98</c:v>
                </c:pt>
                <c:pt idx="27">
                  <c:v>99</c:v>
                </c:pt>
                <c:pt idx="28">
                  <c:v>00</c:v>
                </c:pt>
                <c:pt idx="29">
                  <c:v>01</c:v>
                </c:pt>
                <c:pt idx="30">
                  <c:v>02</c:v>
                </c:pt>
                <c:pt idx="31">
                  <c:v>03</c:v>
                </c:pt>
                <c:pt idx="32">
                  <c:v>04</c:v>
                </c:pt>
                <c:pt idx="33">
                  <c:v>05</c:v>
                </c:pt>
              </c:strCache>
            </c:strRef>
          </c:cat>
          <c:val>
            <c:numRef>
              <c:f>Sheet1!$B$2:$B$35</c:f>
              <c:numCache>
                <c:formatCode>0.00_ </c:formatCode>
                <c:ptCount val="34"/>
                <c:pt idx="0">
                  <c:v>4.37</c:v>
                </c:pt>
                <c:pt idx="1">
                  <c:v>5.68</c:v>
                </c:pt>
                <c:pt idx="2">
                  <c:v>6.64</c:v>
                </c:pt>
                <c:pt idx="3">
                  <c:v>4.92</c:v>
                </c:pt>
                <c:pt idx="4">
                  <c:v>6.81</c:v>
                </c:pt>
                <c:pt idx="5">
                  <c:v>5.88</c:v>
                </c:pt>
                <c:pt idx="6">
                  <c:v>6.66</c:v>
                </c:pt>
                <c:pt idx="7">
                  <c:v>6.29</c:v>
                </c:pt>
                <c:pt idx="8">
                  <c:v>7.6</c:v>
                </c:pt>
                <c:pt idx="9">
                  <c:v>6.07</c:v>
                </c:pt>
                <c:pt idx="10">
                  <c:v>5.71</c:v>
                </c:pt>
                <c:pt idx="11">
                  <c:v>7.83</c:v>
                </c:pt>
                <c:pt idx="12">
                  <c:v>5.84</c:v>
                </c:pt>
                <c:pt idx="13">
                  <c:v>5.05</c:v>
                </c:pt>
                <c:pt idx="14">
                  <c:v>4.78</c:v>
                </c:pt>
                <c:pt idx="15">
                  <c:v>5.88</c:v>
                </c:pt>
                <c:pt idx="16">
                  <c:v>7.42</c:v>
                </c:pt>
                <c:pt idx="17">
                  <c:v>5.69</c:v>
                </c:pt>
                <c:pt idx="18">
                  <c:v>5.74</c:v>
                </c:pt>
                <c:pt idx="19">
                  <c:v>5.58</c:v>
                </c:pt>
                <c:pt idx="20">
                  <c:v>5.56</c:v>
                </c:pt>
                <c:pt idx="21">
                  <c:v>6.4</c:v>
                </c:pt>
                <c:pt idx="22">
                  <c:v>5.48</c:v>
                </c:pt>
                <c:pt idx="23">
                  <c:v>6.72</c:v>
                </c:pt>
                <c:pt idx="24">
                  <c:v>7.35</c:v>
                </c:pt>
                <c:pt idx="25">
                  <c:v>6.47</c:v>
                </c:pt>
                <c:pt idx="26">
                  <c:v>4.93</c:v>
                </c:pt>
                <c:pt idx="27">
                  <c:v>4.63</c:v>
                </c:pt>
                <c:pt idx="28">
                  <c:v>4.54</c:v>
                </c:pt>
                <c:pt idx="29">
                  <c:v>4.38</c:v>
                </c:pt>
                <c:pt idx="30">
                  <c:v>5.53</c:v>
                </c:pt>
                <c:pt idx="31">
                  <c:v>7.34</c:v>
                </c:pt>
                <c:pt idx="32">
                  <c:v>5.74</c:v>
                </c:pt>
                <c:pt idx="33">
                  <c:v>5.66</c:v>
                </c:pt>
              </c:numCache>
            </c:numRef>
          </c:val>
          <c:smooth val="0"/>
          <c:extLst>
            <c:ext xmlns:c16="http://schemas.microsoft.com/office/drawing/2014/chart" uri="{C3380CC4-5D6E-409C-BE32-E72D297353CC}">
              <c16:uniqueId val="{00000000-946D-4285-ABC2-11C802AEC238}"/>
            </c:ext>
          </c:extLst>
        </c:ser>
        <c:ser>
          <c:idx val="1"/>
          <c:order val="1"/>
          <c:tx>
            <c:strRef>
              <c:f>Sheet1!$C$1</c:f>
              <c:strCache>
                <c:ptCount val="1"/>
                <c:pt idx="0">
                  <c:v>系列 2</c:v>
                </c:pt>
              </c:strCache>
            </c:strRef>
          </c:tx>
          <c:spPr>
            <a:ln w="28575" cap="rnd">
              <a:solidFill>
                <a:srgbClr val="FFFF00"/>
              </a:solidFill>
              <a:round/>
            </a:ln>
            <a:effectLst/>
          </c:spPr>
          <c:marker>
            <c:symbol val="none"/>
          </c:marker>
          <c:cat>
            <c:strRef>
              <c:f>Sheet1!$A$2:$A$35</c:f>
              <c:strCache>
                <c:ptCount val="34"/>
                <c:pt idx="0">
                  <c:v>72</c:v>
                </c:pt>
                <c:pt idx="1">
                  <c:v>73</c:v>
                </c:pt>
                <c:pt idx="2">
                  <c:v>74</c:v>
                </c:pt>
                <c:pt idx="3">
                  <c:v>75</c:v>
                </c:pt>
                <c:pt idx="4">
                  <c:v>76</c:v>
                </c:pt>
                <c:pt idx="5">
                  <c:v>77</c:v>
                </c:pt>
                <c:pt idx="6">
                  <c:v>78</c:v>
                </c:pt>
                <c:pt idx="7">
                  <c:v>79</c:v>
                </c:pt>
                <c:pt idx="8">
                  <c:v>80</c:v>
                </c:pt>
                <c:pt idx="9">
                  <c:v>81</c:v>
                </c:pt>
                <c:pt idx="10">
                  <c:v>82</c:v>
                </c:pt>
                <c:pt idx="11">
                  <c:v>83</c:v>
                </c:pt>
                <c:pt idx="12">
                  <c:v>84</c:v>
                </c:pt>
                <c:pt idx="13">
                  <c:v>85</c:v>
                </c:pt>
                <c:pt idx="14">
                  <c:v>86</c:v>
                </c:pt>
                <c:pt idx="15">
                  <c:v>87</c:v>
                </c:pt>
                <c:pt idx="16">
                  <c:v>88</c:v>
                </c:pt>
                <c:pt idx="17">
                  <c:v>89</c:v>
                </c:pt>
                <c:pt idx="18">
                  <c:v>90</c:v>
                </c:pt>
                <c:pt idx="19">
                  <c:v>91</c:v>
                </c:pt>
                <c:pt idx="20">
                  <c:v>92</c:v>
                </c:pt>
                <c:pt idx="21">
                  <c:v>93</c:v>
                </c:pt>
                <c:pt idx="22">
                  <c:v>94</c:v>
                </c:pt>
                <c:pt idx="23">
                  <c:v>95</c:v>
                </c:pt>
                <c:pt idx="24">
                  <c:v>96</c:v>
                </c:pt>
                <c:pt idx="25">
                  <c:v>97</c:v>
                </c:pt>
                <c:pt idx="26">
                  <c:v>98</c:v>
                </c:pt>
                <c:pt idx="27">
                  <c:v>99</c:v>
                </c:pt>
                <c:pt idx="28">
                  <c:v>00</c:v>
                </c:pt>
                <c:pt idx="29">
                  <c:v>01</c:v>
                </c:pt>
                <c:pt idx="30">
                  <c:v>02</c:v>
                </c:pt>
                <c:pt idx="31">
                  <c:v>03</c:v>
                </c:pt>
                <c:pt idx="32">
                  <c:v>04</c:v>
                </c:pt>
                <c:pt idx="33">
                  <c:v>05</c:v>
                </c:pt>
              </c:strCache>
            </c:strRef>
          </c:cat>
          <c:val>
            <c:numRef>
              <c:f>Sheet1!$C$2:$C$35</c:f>
              <c:numCache>
                <c:formatCode>0.00_ </c:formatCode>
                <c:ptCount val="34"/>
                <c:pt idx="0">
                  <c:v>4.5140000000000002</c:v>
                </c:pt>
                <c:pt idx="1">
                  <c:v>4.9279999999999999</c:v>
                </c:pt>
                <c:pt idx="2">
                  <c:v>5.6839999999999993</c:v>
                </c:pt>
                <c:pt idx="3">
                  <c:v>5.9859999999999998</c:v>
                </c:pt>
                <c:pt idx="4">
                  <c:v>6.1819999999999995</c:v>
                </c:pt>
                <c:pt idx="5">
                  <c:v>6.1120000000000001</c:v>
                </c:pt>
                <c:pt idx="6">
                  <c:v>6.6480000000000006</c:v>
                </c:pt>
                <c:pt idx="7">
                  <c:v>6.5</c:v>
                </c:pt>
                <c:pt idx="8">
                  <c:v>6.4659999999999993</c:v>
                </c:pt>
                <c:pt idx="9">
                  <c:v>6.7</c:v>
                </c:pt>
                <c:pt idx="10">
                  <c:v>6.6099999999999994</c:v>
                </c:pt>
                <c:pt idx="11">
                  <c:v>6.1</c:v>
                </c:pt>
                <c:pt idx="12">
                  <c:v>5.8420000000000005</c:v>
                </c:pt>
                <c:pt idx="13">
                  <c:v>5.8759999999999994</c:v>
                </c:pt>
                <c:pt idx="14">
                  <c:v>5.7939999999999996</c:v>
                </c:pt>
                <c:pt idx="15">
                  <c:v>5.7640000000000011</c:v>
                </c:pt>
                <c:pt idx="16">
                  <c:v>5.9019999999999992</c:v>
                </c:pt>
                <c:pt idx="17">
                  <c:v>6.0620000000000003</c:v>
                </c:pt>
                <c:pt idx="18">
                  <c:v>5.9979999999999993</c:v>
                </c:pt>
                <c:pt idx="19">
                  <c:v>5.7939999999999996</c:v>
                </c:pt>
                <c:pt idx="20">
                  <c:v>5.7520000000000007</c:v>
                </c:pt>
                <c:pt idx="21">
                  <c:v>5.9479999999999995</c:v>
                </c:pt>
                <c:pt idx="22">
                  <c:v>6.3019999999999996</c:v>
                </c:pt>
                <c:pt idx="23">
                  <c:v>6.484</c:v>
                </c:pt>
                <c:pt idx="24">
                  <c:v>6.1899999999999995</c:v>
                </c:pt>
                <c:pt idx="25">
                  <c:v>6.02</c:v>
                </c:pt>
                <c:pt idx="26">
                  <c:v>5.5839999999999996</c:v>
                </c:pt>
                <c:pt idx="27">
                  <c:v>4.9899999999999993</c:v>
                </c:pt>
                <c:pt idx="28">
                  <c:v>4.8019999999999996</c:v>
                </c:pt>
                <c:pt idx="29">
                  <c:v>5.2840000000000007</c:v>
                </c:pt>
                <c:pt idx="30">
                  <c:v>5.5060000000000002</c:v>
                </c:pt>
                <c:pt idx="31">
                  <c:v>5.73</c:v>
                </c:pt>
                <c:pt idx="32">
                  <c:v>6.14</c:v>
                </c:pt>
                <c:pt idx="33">
                  <c:v>6.8340000000000005</c:v>
                </c:pt>
              </c:numCache>
            </c:numRef>
          </c:val>
          <c:smooth val="0"/>
          <c:extLst>
            <c:ext xmlns:c16="http://schemas.microsoft.com/office/drawing/2014/chart" uri="{C3380CC4-5D6E-409C-BE32-E72D297353CC}">
              <c16:uniqueId val="{00000001-946D-4285-ABC2-11C802AEC238}"/>
            </c:ext>
          </c:extLst>
        </c:ser>
        <c:dLbls>
          <c:showLegendKey val="0"/>
          <c:showVal val="0"/>
          <c:showCatName val="0"/>
          <c:showSerName val="0"/>
          <c:showPercent val="0"/>
          <c:showBubbleSize val="0"/>
        </c:dLbls>
        <c:smooth val="0"/>
        <c:axId val="1597229119"/>
        <c:axId val="1580448863"/>
      </c:lineChart>
      <c:catAx>
        <c:axId val="1597229119"/>
        <c:scaling>
          <c:orientation val="minMax"/>
        </c:scaling>
        <c:delete val="0"/>
        <c:axPos val="b"/>
        <c:numFmt formatCode="General" sourceLinked="1"/>
        <c:majorTickMark val="none"/>
        <c:minorTickMark val="none"/>
        <c:tickLblPos val="nextTo"/>
        <c:spPr>
          <a:noFill/>
          <a:ln w="31750" cap="flat" cmpd="sng" algn="ctr">
            <a:solidFill>
              <a:schemeClr val="bg1"/>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ja-JP"/>
          </a:p>
        </c:txPr>
        <c:crossAx val="1580448863"/>
        <c:crosses val="autoZero"/>
        <c:auto val="1"/>
        <c:lblAlgn val="ctr"/>
        <c:lblOffset val="100"/>
        <c:tickLblSkip val="4"/>
        <c:tickMarkSkip val="5"/>
        <c:noMultiLvlLbl val="0"/>
      </c:catAx>
      <c:valAx>
        <c:axId val="1580448863"/>
        <c:scaling>
          <c:orientation val="minMax"/>
          <c:max val="9"/>
          <c:min val="3"/>
        </c:scaling>
        <c:delete val="0"/>
        <c:axPos val="l"/>
        <c:numFmt formatCode="0_ " sourceLinked="0"/>
        <c:majorTickMark val="in"/>
        <c:minorTickMark val="none"/>
        <c:tickLblPos val="nextTo"/>
        <c:spPr>
          <a:noFill/>
          <a:ln w="25400">
            <a:solidFill>
              <a:schemeClr val="bg1"/>
            </a:solid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ja-JP"/>
          </a:p>
        </c:txPr>
        <c:crossAx val="1597229119"/>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aseline="0">
          <a:solidFill>
            <a:schemeClr val="bg1"/>
          </a:solidFill>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1.wmf"/></Relationships>
</file>

<file path=ppt/drawings/drawing1.xml><?xml version="1.0" encoding="utf-8"?>
<c:userShapes xmlns:c="http://schemas.openxmlformats.org/drawingml/2006/chart">
  <cdr:relSizeAnchor xmlns:cdr="http://schemas.openxmlformats.org/drawingml/2006/chartDrawing">
    <cdr:from>
      <cdr:x>0</cdr:x>
      <cdr:y>0</cdr:y>
    </cdr:from>
    <cdr:to>
      <cdr:x>0.26009</cdr:x>
      <cdr:y>0.09249</cdr:y>
    </cdr:to>
    <cdr:sp macro="" textlink="">
      <cdr:nvSpPr>
        <cdr:cNvPr id="2" name="テキスト ボックス 1">
          <a:extLst xmlns:a="http://schemas.openxmlformats.org/drawingml/2006/main">
            <a:ext uri="{FF2B5EF4-FFF2-40B4-BE49-F238E27FC236}">
              <a16:creationId xmlns:a16="http://schemas.microsoft.com/office/drawing/2014/main" id="{81C53399-5F00-442E-94E4-DA1A1A01F21A}"/>
            </a:ext>
          </a:extLst>
        </cdr:cNvPr>
        <cdr:cNvSpPr txBox="1"/>
      </cdr:nvSpPr>
      <cdr:spPr>
        <a:xfrm xmlns:a="http://schemas.openxmlformats.org/drawingml/2006/main">
          <a:off x="0" y="0"/>
          <a:ext cx="1348446" cy="353943"/>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algn="l"/>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度（ポット）数</a:t>
          </a:r>
        </a:p>
      </cdr:txBody>
    </cdr:sp>
  </cdr:relSizeAnchor>
  <cdr:relSizeAnchor xmlns:cdr="http://schemas.openxmlformats.org/drawingml/2006/chartDrawing">
    <cdr:from>
      <cdr:x>0.77922</cdr:x>
      <cdr:y>0.78749</cdr:y>
    </cdr:from>
    <cdr:to>
      <cdr:x>1</cdr:x>
      <cdr:y>0.86977</cdr:y>
    </cdr:to>
    <cdr:sp macro="" textlink="">
      <cdr:nvSpPr>
        <cdr:cNvPr id="3" name="テキスト ボックス 2">
          <a:extLst xmlns:a="http://schemas.openxmlformats.org/drawingml/2006/main">
            <a:ext uri="{FF2B5EF4-FFF2-40B4-BE49-F238E27FC236}">
              <a16:creationId xmlns:a16="http://schemas.microsoft.com/office/drawing/2014/main" id="{1DC62FA8-FCDE-41BE-AB5B-7FFA4B0D9742}"/>
            </a:ext>
          </a:extLst>
        </cdr:cNvPr>
        <cdr:cNvSpPr txBox="1"/>
      </cdr:nvSpPr>
      <cdr:spPr>
        <a:xfrm xmlns:a="http://schemas.openxmlformats.org/drawingml/2006/main">
          <a:off x="4320480" y="3240360"/>
          <a:ext cx="1224136" cy="338554"/>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階級値（ｇ）</a:t>
          </a:r>
        </a:p>
      </cdr:txBody>
    </cdr:sp>
  </cdr:relSizeAnchor>
</c:userShapes>
</file>

<file path=ppt/drawings/drawing2.xml><?xml version="1.0" encoding="utf-8"?>
<c:userShapes xmlns:c="http://schemas.openxmlformats.org/drawingml/2006/chart">
  <cdr:relSizeAnchor xmlns:cdr="http://schemas.openxmlformats.org/drawingml/2006/chartDrawing">
    <cdr:from>
      <cdr:x>0.00292</cdr:x>
      <cdr:y>0.0364</cdr:y>
    </cdr:from>
    <cdr:to>
      <cdr:x>0.19612</cdr:x>
      <cdr:y>0.12242</cdr:y>
    </cdr:to>
    <cdr:sp macro="" textlink="">
      <cdr:nvSpPr>
        <cdr:cNvPr id="2" name="テキスト ボックス 1">
          <a:extLst xmlns:a="http://schemas.openxmlformats.org/drawingml/2006/main">
            <a:ext uri="{FF2B5EF4-FFF2-40B4-BE49-F238E27FC236}">
              <a16:creationId xmlns:a16="http://schemas.microsoft.com/office/drawing/2014/main" id="{FF8DAA32-B46A-4BC1-823B-8004B53D1E75}"/>
            </a:ext>
          </a:extLst>
        </cdr:cNvPr>
        <cdr:cNvSpPr txBox="1"/>
      </cdr:nvSpPr>
      <cdr:spPr>
        <a:xfrm xmlns:a="http://schemas.openxmlformats.org/drawingml/2006/main">
          <a:off x="10929" y="133669"/>
          <a:ext cx="722987" cy="315890"/>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algn="l"/>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/27kg</a:t>
          </a:r>
          <a:endPar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cdr:txBody>
    </cdr:sp>
  </cdr:relSizeAnchor>
  <cdr:relSizeAnchor xmlns:cdr="http://schemas.openxmlformats.org/drawingml/2006/chartDrawing">
    <cdr:from>
      <cdr:x>0.89594</cdr:x>
      <cdr:y>0.83999</cdr:y>
    </cdr:from>
    <cdr:to>
      <cdr:x>0.97944</cdr:x>
      <cdr:y>0.92601</cdr:y>
    </cdr:to>
    <cdr:sp macro="" textlink="">
      <cdr:nvSpPr>
        <cdr:cNvPr id="3" name="テキスト ボックス 2">
          <a:extLst xmlns:a="http://schemas.openxmlformats.org/drawingml/2006/main">
            <a:ext uri="{FF2B5EF4-FFF2-40B4-BE49-F238E27FC236}">
              <a16:creationId xmlns:a16="http://schemas.microsoft.com/office/drawing/2014/main" id="{9C9F34F2-4FA1-433C-B9B5-4AF7D575BFD7}"/>
            </a:ext>
          </a:extLst>
        </cdr:cNvPr>
        <cdr:cNvSpPr txBox="1"/>
      </cdr:nvSpPr>
      <cdr:spPr>
        <a:xfrm xmlns:a="http://schemas.openxmlformats.org/drawingml/2006/main">
          <a:off x="4320480" y="3456384"/>
          <a:ext cx="402674" cy="353943"/>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algn="l"/>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年</a:t>
          </a:r>
        </a:p>
      </cdr:txBody>
    </cdr:sp>
  </cdr:relSizeAnchor>
  <cdr:relSizeAnchor xmlns:cdr="http://schemas.openxmlformats.org/drawingml/2006/chartDrawing">
    <cdr:from>
      <cdr:x>0.15683</cdr:x>
      <cdr:y>0.58235</cdr:y>
    </cdr:from>
    <cdr:to>
      <cdr:x>0.362</cdr:x>
      <cdr:y>0.66837</cdr:y>
    </cdr:to>
    <cdr:sp macro="" textlink="">
      <cdr:nvSpPr>
        <cdr:cNvPr id="4" name="テキスト ボックス 3">
          <a:extLst xmlns:a="http://schemas.openxmlformats.org/drawingml/2006/main">
            <a:ext uri="{FF2B5EF4-FFF2-40B4-BE49-F238E27FC236}">
              <a16:creationId xmlns:a16="http://schemas.microsoft.com/office/drawing/2014/main" id="{1E07E266-3F1A-4EFE-B8BC-60B3084AD25D}"/>
            </a:ext>
          </a:extLst>
        </cdr:cNvPr>
        <cdr:cNvSpPr txBox="1"/>
      </cdr:nvSpPr>
      <cdr:spPr>
        <a:xfrm xmlns:a="http://schemas.openxmlformats.org/drawingml/2006/main">
          <a:off x="586905" y="2138639"/>
          <a:ext cx="767770" cy="315890"/>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algn="l"/>
          <a:r>
            <a:rPr kumimoji="1" lang="ja-JP" altLang="en-US" sz="1700" dirty="0">
              <a:solidFill>
                <a:schemeClr val="accent5">
                  <a:lumMod val="75000"/>
                </a:schemeClr>
              </a:solidFill>
              <a:latin typeface="ＭＳ Ｐゴシック" panose="020B0600070205080204" pitchFamily="50" charset="-128"/>
              <a:ea typeface="ＭＳ Ｐゴシック" panose="020B0600070205080204" pitchFamily="50" charset="-128"/>
              <a:cs typeface="Meiryo UI" pitchFamily="50" charset="-128"/>
            </a:rPr>
            <a:t>元データ</a:t>
          </a:r>
        </a:p>
      </cdr:txBody>
    </cdr:sp>
  </cdr:relSizeAnchor>
  <cdr:relSizeAnchor xmlns:cdr="http://schemas.openxmlformats.org/drawingml/2006/chartDrawing">
    <cdr:from>
      <cdr:x>0.45511</cdr:x>
      <cdr:y>0.56988</cdr:y>
    </cdr:from>
    <cdr:to>
      <cdr:x>0.72378</cdr:x>
      <cdr:y>0.66206</cdr:y>
    </cdr:to>
    <cdr:sp macro="" textlink="">
      <cdr:nvSpPr>
        <cdr:cNvPr id="5" name="テキスト ボックス 4">
          <a:extLst xmlns:a="http://schemas.openxmlformats.org/drawingml/2006/main">
            <a:ext uri="{FF2B5EF4-FFF2-40B4-BE49-F238E27FC236}">
              <a16:creationId xmlns:a16="http://schemas.microsoft.com/office/drawing/2014/main" id="{6613A34F-27EE-41D4-B484-633FDC2367B0}"/>
            </a:ext>
          </a:extLst>
        </cdr:cNvPr>
        <cdr:cNvSpPr txBox="1"/>
      </cdr:nvSpPr>
      <cdr:spPr>
        <a:xfrm xmlns:a="http://schemas.openxmlformats.org/drawingml/2006/main">
          <a:off x="1703123" y="2092814"/>
          <a:ext cx="1005403" cy="338554"/>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algn="l"/>
          <a:r>
            <a:rPr kumimoji="1" lang="ja-JP" altLang="en-US" sz="16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移動平均</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C2FF37-B953-4175-B2B2-5CC4AC5C0D94}" type="datetimeFigureOut">
              <a:rPr kumimoji="1" lang="ja-JP" altLang="en-US" smtClean="0"/>
              <a:t>2021/5/26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6492E8-5D94-4260-A9E5-A55708B34C01}" type="slidenum">
              <a:rPr kumimoji="1" lang="ja-JP" altLang="en-US" smtClean="0"/>
              <a:t>‹#›</a:t>
            </a:fld>
            <a:endParaRPr kumimoji="1" lang="ja-JP" altLang="en-US"/>
          </a:p>
        </p:txBody>
      </p:sp>
    </p:spTree>
    <p:extLst>
      <p:ext uri="{BB962C8B-B14F-4D97-AF65-F5344CB8AC3E}">
        <p14:creationId xmlns:p14="http://schemas.microsoft.com/office/powerpoint/2010/main" val="30522929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6492E8-5D94-4260-A9E5-A55708B34C01}" type="slidenum">
              <a:rPr kumimoji="1" lang="ja-JP" altLang="en-US" smtClean="0"/>
              <a:t>1</a:t>
            </a:fld>
            <a:endParaRPr kumimoji="1" lang="ja-JP" altLang="en-US"/>
          </a:p>
        </p:txBody>
      </p:sp>
    </p:spTree>
    <p:extLst>
      <p:ext uri="{BB962C8B-B14F-4D97-AF65-F5344CB8AC3E}">
        <p14:creationId xmlns:p14="http://schemas.microsoft.com/office/powerpoint/2010/main" val="1180497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6492E8-5D94-4260-A9E5-A55708B34C01}" type="slidenum">
              <a:rPr kumimoji="1" lang="ja-JP" altLang="en-US" smtClean="0"/>
              <a:t>2</a:t>
            </a:fld>
            <a:endParaRPr kumimoji="1" lang="ja-JP" altLang="en-US"/>
          </a:p>
        </p:txBody>
      </p:sp>
    </p:spTree>
    <p:extLst>
      <p:ext uri="{BB962C8B-B14F-4D97-AF65-F5344CB8AC3E}">
        <p14:creationId xmlns:p14="http://schemas.microsoft.com/office/powerpoint/2010/main" val="1122360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6492E8-5D94-4260-A9E5-A55708B34C01}" type="slidenum">
              <a:rPr kumimoji="1" lang="ja-JP" altLang="en-US" smtClean="0"/>
              <a:t>3</a:t>
            </a:fld>
            <a:endParaRPr kumimoji="1" lang="ja-JP" altLang="en-US"/>
          </a:p>
        </p:txBody>
      </p:sp>
    </p:spTree>
    <p:extLst>
      <p:ext uri="{BB962C8B-B14F-4D97-AF65-F5344CB8AC3E}">
        <p14:creationId xmlns:p14="http://schemas.microsoft.com/office/powerpoint/2010/main" val="3673743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6492E8-5D94-4260-A9E5-A55708B34C01}" type="slidenum">
              <a:rPr kumimoji="1" lang="ja-JP" altLang="en-US" smtClean="0"/>
              <a:t>4</a:t>
            </a:fld>
            <a:endParaRPr kumimoji="1" lang="ja-JP" altLang="en-US"/>
          </a:p>
        </p:txBody>
      </p:sp>
    </p:spTree>
    <p:extLst>
      <p:ext uri="{BB962C8B-B14F-4D97-AF65-F5344CB8AC3E}">
        <p14:creationId xmlns:p14="http://schemas.microsoft.com/office/powerpoint/2010/main" val="1334256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6492E8-5D94-4260-A9E5-A55708B34C01}" type="slidenum">
              <a:rPr kumimoji="1" lang="ja-JP" altLang="en-US" smtClean="0"/>
              <a:t>10</a:t>
            </a:fld>
            <a:endParaRPr kumimoji="1" lang="ja-JP" altLang="en-US"/>
          </a:p>
        </p:txBody>
      </p:sp>
    </p:spTree>
    <p:extLst>
      <p:ext uri="{BB962C8B-B14F-4D97-AF65-F5344CB8AC3E}">
        <p14:creationId xmlns:p14="http://schemas.microsoft.com/office/powerpoint/2010/main" val="1101007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6492E8-5D94-4260-A9E5-A55708B34C01}" type="slidenum">
              <a:rPr kumimoji="1" lang="ja-JP" altLang="en-US" smtClean="0"/>
              <a:t>11</a:t>
            </a:fld>
            <a:endParaRPr kumimoji="1" lang="ja-JP" altLang="en-US"/>
          </a:p>
        </p:txBody>
      </p:sp>
    </p:spTree>
    <p:extLst>
      <p:ext uri="{BB962C8B-B14F-4D97-AF65-F5344CB8AC3E}">
        <p14:creationId xmlns:p14="http://schemas.microsoft.com/office/powerpoint/2010/main" val="3521177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6492E8-5D94-4260-A9E5-A55708B34C01}" type="slidenum">
              <a:rPr kumimoji="1" lang="ja-JP" altLang="en-US" smtClean="0"/>
              <a:t>19</a:t>
            </a:fld>
            <a:endParaRPr kumimoji="1" lang="ja-JP" altLang="en-US"/>
          </a:p>
        </p:txBody>
      </p:sp>
    </p:spTree>
    <p:extLst>
      <p:ext uri="{BB962C8B-B14F-4D97-AF65-F5344CB8AC3E}">
        <p14:creationId xmlns:p14="http://schemas.microsoft.com/office/powerpoint/2010/main" val="3144802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0">
          <a:blip r:embed="rId2">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609600"/>
            <a:ext cx="6629400" cy="1143000"/>
          </a:xfrm>
        </p:spPr>
        <p:txBody>
          <a:bodyPr/>
          <a:lstStyle>
            <a:lvl1pPr>
              <a:defRPr/>
            </a:lvl1pPr>
          </a:lstStyle>
          <a:p>
            <a:r>
              <a:rPr lang="ja-JP" altLang="en-US"/>
              <a:t>マスター タイトルの書式設定</a:t>
            </a:r>
            <a:endParaRPr lang="en-US"/>
          </a:p>
        </p:txBody>
      </p:sp>
      <p:sp>
        <p:nvSpPr>
          <p:cNvPr id="2051" name="Rectangle 3"/>
          <p:cNvSpPr>
            <a:spLocks noGrp="1" noChangeArrowheads="1"/>
          </p:cNvSpPr>
          <p:nvPr>
            <p:ph type="subTitle" idx="1"/>
          </p:nvPr>
        </p:nvSpPr>
        <p:spPr>
          <a:xfrm>
            <a:off x="381000" y="2819400"/>
            <a:ext cx="8305800" cy="2514600"/>
          </a:xfrm>
        </p:spPr>
        <p:txBody>
          <a:bodyPr/>
          <a:lstStyle>
            <a:lvl1pPr marL="0" indent="0">
              <a:defRPr/>
            </a:lvl1pPr>
          </a:lstStyle>
          <a:p>
            <a:r>
              <a:rPr lang="ja-JP" altLang="en-US"/>
              <a:t>マスター サブタイトルの書式設定</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864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5800" y="685800"/>
            <a:ext cx="56769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90600" y="620688"/>
            <a:ext cx="7162800" cy="1143000"/>
          </a:xfrm>
        </p:spPr>
        <p:txBody>
          <a:bodyPr/>
          <a:lstStyle>
            <a:lvl1pPr>
              <a:defRPr b="1">
                <a:effectLst>
                  <a:outerShdw blurRad="38100" dist="38100" dir="2700000" algn="tl">
                    <a:srgbClr val="000000">
                      <a:alpha val="43137"/>
                    </a:srgbClr>
                  </a:outerShdw>
                </a:effectLst>
                <a:latin typeface="+mj-ea"/>
                <a:ea typeface="+mj-ea"/>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mj-ea"/>
                <a:ea typeface="+mj-ea"/>
              </a:defRPr>
            </a:lvl1pPr>
            <a:lvl2pPr>
              <a:defRPr>
                <a:latin typeface="+mj-ea"/>
                <a:ea typeface="+mj-ea"/>
              </a:defRPr>
            </a:lvl2pPr>
            <a:lvl3pPr>
              <a:defRPr>
                <a:latin typeface="+mj-ea"/>
                <a:ea typeface="+mj-ea"/>
              </a:defRPr>
            </a:lvl3pPr>
            <a:lvl4pPr>
              <a:defRPr>
                <a:latin typeface="+mj-ea"/>
                <a:ea typeface="+mj-ea"/>
              </a:defRPr>
            </a:lvl4pPr>
            <a:lvl5pPr>
              <a:defRPr>
                <a:latin typeface="+mj-ea"/>
                <a:ea typeface="+mj-ea"/>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7335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57200" y="23733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45025" y="17335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23733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ja-JP" altLang="en-US"/>
              <a:t>マスター タイトルの書式設定</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1054100"/>
          </a:xfrm>
        </p:spPr>
        <p:txBody>
          <a:bodyPr anchor="b"/>
          <a:lstStyle>
            <a:lvl1pPr algn="l">
              <a:defRPr sz="2000" b="1"/>
            </a:lvl1pPr>
          </a:lstStyle>
          <a:p>
            <a:r>
              <a:rPr lang="ja-JP" altLang="en-US"/>
              <a:t>マスター タイトルの書式設定</a:t>
            </a:r>
            <a:endParaRPr lang="en-US"/>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1676400"/>
            <a:ext cx="3008313"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838200"/>
            <a:ext cx="716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dirty="0"/>
          </a:p>
        </p:txBody>
      </p:sp>
      <p:sp>
        <p:nvSpPr>
          <p:cNvPr id="1027" name="Rectangle 3"/>
          <p:cNvSpPr>
            <a:spLocks noGrp="1" noChangeArrowheads="1"/>
          </p:cNvSpPr>
          <p:nvPr>
            <p:ph type="body" idx="1"/>
          </p:nvPr>
        </p:nvSpPr>
        <p:spPr bwMode="auto">
          <a:xfrm>
            <a:off x="685800" y="20574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0"/>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rtl="0" eaLnBrk="1" fontAlgn="base" hangingPunct="1">
        <a:spcBef>
          <a:spcPct val="0"/>
        </a:spcBef>
        <a:spcAft>
          <a:spcPct val="0"/>
        </a:spcAft>
        <a:defRPr kumimoji="1" sz="4400">
          <a:solidFill>
            <a:schemeClr val="bg1"/>
          </a:solidFill>
          <a:latin typeface="+mj-lt"/>
          <a:ea typeface="+mj-ea"/>
          <a:cs typeface="+mj-cs"/>
        </a:defRPr>
      </a:lvl1pPr>
      <a:lvl2pPr algn="ctr" rtl="0" eaLnBrk="1" fontAlgn="base" hangingPunct="1">
        <a:spcBef>
          <a:spcPct val="0"/>
        </a:spcBef>
        <a:spcAft>
          <a:spcPct val="0"/>
        </a:spcAft>
        <a:defRPr kumimoji="1" sz="4400">
          <a:solidFill>
            <a:schemeClr val="bg1"/>
          </a:solidFill>
          <a:latin typeface="Mead Bold" pitchFamily="2" charset="0"/>
        </a:defRPr>
      </a:lvl2pPr>
      <a:lvl3pPr algn="ctr" rtl="0" eaLnBrk="1" fontAlgn="base" hangingPunct="1">
        <a:spcBef>
          <a:spcPct val="0"/>
        </a:spcBef>
        <a:spcAft>
          <a:spcPct val="0"/>
        </a:spcAft>
        <a:defRPr kumimoji="1" sz="4400">
          <a:solidFill>
            <a:schemeClr val="bg1"/>
          </a:solidFill>
          <a:latin typeface="Mead Bold" pitchFamily="2" charset="0"/>
        </a:defRPr>
      </a:lvl3pPr>
      <a:lvl4pPr algn="ctr" rtl="0" eaLnBrk="1" fontAlgn="base" hangingPunct="1">
        <a:spcBef>
          <a:spcPct val="0"/>
        </a:spcBef>
        <a:spcAft>
          <a:spcPct val="0"/>
        </a:spcAft>
        <a:defRPr kumimoji="1" sz="4400">
          <a:solidFill>
            <a:schemeClr val="bg1"/>
          </a:solidFill>
          <a:latin typeface="Mead Bold" pitchFamily="2" charset="0"/>
        </a:defRPr>
      </a:lvl4pPr>
      <a:lvl5pPr algn="ctr" rtl="0" eaLnBrk="1" fontAlgn="base" hangingPunct="1">
        <a:spcBef>
          <a:spcPct val="0"/>
        </a:spcBef>
        <a:spcAft>
          <a:spcPct val="0"/>
        </a:spcAft>
        <a:defRPr kumimoji="1" sz="4400">
          <a:solidFill>
            <a:schemeClr val="bg1"/>
          </a:solidFill>
          <a:latin typeface="Mead Bold" pitchFamily="2" charset="0"/>
        </a:defRPr>
      </a:lvl5pPr>
      <a:lvl6pPr marL="457200" algn="ctr" rtl="0" eaLnBrk="1" fontAlgn="base" hangingPunct="1">
        <a:spcBef>
          <a:spcPct val="0"/>
        </a:spcBef>
        <a:spcAft>
          <a:spcPct val="0"/>
        </a:spcAft>
        <a:defRPr kumimoji="1" sz="4400">
          <a:solidFill>
            <a:schemeClr val="bg1"/>
          </a:solidFill>
          <a:latin typeface="Mead Bold" pitchFamily="2" charset="0"/>
        </a:defRPr>
      </a:lvl6pPr>
      <a:lvl7pPr marL="914400" algn="ctr" rtl="0" eaLnBrk="1" fontAlgn="base" hangingPunct="1">
        <a:spcBef>
          <a:spcPct val="0"/>
        </a:spcBef>
        <a:spcAft>
          <a:spcPct val="0"/>
        </a:spcAft>
        <a:defRPr kumimoji="1" sz="4400">
          <a:solidFill>
            <a:schemeClr val="bg1"/>
          </a:solidFill>
          <a:latin typeface="Mead Bold" pitchFamily="2" charset="0"/>
        </a:defRPr>
      </a:lvl7pPr>
      <a:lvl8pPr marL="1371600" algn="ctr" rtl="0" eaLnBrk="1" fontAlgn="base" hangingPunct="1">
        <a:spcBef>
          <a:spcPct val="0"/>
        </a:spcBef>
        <a:spcAft>
          <a:spcPct val="0"/>
        </a:spcAft>
        <a:defRPr kumimoji="1" sz="4400">
          <a:solidFill>
            <a:schemeClr val="bg1"/>
          </a:solidFill>
          <a:latin typeface="Mead Bold" pitchFamily="2" charset="0"/>
        </a:defRPr>
      </a:lvl8pPr>
      <a:lvl9pPr marL="1828800" algn="ctr" rtl="0" eaLnBrk="1" fontAlgn="base" hangingPunct="1">
        <a:spcBef>
          <a:spcPct val="0"/>
        </a:spcBef>
        <a:spcAft>
          <a:spcPct val="0"/>
        </a:spcAft>
        <a:defRPr kumimoji="1" sz="4400">
          <a:solidFill>
            <a:schemeClr val="bg1"/>
          </a:solidFill>
          <a:latin typeface="Mead Bold" pitchFamily="2" charset="0"/>
        </a:defRPr>
      </a:lvl9pPr>
    </p:titleStyle>
    <p:bodyStyle>
      <a:lvl1pPr marL="342900" indent="-342900" algn="l" rtl="0" eaLnBrk="1" fontAlgn="base" hangingPunct="1">
        <a:spcBef>
          <a:spcPct val="20000"/>
        </a:spcBef>
        <a:spcAft>
          <a:spcPct val="0"/>
        </a:spcAft>
        <a:buBlip>
          <a:blip r:embed="rId15"/>
        </a:buBlip>
        <a:defRPr kumimoji="1"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bg1"/>
          </a:solidFill>
          <a:latin typeface="+mn-lt"/>
        </a:defRPr>
      </a:lvl2pPr>
      <a:lvl3pPr marL="1143000" indent="-228600" algn="l" rtl="0" eaLnBrk="1" fontAlgn="base" hangingPunct="1">
        <a:spcBef>
          <a:spcPct val="20000"/>
        </a:spcBef>
        <a:spcAft>
          <a:spcPct val="0"/>
        </a:spcAft>
        <a:buChar char="•"/>
        <a:defRPr kumimoji="1" sz="2400">
          <a:solidFill>
            <a:schemeClr val="bg1"/>
          </a:solidFill>
          <a:latin typeface="+mn-lt"/>
        </a:defRPr>
      </a:lvl3pPr>
      <a:lvl4pPr marL="1600200" indent="-228600" algn="l" rtl="0" eaLnBrk="1" fontAlgn="base" hangingPunct="1">
        <a:spcBef>
          <a:spcPct val="20000"/>
        </a:spcBef>
        <a:spcAft>
          <a:spcPct val="0"/>
        </a:spcAft>
        <a:buChar char="–"/>
        <a:defRPr kumimoji="1" sz="2000">
          <a:solidFill>
            <a:schemeClr val="bg1"/>
          </a:solidFill>
          <a:latin typeface="+mn-lt"/>
        </a:defRPr>
      </a:lvl4pPr>
      <a:lvl5pPr marL="2057400" indent="-228600" algn="l" rtl="0" eaLnBrk="1" fontAlgn="base" hangingPunct="1">
        <a:spcBef>
          <a:spcPct val="20000"/>
        </a:spcBef>
        <a:spcAft>
          <a:spcPct val="0"/>
        </a:spcAft>
        <a:buChar char="»"/>
        <a:defRPr kumimoji="1" sz="2000">
          <a:solidFill>
            <a:schemeClr val="bg1"/>
          </a:solidFill>
          <a:latin typeface="+mn-lt"/>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arget="../media/image24.png" Type="http://schemas.openxmlformats.org/officeDocument/2006/relationships/image"/><Relationship Id="rId1" Target="../slideLayouts/slideLayout2.xml" Type="http://schemas.openxmlformats.org/officeDocument/2006/relationships/slideLayout"/></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emf"/><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7.xml"/><Relationship Id="rId7"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4.png"/><Relationship Id="rId5" Type="http://schemas.openxmlformats.org/officeDocument/2006/relationships/image" Target="../media/image31.wmf"/><Relationship Id="rId10" Type="http://schemas.openxmlformats.org/officeDocument/2006/relationships/image" Target="../media/image32.wmf"/><Relationship Id="rId4" Type="http://schemas.openxmlformats.org/officeDocument/2006/relationships/oleObject" Target="../embeddings/oleObject1.bin"/><Relationship Id="rId9"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2.gif"/><Relationship Id="rId4" Type="http://schemas.openxmlformats.org/officeDocument/2006/relationships/image" Target="../media/image37.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gif"/><Relationship Id="rId4" Type="http://schemas.openxmlformats.org/officeDocument/2006/relationships/image" Target="../media/image39.wmf"/></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8.png"/><Relationship Id="rId4" Type="http://schemas.openxmlformats.org/officeDocument/2006/relationships/image" Target="../media/image41.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2.gif"/><Relationship Id="rId4" Type="http://schemas.openxmlformats.org/officeDocument/2006/relationships/image" Target="../media/image42.wmf"/></Relationships>
</file>

<file path=ppt/slides/_rels/slide2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gif"/><Relationship Id="rId7"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5.png"/><Relationship Id="rId5" Type="http://schemas.openxmlformats.org/officeDocument/2006/relationships/image" Target="../media/image44.wmf"/><Relationship Id="rId4" Type="http://schemas.openxmlformats.org/officeDocument/2006/relationships/oleObject" Target="../embeddings/oleObject9.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gif"/><Relationship Id="rId4" Type="http://schemas.openxmlformats.org/officeDocument/2006/relationships/image" Target="../media/image48.w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0.wmf"/><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3.png"/><Relationship Id="rId11" Type="http://schemas.openxmlformats.org/officeDocument/2006/relationships/image" Target="../media/image49.wmf"/><Relationship Id="rId5" Type="http://schemas.openxmlformats.org/officeDocument/2006/relationships/image" Target="../media/image52.png"/><Relationship Id="rId10" Type="http://schemas.openxmlformats.org/officeDocument/2006/relationships/oleObject" Target="../embeddings/oleObject11.bin"/><Relationship Id="rId4" Type="http://schemas.openxmlformats.org/officeDocument/2006/relationships/image" Target="../media/image51.png"/><Relationship Id="rId9" Type="http://schemas.openxmlformats.org/officeDocument/2006/relationships/image" Target="../media/image2.gi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gif"/><Relationship Id="rId4" Type="http://schemas.openxmlformats.org/officeDocument/2006/relationships/image" Target="../media/image51.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04800" y="609600"/>
            <a:ext cx="7651576" cy="1143000"/>
          </a:xfrm>
        </p:spPr>
        <p:txBody>
          <a:bodyPr/>
          <a:lstStyle/>
          <a:p>
            <a:r>
              <a:rPr lang="ja-JP" altLang="en-US" sz="66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入門 統計学　第１章</a:t>
            </a:r>
            <a:endParaRPr lang="en-US" sz="66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endParaRPr>
          </a:p>
        </p:txBody>
      </p:sp>
      <p:sp>
        <p:nvSpPr>
          <p:cNvPr id="5123" name="Rectangle 3"/>
          <p:cNvSpPr>
            <a:spLocks noGrp="1" noChangeArrowheads="1"/>
          </p:cNvSpPr>
          <p:nvPr>
            <p:ph type="subTitle" idx="1"/>
          </p:nvPr>
        </p:nvSpPr>
        <p:spPr>
          <a:xfrm>
            <a:off x="539552" y="2852936"/>
            <a:ext cx="5919192" cy="2514600"/>
          </a:xfrm>
        </p:spPr>
        <p:txBody>
          <a:bodyPr/>
          <a:lstStyle/>
          <a:p>
            <a:pPr>
              <a:buNone/>
            </a:pPr>
            <a:r>
              <a:rPr lang="ja-JP" altLang="en-US" sz="3500"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データの整理</a:t>
            </a:r>
            <a:endParaRPr lang="en-US" altLang="ja-JP" sz="3500"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endParaRPr>
          </a:p>
          <a:p>
            <a:pPr>
              <a:buNone/>
            </a:pPr>
            <a:endParaRPr lang="en-US" altLang="ja-JP"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endParaRPr>
          </a:p>
          <a:p>
            <a:pPr>
              <a:buNone/>
            </a:pPr>
            <a:r>
              <a:rPr lang="ja-JP" altLang="en-US"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　</a:t>
            </a:r>
            <a:r>
              <a:rPr lang="en-US" altLang="ja-JP"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a:t>
            </a:r>
            <a:r>
              <a:rPr lang="ja-JP" altLang="en-US"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入門 統計学 第</a:t>
            </a:r>
            <a:r>
              <a:rPr lang="en-US" altLang="ja-JP"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2</a:t>
            </a:r>
            <a:r>
              <a:rPr lang="ja-JP" altLang="en-US"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版　</a:t>
            </a:r>
            <a:r>
              <a:rPr lang="ja-JP" altLang="en-US" sz="2000" dirty="0" err="1">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ー</a:t>
            </a:r>
            <a:r>
              <a:rPr lang="ja-JP" altLang="en-US"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検定から多変量解析・実験計画法・ベイズ統計学までー</a:t>
            </a:r>
            <a:r>
              <a:rPr lang="en-US" altLang="ja-JP"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a:t>
            </a:r>
            <a:r>
              <a:rPr lang="ja-JP" altLang="en-US"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（オーム社）</a:t>
            </a:r>
            <a:endParaRPr lang="en-US" altLang="ja-JP"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endParaRPr>
          </a:p>
          <a:p>
            <a:pPr>
              <a:buNone/>
            </a:pPr>
            <a:endParaRPr lang="en-US" altLang="ja-JP" sz="1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endParaRPr>
          </a:p>
          <a:p>
            <a:pPr>
              <a:buNone/>
            </a:pPr>
            <a:r>
              <a:rPr lang="en-US" altLang="ja-JP"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a:t>
            </a:r>
            <a:r>
              <a:rPr lang="ja-JP" altLang="en-US"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注：本書を購入された方へのサービスですので，教科書指定（参考図書は不可）していない授業での使用はお控えください。</a:t>
            </a:r>
            <a:endParaRPr lang="en-US"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08E8CB-FE78-4508-AC19-306864504326}"/>
              </a:ext>
            </a:extLst>
          </p:cNvPr>
          <p:cNvSpPr>
            <a:spLocks noGrp="1"/>
          </p:cNvSpPr>
          <p:nvPr>
            <p:ph type="title"/>
          </p:nvPr>
        </p:nvSpPr>
        <p:spPr/>
        <p:txBody>
          <a:bodyPr/>
          <a:lstStyle/>
          <a:p>
            <a:r>
              <a:rPr kumimoji="1" lang="ja-JP" altLang="en-US" dirty="0"/>
              <a:t>測定尺度①　</a:t>
            </a:r>
            <a:r>
              <a:rPr kumimoji="1" lang="en-US" altLang="ja-JP" dirty="0"/>
              <a:t>―</a:t>
            </a:r>
            <a:r>
              <a:rPr kumimoji="1" lang="ja-JP" altLang="en-US" dirty="0"/>
              <a:t>量的データ</a:t>
            </a:r>
            <a:r>
              <a:rPr kumimoji="1"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79F7C5AA-C47E-4D35-8117-CE46B45B7421}"/>
              </a:ext>
            </a:extLst>
          </p:cNvPr>
          <p:cNvSpPr>
            <a:spLocks noGrp="1"/>
          </p:cNvSpPr>
          <p:nvPr>
            <p:ph idx="1"/>
          </p:nvPr>
        </p:nvSpPr>
        <p:spPr>
          <a:xfrm>
            <a:off x="685800" y="2057400"/>
            <a:ext cx="7106940" cy="3747864"/>
          </a:xfrm>
        </p:spPr>
        <p:txBody>
          <a:bodyPr/>
          <a:lstStyle/>
          <a:p>
            <a:pPr algn="just"/>
            <a:r>
              <a:rPr lang="ja-JP" altLang="en-US" sz="3000" dirty="0">
                <a:solidFill>
                  <a:srgbClr val="FFFF00"/>
                </a:solidFill>
              </a:rPr>
              <a:t>比率データ</a:t>
            </a:r>
            <a:r>
              <a:rPr lang="ja-JP" altLang="en-US" sz="2800" dirty="0"/>
              <a:t>（質量，長さ，時間など）：　　　　　　絶対的なゼロを持っているため，値の間の比にも意味がある→</a:t>
            </a:r>
            <a:r>
              <a:rPr lang="ja-JP" altLang="en-US" sz="2800" dirty="0">
                <a:solidFill>
                  <a:srgbClr val="65D7FF"/>
                </a:solidFill>
                <a:effectLst>
                  <a:outerShdw blurRad="38100" dist="38100" dir="2700000" algn="tl">
                    <a:srgbClr val="000000">
                      <a:alpha val="43137"/>
                    </a:srgbClr>
                  </a:outerShdw>
                </a:effectLst>
              </a:rPr>
              <a:t>四則演算が可能</a:t>
            </a:r>
            <a:endParaRPr lang="en-US" altLang="ja-JP" sz="2800" dirty="0">
              <a:solidFill>
                <a:srgbClr val="65D7FF"/>
              </a:solidFill>
              <a:effectLst>
                <a:outerShdw blurRad="38100" dist="38100" dir="2700000" algn="tl">
                  <a:srgbClr val="000000">
                    <a:alpha val="43137"/>
                  </a:srgbClr>
                </a:outerShdw>
              </a:effectLst>
            </a:endParaRPr>
          </a:p>
          <a:p>
            <a:pPr algn="just"/>
            <a:r>
              <a:rPr kumimoji="1" lang="ja-JP" altLang="en-US" sz="3000" dirty="0">
                <a:solidFill>
                  <a:srgbClr val="FFFF00"/>
                </a:solidFill>
              </a:rPr>
              <a:t>間隔データ</a:t>
            </a:r>
            <a:r>
              <a:rPr lang="ja-JP" altLang="en-US" sz="2800" dirty="0"/>
              <a:t>（摂氏温度，知能指数など）</a:t>
            </a:r>
            <a:r>
              <a:rPr kumimoji="1" lang="ja-JP" altLang="en-US" sz="2800" dirty="0"/>
              <a:t>：　　　相対的なゼロしか持たないが，値の間隔は等しい→</a:t>
            </a:r>
            <a:r>
              <a:rPr kumimoji="1" lang="ja-JP" altLang="en-US" sz="2800" dirty="0">
                <a:solidFill>
                  <a:srgbClr val="65D7FF"/>
                </a:solidFill>
                <a:effectLst>
                  <a:outerShdw blurRad="38100" dist="38100" dir="2700000" algn="tl">
                    <a:srgbClr val="000000">
                      <a:alpha val="43137"/>
                    </a:srgbClr>
                  </a:outerShdw>
                </a:effectLst>
              </a:rPr>
              <a:t>足し算や引き算が可能</a:t>
            </a:r>
            <a:endParaRPr kumimoji="1" lang="en-US" altLang="ja-JP" sz="2800" dirty="0">
              <a:effectLst>
                <a:outerShdw blurRad="38100" dist="38100" dir="2700000" algn="tl">
                  <a:srgbClr val="000000">
                    <a:alpha val="43137"/>
                  </a:srgbClr>
                </a:outerShdw>
              </a:effectLst>
            </a:endParaRPr>
          </a:p>
          <a:p>
            <a:pPr algn="just"/>
            <a:r>
              <a:rPr lang="ja-JP" altLang="en-US" sz="3000" dirty="0"/>
              <a:t>これら２種類のデータ（</a:t>
            </a:r>
            <a:r>
              <a:rPr lang="ja-JP" altLang="en-US" sz="3000" dirty="0">
                <a:solidFill>
                  <a:srgbClr val="FFFF00"/>
                </a:solidFill>
              </a:rPr>
              <a:t>量的データ</a:t>
            </a:r>
            <a:r>
              <a:rPr lang="ja-JP" altLang="en-US" sz="3000" dirty="0"/>
              <a:t>）が統計学の主な対象となる</a:t>
            </a:r>
            <a:endParaRPr kumimoji="1" lang="ja-JP" altLang="en-US" sz="3000" dirty="0"/>
          </a:p>
        </p:txBody>
      </p:sp>
      <p:pic>
        <p:nvPicPr>
          <p:cNvPr id="26" name="図 25">
            <a:extLst>
              <a:ext uri="{FF2B5EF4-FFF2-40B4-BE49-F238E27FC236}">
                <a16:creationId xmlns:a16="http://schemas.microsoft.com/office/drawing/2014/main" id="{EE789F5A-F06C-42D6-BEBB-CD03FA600C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8387" y="2177896"/>
            <a:ext cx="1143199" cy="1266702"/>
          </a:xfrm>
          <a:prstGeom prst="rect">
            <a:avLst/>
          </a:prstGeom>
        </p:spPr>
      </p:pic>
      <p:pic>
        <p:nvPicPr>
          <p:cNvPr id="28" name="図 27">
            <a:extLst>
              <a:ext uri="{FF2B5EF4-FFF2-40B4-BE49-F238E27FC236}">
                <a16:creationId xmlns:a16="http://schemas.microsoft.com/office/drawing/2014/main" id="{B8BA8126-0AB7-4B09-8DD0-F121B4E792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9996" y="3858807"/>
            <a:ext cx="1319982" cy="1378571"/>
          </a:xfrm>
          <a:prstGeom prst="rect">
            <a:avLst/>
          </a:prstGeom>
        </p:spPr>
      </p:pic>
    </p:spTree>
    <p:extLst>
      <p:ext uri="{BB962C8B-B14F-4D97-AF65-F5344CB8AC3E}">
        <p14:creationId xmlns:p14="http://schemas.microsoft.com/office/powerpoint/2010/main" val="192898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08E8CB-FE78-4508-AC19-306864504326}"/>
              </a:ext>
            </a:extLst>
          </p:cNvPr>
          <p:cNvSpPr>
            <a:spLocks noGrp="1"/>
          </p:cNvSpPr>
          <p:nvPr>
            <p:ph type="title"/>
          </p:nvPr>
        </p:nvSpPr>
        <p:spPr/>
        <p:txBody>
          <a:bodyPr/>
          <a:lstStyle/>
          <a:p>
            <a:r>
              <a:rPr kumimoji="1" lang="ja-JP" altLang="en-US" dirty="0"/>
              <a:t>測定尺度②　</a:t>
            </a:r>
            <a:r>
              <a:rPr kumimoji="1" lang="en-US" altLang="ja-JP" dirty="0"/>
              <a:t>―</a:t>
            </a:r>
            <a:r>
              <a:rPr kumimoji="1" lang="ja-JP" altLang="en-US" dirty="0"/>
              <a:t>質的データ</a:t>
            </a:r>
            <a:r>
              <a:rPr kumimoji="1"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79F7C5AA-C47E-4D35-8117-CE46B45B7421}"/>
              </a:ext>
            </a:extLst>
          </p:cNvPr>
          <p:cNvSpPr>
            <a:spLocks noGrp="1"/>
          </p:cNvSpPr>
          <p:nvPr>
            <p:ph idx="1"/>
          </p:nvPr>
        </p:nvSpPr>
        <p:spPr>
          <a:xfrm>
            <a:off x="685800" y="1988840"/>
            <a:ext cx="6694512" cy="4248472"/>
          </a:xfrm>
        </p:spPr>
        <p:txBody>
          <a:bodyPr/>
          <a:lstStyle/>
          <a:p>
            <a:r>
              <a:rPr lang="ja-JP" altLang="en-US" sz="3000" dirty="0">
                <a:solidFill>
                  <a:srgbClr val="FFFF00"/>
                </a:solidFill>
              </a:rPr>
              <a:t>順位データ</a:t>
            </a:r>
            <a:r>
              <a:rPr lang="ja-JP" altLang="en-US" sz="2700" dirty="0"/>
              <a:t>（満足度，選好度など）</a:t>
            </a:r>
            <a:r>
              <a:rPr lang="ja-JP" altLang="en-US" sz="3000" dirty="0"/>
              <a:t>：　　　　　　　</a:t>
            </a:r>
            <a:r>
              <a:rPr lang="ja-JP" altLang="en-US" sz="2800" dirty="0"/>
              <a:t>値の大小関係にのみ意味がある</a:t>
            </a:r>
            <a:endParaRPr lang="en-US" altLang="ja-JP" sz="2800" dirty="0"/>
          </a:p>
          <a:p>
            <a:pPr marL="0" indent="0">
              <a:buNone/>
            </a:pPr>
            <a:r>
              <a:rPr lang="ja-JP" altLang="en-US" sz="2800" dirty="0"/>
              <a:t>　→</a:t>
            </a:r>
            <a:r>
              <a:rPr lang="ja-JP" altLang="en-US" sz="2800" dirty="0">
                <a:solidFill>
                  <a:srgbClr val="65D7FF"/>
                </a:solidFill>
                <a:effectLst>
                  <a:outerShdw blurRad="38100" dist="38100" dir="2700000" algn="tl">
                    <a:srgbClr val="000000">
                      <a:alpha val="43137"/>
                    </a:srgbClr>
                  </a:outerShdw>
                </a:effectLst>
              </a:rPr>
              <a:t>中央値の計算は可能</a:t>
            </a:r>
            <a:endParaRPr lang="en-US" altLang="ja-JP" sz="2800" dirty="0">
              <a:solidFill>
                <a:srgbClr val="65D7FF"/>
              </a:solidFill>
              <a:effectLst>
                <a:outerShdw blurRad="38100" dist="38100" dir="2700000" algn="tl">
                  <a:srgbClr val="000000">
                    <a:alpha val="43137"/>
                  </a:srgbClr>
                </a:outerShdw>
              </a:effectLst>
            </a:endParaRPr>
          </a:p>
          <a:p>
            <a:r>
              <a:rPr kumimoji="1" lang="ja-JP" altLang="en-US" sz="3000" dirty="0">
                <a:solidFill>
                  <a:srgbClr val="FFFF00"/>
                </a:solidFill>
              </a:rPr>
              <a:t>カテゴリデータ</a:t>
            </a:r>
            <a:r>
              <a:rPr lang="ja-JP" altLang="en-US" sz="2700" dirty="0"/>
              <a:t>（性別，職業など）</a:t>
            </a:r>
            <a:r>
              <a:rPr kumimoji="1" lang="ja-JP" altLang="en-US" sz="3000" dirty="0"/>
              <a:t>：　　　　　　　　</a:t>
            </a:r>
            <a:r>
              <a:rPr kumimoji="1" lang="ja-JP" altLang="en-US" sz="2800" dirty="0"/>
              <a:t>値は内容を区別するだけ</a:t>
            </a:r>
            <a:endParaRPr kumimoji="1" lang="en-US" altLang="ja-JP" sz="2800" dirty="0"/>
          </a:p>
          <a:p>
            <a:pPr marL="0" indent="0">
              <a:buNone/>
            </a:pPr>
            <a:r>
              <a:rPr kumimoji="1" lang="ja-JP" altLang="en-US" sz="2800" dirty="0">
                <a:solidFill>
                  <a:srgbClr val="65D7FF"/>
                </a:solidFill>
              </a:rPr>
              <a:t>　</a:t>
            </a:r>
            <a:r>
              <a:rPr kumimoji="1" lang="ja-JP" altLang="en-US" sz="2800" dirty="0"/>
              <a:t>→</a:t>
            </a:r>
            <a:r>
              <a:rPr kumimoji="1" lang="ja-JP" altLang="en-US" sz="2800" dirty="0">
                <a:solidFill>
                  <a:srgbClr val="65D7FF"/>
                </a:solidFill>
                <a:effectLst>
                  <a:outerShdw blurRad="38100" dist="38100" dir="2700000" algn="tl">
                    <a:srgbClr val="000000">
                      <a:alpha val="43137"/>
                    </a:srgbClr>
                  </a:outerShdw>
                </a:effectLst>
              </a:rPr>
              <a:t>カウントしたり最頻値のみ可能</a:t>
            </a:r>
            <a:endParaRPr kumimoji="1" lang="en-US" altLang="ja-JP" sz="2800" dirty="0">
              <a:solidFill>
                <a:srgbClr val="65D7FF"/>
              </a:solidFill>
              <a:effectLst>
                <a:outerShdw blurRad="38100" dist="38100" dir="2700000" algn="tl">
                  <a:srgbClr val="000000">
                    <a:alpha val="43137"/>
                  </a:srgbClr>
                </a:outerShdw>
              </a:effectLst>
            </a:endParaRPr>
          </a:p>
          <a:p>
            <a:pPr lvl="0"/>
            <a:r>
              <a:rPr lang="ja-JP" altLang="en-US" sz="3000" dirty="0">
                <a:solidFill>
                  <a:srgbClr val="FFFFFF"/>
                </a:solidFill>
              </a:rPr>
              <a:t>これら２種類のデータ（</a:t>
            </a:r>
            <a:r>
              <a:rPr lang="ja-JP" altLang="en-US" sz="3000" dirty="0">
                <a:solidFill>
                  <a:srgbClr val="FFFF00"/>
                </a:solidFill>
              </a:rPr>
              <a:t>質的データ</a:t>
            </a:r>
            <a:r>
              <a:rPr lang="ja-JP" altLang="en-US" sz="3000" dirty="0">
                <a:solidFill>
                  <a:srgbClr val="FFFFFF"/>
                </a:solidFill>
              </a:rPr>
              <a:t>）の分析には専用の手法が必要（第</a:t>
            </a:r>
            <a:r>
              <a:rPr lang="en-US" altLang="ja-JP" sz="3000" dirty="0">
                <a:solidFill>
                  <a:srgbClr val="FFFFFF"/>
                </a:solidFill>
              </a:rPr>
              <a:t>11</a:t>
            </a:r>
            <a:r>
              <a:rPr lang="ja-JP" altLang="en-US" sz="3000" dirty="0">
                <a:solidFill>
                  <a:srgbClr val="FFFFFF"/>
                </a:solidFill>
              </a:rPr>
              <a:t>章）</a:t>
            </a:r>
            <a:endParaRPr kumimoji="1" lang="ja-JP" altLang="en-US" sz="3000" dirty="0"/>
          </a:p>
        </p:txBody>
      </p:sp>
      <p:pic>
        <p:nvPicPr>
          <p:cNvPr id="5" name="図 4">
            <a:extLst>
              <a:ext uri="{FF2B5EF4-FFF2-40B4-BE49-F238E27FC236}">
                <a16:creationId xmlns:a16="http://schemas.microsoft.com/office/drawing/2014/main" id="{FEB0143E-1182-42EE-9770-587AC7FD2E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3160576"/>
            <a:ext cx="1257300" cy="1905000"/>
          </a:xfrm>
          <a:prstGeom prst="rect">
            <a:avLst/>
          </a:prstGeom>
        </p:spPr>
      </p:pic>
      <p:sp>
        <p:nvSpPr>
          <p:cNvPr id="6" name="吹き出し: 角を丸めた四角形 5">
            <a:extLst>
              <a:ext uri="{FF2B5EF4-FFF2-40B4-BE49-F238E27FC236}">
                <a16:creationId xmlns:a16="http://schemas.microsoft.com/office/drawing/2014/main" id="{9CED808E-1493-4F76-A744-07AA04ADC42E}"/>
              </a:ext>
            </a:extLst>
          </p:cNvPr>
          <p:cNvSpPr/>
          <p:nvPr/>
        </p:nvSpPr>
        <p:spPr>
          <a:xfrm>
            <a:off x="7164288" y="2420888"/>
            <a:ext cx="1584176" cy="926976"/>
          </a:xfrm>
          <a:prstGeom prst="wedgeRoundRectCallout">
            <a:avLst>
              <a:gd name="adj1" fmla="val -41903"/>
              <a:gd name="adj2" fmla="val 92043"/>
              <a:gd name="adj3" fmla="val 16667"/>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800" dirty="0">
                <a:solidFill>
                  <a:srgbClr val="FF0000"/>
                </a:solidFill>
              </a:rPr>
              <a:t>アンケートなどで観測されるデータね</a:t>
            </a:r>
          </a:p>
        </p:txBody>
      </p:sp>
    </p:spTree>
    <p:extLst>
      <p:ext uri="{BB962C8B-B14F-4D97-AF65-F5344CB8AC3E}">
        <p14:creationId xmlns:p14="http://schemas.microsoft.com/office/powerpoint/2010/main" val="3084012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90ACE0-95CF-4CE5-9C09-D7E73D18C00F}"/>
              </a:ext>
            </a:extLst>
          </p:cNvPr>
          <p:cNvSpPr>
            <a:spLocks noGrp="1"/>
          </p:cNvSpPr>
          <p:nvPr>
            <p:ph type="title"/>
          </p:nvPr>
        </p:nvSpPr>
        <p:spPr/>
        <p:txBody>
          <a:bodyPr/>
          <a:lstStyle/>
          <a:p>
            <a:r>
              <a:rPr kumimoji="1" lang="ja-JP" altLang="en-US" dirty="0"/>
              <a:t>（まとめ）測定尺度の一覧</a:t>
            </a:r>
          </a:p>
        </p:txBody>
      </p:sp>
      <p:graphicFrame>
        <p:nvGraphicFramePr>
          <p:cNvPr id="4" name="コンテンツ プレースホルダー 3">
            <a:extLst>
              <a:ext uri="{FF2B5EF4-FFF2-40B4-BE49-F238E27FC236}">
                <a16:creationId xmlns:a16="http://schemas.microsoft.com/office/drawing/2014/main" id="{1522CB34-543F-4739-8DB0-EB0F59B61E47}"/>
              </a:ext>
            </a:extLst>
          </p:cNvPr>
          <p:cNvGraphicFramePr>
            <a:graphicFrameLocks noGrp="1"/>
          </p:cNvGraphicFramePr>
          <p:nvPr>
            <p:ph idx="1"/>
            <p:extLst>
              <p:ext uri="{D42A27DB-BD31-4B8C-83A1-F6EECF244321}">
                <p14:modId xmlns:p14="http://schemas.microsoft.com/office/powerpoint/2010/main" val="994037317"/>
              </p:ext>
            </p:extLst>
          </p:nvPr>
        </p:nvGraphicFramePr>
        <p:xfrm>
          <a:off x="679558" y="2132856"/>
          <a:ext cx="7708866" cy="2880319"/>
        </p:xfrm>
        <a:graphic>
          <a:graphicData uri="http://schemas.openxmlformats.org/drawingml/2006/table">
            <a:tbl>
              <a:tblPr firstRow="1" firstCol="1" bandRow="1">
                <a:tableStyleId>{5C22544A-7EE6-4342-B048-85BDC9FD1C3A}</a:tableStyleId>
              </a:tblPr>
              <a:tblGrid>
                <a:gridCol w="1448118">
                  <a:extLst>
                    <a:ext uri="{9D8B030D-6E8A-4147-A177-3AD203B41FA5}">
                      <a16:colId xmlns:a16="http://schemas.microsoft.com/office/drawing/2014/main" val="1066512118"/>
                    </a:ext>
                  </a:extLst>
                </a:gridCol>
                <a:gridCol w="1294656">
                  <a:extLst>
                    <a:ext uri="{9D8B030D-6E8A-4147-A177-3AD203B41FA5}">
                      <a16:colId xmlns:a16="http://schemas.microsoft.com/office/drawing/2014/main" val="3135378225"/>
                    </a:ext>
                  </a:extLst>
                </a:gridCol>
                <a:gridCol w="1156018">
                  <a:extLst>
                    <a:ext uri="{9D8B030D-6E8A-4147-A177-3AD203B41FA5}">
                      <a16:colId xmlns:a16="http://schemas.microsoft.com/office/drawing/2014/main" val="3544343800"/>
                    </a:ext>
                  </a:extLst>
                </a:gridCol>
                <a:gridCol w="1292254">
                  <a:extLst>
                    <a:ext uri="{9D8B030D-6E8A-4147-A177-3AD203B41FA5}">
                      <a16:colId xmlns:a16="http://schemas.microsoft.com/office/drawing/2014/main" val="1111591996"/>
                    </a:ext>
                  </a:extLst>
                </a:gridCol>
                <a:gridCol w="1368152">
                  <a:extLst>
                    <a:ext uri="{9D8B030D-6E8A-4147-A177-3AD203B41FA5}">
                      <a16:colId xmlns:a16="http://schemas.microsoft.com/office/drawing/2014/main" val="2432740499"/>
                    </a:ext>
                  </a:extLst>
                </a:gridCol>
                <a:gridCol w="1149668">
                  <a:extLst>
                    <a:ext uri="{9D8B030D-6E8A-4147-A177-3AD203B41FA5}">
                      <a16:colId xmlns:a16="http://schemas.microsoft.com/office/drawing/2014/main" val="1974165259"/>
                    </a:ext>
                  </a:extLst>
                </a:gridCol>
              </a:tblGrid>
              <a:tr h="868231">
                <a:tc>
                  <a:txBody>
                    <a:bodyPr/>
                    <a:lstStyle/>
                    <a:p>
                      <a:pPr algn="ctr"/>
                      <a:endParaRPr kumimoji="1" lang="ja-JP" altLang="en-US" dirty="0"/>
                    </a:p>
                  </a:txBody>
                  <a:tcPr anchor="ctr"/>
                </a:tc>
                <a:tc>
                  <a:txBody>
                    <a:bodyPr/>
                    <a:lstStyle/>
                    <a:p>
                      <a:pPr algn="ctr"/>
                      <a:r>
                        <a:rPr kumimoji="1" lang="ja-JP" altLang="en-US" dirty="0"/>
                        <a:t>データ名称</a:t>
                      </a:r>
                    </a:p>
                  </a:txBody>
                  <a:tcPr anchor="ctr"/>
                </a:tc>
                <a:tc>
                  <a:txBody>
                    <a:bodyPr/>
                    <a:lstStyle/>
                    <a:p>
                      <a:pPr algn="ctr"/>
                      <a:r>
                        <a:rPr kumimoji="1" lang="ja-JP" altLang="en-US" dirty="0"/>
                        <a:t>測定尺度</a:t>
                      </a:r>
                    </a:p>
                  </a:txBody>
                  <a:tcPr anchor="ctr"/>
                </a:tc>
                <a:tc>
                  <a:txBody>
                    <a:bodyPr/>
                    <a:lstStyle/>
                    <a:p>
                      <a:pPr algn="ctr"/>
                      <a:r>
                        <a:rPr kumimoji="1" lang="ja-JP" altLang="en-US" dirty="0"/>
                        <a:t>直接できる演算</a:t>
                      </a:r>
                    </a:p>
                  </a:txBody>
                  <a:tcPr anchor="ctr"/>
                </a:tc>
                <a:tc>
                  <a:txBody>
                    <a:bodyPr/>
                    <a:lstStyle/>
                    <a:p>
                      <a:pPr algn="ctr"/>
                      <a:r>
                        <a:rPr kumimoji="1" lang="ja-JP" altLang="en-US" dirty="0"/>
                        <a:t>主な代表値</a:t>
                      </a:r>
                    </a:p>
                  </a:txBody>
                  <a:tcPr anchor="ctr"/>
                </a:tc>
                <a:tc>
                  <a:txBody>
                    <a:bodyPr/>
                    <a:lstStyle/>
                    <a:p>
                      <a:pPr algn="ctr"/>
                      <a:r>
                        <a:rPr kumimoji="1" lang="ja-JP" altLang="en-US" dirty="0"/>
                        <a:t>事例</a:t>
                      </a:r>
                    </a:p>
                  </a:txBody>
                  <a:tcPr anchor="ctr"/>
                </a:tc>
                <a:extLst>
                  <a:ext uri="{0D108BD9-81ED-4DB2-BD59-A6C34878D82A}">
                    <a16:rowId xmlns:a16="http://schemas.microsoft.com/office/drawing/2014/main" val="4157345295"/>
                  </a:ext>
                </a:extLst>
              </a:tr>
              <a:tr h="503022">
                <a:tc rowSpan="2">
                  <a:txBody>
                    <a:bodyPr/>
                    <a:lstStyle/>
                    <a:p>
                      <a:pPr algn="ctr"/>
                      <a:r>
                        <a:rPr kumimoji="1" lang="ja-JP" altLang="en-US" dirty="0"/>
                        <a:t>量的データ</a:t>
                      </a:r>
                      <a:r>
                        <a:rPr kumimoji="1" lang="en-US" altLang="ja-JP" baseline="30000" dirty="0">
                          <a:solidFill>
                            <a:srgbClr val="FF0000"/>
                          </a:solidFill>
                        </a:rPr>
                        <a:t>※</a:t>
                      </a:r>
                      <a:endParaRPr kumimoji="1" lang="ja-JP" altLang="en-US" baseline="30000" dirty="0">
                        <a:solidFill>
                          <a:srgbClr val="FF0000"/>
                        </a:solidFill>
                      </a:endParaRPr>
                    </a:p>
                  </a:txBody>
                  <a:tcPr anchor="ctr"/>
                </a:tc>
                <a:tc>
                  <a:txBody>
                    <a:bodyPr/>
                    <a:lstStyle/>
                    <a:p>
                      <a:pPr algn="ctr"/>
                      <a:r>
                        <a:rPr kumimoji="1" lang="ja-JP" altLang="en-US" dirty="0"/>
                        <a:t>比率データ</a:t>
                      </a:r>
                    </a:p>
                  </a:txBody>
                  <a:tcPr anchor="ctr"/>
                </a:tc>
                <a:tc>
                  <a:txBody>
                    <a:bodyPr/>
                    <a:lstStyle/>
                    <a:p>
                      <a:pPr algn="ctr"/>
                      <a:r>
                        <a:rPr kumimoji="1" lang="ja-JP" altLang="en-US" dirty="0"/>
                        <a:t>比率尺度</a:t>
                      </a:r>
                    </a:p>
                  </a:txBody>
                  <a:tcPr anchor="ctr"/>
                </a:tc>
                <a:tc>
                  <a:txBody>
                    <a:bodyPr/>
                    <a:lstStyle/>
                    <a:p>
                      <a:pPr algn="ctr"/>
                      <a:r>
                        <a:rPr kumimoji="1" lang="ja-JP" altLang="en-US" dirty="0"/>
                        <a:t>＋－</a:t>
                      </a:r>
                      <a:r>
                        <a:rPr kumimoji="1" lang="en-US" altLang="ja-JP" dirty="0"/>
                        <a:t>×÷</a:t>
                      </a:r>
                      <a:endParaRPr kumimoji="1" lang="ja-JP" altLang="en-US" dirty="0"/>
                    </a:p>
                  </a:txBody>
                  <a:tcPr anchor="ctr"/>
                </a:tc>
                <a:tc>
                  <a:txBody>
                    <a:bodyPr/>
                    <a:lstStyle/>
                    <a:p>
                      <a:pPr algn="ctr"/>
                      <a:r>
                        <a:rPr kumimoji="1" lang="ja-JP" altLang="en-US" dirty="0"/>
                        <a:t>幾何平均</a:t>
                      </a:r>
                    </a:p>
                  </a:txBody>
                  <a:tcPr anchor="ctr"/>
                </a:tc>
                <a:tc>
                  <a:txBody>
                    <a:bodyPr/>
                    <a:lstStyle/>
                    <a:p>
                      <a:pPr algn="ctr"/>
                      <a:r>
                        <a:rPr kumimoji="1" lang="ja-JP" altLang="en-US" dirty="0"/>
                        <a:t>質量</a:t>
                      </a:r>
                    </a:p>
                  </a:txBody>
                  <a:tcPr anchor="ctr"/>
                </a:tc>
                <a:extLst>
                  <a:ext uri="{0D108BD9-81ED-4DB2-BD59-A6C34878D82A}">
                    <a16:rowId xmlns:a16="http://schemas.microsoft.com/office/drawing/2014/main" val="1611021352"/>
                  </a:ext>
                </a:extLst>
              </a:tr>
              <a:tr h="503022">
                <a:tc vMerge="1">
                  <a:txBody>
                    <a:bodyPr/>
                    <a:lstStyle/>
                    <a:p>
                      <a:endParaRPr kumimoji="1" lang="ja-JP" altLang="en-US" dirty="0"/>
                    </a:p>
                  </a:txBody>
                  <a:tcPr/>
                </a:tc>
                <a:tc>
                  <a:txBody>
                    <a:bodyPr/>
                    <a:lstStyle/>
                    <a:p>
                      <a:pPr algn="ctr"/>
                      <a:r>
                        <a:rPr kumimoji="1" lang="ja-JP" altLang="en-US" dirty="0"/>
                        <a:t>間隔データ</a:t>
                      </a:r>
                    </a:p>
                  </a:txBody>
                  <a:tcPr anchor="ctr"/>
                </a:tc>
                <a:tc>
                  <a:txBody>
                    <a:bodyPr/>
                    <a:lstStyle/>
                    <a:p>
                      <a:pPr algn="ctr"/>
                      <a:r>
                        <a:rPr kumimoji="1" lang="ja-JP" altLang="en-US" dirty="0"/>
                        <a:t>間隔尺度</a:t>
                      </a:r>
                    </a:p>
                  </a:txBody>
                  <a:tcPr anchor="ctr"/>
                </a:tc>
                <a:tc>
                  <a:txBody>
                    <a:bodyPr/>
                    <a:lstStyle/>
                    <a:p>
                      <a:pPr algn="ctr"/>
                      <a:r>
                        <a:rPr kumimoji="1" lang="ja-JP" altLang="en-US" dirty="0"/>
                        <a:t>＋</a:t>
                      </a:r>
                      <a:r>
                        <a:rPr kumimoji="1" lang="ja-JP" altLang="en-US" dirty="0" err="1"/>
                        <a:t>ー</a:t>
                      </a:r>
                      <a:endParaRPr kumimoji="1" lang="ja-JP" altLang="en-US" dirty="0"/>
                    </a:p>
                  </a:txBody>
                  <a:tcPr anchor="ctr"/>
                </a:tc>
                <a:tc>
                  <a:txBody>
                    <a:bodyPr/>
                    <a:lstStyle/>
                    <a:p>
                      <a:pPr algn="ctr"/>
                      <a:r>
                        <a:rPr kumimoji="1" lang="ja-JP" altLang="en-US" dirty="0"/>
                        <a:t>算術平均</a:t>
                      </a:r>
                    </a:p>
                  </a:txBody>
                  <a:tcPr anchor="ctr"/>
                </a:tc>
                <a:tc>
                  <a:txBody>
                    <a:bodyPr/>
                    <a:lstStyle/>
                    <a:p>
                      <a:pPr algn="ctr"/>
                      <a:r>
                        <a:rPr kumimoji="1" lang="ja-JP" altLang="en-US" dirty="0"/>
                        <a:t>摂氏温度</a:t>
                      </a:r>
                    </a:p>
                  </a:txBody>
                  <a:tcPr anchor="ctr"/>
                </a:tc>
                <a:extLst>
                  <a:ext uri="{0D108BD9-81ED-4DB2-BD59-A6C34878D82A}">
                    <a16:rowId xmlns:a16="http://schemas.microsoft.com/office/drawing/2014/main" val="335961109"/>
                  </a:ext>
                </a:extLst>
              </a:tr>
              <a:tr h="503022">
                <a:tc rowSpan="2">
                  <a:txBody>
                    <a:bodyPr/>
                    <a:lstStyle/>
                    <a:p>
                      <a:pPr algn="ctr"/>
                      <a:r>
                        <a:rPr kumimoji="1" lang="ja-JP" altLang="en-US" dirty="0"/>
                        <a:t>質的データ</a:t>
                      </a:r>
                    </a:p>
                  </a:txBody>
                  <a:tcPr anchor="ctr"/>
                </a:tc>
                <a:tc>
                  <a:txBody>
                    <a:bodyPr/>
                    <a:lstStyle/>
                    <a:p>
                      <a:pPr algn="ctr"/>
                      <a:r>
                        <a:rPr kumimoji="1" lang="ja-JP" altLang="en-US" dirty="0"/>
                        <a:t>順位データ</a:t>
                      </a:r>
                    </a:p>
                  </a:txBody>
                  <a:tcPr anchor="ctr"/>
                </a:tc>
                <a:tc>
                  <a:txBody>
                    <a:bodyPr/>
                    <a:lstStyle/>
                    <a:p>
                      <a:pPr algn="ctr"/>
                      <a:r>
                        <a:rPr kumimoji="1" lang="ja-JP" altLang="en-US" dirty="0"/>
                        <a:t>順序尺度</a:t>
                      </a:r>
                    </a:p>
                  </a:txBody>
                  <a:tcPr anchor="ctr"/>
                </a:tc>
                <a:tc>
                  <a:txBody>
                    <a:bodyPr/>
                    <a:lstStyle/>
                    <a:p>
                      <a:pPr algn="ctr"/>
                      <a:r>
                        <a:rPr kumimoji="1" lang="ja-JP" altLang="en-US" dirty="0"/>
                        <a:t>＞＝</a:t>
                      </a:r>
                    </a:p>
                  </a:txBody>
                  <a:tcPr anchor="ctr"/>
                </a:tc>
                <a:tc>
                  <a:txBody>
                    <a:bodyPr/>
                    <a:lstStyle/>
                    <a:p>
                      <a:pPr algn="ctr"/>
                      <a:r>
                        <a:rPr kumimoji="1" lang="ja-JP" altLang="en-US" dirty="0"/>
                        <a:t>中央値</a:t>
                      </a:r>
                    </a:p>
                  </a:txBody>
                  <a:tcPr anchor="ctr"/>
                </a:tc>
                <a:tc>
                  <a:txBody>
                    <a:bodyPr/>
                    <a:lstStyle/>
                    <a:p>
                      <a:pPr algn="ctr"/>
                      <a:r>
                        <a:rPr kumimoji="1" lang="ja-JP" altLang="en-US" dirty="0"/>
                        <a:t>満足度</a:t>
                      </a:r>
                    </a:p>
                  </a:txBody>
                  <a:tcPr anchor="ctr"/>
                </a:tc>
                <a:extLst>
                  <a:ext uri="{0D108BD9-81ED-4DB2-BD59-A6C34878D82A}">
                    <a16:rowId xmlns:a16="http://schemas.microsoft.com/office/drawing/2014/main" val="3203702335"/>
                  </a:ext>
                </a:extLst>
              </a:tr>
              <a:tr h="503022">
                <a:tc vMerge="1">
                  <a:txBody>
                    <a:bodyPr/>
                    <a:lstStyle/>
                    <a:p>
                      <a:endParaRPr kumimoji="1" lang="ja-JP" altLang="en-US" dirty="0"/>
                    </a:p>
                  </a:txBody>
                  <a:tcPr/>
                </a:tc>
                <a:tc>
                  <a:txBody>
                    <a:bodyPr/>
                    <a:lstStyle/>
                    <a:p>
                      <a:pPr algn="ctr"/>
                      <a:r>
                        <a:rPr kumimoji="1" lang="ja-JP" altLang="en-US" dirty="0"/>
                        <a:t>ｶﾃｺﾞﾘﾃﾞｰﾀ</a:t>
                      </a:r>
                    </a:p>
                  </a:txBody>
                  <a:tcPr anchor="ctr"/>
                </a:tc>
                <a:tc>
                  <a:txBody>
                    <a:bodyPr/>
                    <a:lstStyle/>
                    <a:p>
                      <a:pPr algn="ctr"/>
                      <a:r>
                        <a:rPr kumimoji="1" lang="ja-JP" altLang="en-US" dirty="0"/>
                        <a:t>名義尺度</a:t>
                      </a:r>
                    </a:p>
                  </a:txBody>
                  <a:tcPr anchor="ctr"/>
                </a:tc>
                <a:tc>
                  <a:txBody>
                    <a:bodyPr/>
                    <a:lstStyle/>
                    <a:p>
                      <a:pPr algn="ctr"/>
                      <a:r>
                        <a:rPr kumimoji="1" lang="ja-JP" altLang="en-US" dirty="0"/>
                        <a:t>度数ｶｳﾝﾄ</a:t>
                      </a:r>
                    </a:p>
                  </a:txBody>
                  <a:tcPr anchor="ctr"/>
                </a:tc>
                <a:tc>
                  <a:txBody>
                    <a:bodyPr/>
                    <a:lstStyle/>
                    <a:p>
                      <a:pPr algn="ctr"/>
                      <a:r>
                        <a:rPr kumimoji="1" lang="ja-JP" altLang="en-US" dirty="0"/>
                        <a:t>最頻値</a:t>
                      </a:r>
                    </a:p>
                  </a:txBody>
                  <a:tcPr anchor="ctr"/>
                </a:tc>
                <a:tc>
                  <a:txBody>
                    <a:bodyPr/>
                    <a:lstStyle/>
                    <a:p>
                      <a:pPr algn="ctr"/>
                      <a:r>
                        <a:rPr kumimoji="1" lang="ja-JP" altLang="en-US" dirty="0"/>
                        <a:t>性別</a:t>
                      </a:r>
                    </a:p>
                  </a:txBody>
                  <a:tcPr anchor="ctr"/>
                </a:tc>
                <a:extLst>
                  <a:ext uri="{0D108BD9-81ED-4DB2-BD59-A6C34878D82A}">
                    <a16:rowId xmlns:a16="http://schemas.microsoft.com/office/drawing/2014/main" val="1240933681"/>
                  </a:ext>
                </a:extLst>
              </a:tr>
            </a:tbl>
          </a:graphicData>
        </a:graphic>
      </p:graphicFrame>
      <p:sp>
        <p:nvSpPr>
          <p:cNvPr id="5" name="テキスト ボックス 4">
            <a:extLst>
              <a:ext uri="{FF2B5EF4-FFF2-40B4-BE49-F238E27FC236}">
                <a16:creationId xmlns:a16="http://schemas.microsoft.com/office/drawing/2014/main" id="{5774B36C-B4CA-49A1-BC50-828FD9AB58E2}"/>
              </a:ext>
            </a:extLst>
          </p:cNvPr>
          <p:cNvSpPr txBox="1"/>
          <p:nvPr/>
        </p:nvSpPr>
        <p:spPr>
          <a:xfrm>
            <a:off x="649776" y="5157192"/>
            <a:ext cx="7632848" cy="707886"/>
          </a:xfrm>
          <a:prstGeom prst="rect">
            <a:avLst/>
          </a:prstGeom>
          <a:noFill/>
        </p:spPr>
        <p:txBody>
          <a:bodyPr wrap="square" rtlCol="0">
            <a:spAutoFit/>
          </a:bodyPr>
          <a:lstStyle/>
          <a:p>
            <a:pPr algn="just"/>
            <a:r>
              <a:rPr kumimoji="1" lang="en-US" altLang="ja-JP" sz="20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量的データには，質量のように値が連続している</a:t>
            </a:r>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連続型</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と，金額のように飛び飛びになっている</a:t>
            </a:r>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離散型</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がある（質的データは全て離散型）。</a:t>
            </a:r>
          </a:p>
        </p:txBody>
      </p:sp>
      <p:sp>
        <p:nvSpPr>
          <p:cNvPr id="3" name="正方形/長方形 2">
            <a:extLst>
              <a:ext uri="{FF2B5EF4-FFF2-40B4-BE49-F238E27FC236}">
                <a16:creationId xmlns:a16="http://schemas.microsoft.com/office/drawing/2014/main" id="{B31B5799-6305-467A-ACD5-D3E2A8784EF7}"/>
              </a:ext>
            </a:extLst>
          </p:cNvPr>
          <p:cNvSpPr/>
          <p:nvPr/>
        </p:nvSpPr>
        <p:spPr>
          <a:xfrm>
            <a:off x="3419872" y="2132856"/>
            <a:ext cx="1152128" cy="2880318"/>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42306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a:extLst>
              <a:ext uri="{FF2B5EF4-FFF2-40B4-BE49-F238E27FC236}">
                <a16:creationId xmlns:a16="http://schemas.microsoft.com/office/drawing/2014/main" id="{15FBA532-8007-40E4-BDC6-2ED34543D561}"/>
              </a:ext>
            </a:extLst>
          </p:cNvPr>
          <p:cNvGraphicFramePr>
            <a:graphicFrameLocks noGrp="1"/>
          </p:cNvGraphicFramePr>
          <p:nvPr>
            <p:ph idx="1"/>
            <p:extLst>
              <p:ext uri="{D42A27DB-BD31-4B8C-83A1-F6EECF244321}">
                <p14:modId xmlns:p14="http://schemas.microsoft.com/office/powerpoint/2010/main" val="1202410027"/>
              </p:ext>
            </p:extLst>
          </p:nvPr>
        </p:nvGraphicFramePr>
        <p:xfrm>
          <a:off x="6191754" y="2276872"/>
          <a:ext cx="2276478" cy="3886200"/>
        </p:xfrm>
        <a:graphic>
          <a:graphicData uri="http://schemas.openxmlformats.org/drawingml/2006/table">
            <a:tbl>
              <a:tblPr firstRow="1" firstCol="1" bandRow="1">
                <a:tableStyleId>{5C22544A-7EE6-4342-B048-85BDC9FD1C3A}</a:tableStyleId>
              </a:tblPr>
              <a:tblGrid>
                <a:gridCol w="835026">
                  <a:extLst>
                    <a:ext uri="{9D8B030D-6E8A-4147-A177-3AD203B41FA5}">
                      <a16:colId xmlns:a16="http://schemas.microsoft.com/office/drawing/2014/main" val="1058420742"/>
                    </a:ext>
                  </a:extLst>
                </a:gridCol>
                <a:gridCol w="720726">
                  <a:extLst>
                    <a:ext uri="{9D8B030D-6E8A-4147-A177-3AD203B41FA5}">
                      <a16:colId xmlns:a16="http://schemas.microsoft.com/office/drawing/2014/main" val="3849106667"/>
                    </a:ext>
                  </a:extLst>
                </a:gridCol>
                <a:gridCol w="720726">
                  <a:extLst>
                    <a:ext uri="{9D8B030D-6E8A-4147-A177-3AD203B41FA5}">
                      <a16:colId xmlns:a16="http://schemas.microsoft.com/office/drawing/2014/main" val="749375879"/>
                    </a:ext>
                  </a:extLst>
                </a:gridCol>
              </a:tblGrid>
              <a:tr h="497655">
                <a:tc>
                  <a:txBody>
                    <a:bodyPr/>
                    <a:lstStyle/>
                    <a:p>
                      <a:pPr algn="ctr" fontAlgn="ctr"/>
                      <a:r>
                        <a:rPr lang="ja-JP" altLang="en-US" sz="1400" b="0" i="0" u="none" strike="noStrike" dirty="0">
                          <a:solidFill>
                            <a:schemeClr val="bg1"/>
                          </a:solidFill>
                          <a:effectLst/>
                          <a:latin typeface="ＭＳ Ｐゴシック" panose="020B0600070205080204" pitchFamily="50" charset="-128"/>
                          <a:ea typeface="ＭＳ Ｐゴシック" panose="020B0600070205080204" pitchFamily="50" charset="-128"/>
                        </a:rPr>
                        <a:t>ポット番号</a:t>
                      </a:r>
                    </a:p>
                  </a:txBody>
                  <a:tcPr marL="4763" marR="4763" marT="4763" marB="0" anchor="ctr"/>
                </a:tc>
                <a:tc>
                  <a:txBody>
                    <a:bodyPr/>
                    <a:lstStyle/>
                    <a:p>
                      <a:pPr algn="ctr" fontAlgn="ctr"/>
                      <a:r>
                        <a:rPr lang="ja-JP" altLang="en-US" sz="1400" b="0" i="0" u="none" strike="noStrike" dirty="0">
                          <a:solidFill>
                            <a:schemeClr val="bg1"/>
                          </a:solidFill>
                          <a:effectLst/>
                          <a:latin typeface="ＭＳ Ｐゴシック" panose="020B0600070205080204" pitchFamily="50" charset="-128"/>
                          <a:ea typeface="ＭＳ Ｐゴシック" panose="020B0600070205080204" pitchFamily="50" charset="-128"/>
                        </a:rPr>
                        <a:t>栽培法</a:t>
                      </a:r>
                      <a:r>
                        <a:rPr lang="en-US" sz="1400" b="0" i="0" u="none" strike="noStrike" dirty="0">
                          <a:solidFill>
                            <a:schemeClr val="bg1"/>
                          </a:solidFill>
                          <a:effectLst/>
                          <a:latin typeface="ＭＳ Ｐゴシック" panose="020B0600070205080204" pitchFamily="50" charset="-128"/>
                          <a:ea typeface="ＭＳ Ｐゴシック" panose="020B0600070205080204" pitchFamily="50" charset="-128"/>
                        </a:rPr>
                        <a:t>A</a:t>
                      </a:r>
                    </a:p>
                    <a:p>
                      <a:pPr algn="ctr" fontAlgn="ctr"/>
                      <a:r>
                        <a:rPr lang="ja-JP" altLang="en-US" sz="1400" b="0" i="0" u="none" strike="noStrike" dirty="0">
                          <a:solidFill>
                            <a:schemeClr val="bg1"/>
                          </a:solidFill>
                          <a:effectLst/>
                          <a:latin typeface="ＭＳ Ｐゴシック" panose="020B0600070205080204" pitchFamily="50" charset="-128"/>
                          <a:ea typeface="ＭＳ Ｐゴシック" panose="020B0600070205080204" pitchFamily="50" charset="-128"/>
                        </a:rPr>
                        <a:t>（昼）</a:t>
                      </a:r>
                      <a:endParaRPr lang="en-US" sz="14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4763" marR="4763" marT="4763" marB="0" anchor="ctr"/>
                </a:tc>
                <a:tc>
                  <a:txBody>
                    <a:bodyPr/>
                    <a:lstStyle/>
                    <a:p>
                      <a:pPr algn="ctr" fontAlgn="ctr"/>
                      <a:r>
                        <a:rPr lang="ja-JP" altLang="en-US" sz="1400" b="0" i="0" u="none" strike="noStrike" dirty="0">
                          <a:solidFill>
                            <a:schemeClr val="bg1"/>
                          </a:solidFill>
                          <a:effectLst/>
                          <a:latin typeface="ＭＳ Ｐゴシック" panose="020B0600070205080204" pitchFamily="50" charset="-128"/>
                          <a:ea typeface="ＭＳ Ｐゴシック" panose="020B0600070205080204" pitchFamily="50" charset="-128"/>
                        </a:rPr>
                        <a:t>栽培法</a:t>
                      </a:r>
                      <a:r>
                        <a:rPr lang="en-US" sz="1400" b="0" i="0" u="none" strike="noStrike" dirty="0">
                          <a:solidFill>
                            <a:schemeClr val="bg1"/>
                          </a:solidFill>
                          <a:effectLst/>
                          <a:latin typeface="ＭＳ Ｐゴシック" panose="020B0600070205080204" pitchFamily="50" charset="-128"/>
                          <a:ea typeface="ＭＳ Ｐゴシック" panose="020B0600070205080204" pitchFamily="50" charset="-128"/>
                        </a:rPr>
                        <a:t>B</a:t>
                      </a:r>
                    </a:p>
                    <a:p>
                      <a:pPr algn="ctr" fontAlgn="ctr"/>
                      <a:r>
                        <a:rPr lang="ja-JP" altLang="en-US" sz="1400" b="0" i="0" u="none" strike="noStrike" dirty="0">
                          <a:solidFill>
                            <a:schemeClr val="bg1"/>
                          </a:solidFill>
                          <a:effectLst/>
                          <a:latin typeface="ＭＳ Ｐゴシック" panose="020B0600070205080204" pitchFamily="50" charset="-128"/>
                          <a:ea typeface="ＭＳ Ｐゴシック" panose="020B0600070205080204" pitchFamily="50" charset="-128"/>
                        </a:rPr>
                        <a:t>（夜）</a:t>
                      </a:r>
                      <a:endParaRPr lang="en-US" sz="14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4763" marR="4763" marT="4763" marB="0" anchor="ctr"/>
                </a:tc>
                <a:extLst>
                  <a:ext uri="{0D108BD9-81ED-4DB2-BD59-A6C34878D82A}">
                    <a16:rowId xmlns:a16="http://schemas.microsoft.com/office/drawing/2014/main" val="879894958"/>
                  </a:ext>
                </a:extLst>
              </a:tr>
              <a:tr h="225903">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1</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3,063 </a:t>
                      </a:r>
                    </a:p>
                  </a:txBody>
                  <a:tcPr marL="4763" marR="4763" marT="4763" marB="0" anchor="ct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3,157 </a:t>
                      </a:r>
                    </a:p>
                  </a:txBody>
                  <a:tcPr marL="4763" marR="4763" marT="4763" marB="0" anchor="ctr"/>
                </a:tc>
                <a:extLst>
                  <a:ext uri="{0D108BD9-81ED-4DB2-BD59-A6C34878D82A}">
                    <a16:rowId xmlns:a16="http://schemas.microsoft.com/office/drawing/2014/main" val="2793219855"/>
                  </a:ext>
                </a:extLst>
              </a:tr>
              <a:tr h="225903">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2</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2,275 </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2,707 </a:t>
                      </a:r>
                    </a:p>
                  </a:txBody>
                  <a:tcPr marL="4763" marR="4763" marT="4763" marB="0" anchor="ctr"/>
                </a:tc>
                <a:extLst>
                  <a:ext uri="{0D108BD9-81ED-4DB2-BD59-A6C34878D82A}">
                    <a16:rowId xmlns:a16="http://schemas.microsoft.com/office/drawing/2014/main" val="2808645354"/>
                  </a:ext>
                </a:extLst>
              </a:tr>
              <a:tr h="225903">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3</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2,089 </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3,270 </a:t>
                      </a:r>
                    </a:p>
                  </a:txBody>
                  <a:tcPr marL="4763" marR="4763" marT="4763" marB="0" anchor="ctr"/>
                </a:tc>
                <a:extLst>
                  <a:ext uri="{0D108BD9-81ED-4DB2-BD59-A6C34878D82A}">
                    <a16:rowId xmlns:a16="http://schemas.microsoft.com/office/drawing/2014/main" val="2293399460"/>
                  </a:ext>
                </a:extLst>
              </a:tr>
              <a:tr h="225903">
                <a:tc>
                  <a:txBody>
                    <a:bodyPr/>
                    <a:lstStyle/>
                    <a:p>
                      <a:pPr algn="ctr" fontAlgn="ctr"/>
                      <a:r>
                        <a:rPr lang="en-US" altLang="ja-JP" sz="1400" b="0" i="0" u="none" strike="noStrike">
                          <a:solidFill>
                            <a:schemeClr val="bg1"/>
                          </a:solidFill>
                          <a:effectLst/>
                          <a:latin typeface="ＭＳ Ｐゴシック" panose="020B0600070205080204" pitchFamily="50" charset="-128"/>
                          <a:ea typeface="ＭＳ Ｐゴシック" panose="020B0600070205080204" pitchFamily="50" charset="-128"/>
                        </a:rPr>
                        <a:t>4</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2,855 </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3,181 </a:t>
                      </a:r>
                    </a:p>
                  </a:txBody>
                  <a:tcPr marL="4763" marR="4763" marT="4763" marB="0" anchor="ctr"/>
                </a:tc>
                <a:extLst>
                  <a:ext uri="{0D108BD9-81ED-4DB2-BD59-A6C34878D82A}">
                    <a16:rowId xmlns:a16="http://schemas.microsoft.com/office/drawing/2014/main" val="4275858653"/>
                  </a:ext>
                </a:extLst>
              </a:tr>
              <a:tr h="225903">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5</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2,836 </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3,633 </a:t>
                      </a:r>
                    </a:p>
                  </a:txBody>
                  <a:tcPr marL="4763" marR="4763" marT="4763" marB="0" anchor="ctr"/>
                </a:tc>
                <a:extLst>
                  <a:ext uri="{0D108BD9-81ED-4DB2-BD59-A6C34878D82A}">
                    <a16:rowId xmlns:a16="http://schemas.microsoft.com/office/drawing/2014/main" val="3969709473"/>
                  </a:ext>
                </a:extLst>
              </a:tr>
              <a:tr h="225903">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6</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3,219 </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3,404 </a:t>
                      </a:r>
                    </a:p>
                  </a:txBody>
                  <a:tcPr marL="4763" marR="4763" marT="4763" marB="0" anchor="ctr"/>
                </a:tc>
                <a:extLst>
                  <a:ext uri="{0D108BD9-81ED-4DB2-BD59-A6C34878D82A}">
                    <a16:rowId xmlns:a16="http://schemas.microsoft.com/office/drawing/2014/main" val="753054337"/>
                  </a:ext>
                </a:extLst>
              </a:tr>
              <a:tr h="225903">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7</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2,817 </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2,219 </a:t>
                      </a:r>
                    </a:p>
                  </a:txBody>
                  <a:tcPr marL="4763" marR="4763" marT="4763" marB="0" anchor="ctr"/>
                </a:tc>
                <a:extLst>
                  <a:ext uri="{0D108BD9-81ED-4DB2-BD59-A6C34878D82A}">
                    <a16:rowId xmlns:a16="http://schemas.microsoft.com/office/drawing/2014/main" val="3447055860"/>
                  </a:ext>
                </a:extLst>
              </a:tr>
              <a:tr h="225903">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8</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2,136 </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2,730 </a:t>
                      </a:r>
                    </a:p>
                  </a:txBody>
                  <a:tcPr marL="4763" marR="4763" marT="4763" marB="0" anchor="ctr"/>
                </a:tc>
                <a:extLst>
                  <a:ext uri="{0D108BD9-81ED-4DB2-BD59-A6C34878D82A}">
                    <a16:rowId xmlns:a16="http://schemas.microsoft.com/office/drawing/2014/main" val="620871111"/>
                  </a:ext>
                </a:extLst>
              </a:tr>
              <a:tr h="225903">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9</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2,540 </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3,408 </a:t>
                      </a:r>
                    </a:p>
                  </a:txBody>
                  <a:tcPr marL="4763" marR="4763" marT="4763" marB="0" anchor="ctr"/>
                </a:tc>
                <a:extLst>
                  <a:ext uri="{0D108BD9-81ED-4DB2-BD59-A6C34878D82A}">
                    <a16:rowId xmlns:a16="http://schemas.microsoft.com/office/drawing/2014/main" val="643439169"/>
                  </a:ext>
                </a:extLst>
              </a:tr>
              <a:tr h="225903">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10</a:t>
                      </a:r>
                    </a:p>
                  </a:txBody>
                  <a:tcPr marL="4763" marR="4763" marT="4763" marB="0" anchor="ct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2,263 </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3,203 </a:t>
                      </a:r>
                    </a:p>
                  </a:txBody>
                  <a:tcPr marL="4763" marR="4763" marT="4763" marB="0" anchor="ctr"/>
                </a:tc>
                <a:extLst>
                  <a:ext uri="{0D108BD9-81ED-4DB2-BD59-A6C34878D82A}">
                    <a16:rowId xmlns:a16="http://schemas.microsoft.com/office/drawing/2014/main" val="3224550920"/>
                  </a:ext>
                </a:extLst>
              </a:tr>
              <a:tr h="225903">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11</a:t>
                      </a:r>
                    </a:p>
                  </a:txBody>
                  <a:tcPr marL="4763" marR="4763" marT="4763" marB="0" anchor="ct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2,140 </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2,938 </a:t>
                      </a:r>
                    </a:p>
                  </a:txBody>
                  <a:tcPr marL="4763" marR="4763" marT="4763" marB="0" anchor="ctr"/>
                </a:tc>
                <a:extLst>
                  <a:ext uri="{0D108BD9-81ED-4DB2-BD59-A6C34878D82A}">
                    <a16:rowId xmlns:a16="http://schemas.microsoft.com/office/drawing/2014/main" val="346957103"/>
                  </a:ext>
                </a:extLst>
              </a:tr>
              <a:tr h="225903">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12</a:t>
                      </a:r>
                    </a:p>
                  </a:txBody>
                  <a:tcPr marL="4763" marR="4763" marT="4763" marB="0" anchor="ct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1,757 </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3,286 </a:t>
                      </a:r>
                    </a:p>
                  </a:txBody>
                  <a:tcPr marL="4763" marR="4763" marT="4763" marB="0" anchor="ctr"/>
                </a:tc>
                <a:extLst>
                  <a:ext uri="{0D108BD9-81ED-4DB2-BD59-A6C34878D82A}">
                    <a16:rowId xmlns:a16="http://schemas.microsoft.com/office/drawing/2014/main" val="268861091"/>
                  </a:ext>
                </a:extLst>
              </a:tr>
              <a:tr h="225903">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13</a:t>
                      </a:r>
                    </a:p>
                  </a:txBody>
                  <a:tcPr marL="4763" marR="4763" marT="4763" marB="0" anchor="ct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2,499 </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2,920 </a:t>
                      </a:r>
                    </a:p>
                  </a:txBody>
                  <a:tcPr marL="4763" marR="4763" marT="4763" marB="0" anchor="ctr"/>
                </a:tc>
                <a:extLst>
                  <a:ext uri="{0D108BD9-81ED-4DB2-BD59-A6C34878D82A}">
                    <a16:rowId xmlns:a16="http://schemas.microsoft.com/office/drawing/2014/main" val="1746694216"/>
                  </a:ext>
                </a:extLst>
              </a:tr>
              <a:tr h="225903">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14</a:t>
                      </a:r>
                    </a:p>
                  </a:txBody>
                  <a:tcPr marL="4763" marR="4763" marT="4763" marB="0" anchor="ct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2,093 </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3,332 </a:t>
                      </a:r>
                    </a:p>
                  </a:txBody>
                  <a:tcPr marL="4763" marR="4763" marT="4763" marB="0" anchor="ctr"/>
                </a:tc>
                <a:extLst>
                  <a:ext uri="{0D108BD9-81ED-4DB2-BD59-A6C34878D82A}">
                    <a16:rowId xmlns:a16="http://schemas.microsoft.com/office/drawing/2014/main" val="1355510792"/>
                  </a:ext>
                </a:extLst>
              </a:tr>
              <a:tr h="225903">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15</a:t>
                      </a:r>
                    </a:p>
                  </a:txBody>
                  <a:tcPr marL="4763" marR="4763" marT="4763" marB="0" anchor="ct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2,073 </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3,478 </a:t>
                      </a:r>
                    </a:p>
                  </a:txBody>
                  <a:tcPr marL="4763" marR="4763" marT="4763" marB="0" anchor="ctr"/>
                </a:tc>
                <a:extLst>
                  <a:ext uri="{0D108BD9-81ED-4DB2-BD59-A6C34878D82A}">
                    <a16:rowId xmlns:a16="http://schemas.microsoft.com/office/drawing/2014/main" val="3982689475"/>
                  </a:ext>
                </a:extLst>
              </a:tr>
            </a:tbl>
          </a:graphicData>
        </a:graphic>
      </p:graphicFrame>
      <p:sp>
        <p:nvSpPr>
          <p:cNvPr id="5" name="テキスト ボックス 4">
            <a:extLst>
              <a:ext uri="{FF2B5EF4-FFF2-40B4-BE49-F238E27FC236}">
                <a16:creationId xmlns:a16="http://schemas.microsoft.com/office/drawing/2014/main" id="{4AA0D479-3598-488C-8F0F-A7BF0F562787}"/>
              </a:ext>
            </a:extLst>
          </p:cNvPr>
          <p:cNvSpPr txBox="1"/>
          <p:nvPr/>
        </p:nvSpPr>
        <p:spPr>
          <a:xfrm>
            <a:off x="5975730" y="1888520"/>
            <a:ext cx="2674130" cy="369332"/>
          </a:xfrm>
          <a:prstGeom prst="rect">
            <a:avLst/>
          </a:prstGeom>
          <a:noFill/>
        </p:spPr>
        <p:txBody>
          <a:bodyPr wrap="none" rtlCol="0">
            <a:spAutoFit/>
          </a:bodyPr>
          <a:lstStyle/>
          <a:p>
            <a:pPr algn="l"/>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表</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1.2</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キュウリの収量（</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g</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pic>
        <p:nvPicPr>
          <p:cNvPr id="3" name="図 2">
            <a:extLst>
              <a:ext uri="{FF2B5EF4-FFF2-40B4-BE49-F238E27FC236}">
                <a16:creationId xmlns:a16="http://schemas.microsoft.com/office/drawing/2014/main" id="{29C785D5-D9D3-4444-BD9F-223CE70F12A2}"/>
              </a:ext>
            </a:extLst>
          </p:cNvPr>
          <p:cNvPicPr>
            <a:picLocks noChangeAspect="1"/>
          </p:cNvPicPr>
          <p:nvPr/>
        </p:nvPicPr>
        <p:blipFill rotWithShape="1">
          <a:blip r:embed="rId2"/>
          <a:srcRect t="14830"/>
          <a:stretch/>
        </p:blipFill>
        <p:spPr>
          <a:xfrm>
            <a:off x="467544" y="2405699"/>
            <a:ext cx="4374013" cy="2481464"/>
          </a:xfrm>
          <a:prstGeom prst="rect">
            <a:avLst/>
          </a:prstGeom>
        </p:spPr>
      </p:pic>
      <p:sp>
        <p:nvSpPr>
          <p:cNvPr id="6" name="テキスト ボックス 5">
            <a:extLst>
              <a:ext uri="{FF2B5EF4-FFF2-40B4-BE49-F238E27FC236}">
                <a16:creationId xmlns:a16="http://schemas.microsoft.com/office/drawing/2014/main" id="{36FEC5EC-B7AF-498F-A16B-38371525151F}"/>
              </a:ext>
            </a:extLst>
          </p:cNvPr>
          <p:cNvSpPr txBox="1"/>
          <p:nvPr/>
        </p:nvSpPr>
        <p:spPr>
          <a:xfrm>
            <a:off x="467544" y="5094288"/>
            <a:ext cx="5040560" cy="923330"/>
          </a:xfrm>
          <a:prstGeom prst="rect">
            <a:avLst/>
          </a:prstGeom>
          <a:noFill/>
          <a:ln w="38100">
            <a:solidFill>
              <a:srgbClr val="FFFF00"/>
            </a:solidFill>
          </a:ln>
        </p:spPr>
        <p:txBody>
          <a:bodyPr wrap="square" rtlCol="0">
            <a:spAutoFit/>
          </a:bodyPr>
          <a:lstStyle/>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実験の目的：</a:t>
            </a:r>
            <a:endPar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昼・夜どちらの時間帯に養液を与えた方が収量が多くなるのか（それとも変わらないのか）を検証する</a:t>
            </a:r>
          </a:p>
        </p:txBody>
      </p:sp>
      <p:sp>
        <p:nvSpPr>
          <p:cNvPr id="11" name="タイトル 1">
            <a:extLst>
              <a:ext uri="{FF2B5EF4-FFF2-40B4-BE49-F238E27FC236}">
                <a16:creationId xmlns:a16="http://schemas.microsoft.com/office/drawing/2014/main" id="{3902224A-4AFD-4E1E-A904-A876EF446E3B}"/>
              </a:ext>
            </a:extLst>
          </p:cNvPr>
          <p:cNvSpPr>
            <a:spLocks noGrp="1"/>
          </p:cNvSpPr>
          <p:nvPr>
            <p:ph type="title"/>
          </p:nvPr>
        </p:nvSpPr>
        <p:spPr>
          <a:xfrm>
            <a:off x="755576" y="620713"/>
            <a:ext cx="7397824" cy="1143000"/>
          </a:xfrm>
        </p:spPr>
        <p:txBody>
          <a:bodyPr/>
          <a:lstStyle/>
          <a:p>
            <a:r>
              <a:rPr kumimoji="1" lang="en-US" altLang="ja-JP" dirty="0"/>
              <a:t>1.2</a:t>
            </a:r>
            <a:r>
              <a:rPr kumimoji="1" lang="ja-JP" altLang="en-US" dirty="0"/>
              <a:t>　度数分布表とヒストグラム</a:t>
            </a:r>
          </a:p>
        </p:txBody>
      </p:sp>
      <p:sp>
        <p:nvSpPr>
          <p:cNvPr id="12" name="テキスト ボックス 11">
            <a:extLst>
              <a:ext uri="{FF2B5EF4-FFF2-40B4-BE49-F238E27FC236}">
                <a16:creationId xmlns:a16="http://schemas.microsoft.com/office/drawing/2014/main" id="{1CA6AE3E-0CDF-4034-A065-B907A623ED70}"/>
              </a:ext>
            </a:extLst>
          </p:cNvPr>
          <p:cNvSpPr txBox="1"/>
          <p:nvPr/>
        </p:nvSpPr>
        <p:spPr>
          <a:xfrm>
            <a:off x="332691" y="1997529"/>
            <a:ext cx="3457706" cy="369332"/>
          </a:xfrm>
          <a:prstGeom prst="rect">
            <a:avLst/>
          </a:prstGeom>
          <a:noFill/>
        </p:spPr>
        <p:txBody>
          <a:bodyPr wrap="square" rtlCol="0">
            <a:spAutoFit/>
          </a:bodyPr>
          <a:lstStyle/>
          <a:p>
            <a:pPr algn="l"/>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キュウリの養液土耕栽培の実験</a:t>
            </a:r>
          </a:p>
        </p:txBody>
      </p:sp>
      <p:sp>
        <p:nvSpPr>
          <p:cNvPr id="14" name="矢印: 右 13">
            <a:extLst>
              <a:ext uri="{FF2B5EF4-FFF2-40B4-BE49-F238E27FC236}">
                <a16:creationId xmlns:a16="http://schemas.microsoft.com/office/drawing/2014/main" id="{3ACA5E05-6BBF-48F9-94DE-9FD1BA72BC8E}"/>
              </a:ext>
            </a:extLst>
          </p:cNvPr>
          <p:cNvSpPr/>
          <p:nvPr/>
        </p:nvSpPr>
        <p:spPr>
          <a:xfrm>
            <a:off x="5057581" y="3436875"/>
            <a:ext cx="1098595" cy="783097"/>
          </a:xfrm>
          <a:prstGeom prst="rightArrow">
            <a:avLst/>
          </a:prstGeom>
          <a:solidFill>
            <a:srgbClr val="00B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a:t>観測</a:t>
            </a:r>
          </a:p>
        </p:txBody>
      </p:sp>
      <p:sp>
        <p:nvSpPr>
          <p:cNvPr id="15" name="テキスト ボックス 14">
            <a:extLst>
              <a:ext uri="{FF2B5EF4-FFF2-40B4-BE49-F238E27FC236}">
                <a16:creationId xmlns:a16="http://schemas.microsoft.com/office/drawing/2014/main" id="{61085B1B-6FBF-47FC-94D6-6068B1731504}"/>
              </a:ext>
            </a:extLst>
          </p:cNvPr>
          <p:cNvSpPr txBox="1"/>
          <p:nvPr/>
        </p:nvSpPr>
        <p:spPr>
          <a:xfrm>
            <a:off x="5890424" y="4263901"/>
            <a:ext cx="2844742" cy="923330"/>
          </a:xfrm>
          <a:prstGeom prst="rect">
            <a:avLst/>
          </a:prstGeom>
          <a:solidFill>
            <a:srgbClr val="FFFFFF"/>
          </a:solidFill>
        </p:spPr>
        <p:txBody>
          <a:bodyPr wrap="square" rtlCol="0">
            <a:spAutoFit/>
          </a:bodyPr>
          <a:lstStyle/>
          <a:p>
            <a:pPr algn="just"/>
            <a:r>
              <a:rPr kumimoji="1" lang="ja-JP" altLang="en-US" sz="18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値を並べただけの状態から特性を捉えるのは難しい</a:t>
            </a:r>
            <a:r>
              <a:rPr kumimoji="1" lang="en-US" altLang="ja-JP" sz="18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a:t>
            </a:r>
          </a:p>
          <a:p>
            <a:pPr algn="just"/>
            <a:r>
              <a:rPr kumimoji="1" lang="ja-JP" altLang="en-US" sz="18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そこで，表や図に整理！</a:t>
            </a:r>
          </a:p>
        </p:txBody>
      </p:sp>
    </p:spTree>
    <p:extLst>
      <p:ext uri="{BB962C8B-B14F-4D97-AF65-F5344CB8AC3E}">
        <p14:creationId xmlns:p14="http://schemas.microsoft.com/office/powerpoint/2010/main" val="392122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ja-JP" altLang="en-US"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度数分布表の作成手順</a:t>
            </a:r>
            <a:endParaRPr lang="en-US" sz="3000"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endParaRPr>
          </a:p>
        </p:txBody>
      </p:sp>
      <mc:AlternateContent xmlns:mc="http://schemas.openxmlformats.org/markup-compatibility/2006" xmlns:a14="http://schemas.microsoft.com/office/drawing/2010/main">
        <mc:Choice Requires="a14">
          <p:sp>
            <p:nvSpPr>
              <p:cNvPr id="6147" name="Rectangle 3"/>
              <p:cNvSpPr>
                <a:spLocks noGrp="1" noChangeArrowheads="1"/>
              </p:cNvSpPr>
              <p:nvPr>
                <p:ph type="body" idx="1"/>
              </p:nvPr>
            </p:nvSpPr>
            <p:spPr>
              <a:xfrm>
                <a:off x="683568" y="1988840"/>
                <a:ext cx="7992888" cy="4824536"/>
              </a:xfrm>
            </p:spPr>
            <p:txBody>
              <a:bodyPr/>
              <a:lstStyle/>
              <a:p>
                <a:pPr marL="0" indent="0">
                  <a:buNone/>
                </a:pPr>
                <a:r>
                  <a:rPr lang="ja-JP" altLang="en-US" sz="3000" dirty="0">
                    <a:latin typeface="ＭＳ Ｐゴシック" pitchFamily="50" charset="-128"/>
                    <a:ea typeface="ＭＳ Ｐゴシック" pitchFamily="50" charset="-128"/>
                    <a:cs typeface="Meiryo UI" pitchFamily="34" charset="-128"/>
                  </a:rPr>
                  <a:t>①データを昇順に並び替える</a:t>
                </a:r>
                <a:endParaRPr lang="en-US" altLang="ja-JP" sz="3000" dirty="0">
                  <a:latin typeface="ＭＳ Ｐゴシック" pitchFamily="50" charset="-128"/>
                  <a:ea typeface="ＭＳ Ｐゴシック" pitchFamily="50" charset="-128"/>
                  <a:cs typeface="Meiryo UI" pitchFamily="34" charset="-128"/>
                </a:endParaRPr>
              </a:p>
              <a:p>
                <a:pPr marL="0" indent="0">
                  <a:buNone/>
                </a:pPr>
                <a:r>
                  <a:rPr lang="ja-JP" altLang="en-US" sz="3000" dirty="0">
                    <a:latin typeface="ＭＳ Ｐゴシック" pitchFamily="50" charset="-128"/>
                    <a:ea typeface="ＭＳ Ｐゴシック" pitchFamily="50" charset="-128"/>
                    <a:cs typeface="Meiryo UI" pitchFamily="34" charset="-128"/>
                  </a:rPr>
                  <a:t>　→</a:t>
                </a:r>
                <a:r>
                  <a:rPr lang="en-US" altLang="ja-JP" sz="3000" dirty="0">
                    <a:latin typeface="ＭＳ Ｐゴシック" pitchFamily="50" charset="-128"/>
                    <a:ea typeface="ＭＳ Ｐゴシック" pitchFamily="50" charset="-128"/>
                    <a:cs typeface="Meiryo UI" pitchFamily="34" charset="-128"/>
                  </a:rPr>
                  <a:t>Excel</a:t>
                </a:r>
                <a:r>
                  <a:rPr lang="ja-JP" altLang="en-US" sz="3000" dirty="0">
                    <a:latin typeface="ＭＳ Ｐゴシック" pitchFamily="50" charset="-128"/>
                    <a:ea typeface="ＭＳ Ｐゴシック" pitchFamily="50" charset="-128"/>
                    <a:cs typeface="Meiryo UI" pitchFamily="34" charset="-128"/>
                  </a:rPr>
                  <a:t>などの表計算ソフトならば簡単</a:t>
                </a:r>
              </a:p>
              <a:p>
                <a:pPr marL="0" indent="0">
                  <a:buNone/>
                </a:pPr>
                <a:r>
                  <a:rPr lang="ja-JP" altLang="en-US" sz="3000" dirty="0">
                    <a:latin typeface="ＭＳ Ｐゴシック" pitchFamily="50" charset="-128"/>
                    <a:ea typeface="ＭＳ Ｐゴシック" pitchFamily="50" charset="-128"/>
                    <a:cs typeface="Meiryo UI" pitchFamily="34" charset="-128"/>
                  </a:rPr>
                  <a:t>②階級の数と幅，階級値を決める</a:t>
                </a:r>
                <a:endParaRPr lang="en-US" altLang="ja-JP" sz="3000" dirty="0">
                  <a:latin typeface="ＭＳ Ｐゴシック" pitchFamily="50" charset="-128"/>
                  <a:ea typeface="ＭＳ Ｐゴシック" pitchFamily="50" charset="-128"/>
                  <a:cs typeface="Meiryo UI" pitchFamily="34" charset="-128"/>
                </a:endParaRPr>
              </a:p>
              <a:p>
                <a:pPr marL="0" indent="0">
                  <a:buNone/>
                </a:pPr>
                <a:r>
                  <a:rPr lang="ja-JP" altLang="en-US" sz="2500" dirty="0">
                    <a:cs typeface="Meiryo UI" pitchFamily="50" charset="-128"/>
                  </a:rPr>
                  <a:t>　→階級数は</a:t>
                </a:r>
                <a14:m>
                  <m:oMath xmlns:m="http://schemas.openxmlformats.org/officeDocument/2006/math">
                    <m:rad>
                      <m:radPr>
                        <m:degHide m:val="on"/>
                        <m:ctrlPr>
                          <a:rPr lang="ja-JP" altLang="en-US" sz="2500" i="1">
                            <a:latin typeface="Cambria Math" panose="02040503050406030204" pitchFamily="18" charset="0"/>
                          </a:rPr>
                        </m:ctrlPr>
                      </m:radPr>
                      <m:deg/>
                      <m:e>
                        <m:r>
                          <m:rPr>
                            <m:sty m:val="p"/>
                          </m:rPr>
                          <a:rPr lang="en-US" altLang="ja-JP" sz="2500" i="1">
                            <a:latin typeface="Cambria Math" panose="02040503050406030204" pitchFamily="18" charset="0"/>
                          </a:rPr>
                          <m:t>n</m:t>
                        </m:r>
                      </m:e>
                    </m:rad>
                  </m:oMath>
                </a14:m>
                <a:r>
                  <a:rPr lang="en-US" altLang="ja-JP" sz="2500" dirty="0">
                    <a:cs typeface="Meiryo UI" pitchFamily="50" charset="-128"/>
                  </a:rPr>
                  <a:t>+1 </a:t>
                </a:r>
                <a:r>
                  <a:rPr lang="ja-JP" altLang="en-US" sz="2500" dirty="0">
                    <a:cs typeface="Meiryo UI" pitchFamily="50" charset="-128"/>
                  </a:rPr>
                  <a:t>か </a:t>
                </a:r>
                <a:r>
                  <a:rPr lang="en-US" altLang="ja-JP" sz="2500" dirty="0">
                    <a:cs typeface="Meiryo UI" pitchFamily="50" charset="-128"/>
                  </a:rPr>
                  <a:t>log</a:t>
                </a:r>
                <a:r>
                  <a:rPr lang="en-US" altLang="ja-JP" sz="2500" baseline="-25000" dirty="0">
                    <a:cs typeface="Meiryo UI" pitchFamily="50" charset="-128"/>
                  </a:rPr>
                  <a:t>2</a:t>
                </a:r>
                <a:r>
                  <a:rPr lang="en-US" altLang="ja-JP" sz="2500" dirty="0">
                    <a:cs typeface="Meiryo UI" pitchFamily="50" charset="-128"/>
                  </a:rPr>
                  <a:t>n+1</a:t>
                </a:r>
                <a:r>
                  <a:rPr lang="ja-JP" altLang="en-US" sz="2500" dirty="0">
                    <a:cs typeface="Meiryo UI" pitchFamily="50" charset="-128"/>
                  </a:rPr>
                  <a:t>などを参考</a:t>
                </a:r>
                <a:r>
                  <a:rPr lang="en-US" altLang="ja-JP" sz="2500" dirty="0">
                    <a:cs typeface="Meiryo UI" pitchFamily="50" charset="-128"/>
                  </a:rPr>
                  <a:t> </a:t>
                </a:r>
                <a:r>
                  <a:rPr lang="ja-JP" altLang="en-US" sz="2500" dirty="0">
                    <a:cs typeface="Meiryo UI" pitchFamily="50" charset="-128"/>
                  </a:rPr>
                  <a:t>（</a:t>
                </a:r>
                <a:r>
                  <a:rPr lang="en-US" altLang="ja-JP" sz="2500" dirty="0">
                    <a:cs typeface="Meiryo UI" pitchFamily="50" charset="-128"/>
                  </a:rPr>
                  <a:t>n</a:t>
                </a:r>
                <a:r>
                  <a:rPr lang="ja-JP" altLang="en-US" sz="2500" dirty="0">
                    <a:cs typeface="Meiryo UI" pitchFamily="50" charset="-128"/>
                  </a:rPr>
                  <a:t>は総度数）</a:t>
                </a:r>
              </a:p>
              <a:p>
                <a:pPr marL="0" indent="0">
                  <a:buNone/>
                </a:pPr>
                <a:r>
                  <a:rPr lang="ja-JP" altLang="en-US" sz="3000" dirty="0">
                    <a:latin typeface="ＭＳ Ｐゴシック" pitchFamily="50" charset="-128"/>
                    <a:ea typeface="ＭＳ Ｐゴシック" pitchFamily="50" charset="-128"/>
                    <a:cs typeface="Meiryo UI" pitchFamily="34" charset="-128"/>
                  </a:rPr>
                  <a:t>③各階級の度数を求める</a:t>
                </a:r>
                <a:endParaRPr lang="en-US" altLang="ja-JP" sz="3000" dirty="0">
                  <a:latin typeface="ＭＳ Ｐゴシック" pitchFamily="50" charset="-128"/>
                  <a:ea typeface="ＭＳ Ｐゴシック" pitchFamily="50" charset="-128"/>
                  <a:cs typeface="Meiryo UI" pitchFamily="34" charset="-128"/>
                </a:endParaRPr>
              </a:p>
              <a:p>
                <a:pPr marL="0" indent="0">
                  <a:buNone/>
                </a:pPr>
                <a:r>
                  <a:rPr lang="ja-JP" altLang="en-US" sz="3000" dirty="0">
                    <a:latin typeface="ＭＳ Ｐゴシック" pitchFamily="50" charset="-128"/>
                    <a:ea typeface="ＭＳ Ｐゴシック" pitchFamily="50" charset="-128"/>
                    <a:cs typeface="Meiryo UI" pitchFamily="34" charset="-128"/>
                  </a:rPr>
                  <a:t>④適宜，相対度数や累積相対度数を求める</a:t>
                </a:r>
                <a:endParaRPr lang="en-US" altLang="ja-JP" sz="3000" dirty="0">
                  <a:latin typeface="ＭＳ Ｐゴシック" pitchFamily="50" charset="-128"/>
                  <a:ea typeface="ＭＳ Ｐゴシック" pitchFamily="50" charset="-128"/>
                  <a:cs typeface="Meiryo UI" pitchFamily="34" charset="-128"/>
                </a:endParaRPr>
              </a:p>
              <a:p>
                <a:pPr marL="0" indent="0">
                  <a:buNone/>
                </a:pPr>
                <a:r>
                  <a:rPr lang="ja-JP" altLang="en-US" dirty="0">
                    <a:latin typeface="ＭＳ Ｐゴシック" pitchFamily="50" charset="-128"/>
                    <a:ea typeface="ＭＳ Ｐゴシック" pitchFamily="50" charset="-128"/>
                    <a:cs typeface="Meiryo UI" pitchFamily="34" charset="-128"/>
                  </a:rPr>
                  <a:t>　 </a:t>
                </a:r>
                <a:r>
                  <a:rPr lang="ja-JP" altLang="en-US" sz="2500" dirty="0">
                    <a:latin typeface="ＭＳ Ｐゴシック" pitchFamily="50" charset="-128"/>
                    <a:ea typeface="ＭＳ Ｐゴシック" pitchFamily="50" charset="-128"/>
                    <a:cs typeface="Meiryo UI" pitchFamily="34" charset="-128"/>
                  </a:rPr>
                  <a:t>→相対度数＝</a:t>
                </a:r>
                <a14:m>
                  <m:oMath xmlns:m="http://schemas.openxmlformats.org/officeDocument/2006/math">
                    <m:f>
                      <m:fPr>
                        <m:ctrlPr>
                          <a:rPr lang="en-US" altLang="ja-JP" sz="2000" i="1" smtClean="0">
                            <a:latin typeface="Cambria Math" panose="02040503050406030204" pitchFamily="18" charset="0"/>
                            <a:ea typeface="ＭＳ Ｐゴシック" pitchFamily="50" charset="-128"/>
                          </a:rPr>
                        </m:ctrlPr>
                      </m:fPr>
                      <m:num>
                        <m:r>
                          <a:rPr lang="ja-JP" altLang="en-US" sz="2000" i="1">
                            <a:latin typeface="Cambria Math" panose="02040503050406030204" pitchFamily="18" charset="0"/>
                            <a:ea typeface="ＭＳ Ｐゴシック" pitchFamily="50" charset="-128"/>
                          </a:rPr>
                          <m:t>その階級の度数</m:t>
                        </m:r>
                      </m:num>
                      <m:den>
                        <m:r>
                          <a:rPr lang="ja-JP" altLang="en-US" sz="2000" i="1">
                            <a:latin typeface="Cambria Math" panose="02040503050406030204" pitchFamily="18" charset="0"/>
                            <a:ea typeface="ＭＳ Ｐゴシック" pitchFamily="50" charset="-128"/>
                          </a:rPr>
                          <m:t>総度数</m:t>
                        </m:r>
                      </m:den>
                    </m:f>
                  </m:oMath>
                </a14:m>
                <a:endParaRPr lang="en-US" altLang="ja-JP" sz="2000" dirty="0">
                  <a:latin typeface="ＭＳ Ｐゴシック" pitchFamily="50" charset="-128"/>
                  <a:ea typeface="ＭＳ Ｐゴシック" pitchFamily="50" charset="-128"/>
                  <a:cs typeface="Meiryo UI" pitchFamily="34" charset="-128"/>
                </a:endParaRPr>
              </a:p>
            </p:txBody>
          </p:sp>
        </mc:Choice>
        <mc:Fallback xmlns="">
          <p:sp>
            <p:nvSpPr>
              <p:cNvPr id="6147" name="Rectangle 3"/>
              <p:cNvSpPr>
                <a:spLocks noGrp="1" noRot="1" noChangeAspect="1" noMove="1" noResize="1" noEditPoints="1" noAdjustHandles="1" noChangeArrowheads="1" noChangeShapeType="1" noTextEdit="1"/>
              </p:cNvSpPr>
              <p:nvPr>
                <p:ph type="body" idx="1"/>
              </p:nvPr>
            </p:nvSpPr>
            <p:spPr>
              <a:xfrm>
                <a:off x="683568" y="1988840"/>
                <a:ext cx="7992888" cy="4824536"/>
              </a:xfrm>
              <a:blipFill>
                <a:blip r:embed="rId2"/>
                <a:stretch>
                  <a:fillRect l="-1754" t="-164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596368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a:extLst>
              <a:ext uri="{FF2B5EF4-FFF2-40B4-BE49-F238E27FC236}">
                <a16:creationId xmlns:a16="http://schemas.microsoft.com/office/drawing/2014/main" id="{60A17233-9764-40C4-9E21-340D61466BFB}"/>
              </a:ext>
            </a:extLst>
          </p:cNvPr>
          <p:cNvGraphicFramePr>
            <a:graphicFrameLocks noGrp="1"/>
          </p:cNvGraphicFramePr>
          <p:nvPr>
            <p:ph idx="1"/>
            <p:extLst>
              <p:ext uri="{D42A27DB-BD31-4B8C-83A1-F6EECF244321}">
                <p14:modId xmlns:p14="http://schemas.microsoft.com/office/powerpoint/2010/main" val="1489756681"/>
              </p:ext>
            </p:extLst>
          </p:nvPr>
        </p:nvGraphicFramePr>
        <p:xfrm>
          <a:off x="776160" y="2468018"/>
          <a:ext cx="6915150" cy="3235960"/>
        </p:xfrm>
        <a:graphic>
          <a:graphicData uri="http://schemas.openxmlformats.org/drawingml/2006/table">
            <a:tbl>
              <a:tblPr firstRow="1" bandRow="1">
                <a:tableStyleId>{5C22544A-7EE6-4342-B048-85BDC9FD1C3A}</a:tableStyleId>
              </a:tblPr>
              <a:tblGrid>
                <a:gridCol w="1983105">
                  <a:extLst>
                    <a:ext uri="{9D8B030D-6E8A-4147-A177-3AD203B41FA5}">
                      <a16:colId xmlns:a16="http://schemas.microsoft.com/office/drawing/2014/main" val="2431638108"/>
                    </a:ext>
                  </a:extLst>
                </a:gridCol>
                <a:gridCol w="925830">
                  <a:extLst>
                    <a:ext uri="{9D8B030D-6E8A-4147-A177-3AD203B41FA5}">
                      <a16:colId xmlns:a16="http://schemas.microsoft.com/office/drawing/2014/main" val="2740295222"/>
                    </a:ext>
                  </a:extLst>
                </a:gridCol>
                <a:gridCol w="1233805">
                  <a:extLst>
                    <a:ext uri="{9D8B030D-6E8A-4147-A177-3AD203B41FA5}">
                      <a16:colId xmlns:a16="http://schemas.microsoft.com/office/drawing/2014/main" val="664235610"/>
                    </a:ext>
                  </a:extLst>
                </a:gridCol>
                <a:gridCol w="1156018">
                  <a:extLst>
                    <a:ext uri="{9D8B030D-6E8A-4147-A177-3AD203B41FA5}">
                      <a16:colId xmlns:a16="http://schemas.microsoft.com/office/drawing/2014/main" val="3122071061"/>
                    </a:ext>
                  </a:extLst>
                </a:gridCol>
                <a:gridCol w="1616392">
                  <a:extLst>
                    <a:ext uri="{9D8B030D-6E8A-4147-A177-3AD203B41FA5}">
                      <a16:colId xmlns:a16="http://schemas.microsoft.com/office/drawing/2014/main" val="307092332"/>
                    </a:ext>
                  </a:extLst>
                </a:gridCol>
              </a:tblGrid>
              <a:tr h="370840">
                <a:tc>
                  <a:txBody>
                    <a:bodyPr/>
                    <a:lstStyle/>
                    <a:p>
                      <a:pPr algn="ctr"/>
                      <a:r>
                        <a:rPr kumimoji="1" lang="ja-JP" altLang="en-US" dirty="0"/>
                        <a:t>収量</a:t>
                      </a:r>
                      <a:endParaRPr kumimoji="1" lang="en-US" altLang="ja-JP" dirty="0"/>
                    </a:p>
                    <a:p>
                      <a:pPr algn="ctr"/>
                      <a:r>
                        <a:rPr kumimoji="1" lang="ja-JP" altLang="en-US" dirty="0"/>
                        <a:t>（ｇ）</a:t>
                      </a:r>
                    </a:p>
                  </a:txBody>
                  <a:tcPr anchor="ctr"/>
                </a:tc>
                <a:tc>
                  <a:txBody>
                    <a:bodyPr/>
                    <a:lstStyle/>
                    <a:p>
                      <a:pPr algn="ctr"/>
                      <a:r>
                        <a:rPr kumimoji="1" lang="ja-JP" altLang="en-US" dirty="0"/>
                        <a:t>階級値</a:t>
                      </a:r>
                      <a:endParaRPr kumimoji="1" lang="en-US" altLang="ja-JP" dirty="0"/>
                    </a:p>
                    <a:p>
                      <a:pPr algn="ctr"/>
                      <a:r>
                        <a:rPr kumimoji="1" lang="ja-JP" altLang="en-US" dirty="0"/>
                        <a:t>（ｇ）</a:t>
                      </a:r>
                    </a:p>
                  </a:txBody>
                  <a:tcPr anchor="ctr"/>
                </a:tc>
                <a:tc>
                  <a:txBody>
                    <a:bodyPr/>
                    <a:lstStyle/>
                    <a:p>
                      <a:pPr algn="ctr"/>
                      <a:r>
                        <a:rPr kumimoji="1" lang="ja-JP" altLang="en-US" dirty="0"/>
                        <a:t>度数</a:t>
                      </a:r>
                      <a:endParaRPr kumimoji="1" lang="en-US" altLang="ja-JP" dirty="0"/>
                    </a:p>
                    <a:p>
                      <a:pPr algn="ctr"/>
                      <a:r>
                        <a:rPr kumimoji="1" lang="ja-JP" altLang="en-US" dirty="0"/>
                        <a:t>（ポット数）</a:t>
                      </a:r>
                    </a:p>
                  </a:txBody>
                  <a:tcPr anchor="ctr"/>
                </a:tc>
                <a:tc>
                  <a:txBody>
                    <a:bodyPr/>
                    <a:lstStyle/>
                    <a:p>
                      <a:pPr algn="ctr"/>
                      <a:r>
                        <a:rPr kumimoji="1" lang="ja-JP" altLang="en-US" dirty="0"/>
                        <a:t>相対度数</a:t>
                      </a:r>
                      <a:endParaRPr kumimoji="1" lang="en-US" altLang="ja-JP" dirty="0"/>
                    </a:p>
                    <a:p>
                      <a:pPr algn="ctr"/>
                      <a:r>
                        <a:rPr kumimoji="1" lang="ja-JP" altLang="en-US" dirty="0"/>
                        <a:t>（％）</a:t>
                      </a:r>
                      <a:endParaRPr kumimoji="1" lang="en-US" altLang="ja-JP" dirty="0"/>
                    </a:p>
                  </a:txBody>
                  <a:tcPr anchor="ctr"/>
                </a:tc>
                <a:tc>
                  <a:txBody>
                    <a:bodyPr/>
                    <a:lstStyle/>
                    <a:p>
                      <a:pPr algn="ctr"/>
                      <a:r>
                        <a:rPr kumimoji="1" lang="ja-JP" altLang="en-US" dirty="0"/>
                        <a:t>累積相対度数</a:t>
                      </a:r>
                      <a:endParaRPr kumimoji="1" lang="en-US" altLang="ja-JP" dirty="0"/>
                    </a:p>
                    <a:p>
                      <a:pPr algn="ctr"/>
                      <a:r>
                        <a:rPr kumimoji="1" lang="ja-JP" altLang="en-US" dirty="0"/>
                        <a:t>（％）</a:t>
                      </a:r>
                    </a:p>
                  </a:txBody>
                  <a:tcPr anchor="ctr"/>
                </a:tc>
                <a:extLst>
                  <a:ext uri="{0D108BD9-81ED-4DB2-BD59-A6C34878D82A}">
                    <a16:rowId xmlns:a16="http://schemas.microsoft.com/office/drawing/2014/main" val="3859612822"/>
                  </a:ext>
                </a:extLst>
              </a:tr>
              <a:tr h="370840">
                <a:tc>
                  <a:txBody>
                    <a:bodyPr/>
                    <a:lstStyle/>
                    <a:p>
                      <a:pPr algn="r"/>
                      <a:r>
                        <a:rPr kumimoji="1" lang="en-US" altLang="ja-JP" dirty="0"/>
                        <a:t>1700</a:t>
                      </a:r>
                      <a:r>
                        <a:rPr kumimoji="1" lang="ja-JP" altLang="en-US" baseline="30000" dirty="0"/>
                        <a:t>以上</a:t>
                      </a:r>
                      <a:r>
                        <a:rPr kumimoji="1" lang="ja-JP" altLang="en-US" dirty="0"/>
                        <a:t>～</a:t>
                      </a:r>
                      <a:r>
                        <a:rPr kumimoji="1" lang="en-US" altLang="ja-JP" dirty="0"/>
                        <a:t>2000</a:t>
                      </a:r>
                      <a:r>
                        <a:rPr kumimoji="1" lang="ja-JP" altLang="en-US" baseline="30000" dirty="0"/>
                        <a:t>未満</a:t>
                      </a:r>
                    </a:p>
                  </a:txBody>
                  <a:tcPr anchor="ctr"/>
                </a:tc>
                <a:tc>
                  <a:txBody>
                    <a:bodyPr/>
                    <a:lstStyle/>
                    <a:p>
                      <a:pPr algn="r"/>
                      <a:r>
                        <a:rPr kumimoji="1" lang="en-US" altLang="ja-JP" dirty="0"/>
                        <a:t>1850</a:t>
                      </a:r>
                      <a:endParaRPr kumimoji="1" lang="ja-JP" altLang="en-US" dirty="0"/>
                    </a:p>
                  </a:txBody>
                  <a:tcPr anchor="ctr"/>
                </a:tc>
                <a:tc>
                  <a:txBody>
                    <a:bodyPr/>
                    <a:lstStyle/>
                    <a:p>
                      <a:pPr algn="r"/>
                      <a:r>
                        <a:rPr kumimoji="1" lang="en-US" altLang="ja-JP" dirty="0"/>
                        <a:t>1</a:t>
                      </a:r>
                      <a:endParaRPr kumimoji="1" lang="ja-JP" altLang="en-US" dirty="0"/>
                    </a:p>
                  </a:txBody>
                  <a:tcPr anchor="ctr"/>
                </a:tc>
                <a:tc>
                  <a:txBody>
                    <a:bodyPr/>
                    <a:lstStyle/>
                    <a:p>
                      <a:pPr algn="r"/>
                      <a:r>
                        <a:rPr kumimoji="1" lang="en-US" altLang="ja-JP" dirty="0"/>
                        <a:t>3.3</a:t>
                      </a:r>
                      <a:endParaRPr kumimoji="1" lang="ja-JP" altLang="en-US" dirty="0"/>
                    </a:p>
                  </a:txBody>
                  <a:tcPr anchor="ctr"/>
                </a:tc>
                <a:tc>
                  <a:txBody>
                    <a:bodyPr/>
                    <a:lstStyle/>
                    <a:p>
                      <a:pPr algn="r"/>
                      <a:r>
                        <a:rPr kumimoji="1" lang="en-US" altLang="ja-JP" dirty="0"/>
                        <a:t>3.3</a:t>
                      </a:r>
                      <a:endParaRPr kumimoji="1" lang="ja-JP" altLang="en-US" dirty="0"/>
                    </a:p>
                  </a:txBody>
                  <a:tcPr anchor="ctr"/>
                </a:tc>
                <a:extLst>
                  <a:ext uri="{0D108BD9-81ED-4DB2-BD59-A6C34878D82A}">
                    <a16:rowId xmlns:a16="http://schemas.microsoft.com/office/drawing/2014/main" val="3895123992"/>
                  </a:ext>
                </a:extLst>
              </a:tr>
              <a:tr h="370840">
                <a:tc>
                  <a:txBody>
                    <a:bodyPr/>
                    <a:lstStyle/>
                    <a:p>
                      <a:pPr algn="r"/>
                      <a:r>
                        <a:rPr kumimoji="1" lang="en-US" altLang="ja-JP" dirty="0"/>
                        <a:t>2000</a:t>
                      </a:r>
                      <a:r>
                        <a:rPr kumimoji="1" lang="ja-JP" altLang="en-US" dirty="0"/>
                        <a:t>～</a:t>
                      </a:r>
                      <a:r>
                        <a:rPr kumimoji="1" lang="en-US" altLang="ja-JP" dirty="0"/>
                        <a:t>2300</a:t>
                      </a:r>
                      <a:endParaRPr kumimoji="1" lang="ja-JP" altLang="en-US" dirty="0"/>
                    </a:p>
                  </a:txBody>
                  <a:tcPr anchor="ctr"/>
                </a:tc>
                <a:tc>
                  <a:txBody>
                    <a:bodyPr/>
                    <a:lstStyle/>
                    <a:p>
                      <a:pPr algn="r"/>
                      <a:r>
                        <a:rPr kumimoji="1" lang="en-US" altLang="ja-JP" dirty="0"/>
                        <a:t>2150</a:t>
                      </a:r>
                      <a:endParaRPr kumimoji="1" lang="ja-JP" altLang="en-US" dirty="0"/>
                    </a:p>
                  </a:txBody>
                  <a:tcPr anchor="ctr"/>
                </a:tc>
                <a:tc>
                  <a:txBody>
                    <a:bodyPr/>
                    <a:lstStyle/>
                    <a:p>
                      <a:pPr algn="r"/>
                      <a:r>
                        <a:rPr kumimoji="1" lang="en-US" altLang="ja-JP" dirty="0"/>
                        <a:t>8</a:t>
                      </a:r>
                      <a:endParaRPr kumimoji="1" lang="ja-JP" altLang="en-US" dirty="0"/>
                    </a:p>
                  </a:txBody>
                  <a:tcPr anchor="ctr"/>
                </a:tc>
                <a:tc>
                  <a:txBody>
                    <a:bodyPr/>
                    <a:lstStyle/>
                    <a:p>
                      <a:pPr algn="r"/>
                      <a:r>
                        <a:rPr kumimoji="1" lang="en-US" altLang="ja-JP" dirty="0"/>
                        <a:t>26.7</a:t>
                      </a:r>
                      <a:endParaRPr kumimoji="1" lang="ja-JP" altLang="en-US" dirty="0"/>
                    </a:p>
                  </a:txBody>
                  <a:tcPr anchor="ctr"/>
                </a:tc>
                <a:tc>
                  <a:txBody>
                    <a:bodyPr/>
                    <a:lstStyle/>
                    <a:p>
                      <a:pPr algn="r"/>
                      <a:r>
                        <a:rPr kumimoji="1" lang="en-US" altLang="ja-JP" dirty="0"/>
                        <a:t>30.0</a:t>
                      </a:r>
                      <a:endParaRPr kumimoji="1" lang="ja-JP" altLang="en-US" dirty="0"/>
                    </a:p>
                  </a:txBody>
                  <a:tcPr anchor="ctr"/>
                </a:tc>
                <a:extLst>
                  <a:ext uri="{0D108BD9-81ED-4DB2-BD59-A6C34878D82A}">
                    <a16:rowId xmlns:a16="http://schemas.microsoft.com/office/drawing/2014/main" val="3449169761"/>
                  </a:ext>
                </a:extLst>
              </a:tr>
              <a:tr h="370840">
                <a:tc>
                  <a:txBody>
                    <a:bodyPr/>
                    <a:lstStyle/>
                    <a:p>
                      <a:pPr algn="r"/>
                      <a:r>
                        <a:rPr kumimoji="1" lang="en-US" altLang="ja-JP" dirty="0"/>
                        <a:t>2300</a:t>
                      </a:r>
                      <a:r>
                        <a:rPr kumimoji="1" lang="ja-JP" altLang="en-US" dirty="0"/>
                        <a:t>～</a:t>
                      </a:r>
                      <a:r>
                        <a:rPr kumimoji="1" lang="en-US" altLang="ja-JP" dirty="0"/>
                        <a:t>2600</a:t>
                      </a:r>
                      <a:endParaRPr kumimoji="1" lang="ja-JP" altLang="en-US" dirty="0"/>
                    </a:p>
                  </a:txBody>
                  <a:tcPr anchor="ctr"/>
                </a:tc>
                <a:tc>
                  <a:txBody>
                    <a:bodyPr/>
                    <a:lstStyle/>
                    <a:p>
                      <a:pPr algn="r"/>
                      <a:r>
                        <a:rPr kumimoji="1" lang="en-US" altLang="ja-JP" dirty="0"/>
                        <a:t>2450</a:t>
                      </a:r>
                      <a:endParaRPr kumimoji="1" lang="ja-JP" altLang="en-US" dirty="0"/>
                    </a:p>
                  </a:txBody>
                  <a:tcPr anchor="ctr"/>
                </a:tc>
                <a:tc>
                  <a:txBody>
                    <a:bodyPr/>
                    <a:lstStyle/>
                    <a:p>
                      <a:pPr algn="r"/>
                      <a:r>
                        <a:rPr kumimoji="1" lang="en-US" altLang="ja-JP" dirty="0"/>
                        <a:t>2</a:t>
                      </a:r>
                      <a:endParaRPr kumimoji="1" lang="ja-JP" altLang="en-US" dirty="0"/>
                    </a:p>
                  </a:txBody>
                  <a:tcPr anchor="ctr"/>
                </a:tc>
                <a:tc>
                  <a:txBody>
                    <a:bodyPr/>
                    <a:lstStyle/>
                    <a:p>
                      <a:pPr algn="r"/>
                      <a:r>
                        <a:rPr kumimoji="1" lang="en-US" altLang="ja-JP" dirty="0"/>
                        <a:t>6.7</a:t>
                      </a:r>
                      <a:endParaRPr kumimoji="1" lang="ja-JP" altLang="en-US" dirty="0"/>
                    </a:p>
                  </a:txBody>
                  <a:tcPr anchor="ctr"/>
                </a:tc>
                <a:tc>
                  <a:txBody>
                    <a:bodyPr/>
                    <a:lstStyle/>
                    <a:p>
                      <a:pPr algn="r"/>
                      <a:r>
                        <a:rPr kumimoji="1" lang="en-US" altLang="ja-JP" dirty="0"/>
                        <a:t>36.7</a:t>
                      </a:r>
                      <a:endParaRPr kumimoji="1" lang="ja-JP" altLang="en-US" dirty="0"/>
                    </a:p>
                  </a:txBody>
                  <a:tcPr anchor="ctr"/>
                </a:tc>
                <a:extLst>
                  <a:ext uri="{0D108BD9-81ED-4DB2-BD59-A6C34878D82A}">
                    <a16:rowId xmlns:a16="http://schemas.microsoft.com/office/drawing/2014/main" val="179810609"/>
                  </a:ext>
                </a:extLst>
              </a:tr>
              <a:tr h="370840">
                <a:tc>
                  <a:txBody>
                    <a:bodyPr/>
                    <a:lstStyle/>
                    <a:p>
                      <a:pPr algn="r"/>
                      <a:r>
                        <a:rPr kumimoji="1" lang="en-US" altLang="ja-JP" dirty="0"/>
                        <a:t>2600</a:t>
                      </a:r>
                      <a:r>
                        <a:rPr kumimoji="1" lang="ja-JP" altLang="en-US" dirty="0"/>
                        <a:t>～</a:t>
                      </a:r>
                      <a:r>
                        <a:rPr kumimoji="1" lang="en-US" altLang="ja-JP" dirty="0"/>
                        <a:t>2900</a:t>
                      </a:r>
                      <a:endParaRPr kumimoji="1" lang="ja-JP" altLang="en-US" dirty="0"/>
                    </a:p>
                  </a:txBody>
                  <a:tcPr anchor="ctr"/>
                </a:tc>
                <a:tc>
                  <a:txBody>
                    <a:bodyPr/>
                    <a:lstStyle/>
                    <a:p>
                      <a:pPr algn="r"/>
                      <a:r>
                        <a:rPr kumimoji="1" lang="en-US" altLang="ja-JP" dirty="0"/>
                        <a:t>2750</a:t>
                      </a:r>
                      <a:endParaRPr kumimoji="1" lang="ja-JP" altLang="en-US" dirty="0"/>
                    </a:p>
                  </a:txBody>
                  <a:tcPr anchor="ctr"/>
                </a:tc>
                <a:tc>
                  <a:txBody>
                    <a:bodyPr/>
                    <a:lstStyle/>
                    <a:p>
                      <a:pPr algn="r"/>
                      <a:r>
                        <a:rPr kumimoji="1" lang="en-US" altLang="ja-JP" dirty="0"/>
                        <a:t>5</a:t>
                      </a:r>
                      <a:endParaRPr kumimoji="1" lang="ja-JP" altLang="en-US" dirty="0"/>
                    </a:p>
                  </a:txBody>
                  <a:tcPr anchor="ctr"/>
                </a:tc>
                <a:tc>
                  <a:txBody>
                    <a:bodyPr/>
                    <a:lstStyle/>
                    <a:p>
                      <a:pPr algn="r"/>
                      <a:r>
                        <a:rPr kumimoji="1" lang="en-US" altLang="ja-JP" dirty="0"/>
                        <a:t>16.7</a:t>
                      </a:r>
                      <a:endParaRPr kumimoji="1" lang="ja-JP" altLang="en-US" dirty="0"/>
                    </a:p>
                  </a:txBody>
                  <a:tcPr anchor="ctr"/>
                </a:tc>
                <a:tc>
                  <a:txBody>
                    <a:bodyPr/>
                    <a:lstStyle/>
                    <a:p>
                      <a:pPr algn="r"/>
                      <a:r>
                        <a:rPr kumimoji="1" lang="en-US" altLang="ja-JP" dirty="0"/>
                        <a:t>53.3</a:t>
                      </a:r>
                      <a:endParaRPr kumimoji="1" lang="ja-JP" altLang="en-US" dirty="0"/>
                    </a:p>
                  </a:txBody>
                  <a:tcPr anchor="ctr"/>
                </a:tc>
                <a:extLst>
                  <a:ext uri="{0D108BD9-81ED-4DB2-BD59-A6C34878D82A}">
                    <a16:rowId xmlns:a16="http://schemas.microsoft.com/office/drawing/2014/main" val="62136698"/>
                  </a:ext>
                </a:extLst>
              </a:tr>
              <a:tr h="370840">
                <a:tc>
                  <a:txBody>
                    <a:bodyPr/>
                    <a:lstStyle/>
                    <a:p>
                      <a:pPr algn="r"/>
                      <a:r>
                        <a:rPr kumimoji="1" lang="en-US" altLang="ja-JP" dirty="0"/>
                        <a:t>2900</a:t>
                      </a:r>
                      <a:r>
                        <a:rPr kumimoji="1" lang="ja-JP" altLang="en-US" dirty="0"/>
                        <a:t>～</a:t>
                      </a:r>
                      <a:r>
                        <a:rPr kumimoji="1" lang="en-US" altLang="ja-JP" dirty="0"/>
                        <a:t>3200</a:t>
                      </a:r>
                      <a:endParaRPr kumimoji="1" lang="ja-JP" altLang="en-US" dirty="0"/>
                    </a:p>
                  </a:txBody>
                  <a:tcPr anchor="ctr"/>
                </a:tc>
                <a:tc>
                  <a:txBody>
                    <a:bodyPr/>
                    <a:lstStyle/>
                    <a:p>
                      <a:pPr algn="r"/>
                      <a:r>
                        <a:rPr kumimoji="1" lang="en-US" altLang="ja-JP" dirty="0"/>
                        <a:t>3050</a:t>
                      </a:r>
                      <a:endParaRPr kumimoji="1" lang="ja-JP" altLang="en-US" dirty="0"/>
                    </a:p>
                  </a:txBody>
                  <a:tcPr anchor="ctr"/>
                </a:tc>
                <a:tc>
                  <a:txBody>
                    <a:bodyPr/>
                    <a:lstStyle/>
                    <a:p>
                      <a:pPr algn="r"/>
                      <a:r>
                        <a:rPr kumimoji="1" lang="en-US" altLang="ja-JP" dirty="0"/>
                        <a:t>5</a:t>
                      </a:r>
                      <a:endParaRPr kumimoji="1" lang="ja-JP" altLang="en-US" dirty="0"/>
                    </a:p>
                  </a:txBody>
                  <a:tcPr anchor="ctr"/>
                </a:tc>
                <a:tc>
                  <a:txBody>
                    <a:bodyPr/>
                    <a:lstStyle/>
                    <a:p>
                      <a:pPr algn="r"/>
                      <a:r>
                        <a:rPr kumimoji="1" lang="en-US" altLang="ja-JP" dirty="0"/>
                        <a:t>16.7</a:t>
                      </a:r>
                      <a:endParaRPr kumimoji="1" lang="ja-JP" altLang="en-US" dirty="0"/>
                    </a:p>
                  </a:txBody>
                  <a:tcPr anchor="ctr"/>
                </a:tc>
                <a:tc>
                  <a:txBody>
                    <a:bodyPr/>
                    <a:lstStyle/>
                    <a:p>
                      <a:pPr algn="r"/>
                      <a:r>
                        <a:rPr kumimoji="1" lang="en-US" altLang="ja-JP" dirty="0"/>
                        <a:t>70.0</a:t>
                      </a:r>
                      <a:endParaRPr kumimoji="1" lang="ja-JP" altLang="en-US" dirty="0"/>
                    </a:p>
                  </a:txBody>
                  <a:tcPr anchor="ctr"/>
                </a:tc>
                <a:extLst>
                  <a:ext uri="{0D108BD9-81ED-4DB2-BD59-A6C34878D82A}">
                    <a16:rowId xmlns:a16="http://schemas.microsoft.com/office/drawing/2014/main" val="2235217319"/>
                  </a:ext>
                </a:extLst>
              </a:tr>
              <a:tr h="370840">
                <a:tc>
                  <a:txBody>
                    <a:bodyPr/>
                    <a:lstStyle/>
                    <a:p>
                      <a:pPr algn="r"/>
                      <a:r>
                        <a:rPr kumimoji="1" lang="en-US" altLang="ja-JP" dirty="0"/>
                        <a:t>3200</a:t>
                      </a:r>
                      <a:r>
                        <a:rPr kumimoji="1" lang="ja-JP" altLang="en-US" dirty="0"/>
                        <a:t>～</a:t>
                      </a:r>
                      <a:r>
                        <a:rPr kumimoji="1" lang="en-US" altLang="ja-JP" dirty="0"/>
                        <a:t>3500</a:t>
                      </a:r>
                      <a:endParaRPr kumimoji="1" lang="ja-JP" altLang="en-US" dirty="0"/>
                    </a:p>
                  </a:txBody>
                  <a:tcPr anchor="ctr"/>
                </a:tc>
                <a:tc>
                  <a:txBody>
                    <a:bodyPr/>
                    <a:lstStyle/>
                    <a:p>
                      <a:pPr algn="r"/>
                      <a:r>
                        <a:rPr kumimoji="1" lang="en-US" altLang="ja-JP" dirty="0"/>
                        <a:t>3350</a:t>
                      </a:r>
                      <a:endParaRPr kumimoji="1" lang="ja-JP" altLang="en-US" dirty="0"/>
                    </a:p>
                  </a:txBody>
                  <a:tcPr anchor="ctr"/>
                </a:tc>
                <a:tc>
                  <a:txBody>
                    <a:bodyPr/>
                    <a:lstStyle/>
                    <a:p>
                      <a:pPr algn="r"/>
                      <a:r>
                        <a:rPr kumimoji="1" lang="en-US" altLang="ja-JP" dirty="0"/>
                        <a:t>8</a:t>
                      </a:r>
                      <a:endParaRPr kumimoji="1" lang="ja-JP" altLang="en-US" dirty="0"/>
                    </a:p>
                  </a:txBody>
                  <a:tcPr anchor="ctr"/>
                </a:tc>
                <a:tc>
                  <a:txBody>
                    <a:bodyPr/>
                    <a:lstStyle/>
                    <a:p>
                      <a:pPr algn="r"/>
                      <a:r>
                        <a:rPr kumimoji="1" lang="en-US" altLang="ja-JP" dirty="0"/>
                        <a:t>26.7</a:t>
                      </a:r>
                      <a:endParaRPr kumimoji="1" lang="ja-JP" altLang="en-US" dirty="0"/>
                    </a:p>
                  </a:txBody>
                  <a:tcPr anchor="ctr"/>
                </a:tc>
                <a:tc>
                  <a:txBody>
                    <a:bodyPr/>
                    <a:lstStyle/>
                    <a:p>
                      <a:pPr algn="r"/>
                      <a:r>
                        <a:rPr kumimoji="1" lang="en-US" altLang="ja-JP" dirty="0"/>
                        <a:t>96.7</a:t>
                      </a:r>
                      <a:endParaRPr kumimoji="1" lang="ja-JP" altLang="en-US" dirty="0"/>
                    </a:p>
                  </a:txBody>
                  <a:tcPr anchor="ctr"/>
                </a:tc>
                <a:extLst>
                  <a:ext uri="{0D108BD9-81ED-4DB2-BD59-A6C34878D82A}">
                    <a16:rowId xmlns:a16="http://schemas.microsoft.com/office/drawing/2014/main" val="2365592328"/>
                  </a:ext>
                </a:extLst>
              </a:tr>
              <a:tr h="370840">
                <a:tc>
                  <a:txBody>
                    <a:bodyPr/>
                    <a:lstStyle/>
                    <a:p>
                      <a:pPr algn="r"/>
                      <a:r>
                        <a:rPr kumimoji="1" lang="en-US" altLang="ja-JP" dirty="0"/>
                        <a:t>3500</a:t>
                      </a:r>
                      <a:r>
                        <a:rPr kumimoji="1" lang="ja-JP" altLang="en-US" dirty="0"/>
                        <a:t>～</a:t>
                      </a:r>
                      <a:r>
                        <a:rPr kumimoji="1" lang="en-US" altLang="ja-JP" dirty="0"/>
                        <a:t>3800</a:t>
                      </a:r>
                      <a:endParaRPr kumimoji="1" lang="ja-JP" altLang="en-US" dirty="0"/>
                    </a:p>
                  </a:txBody>
                  <a:tcPr anchor="ctr"/>
                </a:tc>
                <a:tc>
                  <a:txBody>
                    <a:bodyPr/>
                    <a:lstStyle/>
                    <a:p>
                      <a:pPr algn="r"/>
                      <a:r>
                        <a:rPr kumimoji="1" lang="en-US" altLang="ja-JP" dirty="0"/>
                        <a:t>3650</a:t>
                      </a:r>
                      <a:endParaRPr kumimoji="1" lang="ja-JP" altLang="en-US" dirty="0"/>
                    </a:p>
                  </a:txBody>
                  <a:tcPr anchor="ctr"/>
                </a:tc>
                <a:tc>
                  <a:txBody>
                    <a:bodyPr/>
                    <a:lstStyle/>
                    <a:p>
                      <a:pPr algn="r"/>
                      <a:r>
                        <a:rPr kumimoji="1" lang="en-US" altLang="ja-JP" dirty="0"/>
                        <a:t>1</a:t>
                      </a:r>
                      <a:endParaRPr kumimoji="1" lang="ja-JP" altLang="en-US" dirty="0"/>
                    </a:p>
                  </a:txBody>
                  <a:tcPr anchor="ctr"/>
                </a:tc>
                <a:tc>
                  <a:txBody>
                    <a:bodyPr/>
                    <a:lstStyle/>
                    <a:p>
                      <a:pPr algn="r"/>
                      <a:r>
                        <a:rPr kumimoji="1" lang="en-US" altLang="ja-JP" dirty="0"/>
                        <a:t>3.3</a:t>
                      </a:r>
                      <a:endParaRPr kumimoji="1" lang="ja-JP" altLang="en-US" dirty="0"/>
                    </a:p>
                  </a:txBody>
                  <a:tcPr anchor="ctr"/>
                </a:tc>
                <a:tc>
                  <a:txBody>
                    <a:bodyPr/>
                    <a:lstStyle/>
                    <a:p>
                      <a:pPr algn="r"/>
                      <a:r>
                        <a:rPr kumimoji="1" lang="en-US" altLang="ja-JP" dirty="0"/>
                        <a:t>100.0</a:t>
                      </a:r>
                      <a:endParaRPr kumimoji="1" lang="ja-JP" altLang="en-US" dirty="0"/>
                    </a:p>
                  </a:txBody>
                  <a:tcPr anchor="ctr"/>
                </a:tc>
                <a:extLst>
                  <a:ext uri="{0D108BD9-81ED-4DB2-BD59-A6C34878D82A}">
                    <a16:rowId xmlns:a16="http://schemas.microsoft.com/office/drawing/2014/main" val="2649548950"/>
                  </a:ext>
                </a:extLst>
              </a:tr>
            </a:tbl>
          </a:graphicData>
        </a:graphic>
      </p:graphicFrame>
      <p:sp>
        <p:nvSpPr>
          <p:cNvPr id="4" name="タイトル 1">
            <a:extLst>
              <a:ext uri="{FF2B5EF4-FFF2-40B4-BE49-F238E27FC236}">
                <a16:creationId xmlns:a16="http://schemas.microsoft.com/office/drawing/2014/main" id="{0A75882F-341E-400D-8784-06304D0D135D}"/>
              </a:ext>
            </a:extLst>
          </p:cNvPr>
          <p:cNvSpPr>
            <a:spLocks noGrp="1"/>
          </p:cNvSpPr>
          <p:nvPr>
            <p:ph type="title"/>
          </p:nvPr>
        </p:nvSpPr>
        <p:spPr>
          <a:xfrm>
            <a:off x="990600" y="620713"/>
            <a:ext cx="7397824" cy="1143000"/>
          </a:xfrm>
        </p:spPr>
        <p:txBody>
          <a:bodyPr/>
          <a:lstStyle/>
          <a:p>
            <a:r>
              <a:rPr kumimoji="1" lang="ja-JP" altLang="en-US" dirty="0"/>
              <a:t>度数分布表</a:t>
            </a:r>
            <a:r>
              <a:rPr kumimoji="1" lang="ja-JP" altLang="en-US" sz="3000" dirty="0"/>
              <a:t>（キュウリの事例）</a:t>
            </a:r>
          </a:p>
        </p:txBody>
      </p:sp>
      <mc:AlternateContent xmlns:mc="http://schemas.openxmlformats.org/markup-compatibility/2006" xmlns:a14="http://schemas.microsoft.com/office/drawing/2010/main">
        <mc:Choice Requires="a14">
          <p:sp>
            <p:nvSpPr>
              <p:cNvPr id="7" name="正方形/長方形 6">
                <a:extLst>
                  <a:ext uri="{FF2B5EF4-FFF2-40B4-BE49-F238E27FC236}">
                    <a16:creationId xmlns:a16="http://schemas.microsoft.com/office/drawing/2014/main" id="{8896D0D3-C5DC-46C3-9097-206070CB0178}"/>
                  </a:ext>
                </a:extLst>
              </p:cNvPr>
              <p:cNvSpPr/>
              <p:nvPr/>
            </p:nvSpPr>
            <p:spPr>
              <a:xfrm>
                <a:off x="1098612" y="5851232"/>
                <a:ext cx="7643567" cy="361766"/>
              </a:xfrm>
              <a:prstGeom prst="rect">
                <a:avLst/>
              </a:prstGeom>
            </p:spPr>
            <p:txBody>
              <a:bodyPr wrap="none">
                <a:spAutoFit/>
              </a:bodyPr>
              <a:lstStyle/>
              <a:p>
                <a14:m>
                  <m:oMath xmlns:m="http://schemas.openxmlformats.org/officeDocument/2006/math">
                    <m:r>
                      <a:rPr kumimoji="1" lang="ja-JP" altLang="en-US" sz="1600" i="1">
                        <a:solidFill>
                          <a:schemeClr val="bg1"/>
                        </a:solidFill>
                        <a:latin typeface="Cambria Math" panose="02040503050406030204" pitchFamily="18" charset="0"/>
                      </a:rPr>
                      <m:t>階級数は</m:t>
                    </m:r>
                    <m:rad>
                      <m:radPr>
                        <m:degHide m:val="on"/>
                        <m:ctrlPr>
                          <a:rPr kumimoji="1" lang="ja-JP" altLang="en-US" sz="1600" i="1">
                            <a:solidFill>
                              <a:schemeClr val="bg1"/>
                            </a:solidFill>
                            <a:latin typeface="Cambria Math" panose="02040503050406030204" pitchFamily="18" charset="0"/>
                          </a:rPr>
                        </m:ctrlPr>
                      </m:radPr>
                      <m:deg/>
                      <m:e>
                        <m:r>
                          <a:rPr kumimoji="1" lang="en-US" altLang="ja-JP" sz="1600" b="0" i="1" smtClean="0">
                            <a:solidFill>
                              <a:schemeClr val="bg1"/>
                            </a:solidFill>
                            <a:latin typeface="Cambria Math" panose="02040503050406030204" pitchFamily="18" charset="0"/>
                          </a:rPr>
                          <m:t>30</m:t>
                        </m:r>
                      </m:e>
                    </m:rad>
                  </m:oMath>
                </a14:m>
                <a:r>
                  <a:rPr kumimoji="1" lang="en-US" altLang="ja-JP" sz="1600" dirty="0">
                    <a:solidFill>
                      <a:schemeClr val="bg1"/>
                    </a:solidFill>
                    <a:latin typeface="+mj-ea"/>
                    <a:cs typeface="Meiryo UI" pitchFamily="50" charset="-128"/>
                  </a:rPr>
                  <a:t>+1=6.5</a:t>
                </a:r>
                <a:r>
                  <a:rPr kumimoji="1" lang="ja-JP" altLang="en-US" sz="1600" dirty="0" err="1">
                    <a:solidFill>
                      <a:schemeClr val="bg1"/>
                    </a:solidFill>
                    <a:latin typeface="+mj-ea"/>
                    <a:cs typeface="Meiryo UI" pitchFamily="50" charset="-128"/>
                  </a:rPr>
                  <a:t>，</a:t>
                </a:r>
                <a:r>
                  <a:rPr kumimoji="1" lang="en-US" altLang="ja-JP" sz="1600" dirty="0">
                    <a:solidFill>
                      <a:schemeClr val="bg1"/>
                    </a:solidFill>
                    <a:latin typeface="+mj-ea"/>
                    <a:cs typeface="Meiryo UI" pitchFamily="50" charset="-128"/>
                  </a:rPr>
                  <a:t>log</a:t>
                </a:r>
                <a:r>
                  <a:rPr kumimoji="1" lang="en-US" altLang="ja-JP" sz="1600" baseline="-25000" dirty="0">
                    <a:solidFill>
                      <a:schemeClr val="bg1"/>
                    </a:solidFill>
                    <a:latin typeface="+mj-ea"/>
                    <a:cs typeface="Meiryo UI" pitchFamily="50" charset="-128"/>
                  </a:rPr>
                  <a:t>2</a:t>
                </a:r>
                <a:r>
                  <a:rPr kumimoji="1" lang="en-US" altLang="ja-JP" sz="1600" dirty="0">
                    <a:solidFill>
                      <a:schemeClr val="bg1"/>
                    </a:solidFill>
                    <a:latin typeface="+mj-ea"/>
                    <a:cs typeface="Meiryo UI" pitchFamily="50" charset="-128"/>
                  </a:rPr>
                  <a:t>30+1=5.9</a:t>
                </a:r>
                <a:r>
                  <a:rPr kumimoji="1" lang="ja-JP" altLang="en-US" sz="1600" dirty="0">
                    <a:solidFill>
                      <a:schemeClr val="bg1"/>
                    </a:solidFill>
                    <a:latin typeface="+mj-ea"/>
                    <a:cs typeface="Meiryo UI" pitchFamily="50" charset="-128"/>
                  </a:rPr>
                  <a:t>だが，切りの良い区間（</a:t>
                </a:r>
                <a:r>
                  <a:rPr kumimoji="1" lang="en-US" altLang="ja-JP" sz="1600" dirty="0">
                    <a:solidFill>
                      <a:schemeClr val="bg1"/>
                    </a:solidFill>
                    <a:latin typeface="+mj-ea"/>
                    <a:cs typeface="Meiryo UI" pitchFamily="50" charset="-128"/>
                  </a:rPr>
                  <a:t>300g</a:t>
                </a:r>
                <a:r>
                  <a:rPr kumimoji="1" lang="ja-JP" altLang="en-US" sz="1600" dirty="0">
                    <a:solidFill>
                      <a:schemeClr val="bg1"/>
                    </a:solidFill>
                    <a:latin typeface="+mj-ea"/>
                    <a:cs typeface="Meiryo UI" pitchFamily="50" charset="-128"/>
                  </a:rPr>
                  <a:t>）とするため</a:t>
                </a:r>
                <a:r>
                  <a:rPr kumimoji="1" lang="en-US" altLang="ja-JP" sz="1600" dirty="0">
                    <a:solidFill>
                      <a:schemeClr val="bg1"/>
                    </a:solidFill>
                    <a:latin typeface="+mj-ea"/>
                    <a:cs typeface="Meiryo UI" pitchFamily="50" charset="-128"/>
                  </a:rPr>
                  <a:t>7</a:t>
                </a:r>
                <a:r>
                  <a:rPr kumimoji="1" lang="ja-JP" altLang="en-US" sz="1600" dirty="0">
                    <a:solidFill>
                      <a:schemeClr val="bg1"/>
                    </a:solidFill>
                    <a:latin typeface="+mj-ea"/>
                    <a:cs typeface="Meiryo UI" pitchFamily="50" charset="-128"/>
                  </a:rPr>
                  <a:t>階級とした</a:t>
                </a:r>
                <a:r>
                  <a:rPr kumimoji="1" lang="en-US" altLang="ja-JP" sz="1600" dirty="0">
                    <a:solidFill>
                      <a:schemeClr val="bg1"/>
                    </a:solidFill>
                    <a:latin typeface="+mj-ea"/>
                    <a:cs typeface="Meiryo UI" pitchFamily="50" charset="-128"/>
                  </a:rPr>
                  <a:t> </a:t>
                </a:r>
                <a:endParaRPr lang="ja-JP" altLang="en-US" sz="1600" dirty="0"/>
              </a:p>
            </p:txBody>
          </p:sp>
        </mc:Choice>
        <mc:Fallback xmlns="">
          <p:sp>
            <p:nvSpPr>
              <p:cNvPr id="7" name="正方形/長方形 6">
                <a:extLst>
                  <a:ext uri="{FF2B5EF4-FFF2-40B4-BE49-F238E27FC236}">
                    <a16:creationId xmlns:a16="http://schemas.microsoft.com/office/drawing/2014/main" id="{8896D0D3-C5DC-46C3-9097-206070CB0178}"/>
                  </a:ext>
                </a:extLst>
              </p:cNvPr>
              <p:cNvSpPr>
                <a:spLocks noRot="1" noChangeAspect="1" noMove="1" noResize="1" noEditPoints="1" noAdjustHandles="1" noChangeArrowheads="1" noChangeShapeType="1" noTextEdit="1"/>
              </p:cNvSpPr>
              <p:nvPr/>
            </p:nvSpPr>
            <p:spPr>
              <a:xfrm>
                <a:off x="1098612" y="5851232"/>
                <a:ext cx="7643567" cy="361766"/>
              </a:xfrm>
              <a:prstGeom prst="rect">
                <a:avLst/>
              </a:prstGeom>
              <a:blipFill>
                <a:blip r:embed="rId2"/>
                <a:stretch>
                  <a:fillRect l="-80" t="-1695" b="-18644"/>
                </a:stretch>
              </a:blipFill>
            </p:spPr>
            <p:txBody>
              <a:bodyPr/>
              <a:lstStyle/>
              <a:p>
                <a:r>
                  <a:rPr lang="ja-JP" altLang="en-US">
                    <a:noFill/>
                  </a:rPr>
                  <a:t> </a:t>
                </a:r>
              </a:p>
            </p:txBody>
          </p:sp>
        </mc:Fallback>
      </mc:AlternateContent>
      <p:cxnSp>
        <p:nvCxnSpPr>
          <p:cNvPr id="9" name="コネクタ: 曲線 8">
            <a:extLst>
              <a:ext uri="{FF2B5EF4-FFF2-40B4-BE49-F238E27FC236}">
                <a16:creationId xmlns:a16="http://schemas.microsoft.com/office/drawing/2014/main" id="{529A07A1-38A3-46DD-B9C8-942405FCA00A}"/>
              </a:ext>
            </a:extLst>
          </p:cNvPr>
          <p:cNvCxnSpPr>
            <a:cxnSpLocks/>
          </p:cNvCxnSpPr>
          <p:nvPr/>
        </p:nvCxnSpPr>
        <p:spPr>
          <a:xfrm rot="10800000">
            <a:off x="882588" y="5725270"/>
            <a:ext cx="216024" cy="323677"/>
          </a:xfrm>
          <a:prstGeom prst="curvedConnector2">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コネクタ: 曲線 13">
            <a:extLst>
              <a:ext uri="{FF2B5EF4-FFF2-40B4-BE49-F238E27FC236}">
                <a16:creationId xmlns:a16="http://schemas.microsoft.com/office/drawing/2014/main" id="{7955212C-83D7-4DBF-B146-BBE13E43DF5F}"/>
              </a:ext>
            </a:extLst>
          </p:cNvPr>
          <p:cNvCxnSpPr>
            <a:cxnSpLocks/>
            <a:stCxn id="17" idx="1"/>
          </p:cNvCxnSpPr>
          <p:nvPr/>
        </p:nvCxnSpPr>
        <p:spPr>
          <a:xfrm rot="10800000" flipV="1">
            <a:off x="3222679" y="2158401"/>
            <a:ext cx="262589" cy="357646"/>
          </a:xfrm>
          <a:prstGeom prst="curvedConnector2">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正方形/長方形 16">
                <a:extLst>
                  <a:ext uri="{FF2B5EF4-FFF2-40B4-BE49-F238E27FC236}">
                    <a16:creationId xmlns:a16="http://schemas.microsoft.com/office/drawing/2014/main" id="{7A13779C-CA46-4E8A-B8B3-90275332E649}"/>
                  </a:ext>
                </a:extLst>
              </p:cNvPr>
              <p:cNvSpPr/>
              <p:nvPr/>
            </p:nvSpPr>
            <p:spPr>
              <a:xfrm>
                <a:off x="3485267" y="1973735"/>
                <a:ext cx="4488729" cy="369332"/>
              </a:xfrm>
              <a:prstGeom prst="rect">
                <a:avLst/>
              </a:prstGeom>
            </p:spPr>
            <p:txBody>
              <a:bodyPr wrap="none">
                <a:spAutoFit/>
              </a:bodyPr>
              <a:lstStyle/>
              <a:p>
                <a14:m>
                  <m:oMath xmlns:m="http://schemas.openxmlformats.org/officeDocument/2006/math">
                    <m:r>
                      <a:rPr kumimoji="1" lang="ja-JP" altLang="en-US" sz="1800" i="1" smtClean="0">
                        <a:solidFill>
                          <a:schemeClr val="bg1"/>
                        </a:solidFill>
                        <a:latin typeface="Cambria Math" panose="02040503050406030204" pitchFamily="18" charset="0"/>
                      </a:rPr>
                      <m:t>階級を代表する値で</m:t>
                    </m:r>
                  </m:oMath>
                </a14:m>
                <a:r>
                  <a:rPr lang="ja-JP" altLang="en-US" sz="1800" dirty="0">
                    <a:solidFill>
                      <a:schemeClr val="bg1"/>
                    </a:solidFill>
                  </a:rPr>
                  <a:t>中央値を使うことが多い</a:t>
                </a:r>
              </a:p>
            </p:txBody>
          </p:sp>
        </mc:Choice>
        <mc:Fallback xmlns="">
          <p:sp>
            <p:nvSpPr>
              <p:cNvPr id="17" name="正方形/長方形 16">
                <a:extLst>
                  <a:ext uri="{FF2B5EF4-FFF2-40B4-BE49-F238E27FC236}">
                    <a16:creationId xmlns:a16="http://schemas.microsoft.com/office/drawing/2014/main" id="{7A13779C-CA46-4E8A-B8B3-90275332E649}"/>
                  </a:ext>
                </a:extLst>
              </p:cNvPr>
              <p:cNvSpPr>
                <a:spLocks noRot="1" noChangeAspect="1" noMove="1" noResize="1" noEditPoints="1" noAdjustHandles="1" noChangeArrowheads="1" noChangeShapeType="1" noTextEdit="1"/>
              </p:cNvSpPr>
              <p:nvPr/>
            </p:nvSpPr>
            <p:spPr>
              <a:xfrm>
                <a:off x="3485267" y="1973735"/>
                <a:ext cx="4488729" cy="369332"/>
              </a:xfrm>
              <a:prstGeom prst="rect">
                <a:avLst/>
              </a:prstGeom>
              <a:blipFill>
                <a:blip r:embed="rId3"/>
                <a:stretch>
                  <a:fillRect l="-543" t="-13333" r="-679" b="-23333"/>
                </a:stretch>
              </a:blipFill>
            </p:spPr>
            <p:txBody>
              <a:bodyPr/>
              <a:lstStyle/>
              <a:p>
                <a:r>
                  <a:rPr lang="ja-JP" altLang="en-US">
                    <a:noFill/>
                  </a:rPr>
                  <a:t> </a:t>
                </a:r>
              </a:p>
            </p:txBody>
          </p:sp>
        </mc:Fallback>
      </mc:AlternateContent>
      <p:sp>
        <p:nvSpPr>
          <p:cNvPr id="18" name="テキスト ボックス 17">
            <a:extLst>
              <a:ext uri="{FF2B5EF4-FFF2-40B4-BE49-F238E27FC236}">
                <a16:creationId xmlns:a16="http://schemas.microsoft.com/office/drawing/2014/main" id="{47FABF7C-E5CB-4D49-A48B-DF398F4BBF49}"/>
              </a:ext>
            </a:extLst>
          </p:cNvPr>
          <p:cNvSpPr txBox="1"/>
          <p:nvPr/>
        </p:nvSpPr>
        <p:spPr>
          <a:xfrm>
            <a:off x="5076056" y="4077072"/>
            <a:ext cx="3917315" cy="707886"/>
          </a:xfrm>
          <a:prstGeom prst="rect">
            <a:avLst/>
          </a:prstGeom>
          <a:solidFill>
            <a:schemeClr val="bg1"/>
          </a:solidFill>
          <a:ln w="38100">
            <a:solidFill>
              <a:srgbClr val="FF0000"/>
            </a:solidFill>
          </a:ln>
        </p:spPr>
        <p:txBody>
          <a:bodyPr wrap="square" rtlCol="0">
            <a:spAutoFit/>
          </a:bodyPr>
          <a:lstStyle/>
          <a:p>
            <a:pPr algn="just"/>
            <a:r>
              <a:rPr kumimoji="1" lang="ja-JP" altLang="en-US" sz="2000" dirty="0">
                <a:solidFill>
                  <a:srgbClr val="00B050"/>
                </a:solidFill>
                <a:latin typeface="ＭＳ Ｐゴシック" panose="020B0600070205080204" pitchFamily="50" charset="-128"/>
                <a:ea typeface="ＭＳ Ｐゴシック" panose="020B0600070205080204" pitchFamily="50" charset="-128"/>
                <a:cs typeface="Meiryo UI" pitchFamily="50" charset="-128"/>
              </a:rPr>
              <a:t>これら</a:t>
            </a:r>
            <a:r>
              <a:rPr kumimoji="1" lang="en-US" altLang="ja-JP" sz="2000" dirty="0">
                <a:solidFill>
                  <a:srgbClr val="00B050"/>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2000" dirty="0" err="1">
                <a:solidFill>
                  <a:srgbClr val="00B050"/>
                </a:solidFill>
                <a:latin typeface="ＭＳ Ｐゴシック" panose="020B0600070205080204" pitchFamily="50" charset="-128"/>
                <a:ea typeface="ＭＳ Ｐゴシック" panose="020B0600070205080204" pitchFamily="50" charset="-128"/>
                <a:cs typeface="Meiryo UI" pitchFamily="50" charset="-128"/>
              </a:rPr>
              <a:t>つの</a:t>
            </a:r>
            <a:r>
              <a:rPr kumimoji="1" lang="ja-JP" altLang="en-US" sz="2000" dirty="0">
                <a:solidFill>
                  <a:srgbClr val="00B050"/>
                </a:solidFill>
                <a:latin typeface="ＭＳ Ｐゴシック" panose="020B0600070205080204" pitchFamily="50" charset="-128"/>
                <a:ea typeface="ＭＳ Ｐゴシック" panose="020B0600070205080204" pitchFamily="50" charset="-128"/>
                <a:cs typeface="Meiryo UI" pitchFamily="50" charset="-128"/>
              </a:rPr>
              <a:t>階級で度数が多くなっていることが容易に確認できる</a:t>
            </a:r>
          </a:p>
        </p:txBody>
      </p:sp>
      <p:cxnSp>
        <p:nvCxnSpPr>
          <p:cNvPr id="20" name="直線矢印コネクタ 19">
            <a:extLst>
              <a:ext uri="{FF2B5EF4-FFF2-40B4-BE49-F238E27FC236}">
                <a16:creationId xmlns:a16="http://schemas.microsoft.com/office/drawing/2014/main" id="{9398D433-5F05-4919-9EE1-5D25C5D6598D}"/>
              </a:ext>
            </a:extLst>
          </p:cNvPr>
          <p:cNvCxnSpPr>
            <a:cxnSpLocks/>
          </p:cNvCxnSpPr>
          <p:nvPr/>
        </p:nvCxnSpPr>
        <p:spPr>
          <a:xfrm flipH="1" flipV="1">
            <a:off x="4860032" y="3741076"/>
            <a:ext cx="216024" cy="3540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12BA1580-5074-4FE7-943B-C43E42B1EEB6}"/>
              </a:ext>
            </a:extLst>
          </p:cNvPr>
          <p:cNvCxnSpPr>
            <a:cxnSpLocks/>
          </p:cNvCxnSpPr>
          <p:nvPr/>
        </p:nvCxnSpPr>
        <p:spPr>
          <a:xfrm flipH="1">
            <a:off x="4860032" y="4777075"/>
            <a:ext cx="216024" cy="3842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189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2DA587-DF7D-4DF4-9BD2-B04AF350677F}"/>
              </a:ext>
            </a:extLst>
          </p:cNvPr>
          <p:cNvSpPr>
            <a:spLocks noGrp="1"/>
          </p:cNvSpPr>
          <p:nvPr>
            <p:ph type="title"/>
          </p:nvPr>
        </p:nvSpPr>
        <p:spPr/>
        <p:txBody>
          <a:bodyPr/>
          <a:lstStyle/>
          <a:p>
            <a:r>
              <a:rPr kumimoji="1" lang="ja-JP" altLang="en-US" dirty="0"/>
              <a:t>ヒストグラム</a:t>
            </a:r>
          </a:p>
        </p:txBody>
      </p:sp>
      <p:graphicFrame>
        <p:nvGraphicFramePr>
          <p:cNvPr id="6" name="コンテンツ プレースホルダー 5">
            <a:extLst>
              <a:ext uri="{FF2B5EF4-FFF2-40B4-BE49-F238E27FC236}">
                <a16:creationId xmlns:a16="http://schemas.microsoft.com/office/drawing/2014/main" id="{44AB3CCA-E5B8-4125-9BDA-8575B89D7C67}"/>
              </a:ext>
            </a:extLst>
          </p:cNvPr>
          <p:cNvGraphicFramePr>
            <a:graphicFrameLocks noGrp="1"/>
          </p:cNvGraphicFramePr>
          <p:nvPr>
            <p:ph idx="1"/>
            <p:extLst>
              <p:ext uri="{D42A27DB-BD31-4B8C-83A1-F6EECF244321}">
                <p14:modId xmlns:p14="http://schemas.microsoft.com/office/powerpoint/2010/main" val="487593837"/>
              </p:ext>
            </p:extLst>
          </p:nvPr>
        </p:nvGraphicFramePr>
        <p:xfrm>
          <a:off x="990600" y="2492896"/>
          <a:ext cx="5184576" cy="3826768"/>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a:extLst>
              <a:ext uri="{FF2B5EF4-FFF2-40B4-BE49-F238E27FC236}">
                <a16:creationId xmlns:a16="http://schemas.microsoft.com/office/drawing/2014/main" id="{6694DFD4-9562-49F0-AA61-A44F6A14E6A3}"/>
              </a:ext>
            </a:extLst>
          </p:cNvPr>
          <p:cNvSpPr txBox="1"/>
          <p:nvPr/>
        </p:nvSpPr>
        <p:spPr>
          <a:xfrm>
            <a:off x="5273521" y="2364293"/>
            <a:ext cx="3168352" cy="1015663"/>
          </a:xfrm>
          <a:prstGeom prst="rect">
            <a:avLst/>
          </a:prstGeom>
          <a:no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度数分布表の階級を横軸</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X</a:t>
            </a:r>
            <a:r>
              <a:rPr kumimoji="1" lang="ja-JP" altLang="en-US" sz="20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度数を縦軸</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Y</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として縦棒グラフを作成</a:t>
            </a:r>
          </a:p>
        </p:txBody>
      </p:sp>
      <p:sp>
        <p:nvSpPr>
          <p:cNvPr id="9" name="フリーフォーム: 図形 8">
            <a:extLst>
              <a:ext uri="{FF2B5EF4-FFF2-40B4-BE49-F238E27FC236}">
                <a16:creationId xmlns:a16="http://schemas.microsoft.com/office/drawing/2014/main" id="{BBEB6798-7B16-4337-919A-D1ACB88F470D}"/>
              </a:ext>
            </a:extLst>
          </p:cNvPr>
          <p:cNvSpPr/>
          <p:nvPr/>
        </p:nvSpPr>
        <p:spPr>
          <a:xfrm>
            <a:off x="1535655" y="3257248"/>
            <a:ext cx="3291103" cy="2565038"/>
          </a:xfrm>
          <a:custGeom>
            <a:avLst/>
            <a:gdLst>
              <a:gd name="connsiteX0" fmla="*/ 42936 w 3291103"/>
              <a:gd name="connsiteY0" fmla="*/ 2420221 h 2565038"/>
              <a:gd name="connsiteX1" fmla="*/ 88429 w 3291103"/>
              <a:gd name="connsiteY1" fmla="*/ 2301940 h 2565038"/>
              <a:gd name="connsiteX2" fmla="*/ 834506 w 3291103"/>
              <a:gd name="connsiteY2" fmla="*/ 9116 h 2565038"/>
              <a:gd name="connsiteX3" fmla="*/ 1726160 w 3291103"/>
              <a:gd name="connsiteY3" fmla="*/ 2329236 h 2565038"/>
              <a:gd name="connsiteX4" fmla="*/ 2745193 w 3291103"/>
              <a:gd name="connsiteY4" fmla="*/ 18 h 2565038"/>
              <a:gd name="connsiteX5" fmla="*/ 3291103 w 3291103"/>
              <a:gd name="connsiteY5" fmla="*/ 2374728 h 256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91103" h="2565038">
                <a:moveTo>
                  <a:pt x="42936" y="2420221"/>
                </a:moveTo>
                <a:cubicBezTo>
                  <a:pt x="-282" y="2562006"/>
                  <a:pt x="-43499" y="2703791"/>
                  <a:pt x="88429" y="2301940"/>
                </a:cubicBezTo>
                <a:cubicBezTo>
                  <a:pt x="220357" y="1900089"/>
                  <a:pt x="561551" y="4567"/>
                  <a:pt x="834506" y="9116"/>
                </a:cubicBezTo>
                <a:cubicBezTo>
                  <a:pt x="1107461" y="13665"/>
                  <a:pt x="1407712" y="2330752"/>
                  <a:pt x="1726160" y="2329236"/>
                </a:cubicBezTo>
                <a:cubicBezTo>
                  <a:pt x="2044608" y="2327720"/>
                  <a:pt x="2484369" y="-7564"/>
                  <a:pt x="2745193" y="18"/>
                </a:cubicBezTo>
                <a:cubicBezTo>
                  <a:pt x="3006017" y="7600"/>
                  <a:pt x="3153109" y="1954680"/>
                  <a:pt x="3291103" y="2374728"/>
                </a:cubicBezTo>
              </a:path>
            </a:pathLst>
          </a:cu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817CA984-EC06-498D-B2D4-3D458DEA005F}"/>
              </a:ext>
            </a:extLst>
          </p:cNvPr>
          <p:cNvSpPr txBox="1"/>
          <p:nvPr/>
        </p:nvSpPr>
        <p:spPr>
          <a:xfrm>
            <a:off x="5265209" y="3744560"/>
            <a:ext cx="3168352" cy="1323439"/>
          </a:xfrm>
          <a:prstGeom prst="rect">
            <a:avLst/>
          </a:prstGeom>
          <a:noFill/>
        </p:spPr>
        <p:txBody>
          <a:bodyPr wrap="squar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二双峰性の分布</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になっていることから，養液を与える時間帯によって収量に差がありそう</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Tree>
    <p:extLst>
      <p:ext uri="{BB962C8B-B14F-4D97-AF65-F5344CB8AC3E}">
        <p14:creationId xmlns:p14="http://schemas.microsoft.com/office/powerpoint/2010/main" val="273066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B1F6B3A5-B44D-4FFC-814B-1EBE704B12A2}"/>
              </a:ext>
            </a:extLst>
          </p:cNvPr>
          <p:cNvPicPr>
            <a:picLocks noChangeAspect="1"/>
          </p:cNvPicPr>
          <p:nvPr/>
        </p:nvPicPr>
        <p:blipFill rotWithShape="1">
          <a:blip r:embed="rId2"/>
          <a:srcRect l="25086"/>
          <a:stretch/>
        </p:blipFill>
        <p:spPr>
          <a:xfrm>
            <a:off x="595431" y="2489615"/>
            <a:ext cx="2024735" cy="2524757"/>
          </a:xfrm>
          <a:prstGeom prst="rect">
            <a:avLst/>
          </a:prstGeom>
          <a:solidFill>
            <a:schemeClr val="bg1"/>
          </a:solidFill>
        </p:spPr>
      </p:pic>
      <p:sp>
        <p:nvSpPr>
          <p:cNvPr id="2" name="タイトル 1">
            <a:extLst>
              <a:ext uri="{FF2B5EF4-FFF2-40B4-BE49-F238E27FC236}">
                <a16:creationId xmlns:a16="http://schemas.microsoft.com/office/drawing/2014/main" id="{DA7B4399-557A-4ABF-B865-EEC24508B442}"/>
              </a:ext>
            </a:extLst>
          </p:cNvPr>
          <p:cNvSpPr>
            <a:spLocks noGrp="1"/>
          </p:cNvSpPr>
          <p:nvPr>
            <p:ph type="title"/>
          </p:nvPr>
        </p:nvSpPr>
        <p:spPr/>
        <p:txBody>
          <a:bodyPr/>
          <a:lstStyle/>
          <a:p>
            <a:r>
              <a:rPr kumimoji="1" lang="en-US" altLang="ja-JP" sz="3500" dirty="0"/>
              <a:t>Excel</a:t>
            </a:r>
            <a:r>
              <a:rPr kumimoji="1" lang="ja-JP" altLang="en-US" sz="3500" dirty="0"/>
              <a:t>分析ツールによる</a:t>
            </a:r>
            <a:br>
              <a:rPr kumimoji="1" lang="en-US" altLang="ja-JP" sz="3500" dirty="0"/>
            </a:br>
            <a:r>
              <a:rPr kumimoji="1" lang="ja-JP" altLang="en-US" sz="3500" dirty="0"/>
              <a:t>度数分布表とヒストグラムの作成</a:t>
            </a:r>
          </a:p>
        </p:txBody>
      </p:sp>
      <p:pic>
        <p:nvPicPr>
          <p:cNvPr id="6" name="図 5">
            <a:extLst>
              <a:ext uri="{FF2B5EF4-FFF2-40B4-BE49-F238E27FC236}">
                <a16:creationId xmlns:a16="http://schemas.microsoft.com/office/drawing/2014/main" id="{9597496D-F00F-497F-94DF-ADA377692798}"/>
              </a:ext>
            </a:extLst>
          </p:cNvPr>
          <p:cNvPicPr>
            <a:picLocks noChangeAspect="1"/>
          </p:cNvPicPr>
          <p:nvPr/>
        </p:nvPicPr>
        <p:blipFill rotWithShape="1">
          <a:blip r:embed="rId3">
            <a:extLst>
              <a:ext uri="{28A0092B-C50C-407E-A947-70E740481C1C}">
                <a14:useLocalDpi xmlns:a14="http://schemas.microsoft.com/office/drawing/2010/main" val="0"/>
              </a:ext>
            </a:extLst>
          </a:blip>
          <a:srcRect r="56054"/>
          <a:stretch/>
        </p:blipFill>
        <p:spPr>
          <a:xfrm>
            <a:off x="3517396" y="2267190"/>
            <a:ext cx="1846692" cy="1846603"/>
          </a:xfrm>
          <a:prstGeom prst="rect">
            <a:avLst/>
          </a:prstGeom>
        </p:spPr>
      </p:pic>
      <p:pic>
        <p:nvPicPr>
          <p:cNvPr id="8" name="図 7">
            <a:extLst>
              <a:ext uri="{FF2B5EF4-FFF2-40B4-BE49-F238E27FC236}">
                <a16:creationId xmlns:a16="http://schemas.microsoft.com/office/drawing/2014/main" id="{A60F5BA9-82D9-440C-ABB1-0F6E87209FD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5815"/>
          <a:stretch/>
        </p:blipFill>
        <p:spPr>
          <a:xfrm>
            <a:off x="6012160" y="2283256"/>
            <a:ext cx="2191498" cy="2291487"/>
          </a:xfrm>
          <a:prstGeom prst="rect">
            <a:avLst/>
          </a:prstGeom>
        </p:spPr>
      </p:pic>
      <p:sp>
        <p:nvSpPr>
          <p:cNvPr id="10" name="矢印: 右 9">
            <a:extLst>
              <a:ext uri="{FF2B5EF4-FFF2-40B4-BE49-F238E27FC236}">
                <a16:creationId xmlns:a16="http://schemas.microsoft.com/office/drawing/2014/main" id="{DDEFCE3F-2D83-4EEF-9257-68BFCA1F5198}"/>
              </a:ext>
            </a:extLst>
          </p:cNvPr>
          <p:cNvSpPr/>
          <p:nvPr/>
        </p:nvSpPr>
        <p:spPr>
          <a:xfrm>
            <a:off x="2905329" y="3010471"/>
            <a:ext cx="360040" cy="360040"/>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69A05EC5-F5CC-4C5B-85CF-9CAD2EBAF3EB}"/>
              </a:ext>
            </a:extLst>
          </p:cNvPr>
          <p:cNvSpPr/>
          <p:nvPr/>
        </p:nvSpPr>
        <p:spPr>
          <a:xfrm>
            <a:off x="5436096" y="3058902"/>
            <a:ext cx="360040" cy="360040"/>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08CDB0F3-9643-4670-8D8C-D2887E8DB65F}"/>
              </a:ext>
            </a:extLst>
          </p:cNvPr>
          <p:cNvSpPr/>
          <p:nvPr/>
        </p:nvSpPr>
        <p:spPr>
          <a:xfrm>
            <a:off x="2051722" y="2645720"/>
            <a:ext cx="601580" cy="113935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4AA721FA-7BC6-44B9-8857-4B73DBFAD068}"/>
              </a:ext>
            </a:extLst>
          </p:cNvPr>
          <p:cNvSpPr/>
          <p:nvPr/>
        </p:nvSpPr>
        <p:spPr>
          <a:xfrm>
            <a:off x="7236296" y="2832888"/>
            <a:ext cx="917104" cy="15116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38F1135E-57FA-4B2E-811E-4E75D998A438}"/>
              </a:ext>
            </a:extLst>
          </p:cNvPr>
          <p:cNvSpPr/>
          <p:nvPr/>
        </p:nvSpPr>
        <p:spPr>
          <a:xfrm>
            <a:off x="7236296" y="2625857"/>
            <a:ext cx="917104" cy="151161"/>
          </a:xfrm>
          <a:prstGeom prst="rect">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7C3F4701-3023-4CF3-9995-7A0A57171C5E}"/>
              </a:ext>
            </a:extLst>
          </p:cNvPr>
          <p:cNvSpPr/>
          <p:nvPr/>
        </p:nvSpPr>
        <p:spPr>
          <a:xfrm>
            <a:off x="581473" y="2488615"/>
            <a:ext cx="1398240" cy="2525757"/>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BA63DC7B-730E-415F-A384-21BB0DFE5572}"/>
              </a:ext>
            </a:extLst>
          </p:cNvPr>
          <p:cNvSpPr txBox="1"/>
          <p:nvPr/>
        </p:nvSpPr>
        <p:spPr>
          <a:xfrm>
            <a:off x="395536" y="1894577"/>
            <a:ext cx="3312368" cy="553998"/>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階級値（最大値）を適当な場所に入力しておく（最大値の数が階級数になる）</a:t>
            </a:r>
          </a:p>
        </p:txBody>
      </p:sp>
      <p:cxnSp>
        <p:nvCxnSpPr>
          <p:cNvPr id="18" name="コネクタ: 曲線 17">
            <a:extLst>
              <a:ext uri="{FF2B5EF4-FFF2-40B4-BE49-F238E27FC236}">
                <a16:creationId xmlns:a16="http://schemas.microsoft.com/office/drawing/2014/main" id="{F7B69446-A5E2-4875-ADF0-60808459596C}"/>
              </a:ext>
            </a:extLst>
          </p:cNvPr>
          <p:cNvCxnSpPr>
            <a:cxnSpLocks/>
          </p:cNvCxnSpPr>
          <p:nvPr/>
        </p:nvCxnSpPr>
        <p:spPr>
          <a:xfrm rot="5400000">
            <a:off x="2659930" y="2397651"/>
            <a:ext cx="332633" cy="285162"/>
          </a:xfrm>
          <a:prstGeom prst="curvedConnector3">
            <a:avLst>
              <a:gd name="adj1" fmla="val 90229"/>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D7902AD0-AAB7-4FC1-944C-CD751E56F776}"/>
              </a:ext>
            </a:extLst>
          </p:cNvPr>
          <p:cNvSpPr txBox="1"/>
          <p:nvPr/>
        </p:nvSpPr>
        <p:spPr>
          <a:xfrm>
            <a:off x="4164539" y="1931460"/>
            <a:ext cx="3695242" cy="323165"/>
          </a:xfrm>
          <a:prstGeom prst="rect">
            <a:avLst/>
          </a:prstGeom>
          <a:noFill/>
        </p:spPr>
        <p:txBody>
          <a:bodyPr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分析ツールを起動して［ヒストグラム］を選択</a:t>
            </a:r>
          </a:p>
        </p:txBody>
      </p:sp>
      <p:sp>
        <p:nvSpPr>
          <p:cNvPr id="22" name="矢印: 右 21">
            <a:extLst>
              <a:ext uri="{FF2B5EF4-FFF2-40B4-BE49-F238E27FC236}">
                <a16:creationId xmlns:a16="http://schemas.microsoft.com/office/drawing/2014/main" id="{601106E2-A955-4924-83C6-5907523DB81D}"/>
              </a:ext>
            </a:extLst>
          </p:cNvPr>
          <p:cNvSpPr/>
          <p:nvPr/>
        </p:nvSpPr>
        <p:spPr>
          <a:xfrm rot="5400000">
            <a:off x="6876256" y="4545893"/>
            <a:ext cx="360040" cy="360040"/>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9054BE9C-53D7-45E1-9FEF-F187ED33C5D7}"/>
              </a:ext>
            </a:extLst>
          </p:cNvPr>
          <p:cNvSpPr/>
          <p:nvPr/>
        </p:nvSpPr>
        <p:spPr>
          <a:xfrm>
            <a:off x="6084168" y="4280126"/>
            <a:ext cx="720080" cy="156986"/>
          </a:xfrm>
          <a:prstGeom prst="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a:extLst>
              <a:ext uri="{FF2B5EF4-FFF2-40B4-BE49-F238E27FC236}">
                <a16:creationId xmlns:a16="http://schemas.microsoft.com/office/drawing/2014/main" id="{F85E8489-E7D0-496C-9F49-4EBB10E7A6F4}"/>
              </a:ext>
            </a:extLst>
          </p:cNvPr>
          <p:cNvPicPr>
            <a:picLocks noChangeAspect="1"/>
          </p:cNvPicPr>
          <p:nvPr/>
        </p:nvPicPr>
        <p:blipFill>
          <a:blip r:embed="rId5"/>
          <a:stretch>
            <a:fillRect/>
          </a:stretch>
        </p:blipFill>
        <p:spPr>
          <a:xfrm>
            <a:off x="3366085" y="4927045"/>
            <a:ext cx="4860101" cy="1568171"/>
          </a:xfrm>
          <a:prstGeom prst="rect">
            <a:avLst/>
          </a:prstGeom>
          <a:solidFill>
            <a:schemeClr val="bg1"/>
          </a:solidFill>
        </p:spPr>
      </p:pic>
    </p:spTree>
    <p:extLst>
      <p:ext uri="{BB962C8B-B14F-4D97-AF65-F5344CB8AC3E}">
        <p14:creationId xmlns:p14="http://schemas.microsoft.com/office/powerpoint/2010/main" val="104220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8EDDF6-1BCD-400E-A120-A1C8A9812603}"/>
              </a:ext>
            </a:extLst>
          </p:cNvPr>
          <p:cNvSpPr>
            <a:spLocks noGrp="1"/>
          </p:cNvSpPr>
          <p:nvPr>
            <p:ph type="title"/>
          </p:nvPr>
        </p:nvSpPr>
        <p:spPr/>
        <p:txBody>
          <a:bodyPr/>
          <a:lstStyle/>
          <a:p>
            <a:r>
              <a:rPr kumimoji="1" lang="en-US" altLang="ja-JP" dirty="0"/>
              <a:t>1.3</a:t>
            </a:r>
            <a:r>
              <a:rPr kumimoji="1" lang="ja-JP" altLang="en-US" dirty="0"/>
              <a:t>　代表値①　</a:t>
            </a:r>
            <a:r>
              <a:rPr kumimoji="1" lang="en-US" altLang="ja-JP" dirty="0"/>
              <a:t>―</a:t>
            </a:r>
            <a:r>
              <a:rPr kumimoji="1" lang="ja-JP" altLang="en-US" dirty="0"/>
              <a:t>平均</a:t>
            </a:r>
            <a:r>
              <a:rPr kumimoji="1"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8F9E143C-9880-4B75-92A4-7ADD2250A3C1}"/>
              </a:ext>
            </a:extLst>
          </p:cNvPr>
          <p:cNvSpPr>
            <a:spLocks noGrp="1"/>
          </p:cNvSpPr>
          <p:nvPr>
            <p:ph idx="1"/>
          </p:nvPr>
        </p:nvSpPr>
        <p:spPr/>
        <p:txBody>
          <a:bodyPr/>
          <a:lstStyle/>
          <a:p>
            <a:r>
              <a:rPr kumimoji="1" lang="ja-JP" altLang="en-US" dirty="0"/>
              <a:t>代表値：データの特性を表す統計量</a:t>
            </a:r>
            <a:r>
              <a:rPr kumimoji="1" lang="en-US" altLang="ja-JP" baseline="30000" dirty="0"/>
              <a:t>※</a:t>
            </a:r>
          </a:p>
          <a:p>
            <a:pPr marL="0" indent="0">
              <a:buNone/>
            </a:pPr>
            <a:r>
              <a:rPr kumimoji="1" lang="ja-JP" altLang="en-US" sz="2500" dirty="0"/>
              <a:t>　　</a:t>
            </a:r>
            <a:r>
              <a:rPr kumimoji="1" lang="en-US" altLang="ja-JP" sz="2500" dirty="0"/>
              <a:t>※</a:t>
            </a:r>
            <a:r>
              <a:rPr kumimoji="1" lang="ja-JP" altLang="en-US" sz="2500" dirty="0"/>
              <a:t>データに対して何らかの計算をして得られた値</a:t>
            </a:r>
            <a:endParaRPr kumimoji="1" lang="en-US" altLang="ja-JP" sz="2500" dirty="0"/>
          </a:p>
          <a:p>
            <a:r>
              <a:rPr kumimoji="1" lang="ja-JP" altLang="en-US" dirty="0"/>
              <a:t>平均や，バラツキを表す分散などがある</a:t>
            </a:r>
            <a:endParaRPr kumimoji="1" lang="en-US" altLang="ja-JP" dirty="0"/>
          </a:p>
          <a:p>
            <a:r>
              <a:rPr kumimoji="1" lang="ja-JP" altLang="en-US" dirty="0"/>
              <a:t>色々あるなかから，まずは平均をいくつか解説する（</a:t>
            </a:r>
            <a:r>
              <a:rPr lang="ja-JP" altLang="en-US" dirty="0"/>
              <a:t>算術平均，加重平均，幾何平均，移動平均の順）</a:t>
            </a:r>
            <a:endParaRPr kumimoji="1" lang="ja-JP" altLang="en-US" dirty="0"/>
          </a:p>
        </p:txBody>
      </p:sp>
    </p:spTree>
    <p:extLst>
      <p:ext uri="{BB962C8B-B14F-4D97-AF65-F5344CB8AC3E}">
        <p14:creationId xmlns:p14="http://schemas.microsoft.com/office/powerpoint/2010/main" val="2085309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オブジェクト 44">
            <a:extLst>
              <a:ext uri="{FF2B5EF4-FFF2-40B4-BE49-F238E27FC236}">
                <a16:creationId xmlns:a16="http://schemas.microsoft.com/office/drawing/2014/main" id="{E13FDE08-C675-451F-9288-FE84F7273767}"/>
              </a:ext>
            </a:extLst>
          </p:cNvPr>
          <p:cNvGraphicFramePr>
            <a:graphicFrameLocks noChangeAspect="1"/>
          </p:cNvGraphicFramePr>
          <p:nvPr>
            <p:extLst>
              <p:ext uri="{D42A27DB-BD31-4B8C-83A1-F6EECF244321}">
                <p14:modId xmlns:p14="http://schemas.microsoft.com/office/powerpoint/2010/main" val="2227092197"/>
              </p:ext>
            </p:extLst>
          </p:nvPr>
        </p:nvGraphicFramePr>
        <p:xfrm>
          <a:off x="3166947" y="4536285"/>
          <a:ext cx="1444625" cy="1443038"/>
        </p:xfrm>
        <a:graphic>
          <a:graphicData uri="http://schemas.openxmlformats.org/presentationml/2006/ole">
            <mc:AlternateContent xmlns:mc="http://schemas.openxmlformats.org/markup-compatibility/2006">
              <mc:Choice xmlns:v="urn:schemas-microsoft-com:vml" Requires="v">
                <p:oleObj spid="_x0000_s2152" name="Equation" r:id="rId4" imgW="609480" imgH="609480" progId="Equation.DSMT4">
                  <p:embed/>
                </p:oleObj>
              </mc:Choice>
              <mc:Fallback>
                <p:oleObj name="Equation" r:id="rId4" imgW="609480" imgH="609480" progId="Equation.DSMT4">
                  <p:embed/>
                  <p:pic>
                    <p:nvPicPr>
                      <p:cNvPr id="4" name="オブジェクト 3">
                        <a:extLst>
                          <a:ext uri="{FF2B5EF4-FFF2-40B4-BE49-F238E27FC236}">
                            <a16:creationId xmlns:a16="http://schemas.microsoft.com/office/drawing/2014/main" id="{F506A4C1-39C2-4C46-9A83-C053F288FB35}"/>
                          </a:ext>
                        </a:extLst>
                      </p:cNvPr>
                      <p:cNvPicPr/>
                      <p:nvPr/>
                    </p:nvPicPr>
                    <p:blipFill>
                      <a:blip r:embed="rId5"/>
                      <a:stretch>
                        <a:fillRect/>
                      </a:stretch>
                    </p:blipFill>
                    <p:spPr>
                      <a:xfrm>
                        <a:off x="3166947" y="4536285"/>
                        <a:ext cx="1444625" cy="144303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7D2A7C07-9A02-47B1-A4FD-594492948724}"/>
              </a:ext>
            </a:extLst>
          </p:cNvPr>
          <p:cNvSpPr>
            <a:spLocks noGrp="1"/>
          </p:cNvSpPr>
          <p:nvPr>
            <p:ph type="title"/>
          </p:nvPr>
        </p:nvSpPr>
        <p:spPr/>
        <p:txBody>
          <a:bodyPr/>
          <a:lstStyle/>
          <a:p>
            <a:r>
              <a:rPr kumimoji="1" lang="ja-JP" altLang="en-US" dirty="0"/>
              <a:t>算術平均</a:t>
            </a:r>
          </a:p>
        </p:txBody>
      </p:sp>
      <p:sp>
        <p:nvSpPr>
          <p:cNvPr id="3" name="コンテンツ プレースホルダー 2">
            <a:extLst>
              <a:ext uri="{FF2B5EF4-FFF2-40B4-BE49-F238E27FC236}">
                <a16:creationId xmlns:a16="http://schemas.microsoft.com/office/drawing/2014/main" id="{717F648C-8614-481B-8D9B-F9284D73FFD6}"/>
              </a:ext>
            </a:extLst>
          </p:cNvPr>
          <p:cNvSpPr>
            <a:spLocks noGrp="1"/>
          </p:cNvSpPr>
          <p:nvPr>
            <p:ph idx="1"/>
          </p:nvPr>
        </p:nvSpPr>
        <p:spPr>
          <a:xfrm>
            <a:off x="685800" y="1888575"/>
            <a:ext cx="7772400" cy="867544"/>
          </a:xfrm>
        </p:spPr>
        <p:txBody>
          <a:bodyPr/>
          <a:lstStyle/>
          <a:p>
            <a:r>
              <a:rPr kumimoji="1" lang="ja-JP" altLang="en-US" dirty="0"/>
              <a:t>小学校で学んだ誰もが知っている平均</a:t>
            </a:r>
          </a:p>
        </p:txBody>
      </p:sp>
      <mc:AlternateContent xmlns:mc="http://schemas.openxmlformats.org/markup-compatibility/2006" xmlns:a14="http://schemas.microsoft.com/office/drawing/2010/main">
        <mc:Choice Requires="a14">
          <p:sp>
            <p:nvSpPr>
              <p:cNvPr id="4" name="正方形/長方形 3">
                <a:extLst>
                  <a:ext uri="{FF2B5EF4-FFF2-40B4-BE49-F238E27FC236}">
                    <a16:creationId xmlns:a16="http://schemas.microsoft.com/office/drawing/2014/main" id="{FA8F5A90-5B80-49ED-8439-24E40DC8039F}"/>
                  </a:ext>
                </a:extLst>
              </p:cNvPr>
              <p:cNvSpPr/>
              <p:nvPr/>
            </p:nvSpPr>
            <p:spPr>
              <a:xfrm>
                <a:off x="1788174" y="3157472"/>
                <a:ext cx="3888432" cy="76322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ja-JP" altLang="en-US" i="1" smtClean="0">
                              <a:solidFill>
                                <a:schemeClr val="bg1"/>
                              </a:solidFill>
                              <a:latin typeface="Cambria Math" panose="02040503050406030204" pitchFamily="18" charset="0"/>
                            </a:rPr>
                          </m:ctrlPr>
                        </m:accPr>
                        <m:e>
                          <m:r>
                            <a:rPr lang="ja-JP" altLang="en-US" i="1">
                              <a:solidFill>
                                <a:schemeClr val="bg1"/>
                              </a:solidFill>
                              <a:latin typeface="Cambria Math"/>
                            </a:rPr>
                            <m:t>𝑥</m:t>
                          </m:r>
                        </m:e>
                      </m:acc>
                      <m:r>
                        <a:rPr lang="ja-JP" altLang="en-US">
                          <a:solidFill>
                            <a:schemeClr val="bg1"/>
                          </a:solidFill>
                          <a:latin typeface="Cambria Math"/>
                        </a:rPr>
                        <m:t>＝</m:t>
                      </m:r>
                      <m:f>
                        <m:fPr>
                          <m:ctrlPr>
                            <a:rPr lang="ja-JP" altLang="en-US" i="1">
                              <a:solidFill>
                                <a:schemeClr val="bg1"/>
                              </a:solidFill>
                              <a:latin typeface="Cambria Math" panose="02040503050406030204" pitchFamily="18" charset="0"/>
                            </a:rPr>
                          </m:ctrlPr>
                        </m:fPr>
                        <m:num>
                          <m:sSub>
                            <m:sSubPr>
                              <m:ctrlPr>
                                <a:rPr lang="ja-JP" altLang="en-US" i="1">
                                  <a:solidFill>
                                    <a:schemeClr val="bg1"/>
                                  </a:solidFill>
                                  <a:latin typeface="Cambria Math" panose="02040503050406030204" pitchFamily="18" charset="0"/>
                                </a:rPr>
                              </m:ctrlPr>
                            </m:sSubPr>
                            <m:e>
                              <m:r>
                                <a:rPr lang="ja-JP" altLang="en-US" i="1">
                                  <a:solidFill>
                                    <a:schemeClr val="bg1"/>
                                  </a:solidFill>
                                  <a:latin typeface="Cambria Math"/>
                                </a:rPr>
                                <m:t>𝑥</m:t>
                              </m:r>
                            </m:e>
                            <m:sub>
                              <m:r>
                                <a:rPr lang="ja-JP" altLang="en-US">
                                  <a:solidFill>
                                    <a:schemeClr val="bg1"/>
                                  </a:solidFill>
                                  <a:latin typeface="Cambria Math"/>
                                </a:rPr>
                                <m:t>1</m:t>
                              </m:r>
                            </m:sub>
                          </m:sSub>
                          <m:r>
                            <a:rPr lang="ja-JP" altLang="en-US">
                              <a:solidFill>
                                <a:schemeClr val="bg1"/>
                              </a:solidFill>
                              <a:latin typeface="Cambria Math"/>
                            </a:rPr>
                            <m:t>+⋯+</m:t>
                          </m:r>
                          <m:sSub>
                            <m:sSubPr>
                              <m:ctrlPr>
                                <a:rPr lang="ja-JP" altLang="en-US" i="1">
                                  <a:solidFill>
                                    <a:schemeClr val="bg1"/>
                                  </a:solidFill>
                                  <a:latin typeface="Cambria Math" panose="02040503050406030204" pitchFamily="18" charset="0"/>
                                </a:rPr>
                              </m:ctrlPr>
                            </m:sSubPr>
                            <m:e>
                              <m:r>
                                <a:rPr lang="ja-JP" altLang="en-US" i="1">
                                  <a:solidFill>
                                    <a:schemeClr val="bg1"/>
                                  </a:solidFill>
                                  <a:latin typeface="Cambria Math"/>
                                </a:rPr>
                                <m:t>𝑥</m:t>
                              </m:r>
                            </m:e>
                            <m:sub>
                              <m:r>
                                <a:rPr lang="ja-JP" altLang="en-US" i="1">
                                  <a:solidFill>
                                    <a:schemeClr val="bg1"/>
                                  </a:solidFill>
                                  <a:latin typeface="Cambria Math"/>
                                </a:rPr>
                                <m:t>𝑛</m:t>
                              </m:r>
                            </m:sub>
                          </m:sSub>
                        </m:num>
                        <m:den>
                          <m:r>
                            <a:rPr lang="ja-JP" altLang="en-US" i="1">
                              <a:solidFill>
                                <a:schemeClr val="bg1"/>
                              </a:solidFill>
                              <a:latin typeface="Cambria Math"/>
                            </a:rPr>
                            <m:t>𝑛</m:t>
                          </m:r>
                        </m:den>
                      </m:f>
                    </m:oMath>
                  </m:oMathPara>
                </a14:m>
                <a:endParaRPr lang="ja-JP" altLang="en-US" dirty="0">
                  <a:solidFill>
                    <a:schemeClr val="bg1"/>
                  </a:solidFill>
                  <a:latin typeface="ＭＳ Ｐ明朝" pitchFamily="18" charset="-128"/>
                  <a:ea typeface="ＭＳ Ｐ明朝" pitchFamily="18" charset="-128"/>
                  <a:cs typeface="Meiryo UI" pitchFamily="50" charset="-128"/>
                </a:endParaRPr>
              </a:p>
            </p:txBody>
          </p:sp>
        </mc:Choice>
        <mc:Fallback xmlns="">
          <p:sp>
            <p:nvSpPr>
              <p:cNvPr id="4" name="正方形/長方形 3">
                <a:extLst>
                  <a:ext uri="{FF2B5EF4-FFF2-40B4-BE49-F238E27FC236}">
                    <a16:creationId xmlns:a16="http://schemas.microsoft.com/office/drawing/2014/main" id="{FA8F5A90-5B80-49ED-8439-24E40DC8039F}"/>
                  </a:ext>
                </a:extLst>
              </p:cNvPr>
              <p:cNvSpPr>
                <a:spLocks noRot="1" noChangeAspect="1" noMove="1" noResize="1" noEditPoints="1" noAdjustHandles="1" noChangeArrowheads="1" noChangeShapeType="1" noTextEdit="1"/>
              </p:cNvSpPr>
              <p:nvPr/>
            </p:nvSpPr>
            <p:spPr>
              <a:xfrm>
                <a:off x="1788174" y="3157472"/>
                <a:ext cx="3888432" cy="763222"/>
              </a:xfrm>
              <a:prstGeom prst="rect">
                <a:avLst/>
              </a:prstGeom>
              <a:blipFill>
                <a:blip r:embed="rId6"/>
                <a:stretch>
                  <a:fillRect/>
                </a:stretch>
              </a:blipFill>
            </p:spPr>
            <p:txBody>
              <a:bodyPr/>
              <a:lstStyle/>
              <a:p>
                <a:r>
                  <a:rPr lang="ja-JP" altLang="en-US">
                    <a:noFill/>
                  </a:rPr>
                  <a:t> </a:t>
                </a:r>
              </a:p>
            </p:txBody>
          </p:sp>
        </mc:Fallback>
      </mc:AlternateContent>
      <p:pic>
        <p:nvPicPr>
          <p:cNvPr id="5" name="オブジェクト 5">
            <a:extLst>
              <a:ext uri="{FF2B5EF4-FFF2-40B4-BE49-F238E27FC236}">
                <a16:creationId xmlns:a16="http://schemas.microsoft.com/office/drawing/2014/main" id="{E36FDF56-E1F6-4FB6-8FB4-C15825EB2AC5}"/>
              </a:ext>
            </a:extLst>
          </p:cNvPr>
          <p:cNvPicPr>
            <a:picLocks noChangeAspect="1"/>
          </p:cNvPicPr>
          <p:nvPr/>
        </p:nvPicPr>
        <p:blipFill>
          <a:blip r:embed="rId7"/>
          <a:srcRect/>
          <a:stretch>
            <a:fillRect/>
          </a:stretch>
        </p:blipFill>
        <p:spPr bwMode="auto">
          <a:xfrm>
            <a:off x="4413998" y="4143432"/>
            <a:ext cx="914400" cy="185738"/>
          </a:xfrm>
          <a:prstGeom prst="rect">
            <a:avLst/>
          </a:prstGeom>
          <a:noFill/>
        </p:spPr>
      </p:pic>
      <p:sp>
        <p:nvSpPr>
          <p:cNvPr id="8" name="テキスト ボックス 7">
            <a:extLst>
              <a:ext uri="{FF2B5EF4-FFF2-40B4-BE49-F238E27FC236}">
                <a16:creationId xmlns:a16="http://schemas.microsoft.com/office/drawing/2014/main" id="{EA25E571-F68B-4AB9-8A19-5C696EA4F0D3}"/>
              </a:ext>
            </a:extLst>
          </p:cNvPr>
          <p:cNvSpPr txBox="1"/>
          <p:nvPr/>
        </p:nvSpPr>
        <p:spPr>
          <a:xfrm>
            <a:off x="4134356" y="4168346"/>
            <a:ext cx="3084499" cy="400110"/>
          </a:xfrm>
          <a:prstGeom prst="rect">
            <a:avLst/>
          </a:prstGeom>
          <a:noFill/>
        </p:spPr>
        <p:txBody>
          <a:bodyPr wrap="none" rtlCol="0">
            <a:spAutoFit/>
          </a:bodyPr>
          <a:lstStyle/>
          <a:p>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総和記号</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Σ</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（シグマ）を使う</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9" name="テキスト ボックス 8">
            <a:extLst>
              <a:ext uri="{FF2B5EF4-FFF2-40B4-BE49-F238E27FC236}">
                <a16:creationId xmlns:a16="http://schemas.microsoft.com/office/drawing/2014/main" id="{F33DBC14-022E-4155-B7D4-FDB61F79BF6B}"/>
              </a:ext>
            </a:extLst>
          </p:cNvPr>
          <p:cNvSpPr txBox="1"/>
          <p:nvPr/>
        </p:nvSpPr>
        <p:spPr>
          <a:xfrm>
            <a:off x="5142632" y="2931890"/>
            <a:ext cx="3406702" cy="646331"/>
          </a:xfrm>
          <a:prstGeom prst="rect">
            <a:avLst/>
          </a:prstGeom>
          <a:noFill/>
        </p:spPr>
        <p:txBody>
          <a:bodyPr wrap="none" rtlCol="0">
            <a:spAutoFit/>
          </a:bodyPr>
          <a:lstStyle/>
          <a:p>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第</a:t>
            </a:r>
            <a:r>
              <a:rPr kumimoji="1" lang="en-US" altLang="ja-JP" sz="1800" i="1" dirty="0">
                <a:solidFill>
                  <a:schemeClr val="bg1"/>
                </a:solidFill>
                <a:ea typeface="ＭＳ Ｐゴシック" panose="020B0600070205080204" pitchFamily="50" charset="-128"/>
                <a:cs typeface="Times New Roman" panose="02020603050405020304" pitchFamily="18" charset="0"/>
              </a:rPr>
              <a:t>n</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番目のデータ値の意味</a:t>
            </a:r>
            <a:endPar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r>
              <a:rPr kumimoji="1" lang="en-US" altLang="ja-JP" sz="1800" i="1" baseline="-25000" dirty="0">
                <a:solidFill>
                  <a:schemeClr val="bg1"/>
                </a:solidFill>
                <a:ea typeface="ＭＳ Ｐゴシック" panose="020B0600070205080204" pitchFamily="50" charset="-128"/>
                <a:cs typeface="Times New Roman" panose="02020603050405020304" pitchFamily="18" charset="0"/>
              </a:rPr>
              <a:t>n</a:t>
            </a:r>
            <a:r>
              <a:rPr kumimoji="1" lang="ja-JP" altLang="en-US" sz="18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は添</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字（そえじ）・添数（てんすう）</a:t>
            </a:r>
          </a:p>
        </p:txBody>
      </p:sp>
      <p:sp>
        <p:nvSpPr>
          <p:cNvPr id="10" name="テキスト ボックス 9">
            <a:extLst>
              <a:ext uri="{FF2B5EF4-FFF2-40B4-BE49-F238E27FC236}">
                <a16:creationId xmlns:a16="http://schemas.microsoft.com/office/drawing/2014/main" id="{8275EFF2-7024-42B7-9CD2-DE4D1ABED131}"/>
              </a:ext>
            </a:extLst>
          </p:cNvPr>
          <p:cNvSpPr txBox="1"/>
          <p:nvPr/>
        </p:nvSpPr>
        <p:spPr>
          <a:xfrm>
            <a:off x="2065616" y="2571187"/>
            <a:ext cx="1931293" cy="646331"/>
          </a:xfrm>
          <a:prstGeom prst="rect">
            <a:avLst/>
          </a:prstGeom>
          <a:noFill/>
        </p:spPr>
        <p:txBody>
          <a:bodyPr wrap="square" rtlCol="0">
            <a:spAutoFit/>
          </a:bodyPr>
          <a:lstStyle/>
          <a:p>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平均を表す記号</a:t>
            </a:r>
            <a:r>
              <a:rPr kumimoji="1" lang="en-US" altLang="ja-JP" sz="1800" baseline="300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（エックスバー）</a:t>
            </a:r>
          </a:p>
        </p:txBody>
      </p:sp>
      <p:sp>
        <p:nvSpPr>
          <p:cNvPr id="15" name="テキスト ボックス 14">
            <a:extLst>
              <a:ext uri="{FF2B5EF4-FFF2-40B4-BE49-F238E27FC236}">
                <a16:creationId xmlns:a16="http://schemas.microsoft.com/office/drawing/2014/main" id="{A6B5DDD2-E508-4905-A308-1FB08FA44649}"/>
              </a:ext>
            </a:extLst>
          </p:cNvPr>
          <p:cNvSpPr txBox="1"/>
          <p:nvPr/>
        </p:nvSpPr>
        <p:spPr>
          <a:xfrm>
            <a:off x="4353655" y="3712123"/>
            <a:ext cx="4542063" cy="369332"/>
          </a:xfrm>
          <a:prstGeom prst="rect">
            <a:avLst/>
          </a:prstGeom>
          <a:noFill/>
        </p:spPr>
        <p:txBody>
          <a:bodyPr wrap="square" rtlCol="0">
            <a:spAutoFit/>
          </a:bodyPr>
          <a:lstStyle/>
          <a:p>
            <a:pPr algn="ct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データの数（</a:t>
            </a:r>
            <a:r>
              <a:rPr kumimoji="1" lang="ja-JP" altLang="en-US" sz="18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標本サイズ</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）←標本数ではない</a:t>
            </a:r>
          </a:p>
        </p:txBody>
      </p:sp>
      <p:cxnSp>
        <p:nvCxnSpPr>
          <p:cNvPr id="21" name="コネクタ: 曲線 20">
            <a:extLst>
              <a:ext uri="{FF2B5EF4-FFF2-40B4-BE49-F238E27FC236}">
                <a16:creationId xmlns:a16="http://schemas.microsoft.com/office/drawing/2014/main" id="{7DAD404F-06F3-49CB-B7F2-41D91E98ED67}"/>
              </a:ext>
            </a:extLst>
          </p:cNvPr>
          <p:cNvCxnSpPr>
            <a:cxnSpLocks/>
          </p:cNvCxnSpPr>
          <p:nvPr/>
        </p:nvCxnSpPr>
        <p:spPr>
          <a:xfrm rot="5400000">
            <a:off x="2753092" y="3177955"/>
            <a:ext cx="210075" cy="203316"/>
          </a:xfrm>
          <a:prstGeom prst="curved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3" name="四角形: 角を丸くする 22">
            <a:extLst>
              <a:ext uri="{FF2B5EF4-FFF2-40B4-BE49-F238E27FC236}">
                <a16:creationId xmlns:a16="http://schemas.microsoft.com/office/drawing/2014/main" id="{597B084A-C68E-4412-A3E0-A9C74ADFBEE4}"/>
              </a:ext>
            </a:extLst>
          </p:cNvPr>
          <p:cNvSpPr/>
          <p:nvPr/>
        </p:nvSpPr>
        <p:spPr>
          <a:xfrm>
            <a:off x="2616478" y="3388202"/>
            <a:ext cx="288035" cy="360040"/>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60A00BC9-5262-46A2-A0D1-AC3287714ADF}"/>
              </a:ext>
            </a:extLst>
          </p:cNvPr>
          <p:cNvSpPr/>
          <p:nvPr/>
        </p:nvSpPr>
        <p:spPr>
          <a:xfrm>
            <a:off x="3834445" y="3626837"/>
            <a:ext cx="288035" cy="360040"/>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コネクタ: 曲線 24">
            <a:extLst>
              <a:ext uri="{FF2B5EF4-FFF2-40B4-BE49-F238E27FC236}">
                <a16:creationId xmlns:a16="http://schemas.microsoft.com/office/drawing/2014/main" id="{6CF83246-D7B4-46B0-A0FF-17CF0B802FC7}"/>
              </a:ext>
            </a:extLst>
          </p:cNvPr>
          <p:cNvCxnSpPr>
            <a:cxnSpLocks/>
          </p:cNvCxnSpPr>
          <p:nvPr/>
        </p:nvCxnSpPr>
        <p:spPr>
          <a:xfrm rot="10800000">
            <a:off x="4109208" y="3826588"/>
            <a:ext cx="462793" cy="112542"/>
          </a:xfrm>
          <a:prstGeom prst="curved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9" name="四角形: 角を丸くする 28">
            <a:extLst>
              <a:ext uri="{FF2B5EF4-FFF2-40B4-BE49-F238E27FC236}">
                <a16:creationId xmlns:a16="http://schemas.microsoft.com/office/drawing/2014/main" id="{F276D3C0-C4BE-44F0-A6E5-FB8A88F28841}"/>
              </a:ext>
            </a:extLst>
          </p:cNvPr>
          <p:cNvSpPr/>
          <p:nvPr/>
        </p:nvSpPr>
        <p:spPr>
          <a:xfrm>
            <a:off x="4413999" y="3186533"/>
            <a:ext cx="398512" cy="360040"/>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コネクタ: 曲線 29">
            <a:extLst>
              <a:ext uri="{FF2B5EF4-FFF2-40B4-BE49-F238E27FC236}">
                <a16:creationId xmlns:a16="http://schemas.microsoft.com/office/drawing/2014/main" id="{2F58F140-53E6-4074-95CE-477C310E8B75}"/>
              </a:ext>
            </a:extLst>
          </p:cNvPr>
          <p:cNvCxnSpPr>
            <a:cxnSpLocks/>
          </p:cNvCxnSpPr>
          <p:nvPr/>
        </p:nvCxnSpPr>
        <p:spPr>
          <a:xfrm rot="10800000" flipV="1">
            <a:off x="4854866" y="3166220"/>
            <a:ext cx="317685" cy="232094"/>
          </a:xfrm>
          <a:prstGeom prst="curved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3" name="矢印: 下 32">
            <a:extLst>
              <a:ext uri="{FF2B5EF4-FFF2-40B4-BE49-F238E27FC236}">
                <a16:creationId xmlns:a16="http://schemas.microsoft.com/office/drawing/2014/main" id="{07BC5199-99A7-4729-A3C4-A4208A8D211A}"/>
              </a:ext>
            </a:extLst>
          </p:cNvPr>
          <p:cNvSpPr/>
          <p:nvPr/>
        </p:nvSpPr>
        <p:spPr>
          <a:xfrm>
            <a:off x="3816293" y="4140867"/>
            <a:ext cx="380926" cy="440831"/>
          </a:xfrm>
          <a:prstGeom prst="down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コネクタ: 曲線 33">
            <a:extLst>
              <a:ext uri="{FF2B5EF4-FFF2-40B4-BE49-F238E27FC236}">
                <a16:creationId xmlns:a16="http://schemas.microsoft.com/office/drawing/2014/main" id="{A4E58AF9-0F92-441B-9025-F28A012C8686}"/>
              </a:ext>
            </a:extLst>
          </p:cNvPr>
          <p:cNvCxnSpPr>
            <a:cxnSpLocks/>
          </p:cNvCxnSpPr>
          <p:nvPr/>
        </p:nvCxnSpPr>
        <p:spPr>
          <a:xfrm>
            <a:off x="3390878" y="4869160"/>
            <a:ext cx="316069" cy="142530"/>
          </a:xfrm>
          <a:prstGeom prst="curved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0471E46C-C623-46C0-BC28-B14D82AFD2DD}"/>
              </a:ext>
            </a:extLst>
          </p:cNvPr>
          <p:cNvSpPr txBox="1"/>
          <p:nvPr/>
        </p:nvSpPr>
        <p:spPr>
          <a:xfrm>
            <a:off x="384609" y="4602468"/>
            <a:ext cx="3158691" cy="646331"/>
          </a:xfrm>
          <a:prstGeom prst="rect">
            <a:avLst/>
          </a:prstGeom>
          <a:noFill/>
        </p:spPr>
        <p:txBody>
          <a:bodyPr wrap="square" rtlCol="0">
            <a:spAutoFit/>
          </a:bodyPr>
          <a:lstStyle/>
          <a:p>
            <a:r>
              <a:rPr kumimoji="1" lang="en-US" altLang="ja-JP" sz="18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i</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n</a:t>
            </a:r>
            <a:r>
              <a:rPr kumimoji="1" lang="ja-JP" altLang="en-US" sz="18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までの</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x</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を足し合わせる</a:t>
            </a:r>
            <a:endPar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Σ</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の上下記号は以降省略）</a:t>
            </a:r>
          </a:p>
        </p:txBody>
      </p:sp>
      <p:sp>
        <p:nvSpPr>
          <p:cNvPr id="38" name="四角形: 角を丸くする 37">
            <a:extLst>
              <a:ext uri="{FF2B5EF4-FFF2-40B4-BE49-F238E27FC236}">
                <a16:creationId xmlns:a16="http://schemas.microsoft.com/office/drawing/2014/main" id="{53AFA973-8FC9-466A-8E4D-C1C5AFBC2119}"/>
              </a:ext>
            </a:extLst>
          </p:cNvPr>
          <p:cNvSpPr/>
          <p:nvPr/>
        </p:nvSpPr>
        <p:spPr>
          <a:xfrm>
            <a:off x="3741554" y="4609178"/>
            <a:ext cx="830446" cy="868301"/>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0" name="テキスト ボックス 39">
                <a:extLst>
                  <a:ext uri="{FF2B5EF4-FFF2-40B4-BE49-F238E27FC236}">
                    <a16:creationId xmlns:a16="http://schemas.microsoft.com/office/drawing/2014/main" id="{075B5021-9A2E-442C-815E-4E9C84C6DB2A}"/>
                  </a:ext>
                </a:extLst>
              </p:cNvPr>
              <p:cNvSpPr txBox="1"/>
              <p:nvPr/>
            </p:nvSpPr>
            <p:spPr>
              <a:xfrm>
                <a:off x="5328398" y="5313134"/>
                <a:ext cx="3465469" cy="877163"/>
              </a:xfrm>
              <a:prstGeom prst="rect">
                <a:avLst/>
              </a:prstGeom>
              <a:noFill/>
            </p:spPr>
            <p:txBody>
              <a:bodyPr wrap="square" rtlCol="0">
                <a:spAutoFit/>
              </a:bodyPr>
              <a:lstStyle/>
              <a:p>
                <a:pPr algn="just"/>
                <a:r>
                  <a:rPr kumimoji="1" lang="en-US" altLang="ja-JP" sz="17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第</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3</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章以降で学ぶ推測統計学では</a:t>
                </a:r>
                <a14:m>
                  <m:oMath xmlns:m="http://schemas.openxmlformats.org/officeDocument/2006/math">
                    <m:r>
                      <a:rPr kumimoji="1" lang="ja-JP" altLang="en-US" sz="1700" i="1" dirty="0">
                        <a:solidFill>
                          <a:schemeClr val="bg1"/>
                        </a:solidFill>
                        <a:latin typeface="Cambria Math" panose="02040503050406030204" pitchFamily="18" charset="0"/>
                        <a:ea typeface="ＭＳ Ｐゴシック" panose="020B0600070205080204" pitchFamily="50" charset="-128"/>
                      </a:rPr>
                      <m:t>，</m:t>
                    </m:r>
                    <m:acc>
                      <m:accPr>
                        <m:chr m:val="̅"/>
                        <m:ctrlPr>
                          <a:rPr kumimoji="1" lang="ja-JP" altLang="en-US" sz="1700" i="1" smtClean="0">
                            <a:solidFill>
                              <a:schemeClr val="bg1"/>
                            </a:solidFill>
                            <a:latin typeface="Cambria Math" panose="02040503050406030204" pitchFamily="18" charset="0"/>
                            <a:ea typeface="ＭＳ Ｐゴシック" panose="020B0600070205080204" pitchFamily="50" charset="-128"/>
                          </a:rPr>
                        </m:ctrlPr>
                      </m:accPr>
                      <m:e>
                        <m:r>
                          <a:rPr kumimoji="1" lang="en-US" altLang="ja-JP" sz="1700" i="1">
                            <a:solidFill>
                              <a:schemeClr val="bg1"/>
                            </a:solidFill>
                            <a:latin typeface="Cambria Math" panose="02040503050406030204" pitchFamily="18" charset="0"/>
                            <a:ea typeface="ＭＳ Ｐゴシック" panose="020B0600070205080204" pitchFamily="50" charset="-128"/>
                          </a:rPr>
                          <m:t>𝑥</m:t>
                        </m:r>
                      </m:e>
                    </m:acc>
                  </m:oMath>
                </a14:m>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は標本の平均という意味で，</a:t>
                </a:r>
                <a:r>
                  <a:rPr kumimoji="1" lang="ja-JP" altLang="en-US" sz="17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母集団の平均である</a:t>
                </a:r>
                <a:r>
                  <a:rPr kumimoji="1" lang="en-US" altLang="ja-JP" sz="17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μ</a:t>
                </a:r>
                <a:r>
                  <a:rPr kumimoji="1" lang="ja-JP" altLang="en-US" sz="17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と区別</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する。</a:t>
                </a:r>
              </a:p>
            </p:txBody>
          </p:sp>
        </mc:Choice>
        <mc:Fallback xmlns="">
          <p:sp>
            <p:nvSpPr>
              <p:cNvPr id="40" name="テキスト ボックス 39">
                <a:extLst>
                  <a:ext uri="{FF2B5EF4-FFF2-40B4-BE49-F238E27FC236}">
                    <a16:creationId xmlns:a16="http://schemas.microsoft.com/office/drawing/2014/main" id="{075B5021-9A2E-442C-815E-4E9C84C6DB2A}"/>
                  </a:ext>
                </a:extLst>
              </p:cNvPr>
              <p:cNvSpPr txBox="1">
                <a:spLocks noRot="1" noChangeAspect="1" noMove="1" noResize="1" noEditPoints="1" noAdjustHandles="1" noChangeArrowheads="1" noChangeShapeType="1" noTextEdit="1"/>
              </p:cNvSpPr>
              <p:nvPr/>
            </p:nvSpPr>
            <p:spPr>
              <a:xfrm>
                <a:off x="5328398" y="5313134"/>
                <a:ext cx="3465469" cy="877163"/>
              </a:xfrm>
              <a:prstGeom prst="rect">
                <a:avLst/>
              </a:prstGeom>
              <a:blipFill>
                <a:blip r:embed="rId8"/>
                <a:stretch>
                  <a:fillRect l="-1054" t="-2098" r="-1054" b="-9790"/>
                </a:stretch>
              </a:blipFill>
            </p:spPr>
            <p:txBody>
              <a:bodyPr/>
              <a:lstStyle/>
              <a:p>
                <a:r>
                  <a:rPr lang="ja-JP" altLang="en-US">
                    <a:noFill/>
                  </a:rPr>
                  <a:t> </a:t>
                </a:r>
              </a:p>
            </p:txBody>
          </p:sp>
        </mc:Fallback>
      </mc:AlternateContent>
      <p:sp>
        <p:nvSpPr>
          <p:cNvPr id="42" name="テキスト ボックス 41">
            <a:extLst>
              <a:ext uri="{FF2B5EF4-FFF2-40B4-BE49-F238E27FC236}">
                <a16:creationId xmlns:a16="http://schemas.microsoft.com/office/drawing/2014/main" id="{F4A37471-4A5D-4C53-A85B-B8BB71E52AF2}"/>
              </a:ext>
            </a:extLst>
          </p:cNvPr>
          <p:cNvSpPr txBox="1"/>
          <p:nvPr/>
        </p:nvSpPr>
        <p:spPr>
          <a:xfrm>
            <a:off x="518676" y="5794657"/>
            <a:ext cx="2385837" cy="369332"/>
          </a:xfrm>
          <a:prstGeom prst="rect">
            <a:avLst/>
          </a:prstGeom>
          <a:solidFill>
            <a:srgbClr val="00B050"/>
          </a:solidFill>
        </p:spPr>
        <p:txBody>
          <a:bodyPr wrap="square" rtlCol="0">
            <a:spAutoFit/>
          </a:bodyPr>
          <a:lstStyle/>
          <a:p>
            <a:pPr algn="just"/>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Excel</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関数＝</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AVERAGE</a:t>
            </a:r>
            <a:endPar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graphicFrame>
        <p:nvGraphicFramePr>
          <p:cNvPr id="44" name="オブジェクト 43">
            <a:extLst>
              <a:ext uri="{FF2B5EF4-FFF2-40B4-BE49-F238E27FC236}">
                <a16:creationId xmlns:a16="http://schemas.microsoft.com/office/drawing/2014/main" id="{31A8AFE2-7472-4A5F-B2FE-E16D063E61D3}"/>
              </a:ext>
            </a:extLst>
          </p:cNvPr>
          <p:cNvGraphicFramePr>
            <a:graphicFrameLocks noChangeAspect="1"/>
          </p:cNvGraphicFramePr>
          <p:nvPr>
            <p:extLst>
              <p:ext uri="{D42A27DB-BD31-4B8C-83A1-F6EECF244321}">
                <p14:modId xmlns:p14="http://schemas.microsoft.com/office/powerpoint/2010/main" val="147983735"/>
              </p:ext>
            </p:extLst>
          </p:nvPr>
        </p:nvGraphicFramePr>
        <p:xfrm>
          <a:off x="4298950" y="3222625"/>
          <a:ext cx="114300" cy="177800"/>
        </p:xfrm>
        <a:graphic>
          <a:graphicData uri="http://schemas.openxmlformats.org/presentationml/2006/ole">
            <mc:AlternateContent xmlns:mc="http://schemas.openxmlformats.org/markup-compatibility/2006">
              <mc:Choice xmlns:v="urn:schemas-microsoft-com:vml" Requires="v">
                <p:oleObj spid="_x0000_s2153" name="Equation" r:id="rId9" imgW="114120" imgH="177480" progId="Equation.DSMT4">
                  <p:embed/>
                </p:oleObj>
              </mc:Choice>
              <mc:Fallback>
                <p:oleObj name="Equation" r:id="rId9" imgW="114120" imgH="177480" progId="Equation.DSMT4">
                  <p:embed/>
                  <p:pic>
                    <p:nvPicPr>
                      <p:cNvPr id="0" name=""/>
                      <p:cNvPicPr/>
                      <p:nvPr/>
                    </p:nvPicPr>
                    <p:blipFill>
                      <a:blip r:embed="rId10"/>
                      <a:stretch>
                        <a:fillRect/>
                      </a:stretch>
                    </p:blipFill>
                    <p:spPr>
                      <a:xfrm>
                        <a:off x="4298950" y="3222625"/>
                        <a:ext cx="114300" cy="177800"/>
                      </a:xfrm>
                      <a:prstGeom prst="rect">
                        <a:avLst/>
                      </a:prstGeom>
                    </p:spPr>
                  </p:pic>
                </p:oleObj>
              </mc:Fallback>
            </mc:AlternateContent>
          </a:graphicData>
        </a:graphic>
      </p:graphicFrame>
      <p:sp>
        <p:nvSpPr>
          <p:cNvPr id="31" name="テキスト ボックス 30">
            <a:extLst>
              <a:ext uri="{FF2B5EF4-FFF2-40B4-BE49-F238E27FC236}">
                <a16:creationId xmlns:a16="http://schemas.microsoft.com/office/drawing/2014/main" id="{2D734482-41E6-48A3-AF80-EC0F798D0D18}"/>
              </a:ext>
            </a:extLst>
          </p:cNvPr>
          <p:cNvSpPr txBox="1"/>
          <p:nvPr/>
        </p:nvSpPr>
        <p:spPr>
          <a:xfrm>
            <a:off x="990600" y="3317317"/>
            <a:ext cx="1629475" cy="477054"/>
          </a:xfrm>
          <a:prstGeom prst="rect">
            <a:avLst/>
          </a:prstGeom>
          <a:noFill/>
        </p:spPr>
        <p:txBody>
          <a:bodyPr wrap="square" rtlCol="0">
            <a:spAutoFit/>
          </a:bodyPr>
          <a:lstStyle/>
          <a:p>
            <a:r>
              <a:rPr kumimoji="1" lang="ja-JP" altLang="en-US" sz="2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算術平均</a:t>
            </a:r>
          </a:p>
        </p:txBody>
      </p:sp>
    </p:spTree>
    <p:extLst>
      <p:ext uri="{BB962C8B-B14F-4D97-AF65-F5344CB8AC3E}">
        <p14:creationId xmlns:p14="http://schemas.microsoft.com/office/powerpoint/2010/main" val="167753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par>
                                <p:cTn id="40" presetID="10" presetClass="entr" presetSubtype="0" fill="hold"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par>
                                <p:cTn id="49" presetID="10" presetClass="entr" presetSubtype="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5" grpId="0"/>
      <p:bldP spid="23" grpId="0" animBg="1"/>
      <p:bldP spid="24" grpId="0" animBg="1"/>
      <p:bldP spid="29" grpId="0" animBg="1"/>
      <p:bldP spid="33" grpId="0" animBg="1"/>
      <p:bldP spid="36" grpId="0"/>
      <p:bldP spid="38" grpId="0" animBg="1"/>
      <p:bldP spid="40" grpId="0"/>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5F1DD7-F636-4327-89AF-3835E76959E9}"/>
              </a:ext>
            </a:extLst>
          </p:cNvPr>
          <p:cNvSpPr>
            <a:spLocks noGrp="1"/>
          </p:cNvSpPr>
          <p:nvPr>
            <p:ph type="title"/>
          </p:nvPr>
        </p:nvSpPr>
        <p:spPr/>
        <p:txBody>
          <a:bodyPr/>
          <a:lstStyle/>
          <a:p>
            <a:r>
              <a:rPr kumimoji="1" lang="ja-JP" altLang="en-US" dirty="0"/>
              <a:t>統計学とは？</a:t>
            </a:r>
          </a:p>
        </p:txBody>
      </p:sp>
      <p:sp>
        <p:nvSpPr>
          <p:cNvPr id="3" name="コンテンツ プレースホルダー 2">
            <a:extLst>
              <a:ext uri="{FF2B5EF4-FFF2-40B4-BE49-F238E27FC236}">
                <a16:creationId xmlns:a16="http://schemas.microsoft.com/office/drawing/2014/main" id="{D5EF1C85-9B7E-4EFE-97EA-30B8B67F45AD}"/>
              </a:ext>
            </a:extLst>
          </p:cNvPr>
          <p:cNvSpPr>
            <a:spLocks noGrp="1"/>
          </p:cNvSpPr>
          <p:nvPr>
            <p:ph idx="1"/>
          </p:nvPr>
        </p:nvSpPr>
        <p:spPr>
          <a:xfrm>
            <a:off x="694364" y="2005827"/>
            <a:ext cx="7772400" cy="3898776"/>
          </a:xfrm>
        </p:spPr>
        <p:txBody>
          <a:bodyPr/>
          <a:lstStyle/>
          <a:p>
            <a:pPr algn="just"/>
            <a:r>
              <a:rPr kumimoji="1" lang="ja-JP" altLang="en-US" dirty="0"/>
              <a:t>実験や調査によって観測された</a:t>
            </a:r>
            <a:r>
              <a:rPr kumimoji="1" lang="ja-JP" altLang="en-US" dirty="0">
                <a:solidFill>
                  <a:srgbClr val="FFFF00"/>
                </a:solidFill>
              </a:rPr>
              <a:t>データの</a:t>
            </a:r>
            <a:r>
              <a:rPr lang="ja-JP" altLang="en-US" dirty="0">
                <a:solidFill>
                  <a:srgbClr val="FFFF00"/>
                </a:solidFill>
              </a:rPr>
              <a:t>特性を調べる</a:t>
            </a:r>
            <a:r>
              <a:rPr kumimoji="1" lang="ja-JP" altLang="en-US" dirty="0"/>
              <a:t>学問</a:t>
            </a:r>
            <a:endParaRPr kumimoji="1" lang="en-US" altLang="ja-JP" dirty="0"/>
          </a:p>
          <a:p>
            <a:pPr algn="just"/>
            <a:r>
              <a:rPr lang="ja-JP" altLang="en-US" dirty="0"/>
              <a:t>図表にまとめたり，統計量（平均や分散）を計算することで特性を把握・推定する　　　</a:t>
            </a:r>
            <a:r>
              <a:rPr kumimoji="1" lang="ja-JP" altLang="en-US" sz="2000" dirty="0"/>
              <a:t>　</a:t>
            </a:r>
          </a:p>
        </p:txBody>
      </p:sp>
      <p:pic>
        <p:nvPicPr>
          <p:cNvPr id="7" name="図 6">
            <a:extLst>
              <a:ext uri="{FF2B5EF4-FFF2-40B4-BE49-F238E27FC236}">
                <a16:creationId xmlns:a16="http://schemas.microsoft.com/office/drawing/2014/main" id="{748A9BF5-161A-457E-9C2A-D41573E8E8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8264" y="4335169"/>
            <a:ext cx="1897818" cy="1807671"/>
          </a:xfrm>
          <a:prstGeom prst="rect">
            <a:avLst/>
          </a:prstGeom>
        </p:spPr>
      </p:pic>
      <p:pic>
        <p:nvPicPr>
          <p:cNvPr id="9" name="図 8">
            <a:extLst>
              <a:ext uri="{FF2B5EF4-FFF2-40B4-BE49-F238E27FC236}">
                <a16:creationId xmlns:a16="http://schemas.microsoft.com/office/drawing/2014/main" id="{F612D865-8BBD-410B-9509-95E9155A58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7920" y="4227843"/>
            <a:ext cx="2165226" cy="2022321"/>
          </a:xfrm>
          <a:prstGeom prst="rect">
            <a:avLst/>
          </a:prstGeom>
        </p:spPr>
      </p:pic>
      <p:sp>
        <p:nvSpPr>
          <p:cNvPr id="10" name="矢印: 右 9">
            <a:extLst>
              <a:ext uri="{FF2B5EF4-FFF2-40B4-BE49-F238E27FC236}">
                <a16:creationId xmlns:a16="http://schemas.microsoft.com/office/drawing/2014/main" id="{832DC985-2E58-447C-AA29-5518D43297E8}"/>
              </a:ext>
            </a:extLst>
          </p:cNvPr>
          <p:cNvSpPr/>
          <p:nvPr/>
        </p:nvSpPr>
        <p:spPr>
          <a:xfrm>
            <a:off x="4211960" y="4684304"/>
            <a:ext cx="737209" cy="504056"/>
          </a:xfrm>
          <a:prstGeom prst="right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94FF5BA-05CB-43D4-AA9F-D63FBF04CF31}"/>
              </a:ext>
            </a:extLst>
          </p:cNvPr>
          <p:cNvSpPr txBox="1"/>
          <p:nvPr/>
        </p:nvSpPr>
        <p:spPr>
          <a:xfrm>
            <a:off x="3937098" y="5535271"/>
            <a:ext cx="2353529" cy="369332"/>
          </a:xfrm>
          <a:prstGeom prst="rect">
            <a:avLst/>
          </a:prstGeom>
          <a:noFill/>
        </p:spPr>
        <p:txBody>
          <a:bodyPr wrap="none" rtlCol="0">
            <a:spAutoFit/>
          </a:bodyPr>
          <a:lstStyle/>
          <a:p>
            <a:pPr algn="l"/>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データの特性を調べる</a:t>
            </a:r>
          </a:p>
        </p:txBody>
      </p:sp>
    </p:spTree>
    <p:extLst>
      <p:ext uri="{BB962C8B-B14F-4D97-AF65-F5344CB8AC3E}">
        <p14:creationId xmlns:p14="http://schemas.microsoft.com/office/powerpoint/2010/main" val="1836159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2033F5-EDA7-44D7-9021-6C72C89C41C1}"/>
              </a:ext>
            </a:extLst>
          </p:cNvPr>
          <p:cNvSpPr>
            <a:spLocks noGrp="1"/>
          </p:cNvSpPr>
          <p:nvPr>
            <p:ph type="title"/>
          </p:nvPr>
        </p:nvSpPr>
        <p:spPr>
          <a:xfrm>
            <a:off x="685800" y="620688"/>
            <a:ext cx="7990656" cy="1143000"/>
          </a:xfrm>
        </p:spPr>
        <p:txBody>
          <a:bodyPr/>
          <a:lstStyle/>
          <a:p>
            <a:r>
              <a:rPr kumimoji="1" lang="ja-JP" altLang="en-US" sz="3500" dirty="0"/>
              <a:t>例題</a:t>
            </a:r>
            <a:r>
              <a:rPr kumimoji="1" lang="ja-JP" altLang="en-US" sz="3000" dirty="0"/>
              <a:t>（キュウリ収量）</a:t>
            </a:r>
            <a:br>
              <a:rPr kumimoji="1" lang="en-US" altLang="ja-JP" sz="3000" dirty="0"/>
            </a:br>
            <a:r>
              <a:rPr kumimoji="1" lang="ja-JP" altLang="en-US" sz="3000" dirty="0"/>
              <a:t>算術平均を</a:t>
            </a:r>
            <a:r>
              <a:rPr kumimoji="1" lang="en-US" altLang="ja-JP" sz="3000" dirty="0"/>
              <a:t>Excel</a:t>
            </a:r>
            <a:r>
              <a:rPr kumimoji="1" lang="ja-JP" altLang="en-US" sz="3000" dirty="0"/>
              <a:t>関数で求める</a:t>
            </a:r>
          </a:p>
        </p:txBody>
      </p:sp>
      <p:graphicFrame>
        <p:nvGraphicFramePr>
          <p:cNvPr id="4" name="コンテンツ プレースホルダー 3">
            <a:extLst>
              <a:ext uri="{FF2B5EF4-FFF2-40B4-BE49-F238E27FC236}">
                <a16:creationId xmlns:a16="http://schemas.microsoft.com/office/drawing/2014/main" id="{E56F2651-0C23-48A6-A9CD-C17A9F838F6C}"/>
              </a:ext>
            </a:extLst>
          </p:cNvPr>
          <p:cNvGraphicFramePr>
            <a:graphicFrameLocks noGrp="1"/>
          </p:cNvGraphicFramePr>
          <p:nvPr>
            <p:ph idx="1"/>
            <p:extLst>
              <p:ext uri="{D42A27DB-BD31-4B8C-83A1-F6EECF244321}">
                <p14:modId xmlns:p14="http://schemas.microsoft.com/office/powerpoint/2010/main" val="1286996397"/>
              </p:ext>
            </p:extLst>
          </p:nvPr>
        </p:nvGraphicFramePr>
        <p:xfrm>
          <a:off x="1115616" y="2276872"/>
          <a:ext cx="2276478" cy="3886200"/>
        </p:xfrm>
        <a:graphic>
          <a:graphicData uri="http://schemas.openxmlformats.org/drawingml/2006/table">
            <a:tbl>
              <a:tblPr firstRow="1" firstCol="1" bandRow="1">
                <a:tableStyleId>{5C22544A-7EE6-4342-B048-85BDC9FD1C3A}</a:tableStyleId>
              </a:tblPr>
              <a:tblGrid>
                <a:gridCol w="835026">
                  <a:extLst>
                    <a:ext uri="{9D8B030D-6E8A-4147-A177-3AD203B41FA5}">
                      <a16:colId xmlns:a16="http://schemas.microsoft.com/office/drawing/2014/main" val="1058420742"/>
                    </a:ext>
                  </a:extLst>
                </a:gridCol>
                <a:gridCol w="720726">
                  <a:extLst>
                    <a:ext uri="{9D8B030D-6E8A-4147-A177-3AD203B41FA5}">
                      <a16:colId xmlns:a16="http://schemas.microsoft.com/office/drawing/2014/main" val="3849106667"/>
                    </a:ext>
                  </a:extLst>
                </a:gridCol>
                <a:gridCol w="720726">
                  <a:extLst>
                    <a:ext uri="{9D8B030D-6E8A-4147-A177-3AD203B41FA5}">
                      <a16:colId xmlns:a16="http://schemas.microsoft.com/office/drawing/2014/main" val="749375879"/>
                    </a:ext>
                  </a:extLst>
                </a:gridCol>
              </a:tblGrid>
              <a:tr h="497655">
                <a:tc>
                  <a:txBody>
                    <a:bodyPr/>
                    <a:lstStyle/>
                    <a:p>
                      <a:pPr algn="ctr" fontAlgn="ctr"/>
                      <a:r>
                        <a:rPr lang="ja-JP" altLang="en-US" sz="1400" b="0" i="0" u="none" strike="noStrike" dirty="0">
                          <a:solidFill>
                            <a:schemeClr val="bg1"/>
                          </a:solidFill>
                          <a:effectLst/>
                          <a:latin typeface="ＭＳ Ｐゴシック" panose="020B0600070205080204" pitchFamily="50" charset="-128"/>
                          <a:ea typeface="ＭＳ Ｐゴシック" panose="020B0600070205080204" pitchFamily="50" charset="-128"/>
                        </a:rPr>
                        <a:t>ポット番号</a:t>
                      </a:r>
                    </a:p>
                  </a:txBody>
                  <a:tcPr marL="4763" marR="4763" marT="4763" marB="0" anchor="ctr"/>
                </a:tc>
                <a:tc>
                  <a:txBody>
                    <a:bodyPr/>
                    <a:lstStyle/>
                    <a:p>
                      <a:pPr algn="ctr" fontAlgn="ctr"/>
                      <a:r>
                        <a:rPr lang="ja-JP" altLang="en-US" sz="1400" b="0" i="0" u="none" strike="noStrike" dirty="0">
                          <a:solidFill>
                            <a:schemeClr val="bg1"/>
                          </a:solidFill>
                          <a:effectLst/>
                          <a:latin typeface="ＭＳ Ｐゴシック" panose="020B0600070205080204" pitchFamily="50" charset="-128"/>
                          <a:ea typeface="ＭＳ Ｐゴシック" panose="020B0600070205080204" pitchFamily="50" charset="-128"/>
                        </a:rPr>
                        <a:t>栽培法</a:t>
                      </a:r>
                      <a:r>
                        <a:rPr lang="en-US" sz="1400" b="0" i="0" u="none" strike="noStrike" dirty="0">
                          <a:solidFill>
                            <a:schemeClr val="bg1"/>
                          </a:solidFill>
                          <a:effectLst/>
                          <a:latin typeface="ＭＳ Ｐゴシック" panose="020B0600070205080204" pitchFamily="50" charset="-128"/>
                          <a:ea typeface="ＭＳ Ｐゴシック" panose="020B0600070205080204" pitchFamily="50" charset="-128"/>
                        </a:rPr>
                        <a:t>A</a:t>
                      </a:r>
                    </a:p>
                    <a:p>
                      <a:pPr algn="ctr" fontAlgn="ctr"/>
                      <a:r>
                        <a:rPr lang="ja-JP" altLang="en-US" sz="1400" b="0" i="0" u="none" strike="noStrike" dirty="0">
                          <a:solidFill>
                            <a:schemeClr val="bg1"/>
                          </a:solidFill>
                          <a:effectLst/>
                          <a:latin typeface="ＭＳ Ｐゴシック" panose="020B0600070205080204" pitchFamily="50" charset="-128"/>
                          <a:ea typeface="ＭＳ Ｐゴシック" panose="020B0600070205080204" pitchFamily="50" charset="-128"/>
                        </a:rPr>
                        <a:t>（昼）</a:t>
                      </a:r>
                      <a:endParaRPr lang="en-US" sz="14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4763" marR="4763" marT="4763" marB="0" anchor="ctr"/>
                </a:tc>
                <a:tc>
                  <a:txBody>
                    <a:bodyPr/>
                    <a:lstStyle/>
                    <a:p>
                      <a:pPr algn="ctr" fontAlgn="ctr"/>
                      <a:r>
                        <a:rPr lang="ja-JP" altLang="en-US" sz="1400" b="0" i="0" u="none" strike="noStrike" dirty="0">
                          <a:solidFill>
                            <a:schemeClr val="bg1"/>
                          </a:solidFill>
                          <a:effectLst/>
                          <a:latin typeface="ＭＳ Ｐゴシック" panose="020B0600070205080204" pitchFamily="50" charset="-128"/>
                          <a:ea typeface="ＭＳ Ｐゴシック" panose="020B0600070205080204" pitchFamily="50" charset="-128"/>
                        </a:rPr>
                        <a:t>栽培法</a:t>
                      </a:r>
                      <a:r>
                        <a:rPr lang="en-US" sz="1400" b="0" i="0" u="none" strike="noStrike" dirty="0">
                          <a:solidFill>
                            <a:schemeClr val="bg1"/>
                          </a:solidFill>
                          <a:effectLst/>
                          <a:latin typeface="ＭＳ Ｐゴシック" panose="020B0600070205080204" pitchFamily="50" charset="-128"/>
                          <a:ea typeface="ＭＳ Ｐゴシック" panose="020B0600070205080204" pitchFamily="50" charset="-128"/>
                        </a:rPr>
                        <a:t>B</a:t>
                      </a:r>
                    </a:p>
                    <a:p>
                      <a:pPr algn="ctr" fontAlgn="ctr"/>
                      <a:r>
                        <a:rPr lang="ja-JP" altLang="en-US" sz="1400" b="0" i="0" u="none" strike="noStrike" dirty="0">
                          <a:solidFill>
                            <a:schemeClr val="bg1"/>
                          </a:solidFill>
                          <a:effectLst/>
                          <a:latin typeface="ＭＳ Ｐゴシック" panose="020B0600070205080204" pitchFamily="50" charset="-128"/>
                          <a:ea typeface="ＭＳ Ｐゴシック" panose="020B0600070205080204" pitchFamily="50" charset="-128"/>
                        </a:rPr>
                        <a:t>（夜）</a:t>
                      </a:r>
                      <a:endParaRPr lang="en-US" sz="14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4763" marR="4763" marT="4763" marB="0" anchor="ctr"/>
                </a:tc>
                <a:extLst>
                  <a:ext uri="{0D108BD9-81ED-4DB2-BD59-A6C34878D82A}">
                    <a16:rowId xmlns:a16="http://schemas.microsoft.com/office/drawing/2014/main" val="879894958"/>
                  </a:ext>
                </a:extLst>
              </a:tr>
              <a:tr h="225903">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1</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3,063 </a:t>
                      </a:r>
                    </a:p>
                  </a:txBody>
                  <a:tcPr marL="4763" marR="4763" marT="4763" marB="0" anchor="ct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3,157 </a:t>
                      </a:r>
                    </a:p>
                  </a:txBody>
                  <a:tcPr marL="4763" marR="4763" marT="4763" marB="0" anchor="ctr"/>
                </a:tc>
                <a:extLst>
                  <a:ext uri="{0D108BD9-81ED-4DB2-BD59-A6C34878D82A}">
                    <a16:rowId xmlns:a16="http://schemas.microsoft.com/office/drawing/2014/main" val="2793219855"/>
                  </a:ext>
                </a:extLst>
              </a:tr>
              <a:tr h="225903">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2</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2,275 </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2,707 </a:t>
                      </a:r>
                    </a:p>
                  </a:txBody>
                  <a:tcPr marL="4763" marR="4763" marT="4763" marB="0" anchor="ctr"/>
                </a:tc>
                <a:extLst>
                  <a:ext uri="{0D108BD9-81ED-4DB2-BD59-A6C34878D82A}">
                    <a16:rowId xmlns:a16="http://schemas.microsoft.com/office/drawing/2014/main" val="2808645354"/>
                  </a:ext>
                </a:extLst>
              </a:tr>
              <a:tr h="225903">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3</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2,089 </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3,270 </a:t>
                      </a:r>
                    </a:p>
                  </a:txBody>
                  <a:tcPr marL="4763" marR="4763" marT="4763" marB="0" anchor="ctr"/>
                </a:tc>
                <a:extLst>
                  <a:ext uri="{0D108BD9-81ED-4DB2-BD59-A6C34878D82A}">
                    <a16:rowId xmlns:a16="http://schemas.microsoft.com/office/drawing/2014/main" val="2293399460"/>
                  </a:ext>
                </a:extLst>
              </a:tr>
              <a:tr h="225903">
                <a:tc>
                  <a:txBody>
                    <a:bodyPr/>
                    <a:lstStyle/>
                    <a:p>
                      <a:pPr algn="ctr" fontAlgn="ctr"/>
                      <a:r>
                        <a:rPr lang="en-US" altLang="ja-JP" sz="1400" b="0" i="0" u="none" strike="noStrike">
                          <a:solidFill>
                            <a:schemeClr val="bg1"/>
                          </a:solidFill>
                          <a:effectLst/>
                          <a:latin typeface="ＭＳ Ｐゴシック" panose="020B0600070205080204" pitchFamily="50" charset="-128"/>
                          <a:ea typeface="ＭＳ Ｐゴシック" panose="020B0600070205080204" pitchFamily="50" charset="-128"/>
                        </a:rPr>
                        <a:t>4</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2,855 </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3,181 </a:t>
                      </a:r>
                    </a:p>
                  </a:txBody>
                  <a:tcPr marL="4763" marR="4763" marT="4763" marB="0" anchor="ctr"/>
                </a:tc>
                <a:extLst>
                  <a:ext uri="{0D108BD9-81ED-4DB2-BD59-A6C34878D82A}">
                    <a16:rowId xmlns:a16="http://schemas.microsoft.com/office/drawing/2014/main" val="4275858653"/>
                  </a:ext>
                </a:extLst>
              </a:tr>
              <a:tr h="225903">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5</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2,836 </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3,633 </a:t>
                      </a:r>
                    </a:p>
                  </a:txBody>
                  <a:tcPr marL="4763" marR="4763" marT="4763" marB="0" anchor="ctr"/>
                </a:tc>
                <a:extLst>
                  <a:ext uri="{0D108BD9-81ED-4DB2-BD59-A6C34878D82A}">
                    <a16:rowId xmlns:a16="http://schemas.microsoft.com/office/drawing/2014/main" val="3969709473"/>
                  </a:ext>
                </a:extLst>
              </a:tr>
              <a:tr h="225903">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6</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3,219 </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3,404 </a:t>
                      </a:r>
                    </a:p>
                  </a:txBody>
                  <a:tcPr marL="4763" marR="4763" marT="4763" marB="0" anchor="ctr"/>
                </a:tc>
                <a:extLst>
                  <a:ext uri="{0D108BD9-81ED-4DB2-BD59-A6C34878D82A}">
                    <a16:rowId xmlns:a16="http://schemas.microsoft.com/office/drawing/2014/main" val="753054337"/>
                  </a:ext>
                </a:extLst>
              </a:tr>
              <a:tr h="225903">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7</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2,817 </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2,219 </a:t>
                      </a:r>
                    </a:p>
                  </a:txBody>
                  <a:tcPr marL="4763" marR="4763" marT="4763" marB="0" anchor="ctr"/>
                </a:tc>
                <a:extLst>
                  <a:ext uri="{0D108BD9-81ED-4DB2-BD59-A6C34878D82A}">
                    <a16:rowId xmlns:a16="http://schemas.microsoft.com/office/drawing/2014/main" val="3447055860"/>
                  </a:ext>
                </a:extLst>
              </a:tr>
              <a:tr h="225903">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8</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2,136 </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2,730 </a:t>
                      </a:r>
                    </a:p>
                  </a:txBody>
                  <a:tcPr marL="4763" marR="4763" marT="4763" marB="0" anchor="ctr"/>
                </a:tc>
                <a:extLst>
                  <a:ext uri="{0D108BD9-81ED-4DB2-BD59-A6C34878D82A}">
                    <a16:rowId xmlns:a16="http://schemas.microsoft.com/office/drawing/2014/main" val="620871111"/>
                  </a:ext>
                </a:extLst>
              </a:tr>
              <a:tr h="225903">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9</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2,540 </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3,408 </a:t>
                      </a:r>
                    </a:p>
                  </a:txBody>
                  <a:tcPr marL="4763" marR="4763" marT="4763" marB="0" anchor="ctr"/>
                </a:tc>
                <a:extLst>
                  <a:ext uri="{0D108BD9-81ED-4DB2-BD59-A6C34878D82A}">
                    <a16:rowId xmlns:a16="http://schemas.microsoft.com/office/drawing/2014/main" val="643439169"/>
                  </a:ext>
                </a:extLst>
              </a:tr>
              <a:tr h="225903">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10</a:t>
                      </a:r>
                    </a:p>
                  </a:txBody>
                  <a:tcPr marL="4763" marR="4763" marT="4763" marB="0" anchor="ct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2,263 </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3,203 </a:t>
                      </a:r>
                    </a:p>
                  </a:txBody>
                  <a:tcPr marL="4763" marR="4763" marT="4763" marB="0" anchor="ctr"/>
                </a:tc>
                <a:extLst>
                  <a:ext uri="{0D108BD9-81ED-4DB2-BD59-A6C34878D82A}">
                    <a16:rowId xmlns:a16="http://schemas.microsoft.com/office/drawing/2014/main" val="3224550920"/>
                  </a:ext>
                </a:extLst>
              </a:tr>
              <a:tr h="225903">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11</a:t>
                      </a:r>
                    </a:p>
                  </a:txBody>
                  <a:tcPr marL="4763" marR="4763" marT="4763" marB="0" anchor="ct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2,140 </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2,938 </a:t>
                      </a:r>
                    </a:p>
                  </a:txBody>
                  <a:tcPr marL="4763" marR="4763" marT="4763" marB="0" anchor="ctr"/>
                </a:tc>
                <a:extLst>
                  <a:ext uri="{0D108BD9-81ED-4DB2-BD59-A6C34878D82A}">
                    <a16:rowId xmlns:a16="http://schemas.microsoft.com/office/drawing/2014/main" val="346957103"/>
                  </a:ext>
                </a:extLst>
              </a:tr>
              <a:tr h="225903">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12</a:t>
                      </a:r>
                    </a:p>
                  </a:txBody>
                  <a:tcPr marL="4763" marR="4763" marT="4763" marB="0" anchor="ct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1,757 </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3,286 </a:t>
                      </a:r>
                    </a:p>
                  </a:txBody>
                  <a:tcPr marL="4763" marR="4763" marT="4763" marB="0" anchor="ctr"/>
                </a:tc>
                <a:extLst>
                  <a:ext uri="{0D108BD9-81ED-4DB2-BD59-A6C34878D82A}">
                    <a16:rowId xmlns:a16="http://schemas.microsoft.com/office/drawing/2014/main" val="268861091"/>
                  </a:ext>
                </a:extLst>
              </a:tr>
              <a:tr h="225903">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13</a:t>
                      </a:r>
                    </a:p>
                  </a:txBody>
                  <a:tcPr marL="4763" marR="4763" marT="4763" marB="0" anchor="ct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2,499 </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2,920 </a:t>
                      </a:r>
                    </a:p>
                  </a:txBody>
                  <a:tcPr marL="4763" marR="4763" marT="4763" marB="0" anchor="ctr"/>
                </a:tc>
                <a:extLst>
                  <a:ext uri="{0D108BD9-81ED-4DB2-BD59-A6C34878D82A}">
                    <a16:rowId xmlns:a16="http://schemas.microsoft.com/office/drawing/2014/main" val="1746694216"/>
                  </a:ext>
                </a:extLst>
              </a:tr>
              <a:tr h="225903">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14</a:t>
                      </a:r>
                    </a:p>
                  </a:txBody>
                  <a:tcPr marL="4763" marR="4763" marT="4763" marB="0" anchor="ct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2,093 </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3,332 </a:t>
                      </a:r>
                    </a:p>
                  </a:txBody>
                  <a:tcPr marL="4763" marR="4763" marT="4763" marB="0" anchor="ctr"/>
                </a:tc>
                <a:extLst>
                  <a:ext uri="{0D108BD9-81ED-4DB2-BD59-A6C34878D82A}">
                    <a16:rowId xmlns:a16="http://schemas.microsoft.com/office/drawing/2014/main" val="1355510792"/>
                  </a:ext>
                </a:extLst>
              </a:tr>
              <a:tr h="225903">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15</a:t>
                      </a:r>
                    </a:p>
                  </a:txBody>
                  <a:tcPr marL="4763" marR="4763" marT="4763" marB="0" anchor="ct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2,073 </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3,478 </a:t>
                      </a:r>
                    </a:p>
                  </a:txBody>
                  <a:tcPr marL="4763" marR="4763" marT="4763" marB="0" anchor="ctr"/>
                </a:tc>
                <a:extLst>
                  <a:ext uri="{0D108BD9-81ED-4DB2-BD59-A6C34878D82A}">
                    <a16:rowId xmlns:a16="http://schemas.microsoft.com/office/drawing/2014/main" val="3982689475"/>
                  </a:ext>
                </a:extLst>
              </a:tr>
            </a:tbl>
          </a:graphicData>
        </a:graphic>
      </p:graphicFrame>
      <p:sp>
        <p:nvSpPr>
          <p:cNvPr id="5" name="テキスト ボックス 4">
            <a:extLst>
              <a:ext uri="{FF2B5EF4-FFF2-40B4-BE49-F238E27FC236}">
                <a16:creationId xmlns:a16="http://schemas.microsoft.com/office/drawing/2014/main" id="{BCB7DC07-500A-4C94-8A80-AA1E5776F88A}"/>
              </a:ext>
            </a:extLst>
          </p:cNvPr>
          <p:cNvSpPr txBox="1"/>
          <p:nvPr/>
        </p:nvSpPr>
        <p:spPr>
          <a:xfrm>
            <a:off x="899592" y="1888520"/>
            <a:ext cx="2674130" cy="369332"/>
          </a:xfrm>
          <a:prstGeom prst="rect">
            <a:avLst/>
          </a:prstGeom>
          <a:noFill/>
        </p:spPr>
        <p:txBody>
          <a:bodyPr wrap="none" rtlCol="0">
            <a:spAutoFit/>
          </a:bodyPr>
          <a:lstStyle/>
          <a:p>
            <a:pPr algn="l"/>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表</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1.2</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キュウリの収量（</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g</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6" name="テキスト ボックス 5">
            <a:extLst>
              <a:ext uri="{FF2B5EF4-FFF2-40B4-BE49-F238E27FC236}">
                <a16:creationId xmlns:a16="http://schemas.microsoft.com/office/drawing/2014/main" id="{744B72EE-185B-4F02-9BAF-BD9D4494E30E}"/>
              </a:ext>
            </a:extLst>
          </p:cNvPr>
          <p:cNvSpPr txBox="1"/>
          <p:nvPr/>
        </p:nvSpPr>
        <p:spPr>
          <a:xfrm>
            <a:off x="4139952" y="3828364"/>
            <a:ext cx="3704860" cy="830997"/>
          </a:xfrm>
          <a:prstGeom prst="rect">
            <a:avLst/>
          </a:prstGeom>
          <a:noFill/>
        </p:spPr>
        <p:txBody>
          <a:bodyPr wrap="none" rtlCol="0">
            <a:spAutoFit/>
          </a:bodyPr>
          <a:lstStyle/>
          <a:p>
            <a:r>
              <a:rPr kumimoji="1" lang="ja-JP" altLang="en-US" dirty="0">
                <a:solidFill>
                  <a:schemeClr val="bg1"/>
                </a:solidFill>
                <a:latin typeface="ＭＳ Ｐゴシック" panose="020B0600070205080204" pitchFamily="50" charset="-128"/>
                <a:cs typeface="Meiryo UI" pitchFamily="50" charset="-128"/>
              </a:rPr>
              <a:t>栽培法</a:t>
            </a:r>
            <a:r>
              <a:rPr kumimoji="1" lang="en-US" altLang="ja-JP" dirty="0">
                <a:solidFill>
                  <a:schemeClr val="bg1"/>
                </a:solidFill>
                <a:latin typeface="ＭＳ Ｐゴシック" panose="020B0600070205080204" pitchFamily="50" charset="-128"/>
                <a:cs typeface="Meiryo UI" pitchFamily="50" charset="-128"/>
              </a:rPr>
              <a:t>A</a:t>
            </a:r>
            <a:r>
              <a:rPr kumimoji="1" lang="ja-JP" altLang="en-US" dirty="0">
                <a:solidFill>
                  <a:schemeClr val="bg1"/>
                </a:solidFill>
                <a:latin typeface="ＭＳ Ｐゴシック" panose="020B0600070205080204" pitchFamily="50" charset="-128"/>
                <a:cs typeface="Meiryo UI" pitchFamily="50" charset="-128"/>
              </a:rPr>
              <a:t>（昼）の算術平均</a:t>
            </a:r>
            <a:endParaRPr kumimoji="1" lang="en-US" altLang="ja-JP" dirty="0">
              <a:solidFill>
                <a:schemeClr val="bg1"/>
              </a:solidFill>
              <a:latin typeface="ＭＳ Ｐゴシック" panose="020B0600070205080204" pitchFamily="50" charset="-128"/>
              <a:cs typeface="Meiryo UI" pitchFamily="50" charset="-128"/>
            </a:endParaRPr>
          </a:p>
          <a:p>
            <a:r>
              <a:rPr kumimoji="1" lang="en-US" altLang="ja-JP" dirty="0">
                <a:solidFill>
                  <a:schemeClr val="bg1"/>
                </a:solidFill>
                <a:latin typeface="ＭＳ Ｐゴシック" panose="020B0600070205080204" pitchFamily="50" charset="-128"/>
                <a:cs typeface="Meiryo UI" pitchFamily="50" charset="-128"/>
              </a:rPr>
              <a:t>=AVERAGE(</a:t>
            </a:r>
            <a:r>
              <a:rPr kumimoji="1" lang="en-US" altLang="ja-JP" dirty="0">
                <a:solidFill>
                  <a:srgbClr val="FF0000"/>
                </a:solidFill>
                <a:latin typeface="ＭＳ Ｐゴシック" panose="020B0600070205080204" pitchFamily="50" charset="-128"/>
                <a:cs typeface="Meiryo UI" pitchFamily="50" charset="-128"/>
              </a:rPr>
              <a:t>B3:B17</a:t>
            </a:r>
            <a:r>
              <a:rPr kumimoji="1" lang="en-US" altLang="ja-JP" dirty="0">
                <a:solidFill>
                  <a:schemeClr val="bg1"/>
                </a:solidFill>
                <a:latin typeface="ＭＳ Ｐゴシック" panose="020B0600070205080204" pitchFamily="50" charset="-128"/>
                <a:cs typeface="Meiryo UI" pitchFamily="50" charset="-128"/>
              </a:rPr>
              <a:t>)</a:t>
            </a:r>
            <a:r>
              <a:rPr kumimoji="1" lang="ja-JP" altLang="en-US" dirty="0">
                <a:solidFill>
                  <a:schemeClr val="bg1"/>
                </a:solidFill>
                <a:latin typeface="ＭＳ Ｐゴシック" panose="020B0600070205080204" pitchFamily="50" charset="-128"/>
                <a:cs typeface="Meiryo UI" pitchFamily="50" charset="-128"/>
              </a:rPr>
              <a:t>＝</a:t>
            </a:r>
            <a:r>
              <a:rPr kumimoji="1" lang="en-US" altLang="ja-JP" dirty="0">
                <a:solidFill>
                  <a:schemeClr val="bg1"/>
                </a:solidFill>
                <a:latin typeface="ＭＳ Ｐゴシック" panose="020B0600070205080204" pitchFamily="50" charset="-128"/>
                <a:cs typeface="Meiryo UI" pitchFamily="50" charset="-128"/>
              </a:rPr>
              <a:t>2444</a:t>
            </a:r>
            <a:endParaRPr kumimoji="1" lang="ja-JP" altLang="en-US"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7" name="正方形/長方形 6">
            <a:extLst>
              <a:ext uri="{FF2B5EF4-FFF2-40B4-BE49-F238E27FC236}">
                <a16:creationId xmlns:a16="http://schemas.microsoft.com/office/drawing/2014/main" id="{F1F0C1D8-ED24-4039-9A91-069BE7DD29C4}"/>
              </a:ext>
            </a:extLst>
          </p:cNvPr>
          <p:cNvSpPr/>
          <p:nvPr/>
        </p:nvSpPr>
        <p:spPr>
          <a:xfrm>
            <a:off x="4139952" y="4869160"/>
            <a:ext cx="3724096" cy="830997"/>
          </a:xfrm>
          <a:prstGeom prst="rect">
            <a:avLst/>
          </a:prstGeom>
        </p:spPr>
        <p:txBody>
          <a:bodyPr wrap="none">
            <a:spAutoFit/>
          </a:bodyPr>
          <a:lstStyle/>
          <a:p>
            <a:r>
              <a:rPr lang="ja-JP" altLang="en-US" dirty="0">
                <a:solidFill>
                  <a:schemeClr val="bg1"/>
                </a:solidFill>
                <a:latin typeface="ＭＳ Ｐゴシック" panose="020B0600070205080204" pitchFamily="50" charset="-128"/>
              </a:rPr>
              <a:t>栽培法</a:t>
            </a:r>
            <a:r>
              <a:rPr lang="en-US" altLang="ja-JP" dirty="0">
                <a:solidFill>
                  <a:schemeClr val="bg1"/>
                </a:solidFill>
                <a:latin typeface="ＭＳ Ｐゴシック" panose="020B0600070205080204" pitchFamily="50" charset="-128"/>
              </a:rPr>
              <a:t>B</a:t>
            </a:r>
            <a:r>
              <a:rPr lang="ja-JP" altLang="en-US" dirty="0">
                <a:solidFill>
                  <a:schemeClr val="bg1"/>
                </a:solidFill>
                <a:latin typeface="ＭＳ Ｐゴシック" panose="020B0600070205080204" pitchFamily="50" charset="-128"/>
              </a:rPr>
              <a:t>（夜）の算術平均</a:t>
            </a:r>
          </a:p>
          <a:p>
            <a:r>
              <a:rPr lang="en-US" altLang="ja-JP" dirty="0">
                <a:solidFill>
                  <a:schemeClr val="bg1"/>
                </a:solidFill>
                <a:latin typeface="ＭＳ Ｐゴシック" panose="020B0600070205080204" pitchFamily="50" charset="-128"/>
                <a:ea typeface="ＭＳ Ｐゴシック" panose="020B0600070205080204" pitchFamily="50" charset="-128"/>
              </a:rPr>
              <a:t>=AVERAGE(</a:t>
            </a:r>
            <a:r>
              <a:rPr lang="en-US" altLang="ja-JP" dirty="0">
                <a:solidFill>
                  <a:srgbClr val="00B0F0"/>
                </a:solidFill>
                <a:latin typeface="ＭＳ Ｐゴシック" panose="020B0600070205080204" pitchFamily="50" charset="-128"/>
                <a:ea typeface="ＭＳ Ｐゴシック" panose="020B0600070205080204" pitchFamily="50" charset="-128"/>
              </a:rPr>
              <a:t>C3:C17</a:t>
            </a:r>
            <a:r>
              <a:rPr lang="en-US" altLang="ja-JP" dirty="0">
                <a:solidFill>
                  <a:schemeClr val="bg1"/>
                </a:solidFill>
                <a:latin typeface="ＭＳ Ｐゴシック" panose="020B0600070205080204" pitchFamily="50" charset="-128"/>
                <a:ea typeface="ＭＳ Ｐゴシック" panose="020B0600070205080204" pitchFamily="50" charset="-128"/>
              </a:rPr>
              <a:t>)</a:t>
            </a:r>
            <a:r>
              <a:rPr lang="ja-JP" altLang="en-US" dirty="0">
                <a:solidFill>
                  <a:schemeClr val="bg1"/>
                </a:solidFill>
                <a:latin typeface="ＭＳ Ｐゴシック" panose="020B0600070205080204" pitchFamily="50" charset="-128"/>
                <a:ea typeface="ＭＳ Ｐゴシック" panose="020B0600070205080204" pitchFamily="50" charset="-128"/>
              </a:rPr>
              <a:t>＝</a:t>
            </a:r>
            <a:r>
              <a:rPr lang="en-US" altLang="ja-JP" dirty="0">
                <a:solidFill>
                  <a:schemeClr val="bg1"/>
                </a:solidFill>
                <a:latin typeface="ＭＳ Ｐゴシック" panose="020B0600070205080204" pitchFamily="50" charset="-128"/>
                <a:ea typeface="ＭＳ Ｐゴシック" panose="020B0600070205080204" pitchFamily="50" charset="-128"/>
              </a:rPr>
              <a:t>3124</a:t>
            </a:r>
            <a:endParaRPr lang="ja-JP" altLang="en-US" dirty="0">
              <a:solidFill>
                <a:schemeClr val="bg1"/>
              </a:solidFill>
              <a:latin typeface="ＭＳ Ｐゴシック" panose="020B0600070205080204" pitchFamily="50" charset="-128"/>
              <a:ea typeface="ＭＳ Ｐゴシック" panose="020B0600070205080204" pitchFamily="50" charset="-128"/>
            </a:endParaRPr>
          </a:p>
        </p:txBody>
      </p:sp>
      <p:sp>
        <p:nvSpPr>
          <p:cNvPr id="8" name="正方形/長方形 7">
            <a:extLst>
              <a:ext uri="{FF2B5EF4-FFF2-40B4-BE49-F238E27FC236}">
                <a16:creationId xmlns:a16="http://schemas.microsoft.com/office/drawing/2014/main" id="{1F2B4756-8414-4CBC-9A61-0BEC23661697}"/>
              </a:ext>
            </a:extLst>
          </p:cNvPr>
          <p:cNvSpPr/>
          <p:nvPr/>
        </p:nvSpPr>
        <p:spPr>
          <a:xfrm>
            <a:off x="4139952" y="2623403"/>
            <a:ext cx="3853940" cy="830997"/>
          </a:xfrm>
          <a:prstGeom prst="rect">
            <a:avLst/>
          </a:prstGeom>
        </p:spPr>
        <p:txBody>
          <a:bodyPr wrap="none">
            <a:spAutoFit/>
          </a:bodyPr>
          <a:lstStyle/>
          <a:p>
            <a:r>
              <a:rPr lang="ja-JP" altLang="en-US" dirty="0">
                <a:solidFill>
                  <a:schemeClr val="bg1"/>
                </a:solidFill>
                <a:latin typeface="ＭＳ Ｐゴシック" panose="020B0600070205080204" pitchFamily="50" charset="-128"/>
                <a:ea typeface="ＭＳ Ｐゴシック" panose="020B0600070205080204" pitchFamily="50" charset="-128"/>
              </a:rPr>
              <a:t>両栽培法合わせた算術平均</a:t>
            </a:r>
            <a:endParaRPr lang="en-US" altLang="ja-JP" dirty="0">
              <a:solidFill>
                <a:schemeClr val="bg1"/>
              </a:solidFill>
              <a:latin typeface="ＭＳ Ｐゴシック" panose="020B0600070205080204" pitchFamily="50" charset="-128"/>
              <a:ea typeface="ＭＳ Ｐゴシック" panose="020B0600070205080204" pitchFamily="50" charset="-128"/>
            </a:endParaRPr>
          </a:p>
          <a:p>
            <a:r>
              <a:rPr lang="en-US" altLang="ja-JP" dirty="0">
                <a:solidFill>
                  <a:schemeClr val="bg1"/>
                </a:solidFill>
                <a:latin typeface="ＭＳ Ｐゴシック" panose="020B0600070205080204" pitchFamily="50" charset="-128"/>
                <a:ea typeface="ＭＳ Ｐゴシック" panose="020B0600070205080204" pitchFamily="50" charset="-128"/>
              </a:rPr>
              <a:t>=AVERAGE(</a:t>
            </a:r>
            <a:r>
              <a:rPr lang="en-US" altLang="ja-JP" dirty="0">
                <a:solidFill>
                  <a:srgbClr val="92D050"/>
                </a:solidFill>
                <a:latin typeface="ＭＳ Ｐゴシック" panose="020B0600070205080204" pitchFamily="50" charset="-128"/>
                <a:ea typeface="ＭＳ Ｐゴシック" panose="020B0600070205080204" pitchFamily="50" charset="-128"/>
              </a:rPr>
              <a:t>B3:C17</a:t>
            </a:r>
            <a:r>
              <a:rPr lang="en-US" altLang="ja-JP" dirty="0">
                <a:solidFill>
                  <a:schemeClr val="bg1"/>
                </a:solidFill>
                <a:latin typeface="ＭＳ Ｐゴシック" panose="020B0600070205080204" pitchFamily="50" charset="-128"/>
                <a:ea typeface="ＭＳ Ｐゴシック" panose="020B0600070205080204" pitchFamily="50" charset="-128"/>
              </a:rPr>
              <a:t>)</a:t>
            </a:r>
            <a:r>
              <a:rPr lang="ja-JP" altLang="en-US" dirty="0">
                <a:solidFill>
                  <a:schemeClr val="bg1"/>
                </a:solidFill>
                <a:latin typeface="ＭＳ Ｐゴシック" panose="020B0600070205080204" pitchFamily="50" charset="-128"/>
                <a:ea typeface="ＭＳ Ｐゴシック" panose="020B0600070205080204" pitchFamily="50" charset="-128"/>
              </a:rPr>
              <a:t>＝</a:t>
            </a:r>
            <a:r>
              <a:rPr lang="en-US" altLang="ja-JP" dirty="0">
                <a:solidFill>
                  <a:schemeClr val="bg1"/>
                </a:solidFill>
                <a:latin typeface="ＭＳ Ｐゴシック" panose="020B0600070205080204" pitchFamily="50" charset="-128"/>
                <a:ea typeface="ＭＳ Ｐゴシック" panose="020B0600070205080204" pitchFamily="50" charset="-128"/>
              </a:rPr>
              <a:t>2784</a:t>
            </a:r>
          </a:p>
        </p:txBody>
      </p:sp>
      <p:sp>
        <p:nvSpPr>
          <p:cNvPr id="9" name="正方形/長方形 8">
            <a:extLst>
              <a:ext uri="{FF2B5EF4-FFF2-40B4-BE49-F238E27FC236}">
                <a16:creationId xmlns:a16="http://schemas.microsoft.com/office/drawing/2014/main" id="{F3679D24-4662-495F-BA33-91730AA004E8}"/>
              </a:ext>
            </a:extLst>
          </p:cNvPr>
          <p:cNvSpPr/>
          <p:nvPr/>
        </p:nvSpPr>
        <p:spPr>
          <a:xfrm>
            <a:off x="1982235" y="2780928"/>
            <a:ext cx="679375" cy="33821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500FD815-9DEB-4996-88B0-7201EC2B6E7E}"/>
              </a:ext>
            </a:extLst>
          </p:cNvPr>
          <p:cNvSpPr/>
          <p:nvPr/>
        </p:nvSpPr>
        <p:spPr>
          <a:xfrm>
            <a:off x="2712720" y="2780928"/>
            <a:ext cx="635144" cy="3382144"/>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C7B7AF3D-89CC-421C-BCBB-ED56AB9D9D12}"/>
              </a:ext>
            </a:extLst>
          </p:cNvPr>
          <p:cNvSpPr/>
          <p:nvPr/>
        </p:nvSpPr>
        <p:spPr>
          <a:xfrm>
            <a:off x="1941530" y="2761907"/>
            <a:ext cx="1450563" cy="3401165"/>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B92A8E55-6A08-4DDF-80B6-D60228D27A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1978" y="691879"/>
            <a:ext cx="1023627" cy="1033527"/>
          </a:xfrm>
          <a:prstGeom prst="rect">
            <a:avLst/>
          </a:prstGeom>
        </p:spPr>
      </p:pic>
    </p:spTree>
    <p:extLst>
      <p:ext uri="{BB962C8B-B14F-4D97-AF65-F5344CB8AC3E}">
        <p14:creationId xmlns:p14="http://schemas.microsoft.com/office/powerpoint/2010/main" val="76211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C44F7F-BD59-4F5D-A399-92FC84770516}"/>
              </a:ext>
            </a:extLst>
          </p:cNvPr>
          <p:cNvSpPr>
            <a:spLocks noGrp="1"/>
          </p:cNvSpPr>
          <p:nvPr>
            <p:ph type="title"/>
          </p:nvPr>
        </p:nvSpPr>
        <p:spPr/>
        <p:txBody>
          <a:bodyPr/>
          <a:lstStyle/>
          <a:p>
            <a:r>
              <a:rPr kumimoji="1" lang="ja-JP" altLang="en-US" sz="4000" dirty="0"/>
              <a:t>加重平均</a:t>
            </a:r>
            <a:br>
              <a:rPr kumimoji="1" lang="en-US" altLang="ja-JP" dirty="0"/>
            </a:br>
            <a:r>
              <a:rPr kumimoji="1" lang="ja-JP" altLang="en-US" sz="3000" dirty="0"/>
              <a:t>（群別標本サイズなどを重みとした平均）</a:t>
            </a:r>
          </a:p>
        </p:txBody>
      </p:sp>
      <p:sp>
        <p:nvSpPr>
          <p:cNvPr id="3" name="コンテンツ プレースホルダー 2">
            <a:extLst>
              <a:ext uri="{FF2B5EF4-FFF2-40B4-BE49-F238E27FC236}">
                <a16:creationId xmlns:a16="http://schemas.microsoft.com/office/drawing/2014/main" id="{CFF99FCC-ED4C-4158-9D59-6AE35237EBB4}"/>
              </a:ext>
            </a:extLst>
          </p:cNvPr>
          <p:cNvSpPr>
            <a:spLocks noGrp="1"/>
          </p:cNvSpPr>
          <p:nvPr>
            <p:ph idx="1"/>
          </p:nvPr>
        </p:nvSpPr>
        <p:spPr>
          <a:xfrm>
            <a:off x="685800" y="2007092"/>
            <a:ext cx="7772400" cy="651520"/>
          </a:xfrm>
        </p:spPr>
        <p:txBody>
          <a:bodyPr/>
          <a:lstStyle/>
          <a:p>
            <a:r>
              <a:rPr kumimoji="1" lang="ja-JP" altLang="en-US" sz="3000" dirty="0"/>
              <a:t>観測された値</a:t>
            </a:r>
            <a:r>
              <a:rPr kumimoji="1" lang="en-US" altLang="ja-JP" sz="3000" i="1" dirty="0">
                <a:latin typeface="Times New Roman" panose="02020603050405020304" pitchFamily="18" charset="0"/>
                <a:cs typeface="Times New Roman" panose="02020603050405020304" pitchFamily="18" charset="0"/>
              </a:rPr>
              <a:t>x</a:t>
            </a:r>
            <a:r>
              <a:rPr kumimoji="1" lang="en-US" altLang="ja-JP" sz="3000" i="1" baseline="-25000" dirty="0">
                <a:latin typeface="Times New Roman" panose="02020603050405020304" pitchFamily="18" charset="0"/>
                <a:cs typeface="Times New Roman" panose="02020603050405020304" pitchFamily="18" charset="0"/>
              </a:rPr>
              <a:t>i</a:t>
            </a:r>
            <a:r>
              <a:rPr kumimoji="1" lang="ja-JP" altLang="en-US" sz="3000" dirty="0"/>
              <a:t>に重み</a:t>
            </a:r>
            <a:r>
              <a:rPr kumimoji="1" lang="en-US" altLang="ja-JP" sz="3000" i="1" dirty="0" err="1">
                <a:latin typeface="Times New Roman" panose="02020603050405020304" pitchFamily="18" charset="0"/>
                <a:cs typeface="Times New Roman" panose="02020603050405020304" pitchFamily="18" charset="0"/>
              </a:rPr>
              <a:t>w</a:t>
            </a:r>
            <a:r>
              <a:rPr kumimoji="1" lang="en-US" altLang="ja-JP" sz="3000" i="1" baseline="-25000" dirty="0" err="1">
                <a:latin typeface="Times New Roman" panose="02020603050405020304" pitchFamily="18" charset="0"/>
                <a:cs typeface="Times New Roman" panose="02020603050405020304" pitchFamily="18" charset="0"/>
              </a:rPr>
              <a:t>i</a:t>
            </a:r>
            <a:r>
              <a:rPr kumimoji="1" lang="ja-JP" altLang="en-US" sz="3000" dirty="0"/>
              <a:t>をかけて平均を計算</a:t>
            </a:r>
          </a:p>
        </p:txBody>
      </p:sp>
      <p:graphicFrame>
        <p:nvGraphicFramePr>
          <p:cNvPr id="4" name="オブジェクト 3">
            <a:extLst>
              <a:ext uri="{FF2B5EF4-FFF2-40B4-BE49-F238E27FC236}">
                <a16:creationId xmlns:a16="http://schemas.microsoft.com/office/drawing/2014/main" id="{F506A4C1-39C2-4C46-9A83-C053F288FB35}"/>
              </a:ext>
            </a:extLst>
          </p:cNvPr>
          <p:cNvGraphicFramePr>
            <a:graphicFrameLocks noChangeAspect="1"/>
          </p:cNvGraphicFramePr>
          <p:nvPr>
            <p:extLst>
              <p:ext uri="{D42A27DB-BD31-4B8C-83A1-F6EECF244321}">
                <p14:modId xmlns:p14="http://schemas.microsoft.com/office/powerpoint/2010/main" val="2742120785"/>
              </p:ext>
            </p:extLst>
          </p:nvPr>
        </p:nvGraphicFramePr>
        <p:xfrm>
          <a:off x="2699792" y="2780928"/>
          <a:ext cx="4032448" cy="1014788"/>
        </p:xfrm>
        <a:graphic>
          <a:graphicData uri="http://schemas.openxmlformats.org/presentationml/2006/ole">
            <mc:AlternateContent xmlns:mc="http://schemas.openxmlformats.org/markup-compatibility/2006">
              <mc:Choice xmlns:v="urn:schemas-microsoft-com:vml" Requires="v">
                <p:oleObj spid="_x0000_s1133" name="Equation" r:id="rId3" imgW="1917360" imgH="482400" progId="Equation.DSMT4">
                  <p:embed/>
                </p:oleObj>
              </mc:Choice>
              <mc:Fallback>
                <p:oleObj name="Equation" r:id="rId3" imgW="1917360" imgH="482400" progId="Equation.DSMT4">
                  <p:embed/>
                  <p:pic>
                    <p:nvPicPr>
                      <p:cNvPr id="0" name=""/>
                      <p:cNvPicPr/>
                      <p:nvPr/>
                    </p:nvPicPr>
                    <p:blipFill>
                      <a:blip r:embed="rId4"/>
                      <a:stretch>
                        <a:fillRect/>
                      </a:stretch>
                    </p:blipFill>
                    <p:spPr>
                      <a:xfrm>
                        <a:off x="2699792" y="2780928"/>
                        <a:ext cx="4032448" cy="1014788"/>
                      </a:xfrm>
                      <a:prstGeom prst="rect">
                        <a:avLst/>
                      </a:prstGeom>
                    </p:spPr>
                  </p:pic>
                </p:oleObj>
              </mc:Fallback>
            </mc:AlternateContent>
          </a:graphicData>
        </a:graphic>
      </p:graphicFrame>
      <p:sp>
        <p:nvSpPr>
          <p:cNvPr id="6" name="コンテンツ プレースホルダー 2">
            <a:extLst>
              <a:ext uri="{FF2B5EF4-FFF2-40B4-BE49-F238E27FC236}">
                <a16:creationId xmlns:a16="http://schemas.microsoft.com/office/drawing/2014/main" id="{BD8447D4-AF59-4AE0-9E20-BAE01B93D598}"/>
              </a:ext>
            </a:extLst>
          </p:cNvPr>
          <p:cNvSpPr txBox="1">
            <a:spLocks/>
          </p:cNvSpPr>
          <p:nvPr/>
        </p:nvSpPr>
        <p:spPr bwMode="auto">
          <a:xfrm>
            <a:off x="611560" y="4121548"/>
            <a:ext cx="7772400" cy="9318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5"/>
              </a:buBlip>
              <a:defRPr kumimoji="1" sz="32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marL="0" indent="0">
              <a:buNone/>
            </a:pPr>
            <a:r>
              <a:rPr lang="ja-JP" altLang="en-US" sz="2500" kern="0" dirty="0"/>
              <a:t>例：女子</a:t>
            </a:r>
            <a:r>
              <a:rPr lang="en-US" altLang="ja-JP" sz="2500" kern="0" dirty="0">
                <a:solidFill>
                  <a:srgbClr val="FFFF00"/>
                </a:solidFill>
              </a:rPr>
              <a:t>20</a:t>
            </a:r>
            <a:r>
              <a:rPr lang="ja-JP" altLang="en-US" sz="2500" kern="0" dirty="0"/>
              <a:t>名，男子</a:t>
            </a:r>
            <a:r>
              <a:rPr lang="en-US" altLang="ja-JP" sz="2500" kern="0" dirty="0">
                <a:solidFill>
                  <a:srgbClr val="FFFF00"/>
                </a:solidFill>
              </a:rPr>
              <a:t>10</a:t>
            </a:r>
            <a:r>
              <a:rPr lang="ja-JP" altLang="en-US" sz="2500" kern="0" dirty="0"/>
              <a:t>名のクラスで，女子の平均が</a:t>
            </a:r>
            <a:r>
              <a:rPr lang="en-US" altLang="ja-JP" sz="2500" kern="0" dirty="0"/>
              <a:t>65</a:t>
            </a:r>
            <a:r>
              <a:rPr lang="ja-JP" altLang="en-US" sz="2500" kern="0" dirty="0"/>
              <a:t>点，男子が</a:t>
            </a:r>
            <a:r>
              <a:rPr lang="en-US" altLang="ja-JP" sz="2500" kern="0" dirty="0"/>
              <a:t>80</a:t>
            </a:r>
            <a:r>
              <a:rPr lang="ja-JP" altLang="en-US" sz="2500" kern="0" dirty="0"/>
              <a:t>点のクラスの平均点は？（算術平均は</a:t>
            </a:r>
            <a:r>
              <a:rPr lang="en-US" altLang="ja-JP" sz="2500" kern="0" dirty="0"/>
              <a:t>72.5</a:t>
            </a:r>
            <a:r>
              <a:rPr lang="ja-JP" altLang="en-US" sz="2500" kern="0" dirty="0"/>
              <a:t>点）</a:t>
            </a:r>
          </a:p>
        </p:txBody>
      </p:sp>
      <p:graphicFrame>
        <p:nvGraphicFramePr>
          <p:cNvPr id="7" name="オブジェクト 6">
            <a:extLst>
              <a:ext uri="{FF2B5EF4-FFF2-40B4-BE49-F238E27FC236}">
                <a16:creationId xmlns:a16="http://schemas.microsoft.com/office/drawing/2014/main" id="{15A93ED6-D4D2-425B-948C-7FCD1D882814}"/>
              </a:ext>
            </a:extLst>
          </p:cNvPr>
          <p:cNvGraphicFramePr>
            <a:graphicFrameLocks noChangeAspect="1"/>
          </p:cNvGraphicFramePr>
          <p:nvPr>
            <p:extLst>
              <p:ext uri="{D42A27DB-BD31-4B8C-83A1-F6EECF244321}">
                <p14:modId xmlns:p14="http://schemas.microsoft.com/office/powerpoint/2010/main" val="1236492782"/>
              </p:ext>
            </p:extLst>
          </p:nvPr>
        </p:nvGraphicFramePr>
        <p:xfrm>
          <a:off x="977900" y="5157788"/>
          <a:ext cx="4570413" cy="931862"/>
        </p:xfrm>
        <a:graphic>
          <a:graphicData uri="http://schemas.openxmlformats.org/presentationml/2006/ole">
            <mc:AlternateContent xmlns:mc="http://schemas.openxmlformats.org/markup-compatibility/2006">
              <mc:Choice xmlns:v="urn:schemas-microsoft-com:vml" Requires="v">
                <p:oleObj spid="_x0000_s1134" name="Equation" r:id="rId6" imgW="1930320" imgH="393480" progId="Equation.DSMT4">
                  <p:embed/>
                </p:oleObj>
              </mc:Choice>
              <mc:Fallback>
                <p:oleObj name="Equation" r:id="rId6" imgW="1930320" imgH="393480" progId="Equation.DSMT4">
                  <p:embed/>
                  <p:pic>
                    <p:nvPicPr>
                      <p:cNvPr id="4" name="オブジェクト 3">
                        <a:extLst>
                          <a:ext uri="{FF2B5EF4-FFF2-40B4-BE49-F238E27FC236}">
                            <a16:creationId xmlns:a16="http://schemas.microsoft.com/office/drawing/2014/main" id="{F506A4C1-39C2-4C46-9A83-C053F288FB35}"/>
                          </a:ext>
                        </a:extLst>
                      </p:cNvPr>
                      <p:cNvPicPr/>
                      <p:nvPr/>
                    </p:nvPicPr>
                    <p:blipFill>
                      <a:blip r:embed="rId7"/>
                      <a:stretch>
                        <a:fillRect/>
                      </a:stretch>
                    </p:blipFill>
                    <p:spPr>
                      <a:xfrm>
                        <a:off x="977900" y="5157788"/>
                        <a:ext cx="4570413" cy="931862"/>
                      </a:xfrm>
                      <a:prstGeom prst="rect">
                        <a:avLst/>
                      </a:prstGeom>
                    </p:spPr>
                  </p:pic>
                </p:oleObj>
              </mc:Fallback>
            </mc:AlternateContent>
          </a:graphicData>
        </a:graphic>
      </p:graphicFrame>
      <p:sp>
        <p:nvSpPr>
          <p:cNvPr id="8" name="テキスト ボックス 7">
            <a:extLst>
              <a:ext uri="{FF2B5EF4-FFF2-40B4-BE49-F238E27FC236}">
                <a16:creationId xmlns:a16="http://schemas.microsoft.com/office/drawing/2014/main" id="{D0625629-F627-4430-B365-039D53978AD9}"/>
              </a:ext>
            </a:extLst>
          </p:cNvPr>
          <p:cNvSpPr txBox="1"/>
          <p:nvPr/>
        </p:nvSpPr>
        <p:spPr>
          <a:xfrm>
            <a:off x="6056272" y="5157788"/>
            <a:ext cx="2141240" cy="877163"/>
          </a:xfrm>
          <a:prstGeom prst="rect">
            <a:avLst/>
          </a:prstGeom>
          <a:noFill/>
        </p:spPr>
        <p:txBody>
          <a:bodyPr wrap="square" rtlCol="0">
            <a:spAutoFit/>
          </a:bodyPr>
          <a:lstStyle/>
          <a:p>
            <a:pPr algn="just"/>
            <a:r>
              <a:rPr kumimoji="1" lang="ja-JP" altLang="en-US" sz="1700" dirty="0">
                <a:solidFill>
                  <a:schemeClr val="bg1"/>
                </a:solidFill>
                <a:latin typeface="ＭＳ Ｐゴシック" panose="020B0600070205080204" pitchFamily="50" charset="-128"/>
                <a:cs typeface="Meiryo UI" pitchFamily="50" charset="-128"/>
              </a:rPr>
              <a:t>（女子の人数が多かったため）</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算術平均</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72.5</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点よりも下がる</a:t>
            </a:r>
            <a:endPar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10" name="コネクタ: 曲線 9">
            <a:extLst>
              <a:ext uri="{FF2B5EF4-FFF2-40B4-BE49-F238E27FC236}">
                <a16:creationId xmlns:a16="http://schemas.microsoft.com/office/drawing/2014/main" id="{8BE72A55-047C-49A7-B3AC-6C9F3380B6A7}"/>
              </a:ext>
            </a:extLst>
          </p:cNvPr>
          <p:cNvCxnSpPr>
            <a:cxnSpLocks/>
          </p:cNvCxnSpPr>
          <p:nvPr/>
        </p:nvCxnSpPr>
        <p:spPr>
          <a:xfrm rot="10800000" flipV="1">
            <a:off x="5525477" y="5413686"/>
            <a:ext cx="530795" cy="210033"/>
          </a:xfrm>
          <a:prstGeom prst="curved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3E391CEB-9E5B-48B3-83F0-97343105EB9A}"/>
              </a:ext>
            </a:extLst>
          </p:cNvPr>
          <p:cNvSpPr txBox="1"/>
          <p:nvPr/>
        </p:nvSpPr>
        <p:spPr>
          <a:xfrm>
            <a:off x="1115616" y="3013293"/>
            <a:ext cx="1629475" cy="477054"/>
          </a:xfrm>
          <a:prstGeom prst="rect">
            <a:avLst/>
          </a:prstGeom>
          <a:noFill/>
        </p:spPr>
        <p:txBody>
          <a:bodyPr wrap="square" rtlCol="0">
            <a:spAutoFit/>
          </a:bodyPr>
          <a:lstStyle/>
          <a:p>
            <a:r>
              <a:rPr kumimoji="1" lang="ja-JP" altLang="en-US" sz="2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加重平均</a:t>
            </a:r>
          </a:p>
        </p:txBody>
      </p:sp>
    </p:spTree>
    <p:extLst>
      <p:ext uri="{BB962C8B-B14F-4D97-AF65-F5344CB8AC3E}">
        <p14:creationId xmlns:p14="http://schemas.microsoft.com/office/powerpoint/2010/main" val="275870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BA15AA-D500-4D23-B7D0-8C61F79C7A21}"/>
              </a:ext>
            </a:extLst>
          </p:cNvPr>
          <p:cNvSpPr>
            <a:spLocks noGrp="1"/>
          </p:cNvSpPr>
          <p:nvPr>
            <p:ph type="title"/>
          </p:nvPr>
        </p:nvSpPr>
        <p:spPr/>
        <p:txBody>
          <a:bodyPr/>
          <a:lstStyle/>
          <a:p>
            <a:r>
              <a:rPr kumimoji="1" lang="ja-JP" altLang="en-US" sz="4000" dirty="0"/>
              <a:t>幾何平均</a:t>
            </a:r>
            <a:br>
              <a:rPr kumimoji="1" lang="en-US" altLang="ja-JP" dirty="0"/>
            </a:br>
            <a:r>
              <a:rPr kumimoji="1" lang="ja-JP" altLang="en-US" sz="3000" dirty="0"/>
              <a:t>（外れ値のあるデータや変化率の平均）</a:t>
            </a:r>
          </a:p>
        </p:txBody>
      </p:sp>
      <p:sp>
        <p:nvSpPr>
          <p:cNvPr id="3" name="コンテンツ プレースホルダー 2">
            <a:extLst>
              <a:ext uri="{FF2B5EF4-FFF2-40B4-BE49-F238E27FC236}">
                <a16:creationId xmlns:a16="http://schemas.microsoft.com/office/drawing/2014/main" id="{D4D594ED-954E-4DCD-9C60-FB4F078D4288}"/>
              </a:ext>
            </a:extLst>
          </p:cNvPr>
          <p:cNvSpPr>
            <a:spLocks noGrp="1"/>
          </p:cNvSpPr>
          <p:nvPr>
            <p:ph idx="1"/>
          </p:nvPr>
        </p:nvSpPr>
        <p:spPr>
          <a:xfrm>
            <a:off x="685800" y="2057400"/>
            <a:ext cx="7772400" cy="723528"/>
          </a:xfrm>
        </p:spPr>
        <p:txBody>
          <a:bodyPr/>
          <a:lstStyle/>
          <a:p>
            <a:r>
              <a:rPr kumimoji="1" lang="ja-JP" altLang="en-US" dirty="0"/>
              <a:t>観測値をかけ合わせた積の</a:t>
            </a:r>
            <a:r>
              <a:rPr kumimoji="1" lang="en-US" altLang="ja-JP" dirty="0"/>
              <a:t>n</a:t>
            </a:r>
            <a:r>
              <a:rPr kumimoji="1" lang="ja-JP" altLang="en-US" dirty="0"/>
              <a:t>乗根</a:t>
            </a:r>
          </a:p>
        </p:txBody>
      </p:sp>
      <p:graphicFrame>
        <p:nvGraphicFramePr>
          <p:cNvPr id="5" name="オブジェクト 4">
            <a:extLst>
              <a:ext uri="{FF2B5EF4-FFF2-40B4-BE49-F238E27FC236}">
                <a16:creationId xmlns:a16="http://schemas.microsoft.com/office/drawing/2014/main" id="{85E43337-CDC1-41F6-A87E-550DACFA987C}"/>
              </a:ext>
            </a:extLst>
          </p:cNvPr>
          <p:cNvGraphicFramePr>
            <a:graphicFrameLocks noChangeAspect="1"/>
          </p:cNvGraphicFramePr>
          <p:nvPr>
            <p:extLst>
              <p:ext uri="{D42A27DB-BD31-4B8C-83A1-F6EECF244321}">
                <p14:modId xmlns:p14="http://schemas.microsoft.com/office/powerpoint/2010/main" val="1848534672"/>
              </p:ext>
            </p:extLst>
          </p:nvPr>
        </p:nvGraphicFramePr>
        <p:xfrm>
          <a:off x="2123728" y="2918623"/>
          <a:ext cx="5740400" cy="893763"/>
        </p:xfrm>
        <a:graphic>
          <a:graphicData uri="http://schemas.openxmlformats.org/presentationml/2006/ole">
            <mc:AlternateContent xmlns:mc="http://schemas.openxmlformats.org/markup-compatibility/2006">
              <mc:Choice xmlns:v="urn:schemas-microsoft-com:vml" Requires="v">
                <p:oleObj spid="_x0000_s3124" name="Equation" r:id="rId3" imgW="2361960" imgH="368280" progId="Equation.DSMT4">
                  <p:embed/>
                </p:oleObj>
              </mc:Choice>
              <mc:Fallback>
                <p:oleObj name="Equation" r:id="rId3" imgW="2361960" imgH="368280" progId="Equation.DSMT4">
                  <p:embed/>
                  <p:pic>
                    <p:nvPicPr>
                      <p:cNvPr id="0" name="Object 1"/>
                      <p:cNvPicPr>
                        <a:picLocks noChangeAspect="1" noChangeArrowheads="1"/>
                      </p:cNvPicPr>
                      <p:nvPr/>
                    </p:nvPicPr>
                    <p:blipFill>
                      <a:blip r:embed="rId4"/>
                      <a:srcRect/>
                      <a:stretch>
                        <a:fillRect/>
                      </a:stretch>
                    </p:blipFill>
                    <p:spPr bwMode="auto">
                      <a:xfrm>
                        <a:off x="2123728" y="2918623"/>
                        <a:ext cx="5740400" cy="893763"/>
                      </a:xfrm>
                      <a:prstGeom prst="rect">
                        <a:avLst/>
                      </a:prstGeom>
                      <a:noFill/>
                    </p:spPr>
                  </p:pic>
                </p:oleObj>
              </mc:Fallback>
            </mc:AlternateContent>
          </a:graphicData>
        </a:graphic>
      </p:graphicFrame>
      <p:cxnSp>
        <p:nvCxnSpPr>
          <p:cNvPr id="7" name="コネクタ: 曲線 6">
            <a:extLst>
              <a:ext uri="{FF2B5EF4-FFF2-40B4-BE49-F238E27FC236}">
                <a16:creationId xmlns:a16="http://schemas.microsoft.com/office/drawing/2014/main" id="{E96EEBB3-77E9-4B70-A8FF-E5A7574DEB5D}"/>
              </a:ext>
            </a:extLst>
          </p:cNvPr>
          <p:cNvCxnSpPr/>
          <p:nvPr/>
        </p:nvCxnSpPr>
        <p:spPr>
          <a:xfrm rot="5400000" flipH="1" flipV="1">
            <a:off x="5220072" y="3814842"/>
            <a:ext cx="360040" cy="216024"/>
          </a:xfrm>
          <a:prstGeom prst="curved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8" name="コンテンツ プレースホルダー 2">
            <a:extLst>
              <a:ext uri="{FF2B5EF4-FFF2-40B4-BE49-F238E27FC236}">
                <a16:creationId xmlns:a16="http://schemas.microsoft.com/office/drawing/2014/main" id="{D925C4FF-39B9-4536-85C1-7F65A8E544C3}"/>
              </a:ext>
            </a:extLst>
          </p:cNvPr>
          <p:cNvSpPr txBox="1">
            <a:spLocks/>
          </p:cNvSpPr>
          <p:nvPr/>
        </p:nvSpPr>
        <p:spPr bwMode="auto">
          <a:xfrm>
            <a:off x="4716016" y="4032291"/>
            <a:ext cx="1941984" cy="4461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5"/>
              </a:buBlip>
              <a:defRPr kumimoji="1" sz="32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marL="0" indent="0">
              <a:buNone/>
            </a:pPr>
            <a:r>
              <a:rPr lang="ja-JP" altLang="en-US" sz="2000" kern="0" dirty="0"/>
              <a:t>総乗記号（パイ）</a:t>
            </a:r>
          </a:p>
        </p:txBody>
      </p:sp>
      <p:sp>
        <p:nvSpPr>
          <p:cNvPr id="9" name="コンテンツ プレースホルダー 2">
            <a:extLst>
              <a:ext uri="{FF2B5EF4-FFF2-40B4-BE49-F238E27FC236}">
                <a16:creationId xmlns:a16="http://schemas.microsoft.com/office/drawing/2014/main" id="{5176770C-04D9-4CAA-876C-44850A2FD0A9}"/>
              </a:ext>
            </a:extLst>
          </p:cNvPr>
          <p:cNvSpPr txBox="1">
            <a:spLocks/>
          </p:cNvSpPr>
          <p:nvPr/>
        </p:nvSpPr>
        <p:spPr bwMode="auto">
          <a:xfrm>
            <a:off x="899592" y="4485321"/>
            <a:ext cx="7848872" cy="13093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5"/>
              </a:buBlip>
              <a:defRPr kumimoji="1" sz="32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marL="0" indent="0" algn="just">
              <a:buNone/>
            </a:pPr>
            <a:r>
              <a:rPr lang="ja-JP" altLang="en-US" sz="2800" kern="0" dirty="0"/>
              <a:t>特徴：外れ値に引っ張られないため，極端な値の出やすい細菌数の測定（の平均）によく使われる</a:t>
            </a:r>
          </a:p>
        </p:txBody>
      </p:sp>
      <p:sp>
        <p:nvSpPr>
          <p:cNvPr id="10" name="テキスト ボックス 9">
            <a:extLst>
              <a:ext uri="{FF2B5EF4-FFF2-40B4-BE49-F238E27FC236}">
                <a16:creationId xmlns:a16="http://schemas.microsoft.com/office/drawing/2014/main" id="{07220FC7-0307-4C41-A537-155C86CEBD7F}"/>
              </a:ext>
            </a:extLst>
          </p:cNvPr>
          <p:cNvSpPr txBox="1"/>
          <p:nvPr/>
        </p:nvSpPr>
        <p:spPr>
          <a:xfrm>
            <a:off x="518676" y="5794657"/>
            <a:ext cx="3213714" cy="369332"/>
          </a:xfrm>
          <a:prstGeom prst="rect">
            <a:avLst/>
          </a:prstGeom>
          <a:solidFill>
            <a:srgbClr val="00B050"/>
          </a:solidFill>
        </p:spPr>
        <p:txBody>
          <a:bodyPr wrap="square" rtlCol="0">
            <a:spAutoFit/>
          </a:bodyPr>
          <a:lstStyle/>
          <a:p>
            <a:pPr algn="just"/>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Excel</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関数＝</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GEOMEAN</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（数値）</a:t>
            </a:r>
          </a:p>
        </p:txBody>
      </p:sp>
      <p:sp>
        <p:nvSpPr>
          <p:cNvPr id="11" name="テキスト ボックス 10">
            <a:extLst>
              <a:ext uri="{FF2B5EF4-FFF2-40B4-BE49-F238E27FC236}">
                <a16:creationId xmlns:a16="http://schemas.microsoft.com/office/drawing/2014/main" id="{4ACC6BCC-15B7-49BE-8A8E-69A29947DBAC}"/>
              </a:ext>
            </a:extLst>
          </p:cNvPr>
          <p:cNvSpPr txBox="1"/>
          <p:nvPr/>
        </p:nvSpPr>
        <p:spPr>
          <a:xfrm>
            <a:off x="611560" y="3190473"/>
            <a:ext cx="1629475" cy="477054"/>
          </a:xfrm>
          <a:prstGeom prst="rect">
            <a:avLst/>
          </a:prstGeom>
          <a:noFill/>
        </p:spPr>
        <p:txBody>
          <a:bodyPr wrap="square" rtlCol="0">
            <a:spAutoFit/>
          </a:bodyPr>
          <a:lstStyle/>
          <a:p>
            <a:r>
              <a:rPr kumimoji="1" lang="ja-JP" altLang="en-US" sz="2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幾何平均</a:t>
            </a:r>
          </a:p>
        </p:txBody>
      </p:sp>
    </p:spTree>
    <p:extLst>
      <p:ext uri="{BB962C8B-B14F-4D97-AF65-F5344CB8AC3E}">
        <p14:creationId xmlns:p14="http://schemas.microsoft.com/office/powerpoint/2010/main" val="359076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7FC0C4-B414-4ECE-A1F0-8FD979577801}"/>
              </a:ext>
            </a:extLst>
          </p:cNvPr>
          <p:cNvSpPr>
            <a:spLocks noGrp="1"/>
          </p:cNvSpPr>
          <p:nvPr>
            <p:ph type="title"/>
          </p:nvPr>
        </p:nvSpPr>
        <p:spPr>
          <a:xfrm>
            <a:off x="539552" y="620688"/>
            <a:ext cx="8496944" cy="1143000"/>
          </a:xfrm>
        </p:spPr>
        <p:txBody>
          <a:bodyPr/>
          <a:lstStyle/>
          <a:p>
            <a:r>
              <a:rPr lang="ja-JP" altLang="en-US" sz="3500" dirty="0"/>
              <a:t>幾何平均で</a:t>
            </a:r>
            <a:r>
              <a:rPr kumimoji="1" lang="ja-JP" altLang="en-US" sz="3500" dirty="0"/>
              <a:t>変化率の平均を求める</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1CE4F987-4955-4790-92D8-A2317AAD4298}"/>
                  </a:ext>
                </a:extLst>
              </p:cNvPr>
              <p:cNvSpPr>
                <a:spLocks noGrp="1"/>
              </p:cNvSpPr>
              <p:nvPr>
                <p:ph idx="1"/>
              </p:nvPr>
            </p:nvSpPr>
            <p:spPr>
              <a:xfrm>
                <a:off x="685800" y="2057400"/>
                <a:ext cx="7918648" cy="4114800"/>
              </a:xfrm>
            </p:spPr>
            <p:txBody>
              <a:bodyPr/>
              <a:lstStyle/>
              <a:p>
                <a:pPr algn="just"/>
                <a:r>
                  <a:rPr kumimoji="1" lang="ja-JP" altLang="en-US" sz="2800" dirty="0"/>
                  <a:t>掛け算の累乗根である</a:t>
                </a:r>
                <a:r>
                  <a:rPr lang="ja-JP" altLang="en-US" sz="2800" dirty="0"/>
                  <a:t>幾何平均は</a:t>
                </a:r>
                <a:r>
                  <a:rPr kumimoji="1" lang="ja-JP" altLang="en-US" sz="2800" dirty="0"/>
                  <a:t>，掛け算である「変化率の平均」にも適している</a:t>
                </a:r>
                <a:endParaRPr kumimoji="1" lang="en-US" altLang="ja-JP" sz="2800" dirty="0"/>
              </a:p>
              <a:p>
                <a:pPr algn="just"/>
                <a:r>
                  <a:rPr kumimoji="1" lang="ja-JP" altLang="en-US" sz="2800" dirty="0"/>
                  <a:t>例（物価）：</a:t>
                </a:r>
                <a:r>
                  <a:rPr lang="en-US" altLang="ja-JP" sz="2500" dirty="0"/>
                  <a:t>2</a:t>
                </a:r>
                <a:r>
                  <a:rPr lang="ja-JP" altLang="en-US" sz="2500" dirty="0"/>
                  <a:t>年前から昨年にかけて物価が</a:t>
                </a:r>
                <a:r>
                  <a:rPr lang="en-US" altLang="ja-JP" sz="2500" dirty="0"/>
                  <a:t>2</a:t>
                </a:r>
                <a:r>
                  <a:rPr lang="ja-JP" altLang="en-US" sz="2500" dirty="0"/>
                  <a:t>倍になり，昨年から今年にかけては</a:t>
                </a:r>
                <a:r>
                  <a:rPr lang="en-US" altLang="ja-JP" sz="2500" dirty="0"/>
                  <a:t>8</a:t>
                </a:r>
                <a:r>
                  <a:rPr lang="ja-JP" altLang="en-US" sz="2500" dirty="0"/>
                  <a:t>倍になりました。この</a:t>
                </a:r>
                <a:r>
                  <a:rPr lang="en-US" altLang="ja-JP" sz="2500" dirty="0"/>
                  <a:t>2</a:t>
                </a:r>
                <a:r>
                  <a:rPr lang="ja-JP" altLang="en-US" sz="2500" dirty="0"/>
                  <a:t>年間の物価の対前年比の平均は何倍でしょうか？</a:t>
                </a:r>
                <a:endParaRPr lang="en-US" altLang="ja-JP" sz="2500" dirty="0"/>
              </a:p>
              <a:p>
                <a:pPr marL="0" indent="0" algn="just">
                  <a:buNone/>
                </a:pPr>
                <a:r>
                  <a:rPr lang="ja-JP" altLang="en-US" sz="2500" dirty="0"/>
                  <a:t>　　   算術平均：（</a:t>
                </a:r>
                <a:r>
                  <a:rPr lang="en-US" altLang="ja-JP" sz="2500" dirty="0"/>
                  <a:t>2+8</a:t>
                </a:r>
                <a:r>
                  <a:rPr lang="ja-JP" altLang="en-US" sz="2500" dirty="0"/>
                  <a:t>）</a:t>
                </a:r>
                <a:r>
                  <a:rPr lang="en-US" altLang="ja-JP" sz="2500" dirty="0"/>
                  <a:t>÷2=5</a:t>
                </a:r>
                <a:r>
                  <a:rPr lang="ja-JP" altLang="en-US" sz="2500" dirty="0"/>
                  <a:t> </a:t>
                </a:r>
                <a:r>
                  <a:rPr lang="en-US" altLang="ja-JP" sz="2500" dirty="0"/>
                  <a:t>or </a:t>
                </a:r>
                <a:r>
                  <a:rPr lang="ja-JP" altLang="en-US" sz="2500" dirty="0"/>
                  <a:t>幾何平均：</a:t>
                </a:r>
                <a14:m>
                  <m:oMath xmlns:m="http://schemas.openxmlformats.org/officeDocument/2006/math">
                    <m:rad>
                      <m:radPr>
                        <m:degHide m:val="on"/>
                        <m:ctrlPr>
                          <a:rPr lang="ja-JP" altLang="en-US" sz="2500" i="1" smtClean="0">
                            <a:latin typeface="Cambria Math" panose="02040503050406030204" pitchFamily="18" charset="0"/>
                          </a:rPr>
                        </m:ctrlPr>
                      </m:radPr>
                      <m:deg/>
                      <m:e>
                        <m:r>
                          <a:rPr lang="en-US" altLang="ja-JP" sz="2500" b="0" i="1" smtClean="0">
                            <a:latin typeface="Cambria Math" panose="02040503050406030204" pitchFamily="18" charset="0"/>
                          </a:rPr>
                          <m:t>2</m:t>
                        </m:r>
                        <m:r>
                          <a:rPr lang="en-US" altLang="ja-JP" sz="2500" i="1">
                            <a:latin typeface="Cambria Math" panose="02040503050406030204" pitchFamily="18" charset="0"/>
                          </a:rPr>
                          <m:t>×</m:t>
                        </m:r>
                        <m:r>
                          <a:rPr lang="en-US" altLang="ja-JP" sz="2500" b="0" i="1" smtClean="0">
                            <a:latin typeface="Cambria Math" panose="02040503050406030204" pitchFamily="18" charset="0"/>
                          </a:rPr>
                          <m:t>8</m:t>
                        </m:r>
                      </m:e>
                    </m:rad>
                  </m:oMath>
                </a14:m>
                <a:r>
                  <a:rPr lang="en-US" altLang="ja-JP" sz="2500" dirty="0"/>
                  <a:t>=4</a:t>
                </a:r>
                <a:r>
                  <a:rPr lang="ja-JP" altLang="en-US" sz="2500" dirty="0"/>
                  <a:t>　　</a:t>
                </a:r>
                <a:endParaRPr lang="en-US" altLang="ja-JP" sz="2500" dirty="0"/>
              </a:p>
              <a:p>
                <a:pPr marL="0" indent="0" algn="just">
                  <a:buNone/>
                </a:pPr>
                <a:endParaRPr lang="en-US" altLang="ja-JP" sz="1000" dirty="0"/>
              </a:p>
              <a:p>
                <a:pPr marL="0" indent="0" algn="just">
                  <a:buNone/>
                </a:pPr>
                <a:r>
                  <a:rPr lang="ja-JP" altLang="en-US" sz="2500" dirty="0"/>
                  <a:t>答え：</a:t>
                </a:r>
                <a:r>
                  <a:rPr lang="en-US" altLang="ja-JP" sz="2300" dirty="0"/>
                  <a:t>2</a:t>
                </a:r>
                <a:r>
                  <a:rPr lang="ja-JP" altLang="en-US" sz="2300" dirty="0"/>
                  <a:t>年前に</a:t>
                </a:r>
                <a:r>
                  <a:rPr lang="en-US" altLang="ja-JP" sz="2300" dirty="0"/>
                  <a:t>100</a:t>
                </a:r>
                <a:r>
                  <a:rPr lang="ja-JP" altLang="en-US" sz="2300" dirty="0"/>
                  <a:t>円のものが昨年は</a:t>
                </a:r>
                <a:r>
                  <a:rPr lang="en-US" altLang="ja-JP" sz="2300" dirty="0"/>
                  <a:t>200</a:t>
                </a:r>
                <a:r>
                  <a:rPr lang="ja-JP" altLang="en-US" sz="2300" dirty="0"/>
                  <a:t>円になり，今年は</a:t>
                </a:r>
                <a:r>
                  <a:rPr lang="en-US" altLang="ja-JP" sz="2300" dirty="0"/>
                  <a:t>1600</a:t>
                </a:r>
                <a:r>
                  <a:rPr lang="ja-JP" altLang="en-US" sz="2300" dirty="0"/>
                  <a:t>円（</a:t>
                </a:r>
                <a:r>
                  <a:rPr lang="en-US" altLang="ja-JP" sz="2300" dirty="0"/>
                  <a:t>16</a:t>
                </a:r>
                <a:r>
                  <a:rPr lang="ja-JP" altLang="en-US" sz="2300" dirty="0"/>
                  <a:t>倍）になっています。算術平均を</a:t>
                </a:r>
                <a:r>
                  <a:rPr lang="en-US" altLang="ja-JP" sz="2300" dirty="0"/>
                  <a:t>2</a:t>
                </a:r>
                <a:r>
                  <a:rPr lang="ja-JP" altLang="en-US" sz="2300" dirty="0"/>
                  <a:t>回（</a:t>
                </a:r>
                <a:r>
                  <a:rPr lang="en-US" altLang="ja-JP" sz="2300" dirty="0"/>
                  <a:t>2</a:t>
                </a:r>
                <a:r>
                  <a:rPr lang="ja-JP" altLang="en-US" sz="2300" dirty="0"/>
                  <a:t>年分）掛けると</a:t>
                </a:r>
                <a:r>
                  <a:rPr lang="en-US" altLang="ja-JP" sz="2300" dirty="0"/>
                  <a:t>25</a:t>
                </a:r>
                <a:r>
                  <a:rPr lang="ja-JP" altLang="en-US" sz="2300" dirty="0"/>
                  <a:t>倍，幾何平均を</a:t>
                </a:r>
                <a:r>
                  <a:rPr lang="en-US" altLang="ja-JP" sz="2300" dirty="0"/>
                  <a:t>2</a:t>
                </a:r>
                <a:r>
                  <a:rPr lang="ja-JP" altLang="en-US" sz="2300" dirty="0"/>
                  <a:t>回だと</a:t>
                </a:r>
                <a:r>
                  <a:rPr lang="en-US" altLang="ja-JP" sz="2300" dirty="0"/>
                  <a:t>16</a:t>
                </a:r>
                <a:r>
                  <a:rPr lang="ja-JP" altLang="en-US" sz="2300" dirty="0"/>
                  <a:t>倍なので，後者の方が妥当でしょう。</a:t>
                </a:r>
              </a:p>
              <a:p>
                <a:pPr algn="just"/>
                <a:endParaRPr kumimoji="1" lang="en-US" altLang="ja-JP" dirty="0"/>
              </a:p>
              <a:p>
                <a:pPr marL="0" indent="0" algn="just">
                  <a:buNone/>
                </a:pPr>
                <a:r>
                  <a:rPr kumimoji="1" lang="ja-JP" altLang="en-US" dirty="0"/>
                  <a:t>　　</a:t>
                </a:r>
              </a:p>
            </p:txBody>
          </p:sp>
        </mc:Choice>
        <mc:Fallback xmlns="">
          <p:sp>
            <p:nvSpPr>
              <p:cNvPr id="3" name="コンテンツ プレースホルダー 2">
                <a:extLst>
                  <a:ext uri="{FF2B5EF4-FFF2-40B4-BE49-F238E27FC236}">
                    <a16:creationId xmlns:a16="http://schemas.microsoft.com/office/drawing/2014/main" id="{1CE4F987-4955-4790-92D8-A2317AAD4298}"/>
                  </a:ext>
                </a:extLst>
              </p:cNvPr>
              <p:cNvSpPr>
                <a:spLocks noGrp="1" noRot="1" noChangeAspect="1" noMove="1" noResize="1" noEditPoints="1" noAdjustHandles="1" noChangeArrowheads="1" noChangeShapeType="1" noTextEdit="1"/>
              </p:cNvSpPr>
              <p:nvPr>
                <p:ph idx="1"/>
              </p:nvPr>
            </p:nvSpPr>
            <p:spPr>
              <a:xfrm>
                <a:off x="685800" y="2057400"/>
                <a:ext cx="7918648" cy="4114800"/>
              </a:xfrm>
              <a:blipFill>
                <a:blip r:embed="rId2"/>
                <a:stretch>
                  <a:fillRect l="-1310" t="-1630" r="-3621" b="-1778"/>
                </a:stretch>
              </a:blipFill>
            </p:spPr>
            <p:txBody>
              <a:bodyPr/>
              <a:lstStyle/>
              <a:p>
                <a:r>
                  <a:rPr lang="ja-JP" altLang="en-US">
                    <a:noFill/>
                  </a:rPr>
                  <a:t> </a:t>
                </a:r>
              </a:p>
            </p:txBody>
          </p:sp>
        </mc:Fallback>
      </mc:AlternateContent>
      <p:sp>
        <p:nvSpPr>
          <p:cNvPr id="4" name="四角形: 角を丸くする 3">
            <a:extLst>
              <a:ext uri="{FF2B5EF4-FFF2-40B4-BE49-F238E27FC236}">
                <a16:creationId xmlns:a16="http://schemas.microsoft.com/office/drawing/2014/main" id="{CB766326-0DE5-48A1-AEC4-A30DFF076E44}"/>
              </a:ext>
            </a:extLst>
          </p:cNvPr>
          <p:cNvSpPr/>
          <p:nvPr/>
        </p:nvSpPr>
        <p:spPr>
          <a:xfrm>
            <a:off x="1439332" y="4319219"/>
            <a:ext cx="3132668" cy="432048"/>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81EC11DE-5915-4AAF-B683-B40E247E7307}"/>
              </a:ext>
            </a:extLst>
          </p:cNvPr>
          <p:cNvSpPr/>
          <p:nvPr/>
        </p:nvSpPr>
        <p:spPr>
          <a:xfrm>
            <a:off x="4932040" y="4319219"/>
            <a:ext cx="2808312" cy="432048"/>
          </a:xfrm>
          <a:prstGeom prst="roundRect">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2182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表 29">
            <a:extLst>
              <a:ext uri="{FF2B5EF4-FFF2-40B4-BE49-F238E27FC236}">
                <a16:creationId xmlns:a16="http://schemas.microsoft.com/office/drawing/2014/main" id="{F7F5CBC2-7F7A-4FB2-8FC1-243DCA94B0A1}"/>
              </a:ext>
            </a:extLst>
          </p:cNvPr>
          <p:cNvGraphicFramePr>
            <a:graphicFrameLocks noGrp="1"/>
          </p:cNvGraphicFramePr>
          <p:nvPr>
            <p:extLst>
              <p:ext uri="{D42A27DB-BD31-4B8C-83A1-F6EECF244321}">
                <p14:modId xmlns:p14="http://schemas.microsoft.com/office/powerpoint/2010/main" val="150716953"/>
              </p:ext>
            </p:extLst>
          </p:nvPr>
        </p:nvGraphicFramePr>
        <p:xfrm>
          <a:off x="2364912" y="1916832"/>
          <a:ext cx="987743" cy="4389120"/>
        </p:xfrm>
        <a:graphic>
          <a:graphicData uri="http://schemas.openxmlformats.org/drawingml/2006/table">
            <a:tbl>
              <a:tblPr firstRow="1" bandRow="1">
                <a:tableStyleId>{5C22544A-7EE6-4342-B048-85BDC9FD1C3A}</a:tableStyleId>
              </a:tblPr>
              <a:tblGrid>
                <a:gridCol w="987743">
                  <a:extLst>
                    <a:ext uri="{9D8B030D-6E8A-4147-A177-3AD203B41FA5}">
                      <a16:colId xmlns:a16="http://schemas.microsoft.com/office/drawing/2014/main" val="882597078"/>
                    </a:ext>
                  </a:extLst>
                </a:gridCol>
              </a:tblGrid>
              <a:tr h="494634">
                <a:tc>
                  <a:txBody>
                    <a:bodyPr/>
                    <a:lstStyle/>
                    <a:p>
                      <a:pPr algn="ctr"/>
                      <a:r>
                        <a:rPr kumimoji="1" lang="ja-JP" altLang="en-US" sz="1500" dirty="0"/>
                        <a:t>移動平均</a:t>
                      </a:r>
                      <a:endParaRPr kumimoji="1" lang="en-US" altLang="ja-JP" sz="1500" dirty="0"/>
                    </a:p>
                    <a:p>
                      <a:pPr algn="ctr"/>
                      <a:r>
                        <a:rPr kumimoji="1" lang="ja-JP" altLang="en-US" sz="1500" dirty="0"/>
                        <a:t>（</a:t>
                      </a:r>
                      <a:r>
                        <a:rPr kumimoji="1" lang="en-US" altLang="ja-JP" sz="1500" dirty="0"/>
                        <a:t>5</a:t>
                      </a:r>
                      <a:r>
                        <a:rPr kumimoji="1" lang="ja-JP" altLang="en-US" sz="1500" dirty="0"/>
                        <a:t>項）</a:t>
                      </a:r>
                    </a:p>
                  </a:txBody>
                  <a:tcPr anchor="ctr"/>
                </a:tc>
                <a:extLst>
                  <a:ext uri="{0D108BD9-81ED-4DB2-BD59-A6C34878D82A}">
                    <a16:rowId xmlns:a16="http://schemas.microsoft.com/office/drawing/2014/main" val="3376920262"/>
                  </a:ext>
                </a:extLst>
              </a:tr>
              <a:tr h="288537">
                <a:tc>
                  <a:txBody>
                    <a:bodyPr/>
                    <a:lstStyle/>
                    <a:p>
                      <a:pPr algn="ctr"/>
                      <a:endParaRPr kumimoji="1" lang="ja-JP" altLang="en-US" sz="1500" dirty="0"/>
                    </a:p>
                  </a:txBody>
                  <a:tcPr anchor="ctr"/>
                </a:tc>
                <a:extLst>
                  <a:ext uri="{0D108BD9-81ED-4DB2-BD59-A6C34878D82A}">
                    <a16:rowId xmlns:a16="http://schemas.microsoft.com/office/drawing/2014/main" val="3658119143"/>
                  </a:ext>
                </a:extLst>
              </a:tr>
              <a:tr h="288537">
                <a:tc>
                  <a:txBody>
                    <a:bodyPr/>
                    <a:lstStyle/>
                    <a:p>
                      <a:pPr algn="ctr"/>
                      <a:endParaRPr kumimoji="1" lang="ja-JP" altLang="en-US" sz="1500" dirty="0"/>
                    </a:p>
                  </a:txBody>
                  <a:tcPr anchor="ctr"/>
                </a:tc>
                <a:extLst>
                  <a:ext uri="{0D108BD9-81ED-4DB2-BD59-A6C34878D82A}">
                    <a16:rowId xmlns:a16="http://schemas.microsoft.com/office/drawing/2014/main" val="3344101246"/>
                  </a:ext>
                </a:extLst>
              </a:tr>
              <a:tr h="288537">
                <a:tc>
                  <a:txBody>
                    <a:bodyPr/>
                    <a:lstStyle/>
                    <a:p>
                      <a:pPr algn="ctr"/>
                      <a:r>
                        <a:rPr kumimoji="1" lang="en-US" altLang="ja-JP" sz="1500" dirty="0">
                          <a:solidFill>
                            <a:srgbClr val="FF0000"/>
                          </a:solidFill>
                        </a:rPr>
                        <a:t>4.51</a:t>
                      </a:r>
                      <a:endParaRPr kumimoji="1" lang="ja-JP" altLang="en-US" sz="1500" dirty="0">
                        <a:solidFill>
                          <a:srgbClr val="FF0000"/>
                        </a:solidFill>
                      </a:endParaRPr>
                    </a:p>
                  </a:txBody>
                  <a:tcPr anchor="ctr"/>
                </a:tc>
                <a:extLst>
                  <a:ext uri="{0D108BD9-81ED-4DB2-BD59-A6C34878D82A}">
                    <a16:rowId xmlns:a16="http://schemas.microsoft.com/office/drawing/2014/main" val="2292433762"/>
                  </a:ext>
                </a:extLst>
              </a:tr>
              <a:tr h="288537">
                <a:tc>
                  <a:txBody>
                    <a:bodyPr/>
                    <a:lstStyle/>
                    <a:p>
                      <a:pPr algn="ctr"/>
                      <a:r>
                        <a:rPr kumimoji="1" lang="en-US" altLang="ja-JP" sz="1500" dirty="0">
                          <a:solidFill>
                            <a:srgbClr val="00B0F0"/>
                          </a:solidFill>
                        </a:rPr>
                        <a:t>4.93</a:t>
                      </a:r>
                      <a:endParaRPr kumimoji="1" lang="ja-JP" altLang="en-US" sz="1500" dirty="0">
                        <a:solidFill>
                          <a:srgbClr val="00B0F0"/>
                        </a:solidFill>
                      </a:endParaRPr>
                    </a:p>
                  </a:txBody>
                  <a:tcPr anchor="ctr"/>
                </a:tc>
                <a:extLst>
                  <a:ext uri="{0D108BD9-81ED-4DB2-BD59-A6C34878D82A}">
                    <a16:rowId xmlns:a16="http://schemas.microsoft.com/office/drawing/2014/main" val="4222824745"/>
                  </a:ext>
                </a:extLst>
              </a:tr>
              <a:tr h="288537">
                <a:tc>
                  <a:txBody>
                    <a:bodyPr/>
                    <a:lstStyle/>
                    <a:p>
                      <a:pPr algn="ctr"/>
                      <a:r>
                        <a:rPr kumimoji="1" lang="en-US" altLang="ja-JP" sz="1500" dirty="0"/>
                        <a:t>5.68</a:t>
                      </a:r>
                      <a:endParaRPr kumimoji="1" lang="ja-JP" altLang="en-US" sz="1500" dirty="0"/>
                    </a:p>
                  </a:txBody>
                  <a:tcPr anchor="ctr"/>
                </a:tc>
                <a:extLst>
                  <a:ext uri="{0D108BD9-81ED-4DB2-BD59-A6C34878D82A}">
                    <a16:rowId xmlns:a16="http://schemas.microsoft.com/office/drawing/2014/main" val="3566548704"/>
                  </a:ext>
                </a:extLst>
              </a:tr>
              <a:tr h="288537">
                <a:tc>
                  <a:txBody>
                    <a:bodyPr/>
                    <a:lstStyle/>
                    <a:p>
                      <a:pPr algn="ctr"/>
                      <a:r>
                        <a:rPr kumimoji="1" lang="en-US" altLang="ja-JP" sz="1500" dirty="0"/>
                        <a:t>5.99</a:t>
                      </a:r>
                      <a:endParaRPr kumimoji="1" lang="ja-JP" altLang="en-US" sz="1500" dirty="0"/>
                    </a:p>
                  </a:txBody>
                  <a:tcPr anchor="ctr"/>
                </a:tc>
                <a:extLst>
                  <a:ext uri="{0D108BD9-81ED-4DB2-BD59-A6C34878D82A}">
                    <a16:rowId xmlns:a16="http://schemas.microsoft.com/office/drawing/2014/main" val="1328209575"/>
                  </a:ext>
                </a:extLst>
              </a:tr>
              <a:tr h="288537">
                <a:tc>
                  <a:txBody>
                    <a:bodyPr/>
                    <a:lstStyle/>
                    <a:p>
                      <a:pPr algn="ctr"/>
                      <a:r>
                        <a:rPr kumimoji="1" lang="en-US" altLang="ja-JP" sz="1500" dirty="0"/>
                        <a:t>…</a:t>
                      </a:r>
                      <a:endParaRPr kumimoji="1" lang="ja-JP" altLang="en-US" sz="1500" dirty="0"/>
                    </a:p>
                  </a:txBody>
                  <a:tcPr anchor="ctr"/>
                </a:tc>
                <a:extLst>
                  <a:ext uri="{0D108BD9-81ED-4DB2-BD59-A6C34878D82A}">
                    <a16:rowId xmlns:a16="http://schemas.microsoft.com/office/drawing/2014/main" val="3349434979"/>
                  </a:ext>
                </a:extLst>
              </a:tr>
              <a:tr h="288537">
                <a:tc>
                  <a:txBody>
                    <a:bodyPr/>
                    <a:lstStyle/>
                    <a:p>
                      <a:pPr algn="ctr"/>
                      <a:r>
                        <a:rPr kumimoji="1" lang="en-US" altLang="ja-JP" sz="1500" dirty="0"/>
                        <a:t>5.73</a:t>
                      </a:r>
                      <a:endParaRPr kumimoji="1" lang="ja-JP" altLang="en-US" sz="1500" dirty="0"/>
                    </a:p>
                  </a:txBody>
                  <a:tcPr anchor="ctr"/>
                </a:tc>
                <a:extLst>
                  <a:ext uri="{0D108BD9-81ED-4DB2-BD59-A6C34878D82A}">
                    <a16:rowId xmlns:a16="http://schemas.microsoft.com/office/drawing/2014/main" val="2459625350"/>
                  </a:ext>
                </a:extLst>
              </a:tr>
              <a:tr h="288537">
                <a:tc>
                  <a:txBody>
                    <a:bodyPr/>
                    <a:lstStyle/>
                    <a:p>
                      <a:pPr algn="ctr"/>
                      <a:r>
                        <a:rPr kumimoji="1" lang="en-US" altLang="ja-JP" sz="1500" dirty="0"/>
                        <a:t>6.14</a:t>
                      </a:r>
                      <a:endParaRPr kumimoji="1" lang="ja-JP" altLang="en-US" sz="1500" dirty="0"/>
                    </a:p>
                  </a:txBody>
                  <a:tcPr anchor="ctr"/>
                </a:tc>
                <a:extLst>
                  <a:ext uri="{0D108BD9-81ED-4DB2-BD59-A6C34878D82A}">
                    <a16:rowId xmlns:a16="http://schemas.microsoft.com/office/drawing/2014/main" val="2849980328"/>
                  </a:ext>
                </a:extLst>
              </a:tr>
              <a:tr h="288537">
                <a:tc>
                  <a:txBody>
                    <a:bodyPr/>
                    <a:lstStyle/>
                    <a:p>
                      <a:pPr algn="ctr"/>
                      <a:r>
                        <a:rPr kumimoji="1" lang="en-US" altLang="ja-JP" sz="1500" dirty="0"/>
                        <a:t>6.83</a:t>
                      </a:r>
                      <a:endParaRPr kumimoji="1" lang="ja-JP" altLang="en-US" sz="1500" dirty="0"/>
                    </a:p>
                  </a:txBody>
                  <a:tcPr anchor="ctr"/>
                </a:tc>
                <a:extLst>
                  <a:ext uri="{0D108BD9-81ED-4DB2-BD59-A6C34878D82A}">
                    <a16:rowId xmlns:a16="http://schemas.microsoft.com/office/drawing/2014/main" val="4282791216"/>
                  </a:ext>
                </a:extLst>
              </a:tr>
              <a:tr h="288537">
                <a:tc>
                  <a:txBody>
                    <a:bodyPr/>
                    <a:lstStyle/>
                    <a:p>
                      <a:pPr algn="ctr"/>
                      <a:endParaRPr kumimoji="1" lang="ja-JP" altLang="en-US" sz="1500" dirty="0"/>
                    </a:p>
                  </a:txBody>
                  <a:tcPr anchor="ctr"/>
                </a:tc>
                <a:extLst>
                  <a:ext uri="{0D108BD9-81ED-4DB2-BD59-A6C34878D82A}">
                    <a16:rowId xmlns:a16="http://schemas.microsoft.com/office/drawing/2014/main" val="1404911716"/>
                  </a:ext>
                </a:extLst>
              </a:tr>
              <a:tr h="288537">
                <a:tc>
                  <a:txBody>
                    <a:bodyPr/>
                    <a:lstStyle/>
                    <a:p>
                      <a:pPr algn="ctr"/>
                      <a:endParaRPr kumimoji="1" lang="ja-JP" altLang="en-US" sz="1500" dirty="0"/>
                    </a:p>
                  </a:txBody>
                  <a:tcPr anchor="ctr"/>
                </a:tc>
                <a:extLst>
                  <a:ext uri="{0D108BD9-81ED-4DB2-BD59-A6C34878D82A}">
                    <a16:rowId xmlns:a16="http://schemas.microsoft.com/office/drawing/2014/main" val="3765454971"/>
                  </a:ext>
                </a:extLst>
              </a:tr>
            </a:tbl>
          </a:graphicData>
        </a:graphic>
      </p:graphicFrame>
      <p:sp>
        <p:nvSpPr>
          <p:cNvPr id="2" name="タイトル 1">
            <a:extLst>
              <a:ext uri="{FF2B5EF4-FFF2-40B4-BE49-F238E27FC236}">
                <a16:creationId xmlns:a16="http://schemas.microsoft.com/office/drawing/2014/main" id="{DD0B03CD-9278-4C35-8C53-0284439CDF7E}"/>
              </a:ext>
            </a:extLst>
          </p:cNvPr>
          <p:cNvSpPr>
            <a:spLocks noGrp="1"/>
          </p:cNvSpPr>
          <p:nvPr>
            <p:ph type="title"/>
          </p:nvPr>
        </p:nvSpPr>
        <p:spPr/>
        <p:txBody>
          <a:bodyPr/>
          <a:lstStyle/>
          <a:p>
            <a:r>
              <a:rPr kumimoji="1" lang="ja-JP" altLang="en-US" sz="4000" dirty="0"/>
              <a:t>移動平均</a:t>
            </a:r>
            <a:br>
              <a:rPr kumimoji="1" lang="en-US" altLang="ja-JP" dirty="0"/>
            </a:br>
            <a:r>
              <a:rPr kumimoji="1" lang="ja-JP" altLang="en-US" sz="3000" dirty="0"/>
              <a:t>（変動を抑えて傾向を見る）</a:t>
            </a:r>
          </a:p>
        </p:txBody>
      </p:sp>
      <p:graphicFrame>
        <p:nvGraphicFramePr>
          <p:cNvPr id="6" name="コンテンツ プレースホルダー 5">
            <a:extLst>
              <a:ext uri="{FF2B5EF4-FFF2-40B4-BE49-F238E27FC236}">
                <a16:creationId xmlns:a16="http://schemas.microsoft.com/office/drawing/2014/main" id="{3E29A920-0F5D-4F68-8C39-AE016519983B}"/>
              </a:ext>
            </a:extLst>
          </p:cNvPr>
          <p:cNvGraphicFramePr>
            <a:graphicFrameLocks noGrp="1"/>
          </p:cNvGraphicFramePr>
          <p:nvPr>
            <p:ph idx="1"/>
            <p:extLst>
              <p:ext uri="{D42A27DB-BD31-4B8C-83A1-F6EECF244321}">
                <p14:modId xmlns:p14="http://schemas.microsoft.com/office/powerpoint/2010/main" val="169568263"/>
              </p:ext>
            </p:extLst>
          </p:nvPr>
        </p:nvGraphicFramePr>
        <p:xfrm>
          <a:off x="4984124" y="1743728"/>
          <a:ext cx="3742185" cy="36724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表 7">
            <a:extLst>
              <a:ext uri="{FF2B5EF4-FFF2-40B4-BE49-F238E27FC236}">
                <a16:creationId xmlns:a16="http://schemas.microsoft.com/office/drawing/2014/main" id="{02F49BE3-ADE5-4DA1-8FB3-F52291C661A5}"/>
              </a:ext>
            </a:extLst>
          </p:cNvPr>
          <p:cNvGraphicFramePr>
            <a:graphicFrameLocks noGrp="1"/>
          </p:cNvGraphicFramePr>
          <p:nvPr>
            <p:extLst>
              <p:ext uri="{D42A27DB-BD31-4B8C-83A1-F6EECF244321}">
                <p14:modId xmlns:p14="http://schemas.microsoft.com/office/powerpoint/2010/main" val="3499830465"/>
              </p:ext>
            </p:extLst>
          </p:nvPr>
        </p:nvGraphicFramePr>
        <p:xfrm>
          <a:off x="755576" y="1916832"/>
          <a:ext cx="1600836" cy="4389120"/>
        </p:xfrm>
        <a:graphic>
          <a:graphicData uri="http://schemas.openxmlformats.org/drawingml/2006/table">
            <a:tbl>
              <a:tblPr firstRow="1" firstCol="1" bandRow="1">
                <a:tableStyleId>{5C22544A-7EE6-4342-B048-85BDC9FD1C3A}</a:tableStyleId>
              </a:tblPr>
              <a:tblGrid>
                <a:gridCol w="613093">
                  <a:extLst>
                    <a:ext uri="{9D8B030D-6E8A-4147-A177-3AD203B41FA5}">
                      <a16:colId xmlns:a16="http://schemas.microsoft.com/office/drawing/2014/main" val="2497436049"/>
                    </a:ext>
                  </a:extLst>
                </a:gridCol>
                <a:gridCol w="987743">
                  <a:extLst>
                    <a:ext uri="{9D8B030D-6E8A-4147-A177-3AD203B41FA5}">
                      <a16:colId xmlns:a16="http://schemas.microsoft.com/office/drawing/2014/main" val="2296521786"/>
                    </a:ext>
                  </a:extLst>
                </a:gridCol>
              </a:tblGrid>
              <a:tr h="494634">
                <a:tc>
                  <a:txBody>
                    <a:bodyPr/>
                    <a:lstStyle/>
                    <a:p>
                      <a:pPr algn="ctr"/>
                      <a:endParaRPr kumimoji="1" lang="ja-JP" altLang="en-US" sz="1500" dirty="0"/>
                    </a:p>
                  </a:txBody>
                  <a:tcPr anchor="ctr"/>
                </a:tc>
                <a:tc>
                  <a:txBody>
                    <a:bodyPr/>
                    <a:lstStyle/>
                    <a:p>
                      <a:pPr algn="ctr"/>
                      <a:r>
                        <a:rPr kumimoji="1" lang="ja-JP" altLang="en-US" sz="1500" dirty="0"/>
                        <a:t>大豆価格（シカゴ）</a:t>
                      </a:r>
                    </a:p>
                  </a:txBody>
                  <a:tcPr anchor="ctr"/>
                </a:tc>
                <a:extLst>
                  <a:ext uri="{0D108BD9-81ED-4DB2-BD59-A6C34878D82A}">
                    <a16:rowId xmlns:a16="http://schemas.microsoft.com/office/drawing/2014/main" val="3376920262"/>
                  </a:ext>
                </a:extLst>
              </a:tr>
              <a:tr h="288537">
                <a:tc>
                  <a:txBody>
                    <a:bodyPr/>
                    <a:lstStyle/>
                    <a:p>
                      <a:pPr algn="ctr"/>
                      <a:r>
                        <a:rPr kumimoji="1" lang="en-US" altLang="ja-JP" sz="1500" dirty="0"/>
                        <a:t>1970</a:t>
                      </a:r>
                    </a:p>
                  </a:txBody>
                  <a:tcPr anchor="ctr"/>
                </a:tc>
                <a:tc>
                  <a:txBody>
                    <a:bodyPr/>
                    <a:lstStyle/>
                    <a:p>
                      <a:pPr algn="ctr"/>
                      <a:r>
                        <a:rPr kumimoji="1" lang="en-US" altLang="ja-JP" sz="1500" dirty="0">
                          <a:solidFill>
                            <a:schemeClr val="tx1"/>
                          </a:solidFill>
                        </a:rPr>
                        <a:t>2.85</a:t>
                      </a:r>
                      <a:endParaRPr kumimoji="1" lang="ja-JP" altLang="en-US" sz="1500" dirty="0">
                        <a:solidFill>
                          <a:schemeClr val="tx1"/>
                        </a:solidFill>
                      </a:endParaRPr>
                    </a:p>
                  </a:txBody>
                  <a:tcPr anchor="ctr"/>
                </a:tc>
                <a:extLst>
                  <a:ext uri="{0D108BD9-81ED-4DB2-BD59-A6C34878D82A}">
                    <a16:rowId xmlns:a16="http://schemas.microsoft.com/office/drawing/2014/main" val="3658119143"/>
                  </a:ext>
                </a:extLst>
              </a:tr>
              <a:tr h="288537">
                <a:tc>
                  <a:txBody>
                    <a:bodyPr/>
                    <a:lstStyle/>
                    <a:p>
                      <a:pPr algn="ctr"/>
                      <a:r>
                        <a:rPr kumimoji="1" lang="en-US" altLang="ja-JP" sz="1500" dirty="0"/>
                        <a:t>1971</a:t>
                      </a:r>
                      <a:endParaRPr kumimoji="1" lang="ja-JP" altLang="en-US" sz="1500" dirty="0"/>
                    </a:p>
                  </a:txBody>
                  <a:tcPr anchor="ctr"/>
                </a:tc>
                <a:tc>
                  <a:txBody>
                    <a:bodyPr/>
                    <a:lstStyle/>
                    <a:p>
                      <a:pPr algn="ctr"/>
                      <a:r>
                        <a:rPr kumimoji="1" lang="en-US" altLang="ja-JP" sz="1500" dirty="0">
                          <a:solidFill>
                            <a:schemeClr val="tx1"/>
                          </a:solidFill>
                        </a:rPr>
                        <a:t>3.03</a:t>
                      </a:r>
                      <a:endParaRPr kumimoji="1" lang="ja-JP" altLang="en-US" sz="1500" dirty="0">
                        <a:solidFill>
                          <a:schemeClr val="tx1"/>
                        </a:solidFill>
                      </a:endParaRPr>
                    </a:p>
                  </a:txBody>
                  <a:tcPr anchor="ctr"/>
                </a:tc>
                <a:extLst>
                  <a:ext uri="{0D108BD9-81ED-4DB2-BD59-A6C34878D82A}">
                    <a16:rowId xmlns:a16="http://schemas.microsoft.com/office/drawing/2014/main" val="3344101246"/>
                  </a:ext>
                </a:extLst>
              </a:tr>
              <a:tr h="288537">
                <a:tc>
                  <a:txBody>
                    <a:bodyPr/>
                    <a:lstStyle/>
                    <a:p>
                      <a:pPr algn="ctr"/>
                      <a:r>
                        <a:rPr kumimoji="1" lang="en-US" altLang="ja-JP" sz="1500" dirty="0"/>
                        <a:t>1972</a:t>
                      </a:r>
                      <a:endParaRPr kumimoji="1" lang="ja-JP" altLang="en-US" sz="1500" dirty="0"/>
                    </a:p>
                  </a:txBody>
                  <a:tcPr anchor="ctr"/>
                </a:tc>
                <a:tc>
                  <a:txBody>
                    <a:bodyPr/>
                    <a:lstStyle/>
                    <a:p>
                      <a:pPr algn="ctr"/>
                      <a:r>
                        <a:rPr kumimoji="1" lang="en-US" altLang="ja-JP" sz="1500" dirty="0">
                          <a:solidFill>
                            <a:schemeClr val="tx1"/>
                          </a:solidFill>
                        </a:rPr>
                        <a:t>4.37</a:t>
                      </a:r>
                      <a:endParaRPr kumimoji="1" lang="ja-JP" altLang="en-US" sz="1500" dirty="0">
                        <a:solidFill>
                          <a:schemeClr val="tx1"/>
                        </a:solidFill>
                      </a:endParaRPr>
                    </a:p>
                  </a:txBody>
                  <a:tcPr anchor="ctr"/>
                </a:tc>
                <a:extLst>
                  <a:ext uri="{0D108BD9-81ED-4DB2-BD59-A6C34878D82A}">
                    <a16:rowId xmlns:a16="http://schemas.microsoft.com/office/drawing/2014/main" val="2292433762"/>
                  </a:ext>
                </a:extLst>
              </a:tr>
              <a:tr h="288537">
                <a:tc>
                  <a:txBody>
                    <a:bodyPr/>
                    <a:lstStyle/>
                    <a:p>
                      <a:pPr algn="ctr"/>
                      <a:r>
                        <a:rPr kumimoji="1" lang="en-US" altLang="ja-JP" sz="1500" dirty="0"/>
                        <a:t>1973</a:t>
                      </a:r>
                      <a:endParaRPr kumimoji="1" lang="ja-JP" altLang="en-US" sz="1500" dirty="0"/>
                    </a:p>
                  </a:txBody>
                  <a:tcPr anchor="ctr"/>
                </a:tc>
                <a:tc>
                  <a:txBody>
                    <a:bodyPr/>
                    <a:lstStyle/>
                    <a:p>
                      <a:pPr algn="ctr"/>
                      <a:r>
                        <a:rPr kumimoji="1" lang="en-US" altLang="ja-JP" sz="1500" dirty="0">
                          <a:solidFill>
                            <a:schemeClr val="tx1"/>
                          </a:solidFill>
                        </a:rPr>
                        <a:t>5.68</a:t>
                      </a:r>
                      <a:endParaRPr kumimoji="1" lang="ja-JP" altLang="en-US" sz="1500" dirty="0">
                        <a:solidFill>
                          <a:schemeClr val="tx1"/>
                        </a:solidFill>
                      </a:endParaRPr>
                    </a:p>
                  </a:txBody>
                  <a:tcPr anchor="ctr"/>
                </a:tc>
                <a:extLst>
                  <a:ext uri="{0D108BD9-81ED-4DB2-BD59-A6C34878D82A}">
                    <a16:rowId xmlns:a16="http://schemas.microsoft.com/office/drawing/2014/main" val="4222824745"/>
                  </a:ext>
                </a:extLst>
              </a:tr>
              <a:tr h="288537">
                <a:tc>
                  <a:txBody>
                    <a:bodyPr/>
                    <a:lstStyle/>
                    <a:p>
                      <a:pPr algn="ctr"/>
                      <a:r>
                        <a:rPr kumimoji="1" lang="en-US" altLang="ja-JP" sz="1500" dirty="0"/>
                        <a:t>1974</a:t>
                      </a:r>
                      <a:endParaRPr kumimoji="1" lang="ja-JP" altLang="en-US" sz="1500" dirty="0"/>
                    </a:p>
                  </a:txBody>
                  <a:tcPr anchor="ctr"/>
                </a:tc>
                <a:tc>
                  <a:txBody>
                    <a:bodyPr/>
                    <a:lstStyle/>
                    <a:p>
                      <a:pPr algn="ctr"/>
                      <a:r>
                        <a:rPr kumimoji="1" lang="en-US" altLang="ja-JP" sz="1500" dirty="0">
                          <a:solidFill>
                            <a:schemeClr val="tx1"/>
                          </a:solidFill>
                        </a:rPr>
                        <a:t>6.64</a:t>
                      </a:r>
                      <a:endParaRPr kumimoji="1" lang="ja-JP" altLang="en-US" sz="1500" dirty="0">
                        <a:solidFill>
                          <a:schemeClr val="tx1"/>
                        </a:solidFill>
                      </a:endParaRPr>
                    </a:p>
                  </a:txBody>
                  <a:tcPr anchor="ctr"/>
                </a:tc>
                <a:extLst>
                  <a:ext uri="{0D108BD9-81ED-4DB2-BD59-A6C34878D82A}">
                    <a16:rowId xmlns:a16="http://schemas.microsoft.com/office/drawing/2014/main" val="3566548704"/>
                  </a:ext>
                </a:extLst>
              </a:tr>
              <a:tr h="288537">
                <a:tc>
                  <a:txBody>
                    <a:bodyPr/>
                    <a:lstStyle/>
                    <a:p>
                      <a:pPr algn="ctr"/>
                      <a:r>
                        <a:rPr kumimoji="1" lang="en-US" altLang="ja-JP" sz="1500" dirty="0"/>
                        <a:t>1975</a:t>
                      </a:r>
                      <a:endParaRPr kumimoji="1" lang="ja-JP" altLang="en-US" sz="1500" dirty="0"/>
                    </a:p>
                  </a:txBody>
                  <a:tcPr anchor="ctr"/>
                </a:tc>
                <a:tc>
                  <a:txBody>
                    <a:bodyPr/>
                    <a:lstStyle/>
                    <a:p>
                      <a:pPr algn="ctr"/>
                      <a:r>
                        <a:rPr kumimoji="1" lang="en-US" altLang="ja-JP" sz="1500" dirty="0">
                          <a:solidFill>
                            <a:schemeClr val="tx1"/>
                          </a:solidFill>
                        </a:rPr>
                        <a:t>4.92</a:t>
                      </a:r>
                      <a:endParaRPr kumimoji="1" lang="ja-JP" altLang="en-US" sz="1500" dirty="0">
                        <a:solidFill>
                          <a:schemeClr val="tx1"/>
                        </a:solidFill>
                      </a:endParaRPr>
                    </a:p>
                  </a:txBody>
                  <a:tcPr anchor="ctr"/>
                </a:tc>
                <a:extLst>
                  <a:ext uri="{0D108BD9-81ED-4DB2-BD59-A6C34878D82A}">
                    <a16:rowId xmlns:a16="http://schemas.microsoft.com/office/drawing/2014/main" val="1328209575"/>
                  </a:ext>
                </a:extLst>
              </a:tr>
              <a:tr h="288537">
                <a:tc>
                  <a:txBody>
                    <a:bodyPr/>
                    <a:lstStyle/>
                    <a:p>
                      <a:pPr algn="ctr"/>
                      <a:r>
                        <a:rPr kumimoji="1" lang="en-US" altLang="ja-JP" sz="1500" dirty="0"/>
                        <a:t>…</a:t>
                      </a:r>
                      <a:endParaRPr kumimoji="1" lang="ja-JP" altLang="en-US" sz="1500" dirty="0"/>
                    </a:p>
                  </a:txBody>
                  <a:tcPr anchor="ctr"/>
                </a:tc>
                <a:tc>
                  <a:txBody>
                    <a:bodyPr/>
                    <a:lstStyle/>
                    <a:p>
                      <a:pPr algn="ctr"/>
                      <a:r>
                        <a:rPr kumimoji="1" lang="en-US" altLang="ja-JP" sz="1500" dirty="0">
                          <a:solidFill>
                            <a:schemeClr val="tx1"/>
                          </a:solidFill>
                        </a:rPr>
                        <a:t>…</a:t>
                      </a:r>
                      <a:endParaRPr kumimoji="1" lang="ja-JP" altLang="en-US" sz="1500" dirty="0">
                        <a:solidFill>
                          <a:schemeClr val="tx1"/>
                        </a:solidFill>
                      </a:endParaRPr>
                    </a:p>
                  </a:txBody>
                  <a:tcPr anchor="ctr"/>
                </a:tc>
                <a:extLst>
                  <a:ext uri="{0D108BD9-81ED-4DB2-BD59-A6C34878D82A}">
                    <a16:rowId xmlns:a16="http://schemas.microsoft.com/office/drawing/2014/main" val="3349434979"/>
                  </a:ext>
                </a:extLst>
              </a:tr>
              <a:tr h="288537">
                <a:tc>
                  <a:txBody>
                    <a:bodyPr/>
                    <a:lstStyle/>
                    <a:p>
                      <a:pPr algn="ctr"/>
                      <a:r>
                        <a:rPr kumimoji="1" lang="en-US" altLang="ja-JP" sz="1500" dirty="0"/>
                        <a:t>2003</a:t>
                      </a:r>
                      <a:endParaRPr kumimoji="1" lang="ja-JP" altLang="en-US" sz="1500" dirty="0"/>
                    </a:p>
                  </a:txBody>
                  <a:tcPr anchor="ctr"/>
                </a:tc>
                <a:tc>
                  <a:txBody>
                    <a:bodyPr/>
                    <a:lstStyle/>
                    <a:p>
                      <a:pPr algn="ctr"/>
                      <a:r>
                        <a:rPr kumimoji="1" lang="en-US" altLang="ja-JP" sz="1500" dirty="0"/>
                        <a:t>7.34</a:t>
                      </a:r>
                      <a:endParaRPr kumimoji="1" lang="ja-JP" altLang="en-US" sz="1500" dirty="0"/>
                    </a:p>
                  </a:txBody>
                  <a:tcPr anchor="ctr"/>
                </a:tc>
                <a:extLst>
                  <a:ext uri="{0D108BD9-81ED-4DB2-BD59-A6C34878D82A}">
                    <a16:rowId xmlns:a16="http://schemas.microsoft.com/office/drawing/2014/main" val="2459625350"/>
                  </a:ext>
                </a:extLst>
              </a:tr>
              <a:tr h="288537">
                <a:tc>
                  <a:txBody>
                    <a:bodyPr/>
                    <a:lstStyle/>
                    <a:p>
                      <a:pPr algn="ctr"/>
                      <a:r>
                        <a:rPr kumimoji="1" lang="en-US" altLang="ja-JP" sz="1500" dirty="0"/>
                        <a:t>2004</a:t>
                      </a:r>
                      <a:endParaRPr kumimoji="1" lang="ja-JP" altLang="en-US" sz="1500" dirty="0"/>
                    </a:p>
                  </a:txBody>
                  <a:tcPr anchor="ctr"/>
                </a:tc>
                <a:tc>
                  <a:txBody>
                    <a:bodyPr/>
                    <a:lstStyle/>
                    <a:p>
                      <a:pPr algn="ctr"/>
                      <a:r>
                        <a:rPr kumimoji="1" lang="en-US" altLang="ja-JP" sz="1500" dirty="0"/>
                        <a:t>5.74</a:t>
                      </a:r>
                      <a:endParaRPr kumimoji="1" lang="ja-JP" altLang="en-US" sz="1500" dirty="0"/>
                    </a:p>
                  </a:txBody>
                  <a:tcPr anchor="ctr"/>
                </a:tc>
                <a:extLst>
                  <a:ext uri="{0D108BD9-81ED-4DB2-BD59-A6C34878D82A}">
                    <a16:rowId xmlns:a16="http://schemas.microsoft.com/office/drawing/2014/main" val="2849980328"/>
                  </a:ext>
                </a:extLst>
              </a:tr>
              <a:tr h="288537">
                <a:tc>
                  <a:txBody>
                    <a:bodyPr/>
                    <a:lstStyle/>
                    <a:p>
                      <a:pPr algn="ctr"/>
                      <a:r>
                        <a:rPr kumimoji="1" lang="en-US" altLang="ja-JP" sz="1500" dirty="0"/>
                        <a:t>2005</a:t>
                      </a:r>
                      <a:endParaRPr kumimoji="1" lang="ja-JP" altLang="en-US" sz="1500" dirty="0"/>
                    </a:p>
                  </a:txBody>
                  <a:tcPr anchor="ctr"/>
                </a:tc>
                <a:tc>
                  <a:txBody>
                    <a:bodyPr/>
                    <a:lstStyle/>
                    <a:p>
                      <a:pPr algn="ctr"/>
                      <a:r>
                        <a:rPr kumimoji="1" lang="en-US" altLang="ja-JP" sz="1500" dirty="0"/>
                        <a:t>5.66</a:t>
                      </a:r>
                      <a:endParaRPr kumimoji="1" lang="ja-JP" altLang="en-US" sz="1500" dirty="0"/>
                    </a:p>
                  </a:txBody>
                  <a:tcPr anchor="ctr"/>
                </a:tc>
                <a:extLst>
                  <a:ext uri="{0D108BD9-81ED-4DB2-BD59-A6C34878D82A}">
                    <a16:rowId xmlns:a16="http://schemas.microsoft.com/office/drawing/2014/main" val="4282791216"/>
                  </a:ext>
                </a:extLst>
              </a:tr>
              <a:tr h="288537">
                <a:tc>
                  <a:txBody>
                    <a:bodyPr/>
                    <a:lstStyle/>
                    <a:p>
                      <a:pPr algn="ctr"/>
                      <a:r>
                        <a:rPr kumimoji="1" lang="en-US" altLang="ja-JP" sz="1500" dirty="0"/>
                        <a:t>2006</a:t>
                      </a:r>
                      <a:endParaRPr kumimoji="1" lang="ja-JP" altLang="en-US" sz="1500" dirty="0"/>
                    </a:p>
                  </a:txBody>
                  <a:tcPr anchor="ctr"/>
                </a:tc>
                <a:tc>
                  <a:txBody>
                    <a:bodyPr/>
                    <a:lstStyle/>
                    <a:p>
                      <a:pPr algn="ctr"/>
                      <a:r>
                        <a:rPr kumimoji="1" lang="en-US" altLang="ja-JP" sz="1500" dirty="0"/>
                        <a:t>6.43</a:t>
                      </a:r>
                      <a:endParaRPr kumimoji="1" lang="ja-JP" altLang="en-US" sz="1500" dirty="0"/>
                    </a:p>
                  </a:txBody>
                  <a:tcPr anchor="ctr"/>
                </a:tc>
                <a:extLst>
                  <a:ext uri="{0D108BD9-81ED-4DB2-BD59-A6C34878D82A}">
                    <a16:rowId xmlns:a16="http://schemas.microsoft.com/office/drawing/2014/main" val="1404911716"/>
                  </a:ext>
                </a:extLst>
              </a:tr>
              <a:tr h="288537">
                <a:tc>
                  <a:txBody>
                    <a:bodyPr/>
                    <a:lstStyle/>
                    <a:p>
                      <a:pPr algn="ctr"/>
                      <a:r>
                        <a:rPr kumimoji="1" lang="en-US" altLang="ja-JP" sz="1500" dirty="0"/>
                        <a:t>2007</a:t>
                      </a:r>
                      <a:endParaRPr kumimoji="1" lang="ja-JP" altLang="en-US" sz="1500" dirty="0"/>
                    </a:p>
                  </a:txBody>
                  <a:tcPr anchor="ctr"/>
                </a:tc>
                <a:tc>
                  <a:txBody>
                    <a:bodyPr/>
                    <a:lstStyle/>
                    <a:p>
                      <a:pPr algn="ctr"/>
                      <a:r>
                        <a:rPr kumimoji="1" lang="en-US" altLang="ja-JP" sz="1500" dirty="0"/>
                        <a:t>9.00</a:t>
                      </a:r>
                      <a:endParaRPr kumimoji="1" lang="ja-JP" altLang="en-US" sz="1500" dirty="0"/>
                    </a:p>
                  </a:txBody>
                  <a:tcPr anchor="ctr"/>
                </a:tc>
                <a:extLst>
                  <a:ext uri="{0D108BD9-81ED-4DB2-BD59-A6C34878D82A}">
                    <a16:rowId xmlns:a16="http://schemas.microsoft.com/office/drawing/2014/main" val="3765454971"/>
                  </a:ext>
                </a:extLst>
              </a:tr>
            </a:tbl>
          </a:graphicData>
        </a:graphic>
      </p:graphicFrame>
      <p:sp>
        <p:nvSpPr>
          <p:cNvPr id="11" name="テキスト ボックス 10">
            <a:extLst>
              <a:ext uri="{FF2B5EF4-FFF2-40B4-BE49-F238E27FC236}">
                <a16:creationId xmlns:a16="http://schemas.microsoft.com/office/drawing/2014/main" id="{5EE39521-D2B5-422B-A722-AFDE1A3E7189}"/>
              </a:ext>
            </a:extLst>
          </p:cNvPr>
          <p:cNvSpPr txBox="1"/>
          <p:nvPr/>
        </p:nvSpPr>
        <p:spPr>
          <a:xfrm>
            <a:off x="3465700" y="2924944"/>
            <a:ext cx="1387726" cy="553998"/>
          </a:xfrm>
          <a:prstGeom prst="rect">
            <a:avLst/>
          </a:prstGeom>
          <a:noFill/>
        </p:spPr>
        <p:txBody>
          <a:bodyPr wrap="square" rtlCol="0">
            <a:spAutoFit/>
          </a:bodyPr>
          <a:lstStyle/>
          <a:p>
            <a:pPr algn="l"/>
            <a:r>
              <a:rPr kumimoji="1" lang="en-US" altLang="ja-JP" sz="15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1970</a:t>
            </a:r>
            <a:r>
              <a:rPr kumimoji="1" lang="ja-JP" altLang="en-US" sz="15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5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1974</a:t>
            </a:r>
            <a:r>
              <a:rPr kumimoji="1" lang="ja-JP" altLang="en-US" sz="15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の</a:t>
            </a:r>
            <a:r>
              <a:rPr kumimoji="1" lang="en-US" altLang="ja-JP" sz="15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5</a:t>
            </a:r>
            <a:r>
              <a:rPr kumimoji="1" lang="ja-JP" altLang="en-US" sz="15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年間</a:t>
            </a:r>
            <a:r>
              <a:rPr kumimoji="1" lang="en-US" altLang="ja-JP" sz="1500" baseline="300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5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の平均</a:t>
            </a:r>
          </a:p>
        </p:txBody>
      </p:sp>
      <p:cxnSp>
        <p:nvCxnSpPr>
          <p:cNvPr id="13" name="直線矢印コネクタ 12">
            <a:extLst>
              <a:ext uri="{FF2B5EF4-FFF2-40B4-BE49-F238E27FC236}">
                <a16:creationId xmlns:a16="http://schemas.microsoft.com/office/drawing/2014/main" id="{4D7010D8-80F5-4C59-A90A-0AE7F1BBB358}"/>
              </a:ext>
            </a:extLst>
          </p:cNvPr>
          <p:cNvCxnSpPr/>
          <p:nvPr/>
        </p:nvCxnSpPr>
        <p:spPr>
          <a:xfrm flipH="1">
            <a:off x="3141450" y="3284725"/>
            <a:ext cx="360040"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BBC934A-29D5-45A5-AD5B-DB5CEEEB3610}"/>
              </a:ext>
            </a:extLst>
          </p:cNvPr>
          <p:cNvSpPr txBox="1"/>
          <p:nvPr/>
        </p:nvSpPr>
        <p:spPr>
          <a:xfrm>
            <a:off x="3454916" y="3429000"/>
            <a:ext cx="1426947" cy="553998"/>
          </a:xfrm>
          <a:prstGeom prst="rect">
            <a:avLst/>
          </a:prstGeom>
          <a:noFill/>
        </p:spPr>
        <p:txBody>
          <a:bodyPr wrap="square" rtlCol="0">
            <a:spAutoFit/>
          </a:bodyPr>
          <a:lstStyle/>
          <a:p>
            <a:pPr algn="just"/>
            <a:r>
              <a:rPr kumimoji="1" lang="en-US" altLang="ja-JP" sz="1500" dirty="0">
                <a:solidFill>
                  <a:srgbClr val="79DCFF"/>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500" dirty="0">
                <a:solidFill>
                  <a:srgbClr val="79DCFF"/>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年ずらした</a:t>
            </a:r>
            <a:r>
              <a:rPr kumimoji="1" lang="en-US" altLang="ja-JP" sz="1500" dirty="0">
                <a:solidFill>
                  <a:srgbClr val="79DCFF"/>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5</a:t>
            </a:r>
            <a:r>
              <a:rPr kumimoji="1" lang="ja-JP" altLang="en-US" sz="1500" dirty="0">
                <a:solidFill>
                  <a:srgbClr val="79DCFF"/>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年間の平均</a:t>
            </a:r>
          </a:p>
        </p:txBody>
      </p:sp>
      <p:cxnSp>
        <p:nvCxnSpPr>
          <p:cNvPr id="15" name="直線矢印コネクタ 14">
            <a:extLst>
              <a:ext uri="{FF2B5EF4-FFF2-40B4-BE49-F238E27FC236}">
                <a16:creationId xmlns:a16="http://schemas.microsoft.com/office/drawing/2014/main" id="{CBCC29A1-7A6D-4253-9273-B1B3C8377EE4}"/>
              </a:ext>
            </a:extLst>
          </p:cNvPr>
          <p:cNvCxnSpPr/>
          <p:nvPr/>
        </p:nvCxnSpPr>
        <p:spPr>
          <a:xfrm flipH="1">
            <a:off x="3105660" y="3579932"/>
            <a:ext cx="360040" cy="0"/>
          </a:xfrm>
          <a:prstGeom prst="straightConnector1">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74B2612F-4035-4749-931F-C11620D78A32}"/>
              </a:ext>
            </a:extLst>
          </p:cNvPr>
          <p:cNvSpPr txBox="1"/>
          <p:nvPr/>
        </p:nvSpPr>
        <p:spPr>
          <a:xfrm>
            <a:off x="3426479" y="3955141"/>
            <a:ext cx="1426947" cy="553998"/>
          </a:xfrm>
          <a:prstGeom prst="rect">
            <a:avLst/>
          </a:prstGeom>
          <a:no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同様に，</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年ずらした平均</a:t>
            </a:r>
          </a:p>
        </p:txBody>
      </p:sp>
      <p:cxnSp>
        <p:nvCxnSpPr>
          <p:cNvPr id="17" name="直線矢印コネクタ 16">
            <a:extLst>
              <a:ext uri="{FF2B5EF4-FFF2-40B4-BE49-F238E27FC236}">
                <a16:creationId xmlns:a16="http://schemas.microsoft.com/office/drawing/2014/main" id="{7FAA8FFA-EC99-40C5-9329-C315E46AF75B}"/>
              </a:ext>
            </a:extLst>
          </p:cNvPr>
          <p:cNvCxnSpPr>
            <a:cxnSpLocks/>
          </p:cNvCxnSpPr>
          <p:nvPr/>
        </p:nvCxnSpPr>
        <p:spPr>
          <a:xfrm flipH="1" flipV="1">
            <a:off x="3105660" y="3933056"/>
            <a:ext cx="360040" cy="113184"/>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四角形: 角を丸くする 18">
            <a:extLst>
              <a:ext uri="{FF2B5EF4-FFF2-40B4-BE49-F238E27FC236}">
                <a16:creationId xmlns:a16="http://schemas.microsoft.com/office/drawing/2014/main" id="{5925F5D9-A337-47A5-BC5E-5D40C6B91B39}"/>
              </a:ext>
            </a:extLst>
          </p:cNvPr>
          <p:cNvSpPr/>
          <p:nvPr/>
        </p:nvSpPr>
        <p:spPr>
          <a:xfrm>
            <a:off x="1569304" y="2441392"/>
            <a:ext cx="504056" cy="1625332"/>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67B9C858-AC6B-45BB-B9D2-403928FF90B7}"/>
              </a:ext>
            </a:extLst>
          </p:cNvPr>
          <p:cNvSpPr/>
          <p:nvPr/>
        </p:nvSpPr>
        <p:spPr>
          <a:xfrm>
            <a:off x="1612492" y="2767266"/>
            <a:ext cx="504056" cy="1625332"/>
          </a:xfrm>
          <a:prstGeom prst="roundRect">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A2DE4B64-6A95-4EC5-AF32-3C8D7D8CDD14}"/>
              </a:ext>
            </a:extLst>
          </p:cNvPr>
          <p:cNvSpPr/>
          <p:nvPr/>
        </p:nvSpPr>
        <p:spPr>
          <a:xfrm>
            <a:off x="1680065" y="3114639"/>
            <a:ext cx="504056" cy="1603831"/>
          </a:xfrm>
          <a:prstGeom prst="roundRect">
            <a:avLst/>
          </a:prstGeom>
          <a:noFill/>
          <a:ln w="317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右中かっこ 22">
            <a:extLst>
              <a:ext uri="{FF2B5EF4-FFF2-40B4-BE49-F238E27FC236}">
                <a16:creationId xmlns:a16="http://schemas.microsoft.com/office/drawing/2014/main" id="{5D28954E-DC38-46CB-8A13-1C7E9D33645D}"/>
              </a:ext>
            </a:extLst>
          </p:cNvPr>
          <p:cNvSpPr/>
          <p:nvPr/>
        </p:nvSpPr>
        <p:spPr>
          <a:xfrm>
            <a:off x="3422769" y="5735933"/>
            <a:ext cx="144016" cy="508649"/>
          </a:xfrm>
          <a:prstGeom prst="rightBrace">
            <a:avLst>
              <a:gd name="adj1" fmla="val 66147"/>
              <a:gd name="adj2" fmla="val 50000"/>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42EC51A2-A470-440C-9933-086F509EDCA3}"/>
              </a:ext>
            </a:extLst>
          </p:cNvPr>
          <p:cNvSpPr txBox="1"/>
          <p:nvPr/>
        </p:nvSpPr>
        <p:spPr>
          <a:xfrm>
            <a:off x="3566785" y="5690584"/>
            <a:ext cx="1286641" cy="553998"/>
          </a:xfrm>
          <a:prstGeom prst="rect">
            <a:avLst/>
          </a:prstGeom>
          <a:no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最初と最後の</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年ずつ失う</a:t>
            </a:r>
          </a:p>
        </p:txBody>
      </p:sp>
      <p:sp>
        <p:nvSpPr>
          <p:cNvPr id="25" name="右中かっこ 24">
            <a:extLst>
              <a:ext uri="{FF2B5EF4-FFF2-40B4-BE49-F238E27FC236}">
                <a16:creationId xmlns:a16="http://schemas.microsoft.com/office/drawing/2014/main" id="{927E9E74-7CD5-4E7A-9995-EEF7EA667ED5}"/>
              </a:ext>
            </a:extLst>
          </p:cNvPr>
          <p:cNvSpPr/>
          <p:nvPr/>
        </p:nvSpPr>
        <p:spPr>
          <a:xfrm>
            <a:off x="3387343" y="2538826"/>
            <a:ext cx="144016" cy="508649"/>
          </a:xfrm>
          <a:prstGeom prst="rightBrace">
            <a:avLst>
              <a:gd name="adj1" fmla="val 66147"/>
              <a:gd name="adj2" fmla="val 50000"/>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958423E2-667D-4CBB-9218-116E6F6DEB9B}"/>
              </a:ext>
            </a:extLst>
          </p:cNvPr>
          <p:cNvSpPr txBox="1"/>
          <p:nvPr/>
        </p:nvSpPr>
        <p:spPr>
          <a:xfrm>
            <a:off x="6436650" y="2298393"/>
            <a:ext cx="1922576" cy="553998"/>
          </a:xfrm>
          <a:prstGeom prst="rect">
            <a:avLst/>
          </a:prstGeom>
          <a:noFill/>
        </p:spPr>
        <p:txBody>
          <a:bodyPr wrap="square" rtlCol="0">
            <a:spAutoFit/>
          </a:bodyPr>
          <a:lstStyle/>
          <a:p>
            <a:pPr algn="just"/>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平滑化されて傾向を把握しやすくなる</a:t>
            </a:r>
          </a:p>
        </p:txBody>
      </p:sp>
      <p:sp>
        <p:nvSpPr>
          <p:cNvPr id="27" name="テキスト ボックス 26">
            <a:extLst>
              <a:ext uri="{FF2B5EF4-FFF2-40B4-BE49-F238E27FC236}">
                <a16:creationId xmlns:a16="http://schemas.microsoft.com/office/drawing/2014/main" id="{20855002-99C2-409D-8FE5-761A7AA7B31A}"/>
              </a:ext>
            </a:extLst>
          </p:cNvPr>
          <p:cNvSpPr txBox="1"/>
          <p:nvPr/>
        </p:nvSpPr>
        <p:spPr>
          <a:xfrm>
            <a:off x="5024482" y="5499665"/>
            <a:ext cx="3742185" cy="323165"/>
          </a:xfrm>
          <a:prstGeom prst="rect">
            <a:avLst/>
          </a:prstGeom>
          <a:noFill/>
        </p:spPr>
        <p:txBody>
          <a:bodyPr wrap="square" rtlCol="0">
            <a:spAutoFit/>
          </a:bodyPr>
          <a:lstStyle/>
          <a:p>
            <a:pPr algn="l"/>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何項（年）の平均を取るかは自分で決める</a:t>
            </a:r>
          </a:p>
        </p:txBody>
      </p:sp>
      <p:sp>
        <p:nvSpPr>
          <p:cNvPr id="29" name="テキスト ボックス 28">
            <a:extLst>
              <a:ext uri="{FF2B5EF4-FFF2-40B4-BE49-F238E27FC236}">
                <a16:creationId xmlns:a16="http://schemas.microsoft.com/office/drawing/2014/main" id="{60185379-414D-459D-AA6E-E9F842590377}"/>
              </a:ext>
            </a:extLst>
          </p:cNvPr>
          <p:cNvSpPr txBox="1"/>
          <p:nvPr/>
        </p:nvSpPr>
        <p:spPr>
          <a:xfrm>
            <a:off x="5292080" y="5851790"/>
            <a:ext cx="3442362" cy="323165"/>
          </a:xfrm>
          <a:prstGeom prst="rect">
            <a:avLst/>
          </a:prstGeom>
          <a:solidFill>
            <a:srgbClr val="00B050"/>
          </a:solidFill>
        </p:spPr>
        <p:txBody>
          <a:bodyPr wrap="square" rtlCol="0">
            <a:spAutoFit/>
          </a:bodyPr>
          <a:lstStyle/>
          <a:p>
            <a:pPr algn="just"/>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Excel</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分析ツールにも「移動平均」が搭載</a:t>
            </a:r>
          </a:p>
        </p:txBody>
      </p:sp>
      <p:pic>
        <p:nvPicPr>
          <p:cNvPr id="4" name="図 3">
            <a:extLst>
              <a:ext uri="{FF2B5EF4-FFF2-40B4-BE49-F238E27FC236}">
                <a16:creationId xmlns:a16="http://schemas.microsoft.com/office/drawing/2014/main" id="{23C0EAD6-5734-43BF-A1BE-8CBCD03117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502649"/>
            <a:ext cx="1296144" cy="1296144"/>
          </a:xfrm>
          <a:prstGeom prst="rect">
            <a:avLst/>
          </a:prstGeom>
        </p:spPr>
      </p:pic>
    </p:spTree>
    <p:extLst>
      <p:ext uri="{BB962C8B-B14F-4D97-AF65-F5344CB8AC3E}">
        <p14:creationId xmlns:p14="http://schemas.microsoft.com/office/powerpoint/2010/main" val="150264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1" grpId="0"/>
      <p:bldP spid="14" grpId="0"/>
      <p:bldP spid="16" grpId="0"/>
      <p:bldP spid="19" grpId="0" animBg="1"/>
      <p:bldP spid="20" grpId="0" animBg="1"/>
      <p:bldP spid="21" grpId="0" animBg="1"/>
      <p:bldP spid="23" grpId="0" animBg="1"/>
      <p:bldP spid="24" grpId="0"/>
      <p:bldP spid="25" grpId="0" animBg="1"/>
      <p:bldP spid="26" grpId="0"/>
      <p:bldP spid="27" grpId="0"/>
      <p:bldP spid="2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074644-C13C-4442-8A84-5C56E527214F}"/>
              </a:ext>
            </a:extLst>
          </p:cNvPr>
          <p:cNvSpPr>
            <a:spLocks noGrp="1"/>
          </p:cNvSpPr>
          <p:nvPr>
            <p:ph type="title"/>
          </p:nvPr>
        </p:nvSpPr>
        <p:spPr>
          <a:xfrm>
            <a:off x="899592" y="620688"/>
            <a:ext cx="7541840" cy="1143000"/>
          </a:xfrm>
        </p:spPr>
        <p:txBody>
          <a:bodyPr/>
          <a:lstStyle/>
          <a:p>
            <a:r>
              <a:rPr kumimoji="1" lang="en-US" altLang="ja-JP" sz="4000" dirty="0"/>
              <a:t>1.4</a:t>
            </a:r>
            <a:r>
              <a:rPr kumimoji="1" lang="ja-JP" altLang="en-US" sz="4000" dirty="0"/>
              <a:t>　代表値②</a:t>
            </a:r>
            <a:r>
              <a:rPr kumimoji="1" lang="ja-JP" altLang="en-US" sz="3500" dirty="0"/>
              <a:t>　</a:t>
            </a:r>
            <a:r>
              <a:rPr kumimoji="1" lang="en-US" altLang="ja-JP" sz="3500" dirty="0"/>
              <a:t>―</a:t>
            </a:r>
            <a:r>
              <a:rPr kumimoji="1" lang="ja-JP" altLang="en-US" sz="3500" dirty="0"/>
              <a:t>バラツキの指標</a:t>
            </a:r>
            <a:r>
              <a:rPr kumimoji="1" lang="en-US" altLang="ja-JP" sz="3500" dirty="0"/>
              <a:t>―</a:t>
            </a:r>
            <a:endParaRPr kumimoji="1" lang="ja-JP" altLang="en-US" sz="3500" dirty="0"/>
          </a:p>
        </p:txBody>
      </p:sp>
      <p:sp>
        <p:nvSpPr>
          <p:cNvPr id="3" name="コンテンツ プレースホルダー 2">
            <a:extLst>
              <a:ext uri="{FF2B5EF4-FFF2-40B4-BE49-F238E27FC236}">
                <a16:creationId xmlns:a16="http://schemas.microsoft.com/office/drawing/2014/main" id="{6A2C8A84-8C68-4768-95B4-D6BA75F26765}"/>
              </a:ext>
            </a:extLst>
          </p:cNvPr>
          <p:cNvSpPr>
            <a:spLocks noGrp="1"/>
          </p:cNvSpPr>
          <p:nvPr>
            <p:ph idx="1"/>
          </p:nvPr>
        </p:nvSpPr>
        <p:spPr>
          <a:xfrm>
            <a:off x="685800" y="2057400"/>
            <a:ext cx="7990656" cy="4114800"/>
          </a:xfrm>
        </p:spPr>
        <p:txBody>
          <a:bodyPr/>
          <a:lstStyle/>
          <a:p>
            <a:r>
              <a:rPr kumimoji="1" lang="ja-JP" altLang="en-US" dirty="0"/>
              <a:t>データの特性として平均だけでは情報不足</a:t>
            </a:r>
            <a:endParaRPr kumimoji="1" lang="en-US" altLang="ja-JP" dirty="0"/>
          </a:p>
          <a:p>
            <a:r>
              <a:rPr kumimoji="1" lang="ja-JP" altLang="en-US" dirty="0"/>
              <a:t>どのぐらいバラついているのかも知りたい</a:t>
            </a:r>
            <a:endParaRPr kumimoji="1" lang="en-US" altLang="ja-JP" dirty="0"/>
          </a:p>
          <a:p>
            <a:r>
              <a:rPr kumimoji="1" lang="ja-JP" altLang="en-US" dirty="0"/>
              <a:t>バラツキの指標（統計量）として，　　　　　　偏差 → 偏差平方和 → 分散 → 標準偏差 → 変動係数，の</a:t>
            </a:r>
            <a:r>
              <a:rPr kumimoji="1" lang="en-US" altLang="ja-JP" dirty="0"/>
              <a:t>5</a:t>
            </a:r>
            <a:r>
              <a:rPr kumimoji="1" lang="ja-JP" altLang="en-US" dirty="0"/>
              <a:t>つを順に解説</a:t>
            </a:r>
            <a:endParaRPr kumimoji="1" lang="en-US" altLang="ja-JP" dirty="0"/>
          </a:p>
        </p:txBody>
      </p:sp>
    </p:spTree>
    <p:extLst>
      <p:ext uri="{BB962C8B-B14F-4D97-AF65-F5344CB8AC3E}">
        <p14:creationId xmlns:p14="http://schemas.microsoft.com/office/powerpoint/2010/main" val="796974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D8B237-9B15-41D8-9D9B-02A2396175A8}"/>
              </a:ext>
            </a:extLst>
          </p:cNvPr>
          <p:cNvSpPr>
            <a:spLocks noGrp="1"/>
          </p:cNvSpPr>
          <p:nvPr>
            <p:ph type="title"/>
          </p:nvPr>
        </p:nvSpPr>
        <p:spPr/>
        <p:txBody>
          <a:bodyPr/>
          <a:lstStyle/>
          <a:p>
            <a:r>
              <a:rPr kumimoji="1" lang="ja-JP" altLang="en-US" sz="4000" dirty="0"/>
              <a:t>偏　差</a:t>
            </a:r>
            <a:br>
              <a:rPr kumimoji="1" lang="en-US" altLang="ja-JP" dirty="0"/>
            </a:br>
            <a:r>
              <a:rPr kumimoji="1" lang="ja-JP" altLang="en-US" sz="3000" dirty="0"/>
              <a:t>（もっとも基本的なバラツキの指標）</a:t>
            </a:r>
          </a:p>
        </p:txBody>
      </p:sp>
      <p:graphicFrame>
        <p:nvGraphicFramePr>
          <p:cNvPr id="5" name="オブジェクト 4">
            <a:extLst>
              <a:ext uri="{FF2B5EF4-FFF2-40B4-BE49-F238E27FC236}">
                <a16:creationId xmlns:a16="http://schemas.microsoft.com/office/drawing/2014/main" id="{EA9D26EA-0AD8-4CBF-B122-A82549BA2720}"/>
              </a:ext>
            </a:extLst>
          </p:cNvPr>
          <p:cNvGraphicFramePr>
            <a:graphicFrameLocks noChangeAspect="1"/>
          </p:cNvGraphicFramePr>
          <p:nvPr>
            <p:extLst>
              <p:ext uri="{D42A27DB-BD31-4B8C-83A1-F6EECF244321}">
                <p14:modId xmlns:p14="http://schemas.microsoft.com/office/powerpoint/2010/main" val="4208265216"/>
              </p:ext>
            </p:extLst>
          </p:nvPr>
        </p:nvGraphicFramePr>
        <p:xfrm>
          <a:off x="1805651" y="2556841"/>
          <a:ext cx="1542213" cy="533843"/>
        </p:xfrm>
        <a:graphic>
          <a:graphicData uri="http://schemas.openxmlformats.org/presentationml/2006/ole">
            <mc:AlternateContent xmlns:mc="http://schemas.openxmlformats.org/markup-compatibility/2006">
              <mc:Choice xmlns:v="urn:schemas-microsoft-com:vml" Requires="v">
                <p:oleObj spid="_x0000_s4136" name="Equation" r:id="rId3" imgW="660240" imgH="228600" progId="Equation.DSMT4">
                  <p:embed/>
                </p:oleObj>
              </mc:Choice>
              <mc:Fallback>
                <p:oleObj name="Equation" r:id="rId3" imgW="660240" imgH="228600" progId="Equation.DSMT4">
                  <p:embed/>
                  <p:pic>
                    <p:nvPicPr>
                      <p:cNvPr id="0" name=""/>
                      <p:cNvPicPr/>
                      <p:nvPr/>
                    </p:nvPicPr>
                    <p:blipFill>
                      <a:blip r:embed="rId4"/>
                      <a:stretch>
                        <a:fillRect/>
                      </a:stretch>
                    </p:blipFill>
                    <p:spPr>
                      <a:xfrm>
                        <a:off x="1805651" y="2556841"/>
                        <a:ext cx="1542213" cy="533843"/>
                      </a:xfrm>
                      <a:prstGeom prst="rect">
                        <a:avLst/>
                      </a:prstGeom>
                    </p:spPr>
                  </p:pic>
                </p:oleObj>
              </mc:Fallback>
            </mc:AlternateContent>
          </a:graphicData>
        </a:graphic>
      </p:graphicFrame>
      <p:cxnSp>
        <p:nvCxnSpPr>
          <p:cNvPr id="8" name="直線矢印コネクタ 7">
            <a:extLst>
              <a:ext uri="{FF2B5EF4-FFF2-40B4-BE49-F238E27FC236}">
                <a16:creationId xmlns:a16="http://schemas.microsoft.com/office/drawing/2014/main" id="{A852D10B-9FB7-4D2A-9E0B-110F33F8E898}"/>
              </a:ext>
            </a:extLst>
          </p:cNvPr>
          <p:cNvCxnSpPr/>
          <p:nvPr/>
        </p:nvCxnSpPr>
        <p:spPr>
          <a:xfrm>
            <a:off x="3635896" y="3991269"/>
            <a:ext cx="3816424" cy="0"/>
          </a:xfrm>
          <a:prstGeom prst="straightConnector1">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 name="フローチャート : 結合子 6">
            <a:extLst>
              <a:ext uri="{FF2B5EF4-FFF2-40B4-BE49-F238E27FC236}">
                <a16:creationId xmlns:a16="http://schemas.microsoft.com/office/drawing/2014/main" id="{8C02FB65-F763-44FC-B57A-7898E314750C}"/>
              </a:ext>
            </a:extLst>
          </p:cNvPr>
          <p:cNvSpPr/>
          <p:nvPr/>
        </p:nvSpPr>
        <p:spPr>
          <a:xfrm>
            <a:off x="3851920" y="3919261"/>
            <a:ext cx="144016" cy="144016"/>
          </a:xfrm>
          <a:prstGeom prst="flowChartConnector">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atin typeface="ＭＳ Ｐゴシック" pitchFamily="50" charset="-128"/>
              <a:ea typeface="ＭＳ Ｐゴシック" pitchFamily="50" charset="-128"/>
            </a:endParaRPr>
          </a:p>
        </p:txBody>
      </p:sp>
      <p:sp>
        <p:nvSpPr>
          <p:cNvPr id="10" name="フローチャート : 結合子 14">
            <a:extLst>
              <a:ext uri="{FF2B5EF4-FFF2-40B4-BE49-F238E27FC236}">
                <a16:creationId xmlns:a16="http://schemas.microsoft.com/office/drawing/2014/main" id="{C0168C84-45CB-4DD2-AB15-7F5B34B091BA}"/>
              </a:ext>
            </a:extLst>
          </p:cNvPr>
          <p:cNvSpPr/>
          <p:nvPr/>
        </p:nvSpPr>
        <p:spPr>
          <a:xfrm>
            <a:off x="3995936" y="3919261"/>
            <a:ext cx="144016" cy="144016"/>
          </a:xfrm>
          <a:prstGeom prst="flowChartConnector">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atin typeface="ＭＳ Ｐゴシック" pitchFamily="50" charset="-128"/>
              <a:ea typeface="ＭＳ Ｐゴシック" pitchFamily="50" charset="-128"/>
            </a:endParaRPr>
          </a:p>
        </p:txBody>
      </p:sp>
      <p:sp>
        <p:nvSpPr>
          <p:cNvPr id="11" name="フローチャート : 結合子 16">
            <a:extLst>
              <a:ext uri="{FF2B5EF4-FFF2-40B4-BE49-F238E27FC236}">
                <a16:creationId xmlns:a16="http://schemas.microsoft.com/office/drawing/2014/main" id="{3D573270-65C7-4446-9BE4-906D3446476C}"/>
              </a:ext>
            </a:extLst>
          </p:cNvPr>
          <p:cNvSpPr/>
          <p:nvPr/>
        </p:nvSpPr>
        <p:spPr>
          <a:xfrm>
            <a:off x="4211960" y="3919261"/>
            <a:ext cx="144016" cy="144016"/>
          </a:xfrm>
          <a:prstGeom prst="flowChartConnector">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atin typeface="ＭＳ Ｐゴシック" pitchFamily="50" charset="-128"/>
              <a:ea typeface="ＭＳ Ｐゴシック" pitchFamily="50" charset="-128"/>
            </a:endParaRPr>
          </a:p>
        </p:txBody>
      </p:sp>
      <p:sp>
        <p:nvSpPr>
          <p:cNvPr id="12" name="フローチャート : 結合子 17">
            <a:extLst>
              <a:ext uri="{FF2B5EF4-FFF2-40B4-BE49-F238E27FC236}">
                <a16:creationId xmlns:a16="http://schemas.microsoft.com/office/drawing/2014/main" id="{99A880D3-36CE-45B1-9F86-7A918E2D7586}"/>
              </a:ext>
            </a:extLst>
          </p:cNvPr>
          <p:cNvSpPr/>
          <p:nvPr/>
        </p:nvSpPr>
        <p:spPr>
          <a:xfrm>
            <a:off x="5148064" y="3919261"/>
            <a:ext cx="144016" cy="144016"/>
          </a:xfrm>
          <a:prstGeom prst="flowChartConnector">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atin typeface="ＭＳ Ｐゴシック" pitchFamily="50" charset="-128"/>
              <a:ea typeface="ＭＳ Ｐゴシック" pitchFamily="50" charset="-128"/>
            </a:endParaRPr>
          </a:p>
        </p:txBody>
      </p:sp>
      <p:sp>
        <p:nvSpPr>
          <p:cNvPr id="13" name="フローチャート : 結合子 18">
            <a:extLst>
              <a:ext uri="{FF2B5EF4-FFF2-40B4-BE49-F238E27FC236}">
                <a16:creationId xmlns:a16="http://schemas.microsoft.com/office/drawing/2014/main" id="{E8352F12-9412-4391-9F4F-8C9C515AF7E5}"/>
              </a:ext>
            </a:extLst>
          </p:cNvPr>
          <p:cNvSpPr/>
          <p:nvPr/>
        </p:nvSpPr>
        <p:spPr>
          <a:xfrm>
            <a:off x="6732240" y="3919261"/>
            <a:ext cx="144016" cy="144016"/>
          </a:xfrm>
          <a:prstGeom prst="flowChartConnector">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atin typeface="ＭＳ Ｐゴシック" pitchFamily="50" charset="-128"/>
              <a:ea typeface="ＭＳ Ｐゴシック" pitchFamily="50" charset="-128"/>
            </a:endParaRPr>
          </a:p>
        </p:txBody>
      </p:sp>
      <p:sp>
        <p:nvSpPr>
          <p:cNvPr id="14" name="フローチャート : 結合子 19">
            <a:extLst>
              <a:ext uri="{FF2B5EF4-FFF2-40B4-BE49-F238E27FC236}">
                <a16:creationId xmlns:a16="http://schemas.microsoft.com/office/drawing/2014/main" id="{B3F66D8B-010B-4671-883A-051F3C62EE14}"/>
              </a:ext>
            </a:extLst>
          </p:cNvPr>
          <p:cNvSpPr/>
          <p:nvPr/>
        </p:nvSpPr>
        <p:spPr>
          <a:xfrm>
            <a:off x="5700755" y="3919261"/>
            <a:ext cx="144016" cy="144016"/>
          </a:xfrm>
          <a:prstGeom prst="flowChartConnector">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atin typeface="ＭＳ Ｐゴシック" pitchFamily="50" charset="-128"/>
              <a:ea typeface="ＭＳ Ｐゴシック" pitchFamily="50" charset="-128"/>
            </a:endParaRPr>
          </a:p>
        </p:txBody>
      </p:sp>
      <p:sp>
        <p:nvSpPr>
          <p:cNvPr id="15" name="フローチャート : 結合子 21">
            <a:extLst>
              <a:ext uri="{FF2B5EF4-FFF2-40B4-BE49-F238E27FC236}">
                <a16:creationId xmlns:a16="http://schemas.microsoft.com/office/drawing/2014/main" id="{8D2A63D5-7CAB-4018-BA65-B407A5DA65D4}"/>
              </a:ext>
            </a:extLst>
          </p:cNvPr>
          <p:cNvSpPr/>
          <p:nvPr/>
        </p:nvSpPr>
        <p:spPr>
          <a:xfrm>
            <a:off x="6660232" y="3919261"/>
            <a:ext cx="144016" cy="144016"/>
          </a:xfrm>
          <a:prstGeom prst="flowChartConnector">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atin typeface="ＭＳ Ｐゴシック" pitchFamily="50" charset="-128"/>
              <a:ea typeface="ＭＳ Ｐゴシック" pitchFamily="50" charset="-128"/>
            </a:endParaRPr>
          </a:p>
        </p:txBody>
      </p:sp>
      <p:sp>
        <p:nvSpPr>
          <p:cNvPr id="16" name="フローチャート : 結合子 22">
            <a:extLst>
              <a:ext uri="{FF2B5EF4-FFF2-40B4-BE49-F238E27FC236}">
                <a16:creationId xmlns:a16="http://schemas.microsoft.com/office/drawing/2014/main" id="{675F8714-91FF-4416-A92F-732444AB5F3C}"/>
              </a:ext>
            </a:extLst>
          </p:cNvPr>
          <p:cNvSpPr/>
          <p:nvPr/>
        </p:nvSpPr>
        <p:spPr>
          <a:xfrm>
            <a:off x="5544108" y="3919261"/>
            <a:ext cx="144016" cy="144016"/>
          </a:xfrm>
          <a:prstGeom prst="flowChartConnector">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atin typeface="ＭＳ Ｐゴシック" pitchFamily="50" charset="-128"/>
              <a:ea typeface="ＭＳ Ｐゴシック" pitchFamily="50" charset="-128"/>
            </a:endParaRPr>
          </a:p>
        </p:txBody>
      </p:sp>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30D4EA3E-A47F-4569-8311-1626E917EDE1}"/>
                  </a:ext>
                </a:extLst>
              </p:cNvPr>
              <p:cNvSpPr txBox="1"/>
              <p:nvPr/>
            </p:nvSpPr>
            <p:spPr>
              <a:xfrm>
                <a:off x="5325726" y="3314214"/>
                <a:ext cx="837812" cy="400110"/>
              </a:xfrm>
              <a:prstGeom prst="rect">
                <a:avLst/>
              </a:prstGeom>
              <a:noFill/>
            </p:spPr>
            <p:txBody>
              <a:bodyPr wrap="square" rtlCol="0">
                <a:spAutoFit/>
              </a:bodyPr>
              <a:lstStyle/>
              <a:p>
                <a:r>
                  <a:rPr kumimoji="1" lang="ja-JP" altLang="en-US" sz="2000" dirty="0">
                    <a:solidFill>
                      <a:srgbClr val="FFC000"/>
                    </a:solidFill>
                    <a:latin typeface="ＭＳ Ｐゴシック" pitchFamily="50" charset="-128"/>
                    <a:ea typeface="ＭＳ Ｐゴシック" pitchFamily="50" charset="-128"/>
                    <a:cs typeface="Meiryo UI" pitchFamily="50" charset="-128"/>
                  </a:rPr>
                  <a:t>平均</a:t>
                </a:r>
                <a14:m>
                  <m:oMath xmlns:m="http://schemas.openxmlformats.org/officeDocument/2006/math">
                    <m:acc>
                      <m:accPr>
                        <m:chr m:val="̅"/>
                        <m:ctrlPr>
                          <a:rPr kumimoji="1" lang="ja-JP" altLang="en-US" sz="2000" i="1" smtClean="0">
                            <a:solidFill>
                              <a:srgbClr val="FFC000"/>
                            </a:solidFill>
                            <a:latin typeface="Cambria Math" panose="02040503050406030204" pitchFamily="18" charset="0"/>
                            <a:ea typeface="ＭＳ Ｐゴシック" pitchFamily="50" charset="-128"/>
                          </a:rPr>
                        </m:ctrlPr>
                      </m:accPr>
                      <m:e>
                        <m:r>
                          <a:rPr kumimoji="1" lang="en-US" altLang="ja-JP" sz="2000" i="1">
                            <a:solidFill>
                              <a:srgbClr val="FFC000"/>
                            </a:solidFill>
                            <a:latin typeface="Cambria Math" panose="02040503050406030204" pitchFamily="18" charset="0"/>
                            <a:ea typeface="ＭＳ Ｐゴシック" pitchFamily="50" charset="-128"/>
                          </a:rPr>
                          <m:t>𝑥</m:t>
                        </m:r>
                      </m:e>
                    </m:acc>
                  </m:oMath>
                </a14:m>
                <a:endParaRPr kumimoji="1" lang="ja-JP" altLang="en-US" sz="2000" i="1" dirty="0">
                  <a:solidFill>
                    <a:srgbClr val="FFC000"/>
                  </a:solidFill>
                  <a:latin typeface="ＭＳ Ｐゴシック" pitchFamily="50" charset="-128"/>
                  <a:ea typeface="ＭＳ Ｐゴシック" pitchFamily="50" charset="-128"/>
                  <a:cs typeface="Meiryo UI" pitchFamily="50" charset="-128"/>
                </a:endParaRPr>
              </a:p>
            </p:txBody>
          </p:sp>
        </mc:Choice>
        <mc:Fallback xmlns="">
          <p:sp>
            <p:nvSpPr>
              <p:cNvPr id="18" name="テキスト ボックス 17">
                <a:extLst>
                  <a:ext uri="{FF2B5EF4-FFF2-40B4-BE49-F238E27FC236}">
                    <a16:creationId xmlns:a16="http://schemas.microsoft.com/office/drawing/2014/main" id="{30D4EA3E-A47F-4569-8311-1626E917EDE1}"/>
                  </a:ext>
                </a:extLst>
              </p:cNvPr>
              <p:cNvSpPr txBox="1">
                <a:spLocks noRot="1" noChangeAspect="1" noMove="1" noResize="1" noEditPoints="1" noAdjustHandles="1" noChangeArrowheads="1" noChangeShapeType="1" noTextEdit="1"/>
              </p:cNvSpPr>
              <p:nvPr/>
            </p:nvSpPr>
            <p:spPr>
              <a:xfrm>
                <a:off x="5325726" y="3314214"/>
                <a:ext cx="837812" cy="400110"/>
              </a:xfrm>
              <a:prstGeom prst="rect">
                <a:avLst/>
              </a:prstGeom>
              <a:blipFill>
                <a:blip r:embed="rId5"/>
                <a:stretch>
                  <a:fillRect l="-8029" t="-12308" r="-34307" b="-24615"/>
                </a:stretch>
              </a:blipFill>
            </p:spPr>
            <p:txBody>
              <a:bodyPr/>
              <a:lstStyle/>
              <a:p>
                <a:r>
                  <a:rPr lang="ja-JP" altLang="en-US">
                    <a:noFill/>
                  </a:rPr>
                  <a:t> </a:t>
                </a:r>
              </a:p>
            </p:txBody>
          </p:sp>
        </mc:Fallback>
      </mc:AlternateContent>
      <p:sp>
        <p:nvSpPr>
          <p:cNvPr id="19" name="右中かっこ 18">
            <a:extLst>
              <a:ext uri="{FF2B5EF4-FFF2-40B4-BE49-F238E27FC236}">
                <a16:creationId xmlns:a16="http://schemas.microsoft.com/office/drawing/2014/main" id="{1B758B7E-03E5-4C4F-BEC5-698CF232936C}"/>
              </a:ext>
            </a:extLst>
          </p:cNvPr>
          <p:cNvSpPr/>
          <p:nvPr/>
        </p:nvSpPr>
        <p:spPr>
          <a:xfrm rot="5400000">
            <a:off x="4513133" y="3440980"/>
            <a:ext cx="282661" cy="1527258"/>
          </a:xfrm>
          <a:prstGeom prst="rightBrace">
            <a:avLst>
              <a:gd name="adj1" fmla="val 0"/>
              <a:gd name="adj2" fmla="val 50000"/>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20" name="テキスト ボックス 19">
            <a:extLst>
              <a:ext uri="{FF2B5EF4-FFF2-40B4-BE49-F238E27FC236}">
                <a16:creationId xmlns:a16="http://schemas.microsoft.com/office/drawing/2014/main" id="{CE1BC8B7-64AE-4FA3-A2BD-DF1417371CE5}"/>
              </a:ext>
            </a:extLst>
          </p:cNvPr>
          <p:cNvSpPr txBox="1"/>
          <p:nvPr/>
        </p:nvSpPr>
        <p:spPr>
          <a:xfrm>
            <a:off x="3713459" y="4292063"/>
            <a:ext cx="1796682" cy="400110"/>
          </a:xfrm>
          <a:prstGeom prst="rect">
            <a:avLst/>
          </a:prstGeom>
          <a:noFill/>
        </p:spPr>
        <p:txBody>
          <a:bodyPr wrap="square" rtlCol="0">
            <a:spAutoFit/>
          </a:bodyPr>
          <a:lstStyle/>
          <a:p>
            <a:pPr algn="ctr"/>
            <a:r>
              <a:rPr kumimoji="1" lang="en-US" altLang="ja-JP" sz="2000" dirty="0">
                <a:solidFill>
                  <a:schemeClr val="bg1"/>
                </a:solidFill>
                <a:latin typeface="ＭＳ Ｐゴシック" pitchFamily="50" charset="-128"/>
                <a:ea typeface="ＭＳ Ｐゴシック" pitchFamily="50" charset="-128"/>
                <a:cs typeface="Meiryo UI" pitchFamily="50" charset="-128"/>
              </a:rPr>
              <a:t>1</a:t>
            </a:r>
            <a:r>
              <a:rPr kumimoji="1" lang="ja-JP" altLang="en-US" sz="2000" dirty="0">
                <a:solidFill>
                  <a:schemeClr val="bg1"/>
                </a:solidFill>
                <a:latin typeface="ＭＳ Ｐゴシック" pitchFamily="50" charset="-128"/>
                <a:ea typeface="ＭＳ Ｐゴシック" pitchFamily="50" charset="-128"/>
                <a:cs typeface="Meiryo UI" pitchFamily="50" charset="-128"/>
              </a:rPr>
              <a:t>つ目の偏差</a:t>
            </a:r>
            <a:r>
              <a:rPr kumimoji="1" lang="en-US" altLang="ja-JP" sz="2000" i="1" dirty="0">
                <a:solidFill>
                  <a:schemeClr val="bg1"/>
                </a:solidFill>
                <a:ea typeface="ＭＳ Ｐゴシック" pitchFamily="50" charset="-128"/>
                <a:cs typeface="Times New Roman" panose="02020603050405020304" pitchFamily="18" charset="0"/>
              </a:rPr>
              <a:t>d</a:t>
            </a:r>
            <a:r>
              <a:rPr kumimoji="1" lang="en-US" altLang="ja-JP" sz="2000" baseline="-25000" dirty="0">
                <a:solidFill>
                  <a:schemeClr val="bg1"/>
                </a:solidFill>
                <a:latin typeface="ＭＳ Ｐゴシック" pitchFamily="50" charset="-128"/>
                <a:ea typeface="ＭＳ Ｐゴシック" pitchFamily="50" charset="-128"/>
                <a:cs typeface="Meiryo UI" pitchFamily="50" charset="-128"/>
              </a:rPr>
              <a:t>1</a:t>
            </a:r>
            <a:endParaRPr kumimoji="1" lang="ja-JP" altLang="en-US" sz="2000" baseline="-25000" dirty="0">
              <a:solidFill>
                <a:schemeClr val="bg1"/>
              </a:solidFill>
              <a:latin typeface="ＭＳ Ｐゴシック" pitchFamily="50" charset="-128"/>
              <a:ea typeface="ＭＳ Ｐゴシック" pitchFamily="50" charset="-128"/>
              <a:cs typeface="Meiryo UI" pitchFamily="50" charset="-128"/>
            </a:endParaRPr>
          </a:p>
        </p:txBody>
      </p:sp>
      <p:sp>
        <p:nvSpPr>
          <p:cNvPr id="22" name="テキスト ボックス 21">
            <a:extLst>
              <a:ext uri="{FF2B5EF4-FFF2-40B4-BE49-F238E27FC236}">
                <a16:creationId xmlns:a16="http://schemas.microsoft.com/office/drawing/2014/main" id="{61CFEA90-41E2-4F2F-A2D0-45A098B8C2EB}"/>
              </a:ext>
            </a:extLst>
          </p:cNvPr>
          <p:cNvSpPr txBox="1"/>
          <p:nvPr/>
        </p:nvSpPr>
        <p:spPr>
          <a:xfrm>
            <a:off x="2267744" y="3322759"/>
            <a:ext cx="2591040" cy="400110"/>
          </a:xfrm>
          <a:prstGeom prst="rect">
            <a:avLst/>
          </a:prstGeom>
          <a:noFill/>
        </p:spPr>
        <p:txBody>
          <a:bodyPr wrap="square" rtlCol="0">
            <a:spAutoFit/>
          </a:bodyPr>
          <a:lstStyle/>
          <a:p>
            <a:r>
              <a:rPr kumimoji="1" lang="en-US" altLang="ja-JP" sz="2000" dirty="0">
                <a:solidFill>
                  <a:srgbClr val="65D7FF"/>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2000" dirty="0">
                <a:solidFill>
                  <a:srgbClr val="65D7FF"/>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つ目のデータの値</a:t>
            </a:r>
            <a:r>
              <a:rPr kumimoji="1" lang="en-US" altLang="ja-JP" sz="2000" i="1" dirty="0">
                <a:solidFill>
                  <a:srgbClr val="65D7FF"/>
                </a:solidFill>
                <a:effectLst>
                  <a:outerShdw blurRad="38100" dist="38100" dir="2700000" algn="tl">
                    <a:srgbClr val="000000">
                      <a:alpha val="43137"/>
                    </a:srgbClr>
                  </a:outerShdw>
                </a:effectLst>
                <a:ea typeface="ＭＳ Ｐゴシック" panose="020B0600070205080204" pitchFamily="50" charset="-128"/>
                <a:cs typeface="Times New Roman" panose="02020603050405020304" pitchFamily="18" charset="0"/>
              </a:rPr>
              <a:t>x</a:t>
            </a:r>
            <a:r>
              <a:rPr kumimoji="1" lang="en-US" altLang="ja-JP" sz="2000" baseline="-25000" dirty="0">
                <a:solidFill>
                  <a:srgbClr val="65D7FF"/>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1</a:t>
            </a:r>
            <a:endParaRPr kumimoji="1" lang="ja-JP" altLang="en-US" sz="2000" baseline="-25000" dirty="0">
              <a:solidFill>
                <a:srgbClr val="65D7FF"/>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endParaRPr>
          </a:p>
        </p:txBody>
      </p:sp>
      <p:cxnSp>
        <p:nvCxnSpPr>
          <p:cNvPr id="28" name="コネクタ: 曲線 27">
            <a:extLst>
              <a:ext uri="{FF2B5EF4-FFF2-40B4-BE49-F238E27FC236}">
                <a16:creationId xmlns:a16="http://schemas.microsoft.com/office/drawing/2014/main" id="{24283A3A-1402-4F5D-A81F-DB7348189DCD}"/>
              </a:ext>
            </a:extLst>
          </p:cNvPr>
          <p:cNvCxnSpPr>
            <a:cxnSpLocks/>
          </p:cNvCxnSpPr>
          <p:nvPr/>
        </p:nvCxnSpPr>
        <p:spPr>
          <a:xfrm rot="16200000" flipH="1">
            <a:off x="3682739" y="3671659"/>
            <a:ext cx="223030" cy="193161"/>
          </a:xfrm>
          <a:prstGeom prst="curvedConnector3">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コネクタ: 曲線 28">
            <a:extLst>
              <a:ext uri="{FF2B5EF4-FFF2-40B4-BE49-F238E27FC236}">
                <a16:creationId xmlns:a16="http://schemas.microsoft.com/office/drawing/2014/main" id="{9F35A23F-D05C-497A-9750-6D549C58A049}"/>
              </a:ext>
            </a:extLst>
          </p:cNvPr>
          <p:cNvCxnSpPr>
            <a:cxnSpLocks/>
          </p:cNvCxnSpPr>
          <p:nvPr/>
        </p:nvCxnSpPr>
        <p:spPr>
          <a:xfrm rot="5400000">
            <a:off x="5427926" y="3702492"/>
            <a:ext cx="203652" cy="174008"/>
          </a:xfrm>
          <a:prstGeom prst="curvedConnector3">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ABD9FC80-64DB-4D30-90D2-9227B0FF88A6}"/>
              </a:ext>
            </a:extLst>
          </p:cNvPr>
          <p:cNvSpPr/>
          <p:nvPr/>
        </p:nvSpPr>
        <p:spPr>
          <a:xfrm>
            <a:off x="5359458" y="3911149"/>
            <a:ext cx="144016" cy="152128"/>
          </a:xfrm>
          <a:prstGeom prst="rect">
            <a:avLst/>
          </a:prstGeom>
          <a:solidFill>
            <a:srgbClr val="FFC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A6AB33D4-9A48-4198-A6DD-5A5C0E321C6A}"/>
              </a:ext>
            </a:extLst>
          </p:cNvPr>
          <p:cNvSpPr txBox="1"/>
          <p:nvPr/>
        </p:nvSpPr>
        <p:spPr>
          <a:xfrm>
            <a:off x="836476" y="4646733"/>
            <a:ext cx="7393218" cy="1323439"/>
          </a:xfrm>
          <a:prstGeom prst="rect">
            <a:avLst/>
          </a:prstGeom>
          <a:noFill/>
        </p:spPr>
        <p:txBody>
          <a:bodyPr wrap="square" rtlCol="0">
            <a:spAutoFit/>
          </a:bodyPr>
          <a:lstStyle/>
          <a:p>
            <a:pPr algn="just"/>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偏差の</a:t>
            </a:r>
            <a:r>
              <a:rPr kumimoji="1" lang="ja-JP" altLang="en-US" sz="20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欠点</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①データの数だけ示さなければならない</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marL="180000" indent="-457200" algn="just">
              <a:spcBef>
                <a:spcPts val="0"/>
              </a:spcBef>
            </a:pP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②統計量として</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20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つの</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値にまとめようと足し合わせると，</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値が混在しているため，相殺されて</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になってしまう</a:t>
            </a:r>
          </a:p>
        </p:txBody>
      </p:sp>
      <p:sp>
        <p:nvSpPr>
          <p:cNvPr id="34" name="テキスト ボックス 33">
            <a:extLst>
              <a:ext uri="{FF2B5EF4-FFF2-40B4-BE49-F238E27FC236}">
                <a16:creationId xmlns:a16="http://schemas.microsoft.com/office/drawing/2014/main" id="{ED69C018-7208-4681-BB7C-97AF17A85164}"/>
              </a:ext>
            </a:extLst>
          </p:cNvPr>
          <p:cNvSpPr txBox="1"/>
          <p:nvPr/>
        </p:nvSpPr>
        <p:spPr>
          <a:xfrm>
            <a:off x="910002" y="2570647"/>
            <a:ext cx="895649" cy="477054"/>
          </a:xfrm>
          <a:prstGeom prst="rect">
            <a:avLst/>
          </a:prstGeom>
          <a:noFill/>
        </p:spPr>
        <p:txBody>
          <a:bodyPr wrap="square" rtlCol="0">
            <a:spAutoFit/>
          </a:bodyPr>
          <a:lstStyle/>
          <a:p>
            <a:r>
              <a:rPr kumimoji="1" lang="ja-JP" altLang="en-US" sz="2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偏差</a:t>
            </a:r>
          </a:p>
        </p:txBody>
      </p:sp>
      <p:sp>
        <p:nvSpPr>
          <p:cNvPr id="35" name="コンテンツ プレースホルダー 2">
            <a:extLst>
              <a:ext uri="{FF2B5EF4-FFF2-40B4-BE49-F238E27FC236}">
                <a16:creationId xmlns:a16="http://schemas.microsoft.com/office/drawing/2014/main" id="{3827AA9D-5CA9-4F87-8A6E-3BC98CDED9B7}"/>
              </a:ext>
            </a:extLst>
          </p:cNvPr>
          <p:cNvSpPr>
            <a:spLocks noGrp="1"/>
          </p:cNvSpPr>
          <p:nvPr>
            <p:ph idx="1"/>
          </p:nvPr>
        </p:nvSpPr>
        <p:spPr>
          <a:xfrm>
            <a:off x="569131" y="1997617"/>
            <a:ext cx="8350696" cy="477054"/>
          </a:xfrm>
        </p:spPr>
        <p:txBody>
          <a:bodyPr/>
          <a:lstStyle/>
          <a:p>
            <a:r>
              <a:rPr lang="ja-JP" altLang="en-US" sz="2500" dirty="0"/>
              <a:t>各データ値と平均との差（個別データが平均からの偏り度）</a:t>
            </a:r>
          </a:p>
        </p:txBody>
      </p:sp>
    </p:spTree>
    <p:extLst>
      <p:ext uri="{BB962C8B-B14F-4D97-AF65-F5344CB8AC3E}">
        <p14:creationId xmlns:p14="http://schemas.microsoft.com/office/powerpoint/2010/main" val="382438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F7F08E-2DAB-4F1F-849E-0D5FBBA4240B}"/>
              </a:ext>
            </a:extLst>
          </p:cNvPr>
          <p:cNvSpPr>
            <a:spLocks noGrp="1"/>
          </p:cNvSpPr>
          <p:nvPr>
            <p:ph type="title"/>
          </p:nvPr>
        </p:nvSpPr>
        <p:spPr/>
        <p:txBody>
          <a:bodyPr/>
          <a:lstStyle/>
          <a:p>
            <a:r>
              <a:rPr kumimoji="1" lang="ja-JP" altLang="en-US" dirty="0"/>
              <a:t>偏差平方和と分散</a:t>
            </a:r>
          </a:p>
        </p:txBody>
      </p:sp>
      <p:sp>
        <p:nvSpPr>
          <p:cNvPr id="3" name="コンテンツ プレースホルダー 2">
            <a:extLst>
              <a:ext uri="{FF2B5EF4-FFF2-40B4-BE49-F238E27FC236}">
                <a16:creationId xmlns:a16="http://schemas.microsoft.com/office/drawing/2014/main" id="{5AD0A61F-6D0B-4D54-9E4B-E664AC9F337B}"/>
              </a:ext>
            </a:extLst>
          </p:cNvPr>
          <p:cNvSpPr>
            <a:spLocks noGrp="1"/>
          </p:cNvSpPr>
          <p:nvPr>
            <p:ph idx="1"/>
          </p:nvPr>
        </p:nvSpPr>
        <p:spPr>
          <a:xfrm>
            <a:off x="685800" y="2057400"/>
            <a:ext cx="7918648" cy="477054"/>
          </a:xfrm>
        </p:spPr>
        <p:txBody>
          <a:bodyPr/>
          <a:lstStyle/>
          <a:p>
            <a:r>
              <a:rPr kumimoji="1" lang="ja-JP" altLang="en-US" sz="2500" dirty="0"/>
              <a:t>偏差を</a:t>
            </a:r>
            <a:r>
              <a:rPr kumimoji="1" lang="en-US" altLang="ja-JP" sz="2500" dirty="0"/>
              <a:t>2</a:t>
            </a:r>
            <a:r>
              <a:rPr kumimoji="1" lang="ja-JP" altLang="en-US" sz="2500" dirty="0"/>
              <a:t>乗して足し合わせれば０にならない</a:t>
            </a:r>
          </a:p>
        </p:txBody>
      </p:sp>
      <p:graphicFrame>
        <p:nvGraphicFramePr>
          <p:cNvPr id="4" name="オブジェクト 3">
            <a:extLst>
              <a:ext uri="{FF2B5EF4-FFF2-40B4-BE49-F238E27FC236}">
                <a16:creationId xmlns:a16="http://schemas.microsoft.com/office/drawing/2014/main" id="{2354E9D6-9035-45E6-B62F-FF32391D8B05}"/>
              </a:ext>
            </a:extLst>
          </p:cNvPr>
          <p:cNvGraphicFramePr>
            <a:graphicFrameLocks noChangeAspect="1"/>
          </p:cNvGraphicFramePr>
          <p:nvPr>
            <p:extLst>
              <p:ext uri="{D42A27DB-BD31-4B8C-83A1-F6EECF244321}">
                <p14:modId xmlns:p14="http://schemas.microsoft.com/office/powerpoint/2010/main" val="1787932504"/>
              </p:ext>
            </p:extLst>
          </p:nvPr>
        </p:nvGraphicFramePr>
        <p:xfrm>
          <a:off x="3742891" y="2633476"/>
          <a:ext cx="1863832" cy="491640"/>
        </p:xfrm>
        <a:graphic>
          <a:graphicData uri="http://schemas.openxmlformats.org/presentationml/2006/ole">
            <mc:AlternateContent xmlns:mc="http://schemas.openxmlformats.org/markup-compatibility/2006">
              <mc:Choice xmlns:v="urn:schemas-microsoft-com:vml" Requires="v">
                <p:oleObj spid="_x0000_s5193" name="Equation" r:id="rId3" imgW="965160" imgH="253800" progId="Equation.DSMT4">
                  <p:embed/>
                </p:oleObj>
              </mc:Choice>
              <mc:Fallback>
                <p:oleObj name="Equation" r:id="rId3" imgW="965160" imgH="253800" progId="Equation.DSMT4">
                  <p:embed/>
                  <p:pic>
                    <p:nvPicPr>
                      <p:cNvPr id="5" name="オブジェクト 4">
                        <a:extLst>
                          <a:ext uri="{FF2B5EF4-FFF2-40B4-BE49-F238E27FC236}">
                            <a16:creationId xmlns:a16="http://schemas.microsoft.com/office/drawing/2014/main" id="{EA9D26EA-0AD8-4CBF-B122-A82549BA2720}"/>
                          </a:ext>
                        </a:extLst>
                      </p:cNvPr>
                      <p:cNvPicPr/>
                      <p:nvPr/>
                    </p:nvPicPr>
                    <p:blipFill>
                      <a:blip r:embed="rId4"/>
                      <a:stretch>
                        <a:fillRect/>
                      </a:stretch>
                    </p:blipFill>
                    <p:spPr>
                      <a:xfrm>
                        <a:off x="3742891" y="2633476"/>
                        <a:ext cx="1863832" cy="491640"/>
                      </a:xfrm>
                      <a:prstGeom prst="rect">
                        <a:avLst/>
                      </a:prstGeom>
                    </p:spPr>
                  </p:pic>
                </p:oleObj>
              </mc:Fallback>
            </mc:AlternateContent>
          </a:graphicData>
        </a:graphic>
      </p:graphicFrame>
      <p:sp>
        <p:nvSpPr>
          <p:cNvPr id="5" name="テキスト ボックス 4">
            <a:extLst>
              <a:ext uri="{FF2B5EF4-FFF2-40B4-BE49-F238E27FC236}">
                <a16:creationId xmlns:a16="http://schemas.microsoft.com/office/drawing/2014/main" id="{5F283680-948C-46D7-9642-C5012783A7FC}"/>
              </a:ext>
            </a:extLst>
          </p:cNvPr>
          <p:cNvSpPr txBox="1"/>
          <p:nvPr/>
        </p:nvSpPr>
        <p:spPr>
          <a:xfrm>
            <a:off x="993420" y="2616821"/>
            <a:ext cx="2749471" cy="477054"/>
          </a:xfrm>
          <a:prstGeom prst="rect">
            <a:avLst/>
          </a:prstGeom>
          <a:noFill/>
        </p:spPr>
        <p:txBody>
          <a:bodyPr wrap="none" rtlCol="0">
            <a:spAutoFit/>
          </a:bodyPr>
          <a:lstStyle/>
          <a:p>
            <a:pPr algn="l"/>
            <a:r>
              <a:rPr kumimoji="1" lang="ja-JP" altLang="en-US" sz="2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偏差平方和</a:t>
            </a:r>
            <a:r>
              <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（変動）</a:t>
            </a:r>
          </a:p>
        </p:txBody>
      </p:sp>
      <p:sp>
        <p:nvSpPr>
          <p:cNvPr id="6" name="コンテンツ プレースホルダー 2">
            <a:extLst>
              <a:ext uri="{FF2B5EF4-FFF2-40B4-BE49-F238E27FC236}">
                <a16:creationId xmlns:a16="http://schemas.microsoft.com/office/drawing/2014/main" id="{91219E6C-F7E1-42D2-A61D-B453CDB1FB9F}"/>
              </a:ext>
            </a:extLst>
          </p:cNvPr>
          <p:cNvSpPr txBox="1">
            <a:spLocks/>
          </p:cNvSpPr>
          <p:nvPr/>
        </p:nvSpPr>
        <p:spPr bwMode="auto">
          <a:xfrm>
            <a:off x="565437" y="3171740"/>
            <a:ext cx="7918648" cy="4770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5"/>
              </a:buBlip>
              <a:defRPr kumimoji="1" sz="32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marL="0" indent="0">
              <a:buNone/>
            </a:pPr>
            <a:r>
              <a:rPr lang="ja-JP" altLang="en-US" sz="2500" kern="0" dirty="0"/>
              <a:t>　　</a:t>
            </a:r>
            <a:r>
              <a:rPr lang="ja-JP" altLang="en-US" sz="2300" kern="0" dirty="0">
                <a:solidFill>
                  <a:srgbClr val="FF0000"/>
                </a:solidFill>
              </a:rPr>
              <a:t>欠点</a:t>
            </a:r>
            <a:r>
              <a:rPr lang="ja-JP" altLang="en-US" sz="2300" kern="0" dirty="0"/>
              <a:t>：標本サイズ</a:t>
            </a:r>
            <a:r>
              <a:rPr lang="en-US" altLang="ja-JP" sz="2300" kern="0" dirty="0"/>
              <a:t>n</a:t>
            </a:r>
            <a:r>
              <a:rPr lang="ja-JP" altLang="en-US" sz="2300" kern="0" dirty="0"/>
              <a:t>が大きいと巨大な値になってしまう</a:t>
            </a:r>
          </a:p>
        </p:txBody>
      </p:sp>
      <p:sp>
        <p:nvSpPr>
          <p:cNvPr id="10" name="コンテンツ プレースホルダー 2">
            <a:extLst>
              <a:ext uri="{FF2B5EF4-FFF2-40B4-BE49-F238E27FC236}">
                <a16:creationId xmlns:a16="http://schemas.microsoft.com/office/drawing/2014/main" id="{50ABD769-289A-48EE-8105-F52ED150EE37}"/>
              </a:ext>
            </a:extLst>
          </p:cNvPr>
          <p:cNvSpPr txBox="1">
            <a:spLocks/>
          </p:cNvSpPr>
          <p:nvPr/>
        </p:nvSpPr>
        <p:spPr bwMode="auto">
          <a:xfrm>
            <a:off x="612676" y="3975897"/>
            <a:ext cx="7991772" cy="4770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5"/>
              </a:buBlip>
              <a:defRPr kumimoji="1" sz="32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r>
              <a:rPr lang="ja-JP" altLang="en-US" sz="2500" kern="0" dirty="0"/>
              <a:t>標本サイズで割れば解決（サイズに応じて小さくなる）</a:t>
            </a:r>
          </a:p>
        </p:txBody>
      </p:sp>
      <p:graphicFrame>
        <p:nvGraphicFramePr>
          <p:cNvPr id="11" name="オブジェクト 10">
            <a:extLst>
              <a:ext uri="{FF2B5EF4-FFF2-40B4-BE49-F238E27FC236}">
                <a16:creationId xmlns:a16="http://schemas.microsoft.com/office/drawing/2014/main" id="{A6EB736D-CF69-4FD9-B655-340F5FA5452E}"/>
              </a:ext>
            </a:extLst>
          </p:cNvPr>
          <p:cNvGraphicFramePr>
            <a:graphicFrameLocks noChangeAspect="1"/>
          </p:cNvGraphicFramePr>
          <p:nvPr>
            <p:extLst>
              <p:ext uri="{D42A27DB-BD31-4B8C-83A1-F6EECF244321}">
                <p14:modId xmlns:p14="http://schemas.microsoft.com/office/powerpoint/2010/main" val="627165416"/>
              </p:ext>
            </p:extLst>
          </p:nvPr>
        </p:nvGraphicFramePr>
        <p:xfrm>
          <a:off x="2833869" y="4474197"/>
          <a:ext cx="2088232" cy="867556"/>
        </p:xfrm>
        <a:graphic>
          <a:graphicData uri="http://schemas.openxmlformats.org/presentationml/2006/ole">
            <mc:AlternateContent xmlns:mc="http://schemas.openxmlformats.org/markup-compatibility/2006">
              <mc:Choice xmlns:v="urn:schemas-microsoft-com:vml" Requires="v">
                <p:oleObj spid="_x0000_s5194" name="Equation" r:id="rId6" imgW="1041120" imgH="431640" progId="Equation.DSMT4">
                  <p:embed/>
                </p:oleObj>
              </mc:Choice>
              <mc:Fallback>
                <p:oleObj name="Equation" r:id="rId6" imgW="1041120" imgH="431640" progId="Equation.DSMT4">
                  <p:embed/>
                  <p:pic>
                    <p:nvPicPr>
                      <p:cNvPr id="4" name="オブジェクト 3">
                        <a:extLst>
                          <a:ext uri="{FF2B5EF4-FFF2-40B4-BE49-F238E27FC236}">
                            <a16:creationId xmlns:a16="http://schemas.microsoft.com/office/drawing/2014/main" id="{2354E9D6-9035-45E6-B62F-FF32391D8B05}"/>
                          </a:ext>
                        </a:extLst>
                      </p:cNvPr>
                      <p:cNvPicPr/>
                      <p:nvPr/>
                    </p:nvPicPr>
                    <p:blipFill>
                      <a:blip r:embed="rId7"/>
                      <a:stretch>
                        <a:fillRect/>
                      </a:stretch>
                    </p:blipFill>
                    <p:spPr>
                      <a:xfrm>
                        <a:off x="2833869" y="4474197"/>
                        <a:ext cx="2088232" cy="867556"/>
                      </a:xfrm>
                      <a:prstGeom prst="rect">
                        <a:avLst/>
                      </a:prstGeom>
                    </p:spPr>
                  </p:pic>
                </p:oleObj>
              </mc:Fallback>
            </mc:AlternateContent>
          </a:graphicData>
        </a:graphic>
      </p:graphicFrame>
      <p:sp>
        <p:nvSpPr>
          <p:cNvPr id="12" name="テキスト ボックス 11">
            <a:extLst>
              <a:ext uri="{FF2B5EF4-FFF2-40B4-BE49-F238E27FC236}">
                <a16:creationId xmlns:a16="http://schemas.microsoft.com/office/drawing/2014/main" id="{CCC67140-F197-4739-B846-10C52D1BF57A}"/>
              </a:ext>
            </a:extLst>
          </p:cNvPr>
          <p:cNvSpPr txBox="1"/>
          <p:nvPr/>
        </p:nvSpPr>
        <p:spPr>
          <a:xfrm>
            <a:off x="1825757" y="4643675"/>
            <a:ext cx="1039067" cy="477054"/>
          </a:xfrm>
          <a:prstGeom prst="rect">
            <a:avLst/>
          </a:prstGeom>
          <a:noFill/>
        </p:spPr>
        <p:txBody>
          <a:bodyPr wrap="none" rtlCol="0">
            <a:spAutoFit/>
          </a:bodyPr>
          <a:lstStyle/>
          <a:p>
            <a:pPr algn="l"/>
            <a:r>
              <a:rPr kumimoji="1" lang="ja-JP" altLang="en-US" sz="2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分散</a:t>
            </a:r>
            <a:r>
              <a:rPr kumimoji="1" lang="en-US" altLang="ja-JP" sz="2500" baseline="30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2500" baseline="30000" dirty="0">
              <a:solidFill>
                <a:srgbClr val="FFC0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3" name="コンテンツ プレースホルダー 2">
            <a:extLst>
              <a:ext uri="{FF2B5EF4-FFF2-40B4-BE49-F238E27FC236}">
                <a16:creationId xmlns:a16="http://schemas.microsoft.com/office/drawing/2014/main" id="{C5B312D2-4E39-4F2B-B39A-507B2BD0CD4D}"/>
              </a:ext>
            </a:extLst>
          </p:cNvPr>
          <p:cNvSpPr txBox="1">
            <a:spLocks/>
          </p:cNvSpPr>
          <p:nvPr/>
        </p:nvSpPr>
        <p:spPr bwMode="auto">
          <a:xfrm>
            <a:off x="551093" y="5183674"/>
            <a:ext cx="7918648" cy="4770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5"/>
              </a:buBlip>
              <a:defRPr kumimoji="1" sz="32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marL="0" indent="0">
              <a:buNone/>
            </a:pPr>
            <a:r>
              <a:rPr lang="ja-JP" altLang="en-US" sz="2500" kern="0" dirty="0"/>
              <a:t>　　</a:t>
            </a:r>
            <a:r>
              <a:rPr lang="ja-JP" altLang="en-US" sz="2300" kern="0" dirty="0">
                <a:solidFill>
                  <a:srgbClr val="FF0000"/>
                </a:solidFill>
              </a:rPr>
              <a:t>欠点</a:t>
            </a:r>
            <a:r>
              <a:rPr lang="ja-JP" altLang="en-US" sz="2300" kern="0" dirty="0"/>
              <a:t>：単位が</a:t>
            </a:r>
            <a:r>
              <a:rPr lang="en-US" altLang="ja-JP" sz="2300" kern="0" dirty="0"/>
              <a:t>2</a:t>
            </a:r>
            <a:r>
              <a:rPr lang="ja-JP" altLang="en-US" sz="2300" kern="0" dirty="0"/>
              <a:t>乗のままなので，値はまだ大きい</a:t>
            </a:r>
          </a:p>
        </p:txBody>
      </p:sp>
      <p:sp>
        <p:nvSpPr>
          <p:cNvPr id="16" name="テキスト ボックス 15">
            <a:extLst>
              <a:ext uri="{FF2B5EF4-FFF2-40B4-BE49-F238E27FC236}">
                <a16:creationId xmlns:a16="http://schemas.microsoft.com/office/drawing/2014/main" id="{5A2CDCA4-B95D-4F9A-BA36-A2E33DE5860E}"/>
              </a:ext>
            </a:extLst>
          </p:cNvPr>
          <p:cNvSpPr txBox="1"/>
          <p:nvPr/>
        </p:nvSpPr>
        <p:spPr>
          <a:xfrm>
            <a:off x="6609573" y="4754423"/>
            <a:ext cx="2015403" cy="369332"/>
          </a:xfrm>
          <a:prstGeom prst="rect">
            <a:avLst/>
          </a:prstGeom>
          <a:solidFill>
            <a:srgbClr val="00B050"/>
          </a:solidFill>
        </p:spPr>
        <p:txBody>
          <a:bodyPr wrap="square" rtlCol="0">
            <a:spAutoFit/>
          </a:bodyPr>
          <a:lstStyle/>
          <a:p>
            <a:pPr algn="just"/>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Excel</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関数＝</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VAR.P</a:t>
            </a:r>
            <a:endPar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7" name="テキスト ボックス 16">
            <a:extLst>
              <a:ext uri="{FF2B5EF4-FFF2-40B4-BE49-F238E27FC236}">
                <a16:creationId xmlns:a16="http://schemas.microsoft.com/office/drawing/2014/main" id="{C5CE745B-4ABC-4262-B66A-B7AAB9E4C5C1}"/>
              </a:ext>
            </a:extLst>
          </p:cNvPr>
          <p:cNvSpPr txBox="1"/>
          <p:nvPr/>
        </p:nvSpPr>
        <p:spPr>
          <a:xfrm>
            <a:off x="6542416" y="2691751"/>
            <a:ext cx="2160239" cy="369332"/>
          </a:xfrm>
          <a:prstGeom prst="rect">
            <a:avLst/>
          </a:prstGeom>
          <a:solidFill>
            <a:srgbClr val="00B050"/>
          </a:solidFill>
        </p:spPr>
        <p:txBody>
          <a:bodyPr wrap="square" rtlCol="0">
            <a:spAutoFit/>
          </a:bodyPr>
          <a:lstStyle/>
          <a:p>
            <a:pPr algn="just"/>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Excel</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関数＝</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DEVSQ</a:t>
            </a:r>
            <a:endPar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4" name="コンテンツ プレースホルダー 2">
            <a:extLst>
              <a:ext uri="{FF2B5EF4-FFF2-40B4-BE49-F238E27FC236}">
                <a16:creationId xmlns:a16="http://schemas.microsoft.com/office/drawing/2014/main" id="{9FC03BCC-C5AF-42E3-B886-8130102B9C1C}"/>
              </a:ext>
            </a:extLst>
          </p:cNvPr>
          <p:cNvSpPr txBox="1">
            <a:spLocks/>
          </p:cNvSpPr>
          <p:nvPr/>
        </p:nvSpPr>
        <p:spPr bwMode="auto">
          <a:xfrm>
            <a:off x="962777" y="5766301"/>
            <a:ext cx="7918648" cy="4770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5"/>
              </a:buBlip>
              <a:defRPr kumimoji="1" sz="32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marL="0" indent="0">
              <a:buNone/>
            </a:pPr>
            <a:r>
              <a:rPr lang="en-US" altLang="ja-JP" sz="1800" kern="0" dirty="0">
                <a:solidFill>
                  <a:srgbClr val="FFC000"/>
                </a:solidFill>
              </a:rPr>
              <a:t>※</a:t>
            </a:r>
            <a:r>
              <a:rPr lang="ja-JP" altLang="en-US" sz="1800" kern="0" dirty="0"/>
              <a:t>推測統計学では，母集団の分散は</a:t>
            </a:r>
            <a:r>
              <a:rPr lang="en-US" altLang="ja-JP" sz="1800" kern="0" dirty="0"/>
              <a:t>σ</a:t>
            </a:r>
            <a:r>
              <a:rPr lang="en-US" altLang="ja-JP" sz="1800" kern="0" baseline="30000" dirty="0"/>
              <a:t>2</a:t>
            </a:r>
            <a:r>
              <a:rPr lang="ja-JP" altLang="en-US" sz="1800" kern="0" dirty="0"/>
              <a:t>で表して区別します。</a:t>
            </a:r>
          </a:p>
        </p:txBody>
      </p:sp>
    </p:spTree>
    <p:extLst>
      <p:ext uri="{BB962C8B-B14F-4D97-AF65-F5344CB8AC3E}">
        <p14:creationId xmlns:p14="http://schemas.microsoft.com/office/powerpoint/2010/main" val="411609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P spid="13" grpId="0"/>
      <p:bldP spid="16" grpId="0" animBg="1"/>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A5D7F7-E6B5-45BF-AE92-988D6A965581}"/>
              </a:ext>
            </a:extLst>
          </p:cNvPr>
          <p:cNvSpPr>
            <a:spLocks noGrp="1"/>
          </p:cNvSpPr>
          <p:nvPr>
            <p:ph type="title"/>
          </p:nvPr>
        </p:nvSpPr>
        <p:spPr/>
        <p:txBody>
          <a:bodyPr/>
          <a:lstStyle/>
          <a:p>
            <a:r>
              <a:rPr kumimoji="1" lang="ja-JP" altLang="en-US" dirty="0"/>
              <a:t>標準偏差</a:t>
            </a:r>
          </a:p>
        </p:txBody>
      </p:sp>
      <p:sp>
        <p:nvSpPr>
          <p:cNvPr id="3" name="コンテンツ プレースホルダー 2">
            <a:extLst>
              <a:ext uri="{FF2B5EF4-FFF2-40B4-BE49-F238E27FC236}">
                <a16:creationId xmlns:a16="http://schemas.microsoft.com/office/drawing/2014/main" id="{265267E4-4212-439F-913B-B3AEBD9E7658}"/>
              </a:ext>
            </a:extLst>
          </p:cNvPr>
          <p:cNvSpPr>
            <a:spLocks noGrp="1"/>
          </p:cNvSpPr>
          <p:nvPr>
            <p:ph idx="1"/>
          </p:nvPr>
        </p:nvSpPr>
        <p:spPr>
          <a:xfrm>
            <a:off x="685800" y="2057400"/>
            <a:ext cx="7772400" cy="1011560"/>
          </a:xfrm>
        </p:spPr>
        <p:txBody>
          <a:bodyPr/>
          <a:lstStyle/>
          <a:p>
            <a:r>
              <a:rPr kumimoji="1" lang="ja-JP" altLang="en-US" sz="2500" dirty="0"/>
              <a:t>分散の平方根を取ることで，元の単位に戻り，大きさもちょうど良くなる</a:t>
            </a:r>
          </a:p>
        </p:txBody>
      </p:sp>
      <p:sp>
        <p:nvSpPr>
          <p:cNvPr id="6" name="テキスト ボックス 5">
            <a:extLst>
              <a:ext uri="{FF2B5EF4-FFF2-40B4-BE49-F238E27FC236}">
                <a16:creationId xmlns:a16="http://schemas.microsoft.com/office/drawing/2014/main" id="{C0C5DC9B-6058-4C4F-9C5C-16171A10AF9C}"/>
              </a:ext>
            </a:extLst>
          </p:cNvPr>
          <p:cNvSpPr txBox="1"/>
          <p:nvPr/>
        </p:nvSpPr>
        <p:spPr>
          <a:xfrm>
            <a:off x="951633" y="3252143"/>
            <a:ext cx="2125903" cy="477054"/>
          </a:xfrm>
          <a:prstGeom prst="rect">
            <a:avLst/>
          </a:prstGeom>
          <a:noFill/>
        </p:spPr>
        <p:txBody>
          <a:bodyPr wrap="none" rtlCol="0">
            <a:spAutoFit/>
          </a:bodyPr>
          <a:lstStyle/>
          <a:p>
            <a:pPr algn="l"/>
            <a:r>
              <a:rPr kumimoji="1" lang="ja-JP" altLang="en-US" sz="2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標準偏差（</a:t>
            </a:r>
            <a:r>
              <a:rPr kumimoji="1" lang="en-US" altLang="ja-JP" sz="2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SD)</a:t>
            </a:r>
            <a:endPar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7" name="コンテンツ プレースホルダー 2">
            <a:extLst>
              <a:ext uri="{FF2B5EF4-FFF2-40B4-BE49-F238E27FC236}">
                <a16:creationId xmlns:a16="http://schemas.microsoft.com/office/drawing/2014/main" id="{04D16DE0-29FF-4ECA-9F6B-8AFBDBA8E85A}"/>
              </a:ext>
            </a:extLst>
          </p:cNvPr>
          <p:cNvSpPr txBox="1">
            <a:spLocks/>
          </p:cNvSpPr>
          <p:nvPr/>
        </p:nvSpPr>
        <p:spPr bwMode="auto">
          <a:xfrm>
            <a:off x="938231" y="4072410"/>
            <a:ext cx="7481002" cy="101155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3"/>
              </a:buBlip>
              <a:defRPr kumimoji="1" sz="32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marL="720000" indent="-792000">
              <a:spcAft>
                <a:spcPts val="600"/>
              </a:spcAft>
              <a:buNone/>
            </a:pPr>
            <a:r>
              <a:rPr lang="ja-JP" altLang="en-US" sz="2500" kern="0" dirty="0">
                <a:solidFill>
                  <a:srgbClr val="FF0000"/>
                </a:solidFill>
              </a:rPr>
              <a:t>欠点</a:t>
            </a:r>
            <a:r>
              <a:rPr lang="ja-JP" altLang="en-US" sz="2500" kern="0" dirty="0"/>
              <a:t>：値の大きさが極端に異なる集団間や，単位が異なる集団間のバラツキは比較できない</a:t>
            </a:r>
          </a:p>
        </p:txBody>
      </p:sp>
      <p:sp>
        <p:nvSpPr>
          <p:cNvPr id="8" name="テキスト ボックス 7">
            <a:extLst>
              <a:ext uri="{FF2B5EF4-FFF2-40B4-BE49-F238E27FC236}">
                <a16:creationId xmlns:a16="http://schemas.microsoft.com/office/drawing/2014/main" id="{B60746E5-50EB-4605-942B-E60D000B42BB}"/>
              </a:ext>
            </a:extLst>
          </p:cNvPr>
          <p:cNvSpPr txBox="1"/>
          <p:nvPr/>
        </p:nvSpPr>
        <p:spPr>
          <a:xfrm>
            <a:off x="6405241" y="3252143"/>
            <a:ext cx="2304256" cy="369332"/>
          </a:xfrm>
          <a:prstGeom prst="rect">
            <a:avLst/>
          </a:prstGeom>
          <a:solidFill>
            <a:srgbClr val="00B050"/>
          </a:solidFill>
        </p:spPr>
        <p:txBody>
          <a:bodyPr wrap="square" rtlCol="0">
            <a:spAutoFit/>
          </a:bodyPr>
          <a:lstStyle/>
          <a:p>
            <a:pPr algn="just"/>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Excel</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関数＝</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STDEV.P</a:t>
            </a:r>
            <a:endPar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graphicFrame>
        <p:nvGraphicFramePr>
          <p:cNvPr id="9" name="オブジェクト 8">
            <a:extLst>
              <a:ext uri="{FF2B5EF4-FFF2-40B4-BE49-F238E27FC236}">
                <a16:creationId xmlns:a16="http://schemas.microsoft.com/office/drawing/2014/main" id="{E3BB123C-CF50-4ACB-9638-B3250F225781}"/>
              </a:ext>
            </a:extLst>
          </p:cNvPr>
          <p:cNvGraphicFramePr>
            <a:graphicFrameLocks noChangeAspect="1"/>
          </p:cNvGraphicFramePr>
          <p:nvPr>
            <p:extLst>
              <p:ext uri="{D42A27DB-BD31-4B8C-83A1-F6EECF244321}">
                <p14:modId xmlns:p14="http://schemas.microsoft.com/office/powerpoint/2010/main" val="3880411862"/>
              </p:ext>
            </p:extLst>
          </p:nvPr>
        </p:nvGraphicFramePr>
        <p:xfrm>
          <a:off x="3020865" y="2953415"/>
          <a:ext cx="3276600" cy="966787"/>
        </p:xfrm>
        <a:graphic>
          <a:graphicData uri="http://schemas.openxmlformats.org/presentationml/2006/ole">
            <mc:AlternateContent xmlns:mc="http://schemas.openxmlformats.org/markup-compatibility/2006">
              <mc:Choice xmlns:v="urn:schemas-microsoft-com:vml" Requires="v">
                <p:oleObj spid="_x0000_s6179" name="Equation" r:id="rId4" imgW="1638000" imgH="482400" progId="Equation.DSMT4">
                  <p:embed/>
                </p:oleObj>
              </mc:Choice>
              <mc:Fallback>
                <p:oleObj name="Equation" r:id="rId4" imgW="1638000" imgH="482400" progId="Equation.DSMT4">
                  <p:embed/>
                  <p:pic>
                    <p:nvPicPr>
                      <p:cNvPr id="11" name="オブジェクト 10">
                        <a:extLst>
                          <a:ext uri="{FF2B5EF4-FFF2-40B4-BE49-F238E27FC236}">
                            <a16:creationId xmlns:a16="http://schemas.microsoft.com/office/drawing/2014/main" id="{A6EB736D-CF69-4FD9-B655-340F5FA5452E}"/>
                          </a:ext>
                        </a:extLst>
                      </p:cNvPr>
                      <p:cNvPicPr/>
                      <p:nvPr/>
                    </p:nvPicPr>
                    <p:blipFill>
                      <a:blip r:embed="rId5"/>
                      <a:stretch>
                        <a:fillRect/>
                      </a:stretch>
                    </p:blipFill>
                    <p:spPr>
                      <a:xfrm>
                        <a:off x="3020865" y="2953415"/>
                        <a:ext cx="3276600" cy="966787"/>
                      </a:xfrm>
                      <a:prstGeom prst="rect">
                        <a:avLst/>
                      </a:prstGeom>
                    </p:spPr>
                  </p:pic>
                </p:oleObj>
              </mc:Fallback>
            </mc:AlternateContent>
          </a:graphicData>
        </a:graphic>
      </p:graphicFrame>
      <p:pic>
        <p:nvPicPr>
          <p:cNvPr id="13" name="図 12">
            <a:extLst>
              <a:ext uri="{FF2B5EF4-FFF2-40B4-BE49-F238E27FC236}">
                <a16:creationId xmlns:a16="http://schemas.microsoft.com/office/drawing/2014/main" id="{BB71AB26-17EF-421B-9CB1-A2C84BBA0A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03303" y="5119282"/>
            <a:ext cx="1067706" cy="790102"/>
          </a:xfrm>
          <a:prstGeom prst="rect">
            <a:avLst/>
          </a:prstGeom>
        </p:spPr>
      </p:pic>
      <p:pic>
        <p:nvPicPr>
          <p:cNvPr id="14" name="図 13">
            <a:extLst>
              <a:ext uri="{FF2B5EF4-FFF2-40B4-BE49-F238E27FC236}">
                <a16:creationId xmlns:a16="http://schemas.microsoft.com/office/drawing/2014/main" id="{5ED0021A-1187-4E0B-9934-B6567ACC31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45897" y="5128269"/>
            <a:ext cx="648072" cy="563823"/>
          </a:xfrm>
          <a:prstGeom prst="rect">
            <a:avLst/>
          </a:prstGeom>
        </p:spPr>
      </p:pic>
      <p:pic>
        <p:nvPicPr>
          <p:cNvPr id="11" name="図 10">
            <a:extLst>
              <a:ext uri="{FF2B5EF4-FFF2-40B4-BE49-F238E27FC236}">
                <a16:creationId xmlns:a16="http://schemas.microsoft.com/office/drawing/2014/main" id="{8D468AED-2092-4BF8-B7F7-C5974475CB3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47459" y="5119282"/>
            <a:ext cx="851508" cy="740812"/>
          </a:xfrm>
          <a:prstGeom prst="rect">
            <a:avLst/>
          </a:prstGeom>
        </p:spPr>
      </p:pic>
      <p:sp>
        <p:nvSpPr>
          <p:cNvPr id="15" name="テキスト ボックス 14">
            <a:extLst>
              <a:ext uri="{FF2B5EF4-FFF2-40B4-BE49-F238E27FC236}">
                <a16:creationId xmlns:a16="http://schemas.microsoft.com/office/drawing/2014/main" id="{CCB360A7-660C-4DE0-A043-CB8934EE8DC2}"/>
              </a:ext>
            </a:extLst>
          </p:cNvPr>
          <p:cNvSpPr txBox="1"/>
          <p:nvPr/>
        </p:nvSpPr>
        <p:spPr>
          <a:xfrm>
            <a:off x="6281029" y="5197692"/>
            <a:ext cx="570990" cy="553998"/>
          </a:xfrm>
          <a:prstGeom prst="rect">
            <a:avLst/>
          </a:prstGeom>
          <a:noFill/>
        </p:spPr>
        <p:txBody>
          <a:bodyPr wrap="none" rtlCol="0">
            <a:spAutoFit/>
          </a:bodyPr>
          <a:lstStyle/>
          <a:p>
            <a:pPr algn="l"/>
            <a:r>
              <a:rPr kumimoji="1" lang="ja-JP" altLang="en-US" sz="3000" b="1"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6" name="テキスト ボックス 15">
            <a:extLst>
              <a:ext uri="{FF2B5EF4-FFF2-40B4-BE49-F238E27FC236}">
                <a16:creationId xmlns:a16="http://schemas.microsoft.com/office/drawing/2014/main" id="{5A050762-EA84-4363-9120-B5D3ACA3D09D}"/>
              </a:ext>
            </a:extLst>
          </p:cNvPr>
          <p:cNvSpPr txBox="1"/>
          <p:nvPr/>
        </p:nvSpPr>
        <p:spPr>
          <a:xfrm>
            <a:off x="3825561" y="5846135"/>
            <a:ext cx="5048177" cy="353943"/>
          </a:xfrm>
          <a:prstGeom prst="rect">
            <a:avLst/>
          </a:prstGeom>
          <a:noFill/>
        </p:spPr>
        <p:txBody>
          <a:bodyPr wrap="none" rtlCol="0">
            <a:spAutoFit/>
          </a:bodyPr>
          <a:lstStyle/>
          <a:p>
            <a:pPr algn="l"/>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平均値の大きな集団の標準偏差が大きくなってしまう</a:t>
            </a:r>
          </a:p>
        </p:txBody>
      </p:sp>
    </p:spTree>
    <p:extLst>
      <p:ext uri="{BB962C8B-B14F-4D97-AF65-F5344CB8AC3E}">
        <p14:creationId xmlns:p14="http://schemas.microsoft.com/office/powerpoint/2010/main" val="369334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82FEAF-5602-42B0-AEBE-248671144AB1}"/>
              </a:ext>
            </a:extLst>
          </p:cNvPr>
          <p:cNvSpPr>
            <a:spLocks noGrp="1"/>
          </p:cNvSpPr>
          <p:nvPr>
            <p:ph type="title"/>
          </p:nvPr>
        </p:nvSpPr>
        <p:spPr/>
        <p:txBody>
          <a:bodyPr/>
          <a:lstStyle/>
          <a:p>
            <a:r>
              <a:rPr kumimoji="1" lang="ja-JP" altLang="en-US" dirty="0"/>
              <a:t>変動係数</a:t>
            </a:r>
          </a:p>
        </p:txBody>
      </p:sp>
      <p:sp>
        <p:nvSpPr>
          <p:cNvPr id="3" name="コンテンツ プレースホルダー 2">
            <a:extLst>
              <a:ext uri="{FF2B5EF4-FFF2-40B4-BE49-F238E27FC236}">
                <a16:creationId xmlns:a16="http://schemas.microsoft.com/office/drawing/2014/main" id="{903B4679-1C98-4CD2-A0DF-4A0D635AF96F}"/>
              </a:ext>
            </a:extLst>
          </p:cNvPr>
          <p:cNvSpPr>
            <a:spLocks noGrp="1"/>
          </p:cNvSpPr>
          <p:nvPr>
            <p:ph idx="1"/>
          </p:nvPr>
        </p:nvSpPr>
        <p:spPr>
          <a:xfrm>
            <a:off x="685800" y="2057400"/>
            <a:ext cx="7772400" cy="507504"/>
          </a:xfrm>
        </p:spPr>
        <p:txBody>
          <a:bodyPr/>
          <a:lstStyle/>
          <a:p>
            <a:r>
              <a:rPr kumimoji="1" lang="ja-JP" altLang="en-US" sz="2500" dirty="0"/>
              <a:t>標準偏差を平均で割ることで，集団間の平均を揃えて，単位を取り去る（</a:t>
            </a:r>
            <a:r>
              <a:rPr kumimoji="1" lang="ja-JP" altLang="en-US" sz="2500" dirty="0">
                <a:solidFill>
                  <a:srgbClr val="FFFF00"/>
                </a:solidFill>
              </a:rPr>
              <a:t>無名数</a:t>
            </a:r>
            <a:r>
              <a:rPr kumimoji="1" lang="ja-JP" altLang="en-US" sz="2500" dirty="0"/>
              <a:t>にする）</a:t>
            </a:r>
          </a:p>
        </p:txBody>
      </p:sp>
      <p:sp>
        <p:nvSpPr>
          <p:cNvPr id="4" name="テキスト ボックス 3">
            <a:extLst>
              <a:ext uri="{FF2B5EF4-FFF2-40B4-BE49-F238E27FC236}">
                <a16:creationId xmlns:a16="http://schemas.microsoft.com/office/drawing/2014/main" id="{BB916346-068E-45A8-8F30-98725BDD9671}"/>
              </a:ext>
            </a:extLst>
          </p:cNvPr>
          <p:cNvSpPr txBox="1"/>
          <p:nvPr/>
        </p:nvSpPr>
        <p:spPr>
          <a:xfrm>
            <a:off x="979760" y="3388197"/>
            <a:ext cx="1467068" cy="477054"/>
          </a:xfrm>
          <a:prstGeom prst="rect">
            <a:avLst/>
          </a:prstGeom>
          <a:noFill/>
        </p:spPr>
        <p:txBody>
          <a:bodyPr wrap="none" rtlCol="0">
            <a:spAutoFit/>
          </a:bodyPr>
          <a:lstStyle/>
          <a:p>
            <a:pPr algn="l"/>
            <a:r>
              <a:rPr kumimoji="1" lang="ja-JP" altLang="en-US" sz="2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変動係数</a:t>
            </a:r>
            <a:endPar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graphicFrame>
        <p:nvGraphicFramePr>
          <p:cNvPr id="6" name="オブジェクト 5">
            <a:extLst>
              <a:ext uri="{FF2B5EF4-FFF2-40B4-BE49-F238E27FC236}">
                <a16:creationId xmlns:a16="http://schemas.microsoft.com/office/drawing/2014/main" id="{29CBD98B-AB7E-422D-A90C-DED654555F44}"/>
              </a:ext>
            </a:extLst>
          </p:cNvPr>
          <p:cNvGraphicFramePr>
            <a:graphicFrameLocks noChangeAspect="1"/>
          </p:cNvGraphicFramePr>
          <p:nvPr>
            <p:extLst>
              <p:ext uri="{D42A27DB-BD31-4B8C-83A1-F6EECF244321}">
                <p14:modId xmlns:p14="http://schemas.microsoft.com/office/powerpoint/2010/main" val="3055247063"/>
              </p:ext>
            </p:extLst>
          </p:nvPr>
        </p:nvGraphicFramePr>
        <p:xfrm>
          <a:off x="2511895" y="3068960"/>
          <a:ext cx="4851400" cy="992188"/>
        </p:xfrm>
        <a:graphic>
          <a:graphicData uri="http://schemas.openxmlformats.org/presentationml/2006/ole">
            <mc:AlternateContent xmlns:mc="http://schemas.openxmlformats.org/markup-compatibility/2006">
              <mc:Choice xmlns:v="urn:schemas-microsoft-com:vml" Requires="v">
                <p:oleObj spid="_x0000_s7199" name="Equation" r:id="rId3" imgW="2425680" imgH="495000" progId="Equation.DSMT4">
                  <p:embed/>
                </p:oleObj>
              </mc:Choice>
              <mc:Fallback>
                <p:oleObj name="Equation" r:id="rId3" imgW="2425680" imgH="495000" progId="Equation.DSMT4">
                  <p:embed/>
                  <p:pic>
                    <p:nvPicPr>
                      <p:cNvPr id="9" name="オブジェクト 8">
                        <a:extLst>
                          <a:ext uri="{FF2B5EF4-FFF2-40B4-BE49-F238E27FC236}">
                            <a16:creationId xmlns:a16="http://schemas.microsoft.com/office/drawing/2014/main" id="{E3BB123C-CF50-4ACB-9638-B3250F225781}"/>
                          </a:ext>
                        </a:extLst>
                      </p:cNvPr>
                      <p:cNvPicPr/>
                      <p:nvPr/>
                    </p:nvPicPr>
                    <p:blipFill>
                      <a:blip r:embed="rId4"/>
                      <a:stretch>
                        <a:fillRect/>
                      </a:stretch>
                    </p:blipFill>
                    <p:spPr>
                      <a:xfrm>
                        <a:off x="2511895" y="3068960"/>
                        <a:ext cx="4851400" cy="992188"/>
                      </a:xfrm>
                      <a:prstGeom prst="rect">
                        <a:avLst/>
                      </a:prstGeom>
                    </p:spPr>
                  </p:pic>
                </p:oleObj>
              </mc:Fallback>
            </mc:AlternateContent>
          </a:graphicData>
        </a:graphic>
      </p:graphicFrame>
      <p:sp>
        <p:nvSpPr>
          <p:cNvPr id="7" name="コンテンツ プレースホルダー 2">
            <a:extLst>
              <a:ext uri="{FF2B5EF4-FFF2-40B4-BE49-F238E27FC236}">
                <a16:creationId xmlns:a16="http://schemas.microsoft.com/office/drawing/2014/main" id="{27A5815A-D3E5-40AA-9A93-0E86DE18098C}"/>
              </a:ext>
            </a:extLst>
          </p:cNvPr>
          <p:cNvSpPr txBox="1">
            <a:spLocks/>
          </p:cNvSpPr>
          <p:nvPr/>
        </p:nvSpPr>
        <p:spPr bwMode="auto">
          <a:xfrm>
            <a:off x="713927" y="4429150"/>
            <a:ext cx="7940847" cy="16337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5"/>
              </a:buBlip>
              <a:defRPr kumimoji="1" sz="32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marL="396000" indent="-457200">
              <a:buNone/>
            </a:pPr>
            <a:r>
              <a:rPr lang="ja-JP" altLang="en-US" sz="2500" kern="0" dirty="0">
                <a:solidFill>
                  <a:srgbClr val="FF0000"/>
                </a:solidFill>
              </a:rPr>
              <a:t>注意</a:t>
            </a:r>
            <a:r>
              <a:rPr lang="ja-JP" altLang="en-US" sz="2500" kern="0" dirty="0"/>
              <a:t>：</a:t>
            </a:r>
            <a:r>
              <a:rPr lang="en-US" altLang="ja-JP" sz="2500" kern="0" dirty="0"/>
              <a:t>5</a:t>
            </a:r>
            <a:r>
              <a:rPr lang="ja-JP" altLang="en-US" sz="2500" kern="0" dirty="0"/>
              <a:t>種類のバラツキの統計量は，それぞれ有する情報量が異なるので，分析に適したものを使い分ける　　　</a:t>
            </a:r>
            <a:r>
              <a:rPr lang="ja-JP" altLang="en-US" sz="2000" kern="0" dirty="0"/>
              <a:t>（例：偏差ならば分布形もわかるが，変動係数は単位さえわからない）</a:t>
            </a:r>
            <a:endParaRPr lang="ja-JP" altLang="en-US" sz="2500" kern="0" dirty="0"/>
          </a:p>
        </p:txBody>
      </p:sp>
    </p:spTree>
    <p:extLst>
      <p:ext uri="{BB962C8B-B14F-4D97-AF65-F5344CB8AC3E}">
        <p14:creationId xmlns:p14="http://schemas.microsoft.com/office/powerpoint/2010/main" val="281170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71EA8A-2906-4303-90B4-F3ED04C03F59}"/>
              </a:ext>
            </a:extLst>
          </p:cNvPr>
          <p:cNvSpPr>
            <a:spLocks noGrp="1"/>
          </p:cNvSpPr>
          <p:nvPr>
            <p:ph type="title"/>
          </p:nvPr>
        </p:nvSpPr>
        <p:spPr/>
        <p:txBody>
          <a:bodyPr/>
          <a:lstStyle/>
          <a:p>
            <a:r>
              <a:rPr kumimoji="1" lang="ja-JP" altLang="en-US" dirty="0"/>
              <a:t>なぜ統計学を学ぶのか</a:t>
            </a:r>
          </a:p>
        </p:txBody>
      </p:sp>
      <p:pic>
        <p:nvPicPr>
          <p:cNvPr id="4" name="図 3">
            <a:extLst>
              <a:ext uri="{FF2B5EF4-FFF2-40B4-BE49-F238E27FC236}">
                <a16:creationId xmlns:a16="http://schemas.microsoft.com/office/drawing/2014/main" id="{2729D619-7343-4E10-82BF-42FC155200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2071230"/>
            <a:ext cx="1493762" cy="1382871"/>
          </a:xfrm>
          <a:prstGeom prst="rect">
            <a:avLst/>
          </a:prstGeom>
        </p:spPr>
      </p:pic>
      <p:pic>
        <p:nvPicPr>
          <p:cNvPr id="5" name="図 4">
            <a:extLst>
              <a:ext uri="{FF2B5EF4-FFF2-40B4-BE49-F238E27FC236}">
                <a16:creationId xmlns:a16="http://schemas.microsoft.com/office/drawing/2014/main" id="{9E0BBBA7-D61B-4D81-AE1C-0FCB9107FE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6" y="2424857"/>
            <a:ext cx="1393751" cy="1393751"/>
          </a:xfrm>
          <a:prstGeom prst="rect">
            <a:avLst/>
          </a:prstGeom>
        </p:spPr>
      </p:pic>
      <p:pic>
        <p:nvPicPr>
          <p:cNvPr id="9" name="図 8">
            <a:extLst>
              <a:ext uri="{FF2B5EF4-FFF2-40B4-BE49-F238E27FC236}">
                <a16:creationId xmlns:a16="http://schemas.microsoft.com/office/drawing/2014/main" id="{ACCF041B-E8BD-4D69-B74D-897AC984BE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19064" y="4272173"/>
            <a:ext cx="1272241" cy="1382871"/>
          </a:xfrm>
          <a:prstGeom prst="rect">
            <a:avLst/>
          </a:prstGeom>
        </p:spPr>
      </p:pic>
      <p:sp>
        <p:nvSpPr>
          <p:cNvPr id="10" name="コンテンツ プレースホルダー 2">
            <a:extLst>
              <a:ext uri="{FF2B5EF4-FFF2-40B4-BE49-F238E27FC236}">
                <a16:creationId xmlns:a16="http://schemas.microsoft.com/office/drawing/2014/main" id="{C4C02062-1972-4DED-9F87-FFA1A5AFABBB}"/>
              </a:ext>
            </a:extLst>
          </p:cNvPr>
          <p:cNvSpPr txBox="1">
            <a:spLocks/>
          </p:cNvSpPr>
          <p:nvPr/>
        </p:nvSpPr>
        <p:spPr bwMode="auto">
          <a:xfrm>
            <a:off x="539552" y="2089815"/>
            <a:ext cx="6048672" cy="34883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6"/>
              </a:buBlip>
              <a:defRPr kumimoji="1" sz="32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algn="just"/>
            <a:r>
              <a:rPr lang="ja-JP" altLang="en-US" kern="0" dirty="0">
                <a:latin typeface="ＭＳ Ｐゴシック" pitchFamily="50" charset="-128"/>
                <a:ea typeface="ＭＳ Ｐゴシック" pitchFamily="50" charset="-128"/>
              </a:rPr>
              <a:t>大工さんが最初に学ぶのは，道具の使い方であるように，論文や報告書を書くための道具として統計学を学ぶ</a:t>
            </a:r>
            <a:endParaRPr lang="en-US" altLang="ja-JP" kern="0" dirty="0">
              <a:latin typeface="ＭＳ Ｐゴシック" pitchFamily="50" charset="-128"/>
              <a:ea typeface="ＭＳ Ｐゴシック" pitchFamily="50" charset="-128"/>
            </a:endParaRPr>
          </a:p>
          <a:p>
            <a:pPr algn="just"/>
            <a:r>
              <a:rPr lang="ja-JP" altLang="en-US" kern="0" dirty="0"/>
              <a:t>実験結果の汎用性</a:t>
            </a:r>
            <a:r>
              <a:rPr lang="ja-JP" altLang="en-US" sz="2800" kern="0" dirty="0"/>
              <a:t>（偶然ではないこと）</a:t>
            </a:r>
            <a:r>
              <a:rPr lang="ja-JP" altLang="en-US" kern="0" dirty="0"/>
              <a:t>を</a:t>
            </a:r>
            <a:r>
              <a:rPr lang="ja-JP" altLang="en-US" kern="0" dirty="0">
                <a:latin typeface="ＭＳ Ｐゴシック" pitchFamily="50" charset="-128"/>
                <a:ea typeface="ＭＳ Ｐゴシック" pitchFamily="50" charset="-128"/>
              </a:rPr>
              <a:t>示すことで，他人を納得させる</a:t>
            </a:r>
            <a:endParaRPr lang="en-US" altLang="ja-JP" kern="0" dirty="0">
              <a:latin typeface="ＭＳ Ｐゴシック" pitchFamily="50" charset="-128"/>
              <a:ea typeface="ＭＳ Ｐゴシック" pitchFamily="50" charset="-128"/>
            </a:endParaRPr>
          </a:p>
        </p:txBody>
      </p:sp>
      <p:pic>
        <p:nvPicPr>
          <p:cNvPr id="7" name="コンテンツ プレースホルダー 6">
            <a:extLst>
              <a:ext uri="{FF2B5EF4-FFF2-40B4-BE49-F238E27FC236}">
                <a16:creationId xmlns:a16="http://schemas.microsoft.com/office/drawing/2014/main" id="{490201D3-2AAB-43B6-8CF5-6F4F4FA455E9}"/>
              </a:ext>
            </a:extLst>
          </p:cNvPr>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6661393" y="4602504"/>
            <a:ext cx="1515342" cy="1337289"/>
          </a:xfrm>
        </p:spPr>
      </p:pic>
    </p:spTree>
    <p:extLst>
      <p:ext uri="{BB962C8B-B14F-4D97-AF65-F5344CB8AC3E}">
        <p14:creationId xmlns:p14="http://schemas.microsoft.com/office/powerpoint/2010/main" val="20063371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10">
            <a:extLst>
              <a:ext uri="{FF2B5EF4-FFF2-40B4-BE49-F238E27FC236}">
                <a16:creationId xmlns:a16="http://schemas.microsoft.com/office/drawing/2014/main" id="{78CD5DF8-E706-4946-9D21-F6E70B4BC560}"/>
              </a:ext>
            </a:extLst>
          </p:cNvPr>
          <p:cNvSpPr txBox="1">
            <a:spLocks/>
          </p:cNvSpPr>
          <p:nvPr/>
        </p:nvSpPr>
        <p:spPr bwMode="auto">
          <a:xfrm>
            <a:off x="665444" y="3271100"/>
            <a:ext cx="4266596" cy="865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2"/>
              </a:buBlip>
              <a:defRPr kumimoji="1" sz="32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algn="just"/>
            <a:r>
              <a:rPr lang="ja-JP" altLang="en-US" sz="2500" kern="0" dirty="0">
                <a:solidFill>
                  <a:srgbClr val="FFFF00"/>
                </a:solidFill>
              </a:rPr>
              <a:t>中央値</a:t>
            </a:r>
            <a:r>
              <a:rPr lang="ja-JP" altLang="en-US" sz="2500" kern="0" dirty="0"/>
              <a:t>：データを大きさ順に並べたとき中央にくる値</a:t>
            </a:r>
            <a:endParaRPr lang="ja-JP" altLang="en-US" kern="0" dirty="0"/>
          </a:p>
        </p:txBody>
      </p:sp>
      <p:sp>
        <p:nvSpPr>
          <p:cNvPr id="2" name="タイトル 1">
            <a:extLst>
              <a:ext uri="{FF2B5EF4-FFF2-40B4-BE49-F238E27FC236}">
                <a16:creationId xmlns:a16="http://schemas.microsoft.com/office/drawing/2014/main" id="{A28F6E92-FA65-40AA-BE50-8207D4985C2E}"/>
              </a:ext>
            </a:extLst>
          </p:cNvPr>
          <p:cNvSpPr>
            <a:spLocks noGrp="1"/>
          </p:cNvSpPr>
          <p:nvPr>
            <p:ph type="title"/>
          </p:nvPr>
        </p:nvSpPr>
        <p:spPr/>
        <p:txBody>
          <a:bodyPr/>
          <a:lstStyle/>
          <a:p>
            <a:r>
              <a:rPr kumimoji="1" lang="en-US" altLang="ja-JP" dirty="0"/>
              <a:t>1.5</a:t>
            </a:r>
            <a:r>
              <a:rPr kumimoji="1" lang="ja-JP" altLang="en-US" dirty="0"/>
              <a:t>　質的データの代表値</a:t>
            </a:r>
          </a:p>
        </p:txBody>
      </p:sp>
      <p:sp>
        <p:nvSpPr>
          <p:cNvPr id="6" name="テキスト ボックス 5">
            <a:extLst>
              <a:ext uri="{FF2B5EF4-FFF2-40B4-BE49-F238E27FC236}">
                <a16:creationId xmlns:a16="http://schemas.microsoft.com/office/drawing/2014/main" id="{6AE9D21C-05D3-4DBF-B9E0-3D0B6267118F}"/>
              </a:ext>
            </a:extLst>
          </p:cNvPr>
          <p:cNvSpPr txBox="1"/>
          <p:nvPr/>
        </p:nvSpPr>
        <p:spPr>
          <a:xfrm>
            <a:off x="1095728" y="4136200"/>
            <a:ext cx="2232248" cy="369332"/>
          </a:xfrm>
          <a:prstGeom prst="rect">
            <a:avLst/>
          </a:prstGeom>
          <a:solidFill>
            <a:srgbClr val="00B050"/>
          </a:solidFill>
        </p:spPr>
        <p:txBody>
          <a:bodyPr wrap="square" rtlCol="0">
            <a:spAutoFit/>
          </a:bodyPr>
          <a:lstStyle/>
          <a:p>
            <a:pPr algn="just"/>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Excel</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関数＝</a:t>
            </a:r>
            <a:r>
              <a:rPr kumimoji="1" lang="en-US" altLang="ja-JP" sz="1800" dirty="0">
                <a:solidFill>
                  <a:schemeClr val="bg1"/>
                </a:solidFill>
                <a:latin typeface="ＭＳ Ｐゴシック" panose="020B0600070205080204" pitchFamily="50" charset="-128"/>
                <a:cs typeface="Meiryo UI" pitchFamily="50" charset="-128"/>
              </a:rPr>
              <a:t>MEDIAN</a:t>
            </a:r>
            <a:endPar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7" name="テキスト ボックス 6">
            <a:extLst>
              <a:ext uri="{FF2B5EF4-FFF2-40B4-BE49-F238E27FC236}">
                <a16:creationId xmlns:a16="http://schemas.microsoft.com/office/drawing/2014/main" id="{793D783A-A834-444C-9537-37A427139F38}"/>
              </a:ext>
            </a:extLst>
          </p:cNvPr>
          <p:cNvSpPr txBox="1"/>
          <p:nvPr/>
        </p:nvSpPr>
        <p:spPr>
          <a:xfrm>
            <a:off x="1110018" y="5385781"/>
            <a:ext cx="2016224" cy="369332"/>
          </a:xfrm>
          <a:prstGeom prst="rect">
            <a:avLst/>
          </a:prstGeom>
          <a:solidFill>
            <a:srgbClr val="00B050"/>
          </a:solidFill>
        </p:spPr>
        <p:txBody>
          <a:bodyPr wrap="square" rtlCol="0">
            <a:spAutoFit/>
          </a:bodyPr>
          <a:lstStyle/>
          <a:p>
            <a:pPr algn="just"/>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Excel</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関数＝</a:t>
            </a:r>
            <a:r>
              <a:rPr kumimoji="1" lang="en-US" altLang="ja-JP" sz="1800" dirty="0">
                <a:solidFill>
                  <a:schemeClr val="bg1"/>
                </a:solidFill>
                <a:latin typeface="ＭＳ Ｐゴシック" panose="020B0600070205080204" pitchFamily="50" charset="-128"/>
                <a:cs typeface="Meiryo UI" pitchFamily="50" charset="-128"/>
              </a:rPr>
              <a:t>MODE</a:t>
            </a:r>
            <a:endPar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AlternateContent xmlns:mc="http://schemas.openxmlformats.org/markup-compatibility/2006" xmlns:a14="http://schemas.microsoft.com/office/drawing/2010/main">
        <mc:Choice Requires="a14">
          <p:sp>
            <p:nvSpPr>
              <p:cNvPr id="11" name="コンテンツ プレースホルダー 10">
                <a:extLst>
                  <a:ext uri="{FF2B5EF4-FFF2-40B4-BE49-F238E27FC236}">
                    <a16:creationId xmlns:a16="http://schemas.microsoft.com/office/drawing/2014/main" id="{019905B3-57C9-4202-B47B-BDB1867CF78D}"/>
                  </a:ext>
                </a:extLst>
              </p:cNvPr>
              <p:cNvSpPr>
                <a:spLocks noGrp="1"/>
              </p:cNvSpPr>
              <p:nvPr>
                <p:ph idx="1"/>
              </p:nvPr>
            </p:nvSpPr>
            <p:spPr>
              <a:xfrm>
                <a:off x="685800" y="1958157"/>
                <a:ext cx="7990656" cy="1247311"/>
              </a:xfrm>
            </p:spPr>
            <p:txBody>
              <a:bodyPr/>
              <a:lstStyle/>
              <a:p>
                <a:pPr algn="just"/>
                <a:r>
                  <a:rPr lang="ja-JP" altLang="en-US" sz="2500" dirty="0"/>
                  <a:t>質的データは平均</a:t>
                </a:r>
                <a14:m>
                  <m:oMath xmlns:m="http://schemas.openxmlformats.org/officeDocument/2006/math">
                    <m:acc>
                      <m:accPr>
                        <m:chr m:val="̅"/>
                        <m:ctrlPr>
                          <a:rPr lang="ja-JP" altLang="en-US" sz="2500" i="1">
                            <a:latin typeface="Cambria Math" panose="02040503050406030204" pitchFamily="18" charset="0"/>
                          </a:rPr>
                        </m:ctrlPr>
                      </m:accPr>
                      <m:e>
                        <m:r>
                          <a:rPr lang="en-US" altLang="ja-JP" sz="2500" i="1">
                            <a:latin typeface="Cambria Math" panose="02040503050406030204" pitchFamily="18" charset="0"/>
                          </a:rPr>
                          <m:t>𝑥</m:t>
                        </m:r>
                      </m:e>
                    </m:acc>
                  </m:oMath>
                </a14:m>
                <a:r>
                  <a:rPr lang="ja-JP" altLang="en-US" sz="2500" dirty="0"/>
                  <a:t>の計算が許されない（分散も不可）</a:t>
                </a:r>
                <a:endParaRPr lang="en-US" altLang="ja-JP" sz="2500" dirty="0"/>
              </a:p>
              <a:p>
                <a:pPr algn="just"/>
                <a:r>
                  <a:rPr lang="ja-JP" altLang="en-US" sz="2500" dirty="0"/>
                  <a:t>平均に代えて，</a:t>
                </a:r>
                <a:r>
                  <a:rPr lang="ja-JP" altLang="en-US" sz="2500" dirty="0">
                    <a:solidFill>
                      <a:srgbClr val="FFFF00"/>
                    </a:solidFill>
                  </a:rPr>
                  <a:t>カテゴリカルデータでは最頻値</a:t>
                </a:r>
                <a:r>
                  <a:rPr lang="ja-JP" altLang="en-US" sz="2500" dirty="0"/>
                  <a:t>を，　　　　</a:t>
                </a:r>
                <a:r>
                  <a:rPr lang="ja-JP" altLang="en-US" sz="2500" dirty="0">
                    <a:solidFill>
                      <a:srgbClr val="FFFF00"/>
                    </a:solidFill>
                  </a:rPr>
                  <a:t>順位データでは最頻値や中央値</a:t>
                </a:r>
                <a:r>
                  <a:rPr lang="ja-JP" altLang="en-US" sz="2500" dirty="0"/>
                  <a:t>を計算する</a:t>
                </a:r>
                <a:endParaRPr lang="en-US" altLang="ja-JP" sz="2500" dirty="0"/>
              </a:p>
              <a:p>
                <a:pPr marL="0" indent="0">
                  <a:buNone/>
                </a:pPr>
                <a:endParaRPr lang="ja-JP" altLang="en-US" dirty="0"/>
              </a:p>
            </p:txBody>
          </p:sp>
        </mc:Choice>
        <mc:Fallback xmlns="">
          <p:sp>
            <p:nvSpPr>
              <p:cNvPr id="11" name="コンテンツ プレースホルダー 10">
                <a:extLst>
                  <a:ext uri="{FF2B5EF4-FFF2-40B4-BE49-F238E27FC236}">
                    <a16:creationId xmlns:a16="http://schemas.microsoft.com/office/drawing/2014/main" id="{019905B3-57C9-4202-B47B-BDB1867CF78D}"/>
                  </a:ext>
                </a:extLst>
              </p:cNvPr>
              <p:cNvSpPr>
                <a:spLocks noGrp="1" noRot="1" noChangeAspect="1" noMove="1" noResize="1" noEditPoints="1" noAdjustHandles="1" noChangeArrowheads="1" noChangeShapeType="1" noTextEdit="1"/>
              </p:cNvSpPr>
              <p:nvPr>
                <p:ph idx="1"/>
              </p:nvPr>
            </p:nvSpPr>
            <p:spPr>
              <a:xfrm>
                <a:off x="685800" y="1958157"/>
                <a:ext cx="7990656" cy="1247311"/>
              </a:xfrm>
              <a:blipFill>
                <a:blip r:embed="rId3"/>
                <a:stretch>
                  <a:fillRect t="-5366" r="-1298" b="-16098"/>
                </a:stretch>
              </a:blipFill>
            </p:spPr>
            <p:txBody>
              <a:bodyPr/>
              <a:lstStyle/>
              <a:p>
                <a:r>
                  <a:rPr lang="ja-JP" altLang="en-US">
                    <a:noFill/>
                  </a:rPr>
                  <a:t> </a:t>
                </a:r>
              </a:p>
            </p:txBody>
          </p:sp>
        </mc:Fallback>
      </mc:AlternateContent>
      <p:sp>
        <p:nvSpPr>
          <p:cNvPr id="9" name="コンテンツ プレースホルダー 10">
            <a:extLst>
              <a:ext uri="{FF2B5EF4-FFF2-40B4-BE49-F238E27FC236}">
                <a16:creationId xmlns:a16="http://schemas.microsoft.com/office/drawing/2014/main" id="{DCB5C7D3-63D7-4D42-B903-21588BE8BB6E}"/>
              </a:ext>
            </a:extLst>
          </p:cNvPr>
          <p:cNvSpPr txBox="1">
            <a:spLocks/>
          </p:cNvSpPr>
          <p:nvPr/>
        </p:nvSpPr>
        <p:spPr bwMode="auto">
          <a:xfrm>
            <a:off x="716960" y="5697597"/>
            <a:ext cx="6984776" cy="5006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2"/>
              </a:buBlip>
              <a:defRPr kumimoji="1" sz="32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algn="just"/>
            <a:r>
              <a:rPr lang="ja-JP" altLang="en-US" sz="2500" kern="0" dirty="0">
                <a:solidFill>
                  <a:srgbClr val="FFFF00"/>
                </a:solidFill>
              </a:rPr>
              <a:t>バラツキは図や表</a:t>
            </a:r>
            <a:r>
              <a:rPr lang="ja-JP" altLang="en-US" sz="2500" kern="0" dirty="0"/>
              <a:t>に表して視覚的に確認する</a:t>
            </a:r>
            <a:endParaRPr lang="ja-JP" altLang="en-US" kern="0" dirty="0"/>
          </a:p>
        </p:txBody>
      </p:sp>
      <p:sp>
        <p:nvSpPr>
          <p:cNvPr id="3" name="正方形/長方形 2">
            <a:extLst>
              <a:ext uri="{FF2B5EF4-FFF2-40B4-BE49-F238E27FC236}">
                <a16:creationId xmlns:a16="http://schemas.microsoft.com/office/drawing/2014/main" id="{E4BA1668-5F9E-41FB-BC38-82165BE0D181}"/>
              </a:ext>
            </a:extLst>
          </p:cNvPr>
          <p:cNvSpPr/>
          <p:nvPr/>
        </p:nvSpPr>
        <p:spPr>
          <a:xfrm>
            <a:off x="5447386" y="4657829"/>
            <a:ext cx="216024" cy="297324"/>
          </a:xfrm>
          <a:prstGeom prst="rect">
            <a:avLst/>
          </a:prstGeom>
          <a:solidFill>
            <a:srgbClr val="00B0F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E2C36A8A-D4DE-4C56-ACCE-63018F73F7B5}"/>
              </a:ext>
            </a:extLst>
          </p:cNvPr>
          <p:cNvSpPr/>
          <p:nvPr/>
        </p:nvSpPr>
        <p:spPr>
          <a:xfrm>
            <a:off x="5663410" y="4585821"/>
            <a:ext cx="216024" cy="369332"/>
          </a:xfrm>
          <a:prstGeom prst="rect">
            <a:avLst/>
          </a:prstGeom>
          <a:solidFill>
            <a:srgbClr val="00B0F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A284D491-55B7-4C62-8BC8-C6DE3D091D8F}"/>
              </a:ext>
            </a:extLst>
          </p:cNvPr>
          <p:cNvSpPr/>
          <p:nvPr/>
        </p:nvSpPr>
        <p:spPr>
          <a:xfrm>
            <a:off x="6095458" y="4213513"/>
            <a:ext cx="216024" cy="741640"/>
          </a:xfrm>
          <a:prstGeom prst="rect">
            <a:avLst/>
          </a:prstGeom>
          <a:solidFill>
            <a:srgbClr val="00B0F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DC512F99-CCBC-476E-93FE-02A2FB2A4326}"/>
              </a:ext>
            </a:extLst>
          </p:cNvPr>
          <p:cNvSpPr/>
          <p:nvPr/>
        </p:nvSpPr>
        <p:spPr>
          <a:xfrm>
            <a:off x="6312893" y="4009699"/>
            <a:ext cx="216024" cy="945425"/>
          </a:xfrm>
          <a:prstGeom prst="rect">
            <a:avLst/>
          </a:prstGeom>
          <a:solidFill>
            <a:srgbClr val="00B0F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矢印コネクタ 4">
            <a:extLst>
              <a:ext uri="{FF2B5EF4-FFF2-40B4-BE49-F238E27FC236}">
                <a16:creationId xmlns:a16="http://schemas.microsoft.com/office/drawing/2014/main" id="{B145667A-9010-405C-8EC8-A8D6FB1ADC67}"/>
              </a:ext>
            </a:extLst>
          </p:cNvPr>
          <p:cNvCxnSpPr>
            <a:cxnSpLocks/>
          </p:cNvCxnSpPr>
          <p:nvPr/>
        </p:nvCxnSpPr>
        <p:spPr>
          <a:xfrm flipH="1" flipV="1">
            <a:off x="5430918" y="4153715"/>
            <a:ext cx="8131" cy="801409"/>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0158CECC-64EB-43C5-B853-8F4A522D4E39}"/>
              </a:ext>
            </a:extLst>
          </p:cNvPr>
          <p:cNvSpPr txBox="1"/>
          <p:nvPr/>
        </p:nvSpPr>
        <p:spPr>
          <a:xfrm>
            <a:off x="5240951" y="3851859"/>
            <a:ext cx="377026" cy="323165"/>
          </a:xfrm>
          <a:prstGeom prst="rect">
            <a:avLst/>
          </a:prstGeom>
          <a:noFill/>
        </p:spPr>
        <p:txBody>
          <a:bodyPr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値</a:t>
            </a:r>
          </a:p>
        </p:txBody>
      </p:sp>
      <p:sp>
        <p:nvSpPr>
          <p:cNvPr id="16" name="テキスト ボックス 15">
            <a:extLst>
              <a:ext uri="{FF2B5EF4-FFF2-40B4-BE49-F238E27FC236}">
                <a16:creationId xmlns:a16="http://schemas.microsoft.com/office/drawing/2014/main" id="{5421C1EC-DF6E-468B-9443-90163690DB9E}"/>
              </a:ext>
            </a:extLst>
          </p:cNvPr>
          <p:cNvSpPr txBox="1"/>
          <p:nvPr/>
        </p:nvSpPr>
        <p:spPr>
          <a:xfrm>
            <a:off x="5448311" y="4879821"/>
            <a:ext cx="1186543" cy="323165"/>
          </a:xfrm>
          <a:prstGeom prst="rect">
            <a:avLst/>
          </a:prstGeom>
          <a:noFill/>
        </p:spPr>
        <p:txBody>
          <a:bodyPr wrap="none" rtlCol="0">
            <a:spAutoFit/>
          </a:bodyPr>
          <a:lstStyle/>
          <a:p>
            <a:pPr algn="l"/>
            <a:r>
              <a:rPr kumimoji="1" lang="en-US" altLang="ja-JP" sz="1500" i="1" dirty="0">
                <a:solidFill>
                  <a:schemeClr val="bg1"/>
                </a:solidFill>
                <a:ea typeface="ＭＳ Ｐゴシック" panose="020B0600070205080204" pitchFamily="50" charset="-128"/>
                <a:cs typeface="Times New Roman" panose="02020603050405020304" pitchFamily="18" charset="0"/>
              </a:rPr>
              <a:t>x</a:t>
            </a:r>
            <a:r>
              <a:rPr kumimoji="1" lang="en-US" altLang="ja-JP" sz="1500" baseline="-25000" dirty="0">
                <a:solidFill>
                  <a:schemeClr val="bg1"/>
                </a:solidFill>
                <a:ea typeface="ＭＳ Ｐゴシック" panose="020B0600070205080204" pitchFamily="50" charset="-128"/>
                <a:cs typeface="Times New Roman" panose="02020603050405020304" pitchFamily="18" charset="0"/>
              </a:rPr>
              <a:t>1  </a:t>
            </a:r>
            <a:r>
              <a:rPr kumimoji="1" lang="en-US" altLang="ja-JP" sz="1500" i="1" dirty="0">
                <a:solidFill>
                  <a:schemeClr val="bg1"/>
                </a:solidFill>
                <a:ea typeface="ＭＳ Ｐゴシック" panose="020B0600070205080204" pitchFamily="50" charset="-128"/>
                <a:cs typeface="Times New Roman" panose="02020603050405020304" pitchFamily="18" charset="0"/>
              </a:rPr>
              <a:t>x</a:t>
            </a:r>
            <a:r>
              <a:rPr kumimoji="1" lang="en-US" altLang="ja-JP" sz="1500" baseline="-25000" dirty="0">
                <a:solidFill>
                  <a:schemeClr val="bg1"/>
                </a:solidFill>
                <a:ea typeface="ＭＳ Ｐゴシック" panose="020B0600070205080204" pitchFamily="50" charset="-128"/>
                <a:cs typeface="Times New Roman" panose="02020603050405020304" pitchFamily="18" charset="0"/>
              </a:rPr>
              <a:t>2  </a:t>
            </a:r>
            <a:r>
              <a:rPr kumimoji="1" lang="en-US" altLang="ja-JP" sz="1500" i="1" dirty="0">
                <a:solidFill>
                  <a:schemeClr val="bg1"/>
                </a:solidFill>
                <a:ea typeface="ＭＳ Ｐゴシック" panose="020B0600070205080204" pitchFamily="50" charset="-128"/>
                <a:cs typeface="Times New Roman" panose="02020603050405020304" pitchFamily="18" charset="0"/>
              </a:rPr>
              <a:t>x</a:t>
            </a:r>
            <a:r>
              <a:rPr kumimoji="1" lang="en-US" altLang="ja-JP" sz="1500" baseline="-25000" dirty="0">
                <a:solidFill>
                  <a:schemeClr val="bg1"/>
                </a:solidFill>
                <a:ea typeface="ＭＳ Ｐゴシック" panose="020B0600070205080204" pitchFamily="50" charset="-128"/>
                <a:cs typeface="Times New Roman" panose="02020603050405020304" pitchFamily="18" charset="0"/>
              </a:rPr>
              <a:t>3  </a:t>
            </a:r>
            <a:r>
              <a:rPr kumimoji="1" lang="en-US" altLang="ja-JP" sz="1500" i="1" dirty="0">
                <a:solidFill>
                  <a:schemeClr val="bg1"/>
                </a:solidFill>
                <a:ea typeface="ＭＳ Ｐゴシック" panose="020B0600070205080204" pitchFamily="50" charset="-128"/>
                <a:cs typeface="Times New Roman" panose="02020603050405020304" pitchFamily="18" charset="0"/>
              </a:rPr>
              <a:t>x</a:t>
            </a:r>
            <a:r>
              <a:rPr kumimoji="1" lang="en-US" altLang="ja-JP" sz="1500" baseline="-25000" dirty="0">
                <a:solidFill>
                  <a:schemeClr val="bg1"/>
                </a:solidFill>
                <a:ea typeface="ＭＳ Ｐゴシック" panose="020B0600070205080204" pitchFamily="50" charset="-128"/>
                <a:cs typeface="Times New Roman" panose="02020603050405020304" pitchFamily="18" charset="0"/>
              </a:rPr>
              <a:t>4  </a:t>
            </a:r>
            <a:r>
              <a:rPr kumimoji="1" lang="en-US" altLang="ja-JP" sz="1500" i="1" dirty="0">
                <a:solidFill>
                  <a:schemeClr val="bg1"/>
                </a:solidFill>
                <a:ea typeface="ＭＳ Ｐゴシック" panose="020B0600070205080204" pitchFamily="50" charset="-128"/>
                <a:cs typeface="Times New Roman" panose="02020603050405020304" pitchFamily="18" charset="0"/>
              </a:rPr>
              <a:t>x</a:t>
            </a:r>
            <a:r>
              <a:rPr kumimoji="1" lang="en-US" altLang="ja-JP" sz="1500" baseline="-25000" dirty="0">
                <a:solidFill>
                  <a:schemeClr val="bg1"/>
                </a:solidFill>
                <a:ea typeface="ＭＳ Ｐゴシック" panose="020B0600070205080204" pitchFamily="50" charset="-128"/>
                <a:cs typeface="Times New Roman" panose="02020603050405020304" pitchFamily="18" charset="0"/>
              </a:rPr>
              <a:t>5</a:t>
            </a:r>
            <a:endParaRPr kumimoji="1" lang="ja-JP" altLang="en-US" sz="1500" baseline="-25000" dirty="0">
              <a:solidFill>
                <a:schemeClr val="bg1"/>
              </a:solidFill>
              <a:ea typeface="ＭＳ Ｐゴシック" panose="020B0600070205080204" pitchFamily="50" charset="-128"/>
              <a:cs typeface="Times New Roman" panose="02020603050405020304" pitchFamily="18" charset="0"/>
            </a:endParaRPr>
          </a:p>
        </p:txBody>
      </p:sp>
      <p:sp>
        <p:nvSpPr>
          <p:cNvPr id="18" name="正方形/長方形 17">
            <a:extLst>
              <a:ext uri="{FF2B5EF4-FFF2-40B4-BE49-F238E27FC236}">
                <a16:creationId xmlns:a16="http://schemas.microsoft.com/office/drawing/2014/main" id="{099FFF4A-7C59-4253-9282-B47C89E2803D}"/>
              </a:ext>
            </a:extLst>
          </p:cNvPr>
          <p:cNvSpPr/>
          <p:nvPr/>
        </p:nvSpPr>
        <p:spPr>
          <a:xfrm>
            <a:off x="7208423" y="4653136"/>
            <a:ext cx="216024" cy="297324"/>
          </a:xfrm>
          <a:prstGeom prst="rect">
            <a:avLst/>
          </a:prstGeom>
          <a:solidFill>
            <a:srgbClr val="00B0F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BE96B492-6F88-4BF2-BA14-E02311C439E0}"/>
              </a:ext>
            </a:extLst>
          </p:cNvPr>
          <p:cNvSpPr/>
          <p:nvPr/>
        </p:nvSpPr>
        <p:spPr>
          <a:xfrm>
            <a:off x="7424447" y="4581128"/>
            <a:ext cx="216024" cy="369332"/>
          </a:xfrm>
          <a:prstGeom prst="rect">
            <a:avLst/>
          </a:prstGeom>
          <a:solidFill>
            <a:srgbClr val="00B0F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47716E66-FB0E-459E-BB68-BDFD7AB91CE1}"/>
              </a:ext>
            </a:extLst>
          </p:cNvPr>
          <p:cNvSpPr/>
          <p:nvPr/>
        </p:nvSpPr>
        <p:spPr>
          <a:xfrm>
            <a:off x="7856495" y="4208820"/>
            <a:ext cx="216024" cy="741640"/>
          </a:xfrm>
          <a:prstGeom prst="rect">
            <a:avLst/>
          </a:prstGeom>
          <a:solidFill>
            <a:srgbClr val="00B0F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a:extLst>
              <a:ext uri="{FF2B5EF4-FFF2-40B4-BE49-F238E27FC236}">
                <a16:creationId xmlns:a16="http://schemas.microsoft.com/office/drawing/2014/main" id="{F1994986-DCCF-44F5-A412-CE84C6B799E9}"/>
              </a:ext>
            </a:extLst>
          </p:cNvPr>
          <p:cNvSpPr/>
          <p:nvPr/>
        </p:nvSpPr>
        <p:spPr>
          <a:xfrm>
            <a:off x="8100392" y="4653136"/>
            <a:ext cx="216024" cy="297324"/>
          </a:xfrm>
          <a:prstGeom prst="rect">
            <a:avLst/>
          </a:prstGeom>
          <a:solidFill>
            <a:srgbClr val="00B0F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矢印コネクタ 22">
            <a:extLst>
              <a:ext uri="{FF2B5EF4-FFF2-40B4-BE49-F238E27FC236}">
                <a16:creationId xmlns:a16="http://schemas.microsoft.com/office/drawing/2014/main" id="{01E51F75-A306-424C-94A2-EAA3F52614C6}"/>
              </a:ext>
            </a:extLst>
          </p:cNvPr>
          <p:cNvCxnSpPr>
            <a:cxnSpLocks/>
          </p:cNvCxnSpPr>
          <p:nvPr/>
        </p:nvCxnSpPr>
        <p:spPr>
          <a:xfrm flipH="1" flipV="1">
            <a:off x="7191955" y="4149022"/>
            <a:ext cx="8131" cy="801409"/>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01045E33-7210-4511-8486-7166CD0BC173}"/>
              </a:ext>
            </a:extLst>
          </p:cNvPr>
          <p:cNvSpPr txBox="1"/>
          <p:nvPr/>
        </p:nvSpPr>
        <p:spPr>
          <a:xfrm>
            <a:off x="6895045" y="3831745"/>
            <a:ext cx="569387" cy="323165"/>
          </a:xfrm>
          <a:prstGeom prst="rect">
            <a:avLst/>
          </a:prstGeom>
          <a:noFill/>
        </p:spPr>
        <p:txBody>
          <a:bodyPr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度数</a:t>
            </a:r>
          </a:p>
        </p:txBody>
      </p:sp>
      <p:sp>
        <p:nvSpPr>
          <p:cNvPr id="12" name="正方形/長方形 11">
            <a:extLst>
              <a:ext uri="{FF2B5EF4-FFF2-40B4-BE49-F238E27FC236}">
                <a16:creationId xmlns:a16="http://schemas.microsoft.com/office/drawing/2014/main" id="{AB31E600-1F5B-414B-8175-54E28A112924}"/>
              </a:ext>
            </a:extLst>
          </p:cNvPr>
          <p:cNvSpPr/>
          <p:nvPr/>
        </p:nvSpPr>
        <p:spPr>
          <a:xfrm>
            <a:off x="5879434" y="4370889"/>
            <a:ext cx="216024" cy="584264"/>
          </a:xfrm>
          <a:prstGeom prst="rect">
            <a:avLst/>
          </a:prstGeom>
          <a:solidFill>
            <a:srgbClr val="00B0F0"/>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bg1"/>
              </a:solidFill>
            </a:endParaRPr>
          </a:p>
        </p:txBody>
      </p:sp>
      <p:sp>
        <p:nvSpPr>
          <p:cNvPr id="20" name="正方形/長方形 19">
            <a:extLst>
              <a:ext uri="{FF2B5EF4-FFF2-40B4-BE49-F238E27FC236}">
                <a16:creationId xmlns:a16="http://schemas.microsoft.com/office/drawing/2014/main" id="{E956DB32-A85D-4821-89D5-5E1ACF9DC13C}"/>
              </a:ext>
            </a:extLst>
          </p:cNvPr>
          <p:cNvSpPr/>
          <p:nvPr/>
        </p:nvSpPr>
        <p:spPr>
          <a:xfrm>
            <a:off x="7640471" y="4067907"/>
            <a:ext cx="216024" cy="882553"/>
          </a:xfrm>
          <a:prstGeom prst="rect">
            <a:avLst/>
          </a:prstGeom>
          <a:solidFill>
            <a:srgbClr val="00B0F0"/>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bg1"/>
              </a:solidFill>
            </a:endParaRPr>
          </a:p>
        </p:txBody>
      </p:sp>
      <p:sp>
        <p:nvSpPr>
          <p:cNvPr id="26" name="テキスト ボックス 25">
            <a:extLst>
              <a:ext uri="{FF2B5EF4-FFF2-40B4-BE49-F238E27FC236}">
                <a16:creationId xmlns:a16="http://schemas.microsoft.com/office/drawing/2014/main" id="{CB9CDF77-BE7B-4732-92EB-0ED8DED54269}"/>
              </a:ext>
            </a:extLst>
          </p:cNvPr>
          <p:cNvSpPr txBox="1"/>
          <p:nvPr/>
        </p:nvSpPr>
        <p:spPr>
          <a:xfrm>
            <a:off x="7147158" y="4957933"/>
            <a:ext cx="338554" cy="352148"/>
          </a:xfrm>
          <a:prstGeom prst="rect">
            <a:avLst/>
          </a:prstGeom>
          <a:noFill/>
        </p:spPr>
        <p:txBody>
          <a:bodyPr vert="eaVert" wrap="none" rtlCol="0">
            <a:spAutoFit/>
          </a:bodyPr>
          <a:lstStyle/>
          <a:p>
            <a:pPr algn="l"/>
            <a:r>
              <a:rPr kumimoji="1" lang="ja-JP" altLang="en-US" sz="1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値</a:t>
            </a:r>
            <a:r>
              <a:rPr kumimoji="1" lang="en-US" altLang="ja-JP" sz="1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endParaRPr kumimoji="1" lang="ja-JP" altLang="en-US" sz="1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0" name="テキスト ボックス 29">
            <a:extLst>
              <a:ext uri="{FF2B5EF4-FFF2-40B4-BE49-F238E27FC236}">
                <a16:creationId xmlns:a16="http://schemas.microsoft.com/office/drawing/2014/main" id="{D4C97B5C-121C-427F-9A6E-3675D2A516A1}"/>
              </a:ext>
            </a:extLst>
          </p:cNvPr>
          <p:cNvSpPr txBox="1"/>
          <p:nvPr/>
        </p:nvSpPr>
        <p:spPr>
          <a:xfrm>
            <a:off x="7363182" y="4957933"/>
            <a:ext cx="338554" cy="352148"/>
          </a:xfrm>
          <a:prstGeom prst="rect">
            <a:avLst/>
          </a:prstGeom>
          <a:noFill/>
        </p:spPr>
        <p:txBody>
          <a:bodyPr vert="eaVert" wrap="none" rtlCol="0">
            <a:spAutoFit/>
          </a:bodyPr>
          <a:lstStyle/>
          <a:p>
            <a:pPr algn="l"/>
            <a:r>
              <a:rPr kumimoji="1" lang="ja-JP" altLang="en-US" sz="1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値</a:t>
            </a:r>
            <a:r>
              <a:rPr kumimoji="1" lang="en-US" altLang="ja-JP" sz="1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endParaRPr kumimoji="1" lang="ja-JP" altLang="en-US" sz="1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1" name="テキスト ボックス 30">
            <a:extLst>
              <a:ext uri="{FF2B5EF4-FFF2-40B4-BE49-F238E27FC236}">
                <a16:creationId xmlns:a16="http://schemas.microsoft.com/office/drawing/2014/main" id="{2EC743D9-D594-4EE3-878B-DA1B62C1572D}"/>
              </a:ext>
            </a:extLst>
          </p:cNvPr>
          <p:cNvSpPr txBox="1"/>
          <p:nvPr/>
        </p:nvSpPr>
        <p:spPr>
          <a:xfrm>
            <a:off x="7580912" y="4957933"/>
            <a:ext cx="338554" cy="352148"/>
          </a:xfrm>
          <a:prstGeom prst="rect">
            <a:avLst/>
          </a:prstGeom>
          <a:noFill/>
        </p:spPr>
        <p:txBody>
          <a:bodyPr vert="eaVert" wrap="none" rtlCol="0">
            <a:spAutoFit/>
          </a:bodyPr>
          <a:lstStyle/>
          <a:p>
            <a:pPr algn="l"/>
            <a:r>
              <a:rPr kumimoji="1" lang="ja-JP" altLang="en-US" sz="1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値</a:t>
            </a:r>
            <a:r>
              <a:rPr kumimoji="1" lang="en-US" altLang="ja-JP" sz="1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3</a:t>
            </a:r>
            <a:endParaRPr kumimoji="1" lang="ja-JP" altLang="en-US" sz="10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2" name="テキスト ボックス 31">
            <a:extLst>
              <a:ext uri="{FF2B5EF4-FFF2-40B4-BE49-F238E27FC236}">
                <a16:creationId xmlns:a16="http://schemas.microsoft.com/office/drawing/2014/main" id="{234135B9-1A07-4574-8A41-BA7E13966254}"/>
              </a:ext>
            </a:extLst>
          </p:cNvPr>
          <p:cNvSpPr txBox="1"/>
          <p:nvPr/>
        </p:nvSpPr>
        <p:spPr>
          <a:xfrm>
            <a:off x="7824631" y="4957933"/>
            <a:ext cx="338554" cy="352148"/>
          </a:xfrm>
          <a:prstGeom prst="rect">
            <a:avLst/>
          </a:prstGeom>
          <a:noFill/>
        </p:spPr>
        <p:txBody>
          <a:bodyPr vert="eaVert" wrap="none" rtlCol="0">
            <a:spAutoFit/>
          </a:bodyPr>
          <a:lstStyle/>
          <a:p>
            <a:pPr algn="l"/>
            <a:r>
              <a:rPr kumimoji="1" lang="ja-JP" altLang="en-US" sz="1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値</a:t>
            </a:r>
            <a:r>
              <a:rPr kumimoji="1" lang="en-US" altLang="ja-JP" sz="1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4</a:t>
            </a:r>
            <a:endParaRPr kumimoji="1" lang="ja-JP" altLang="en-US" sz="1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3" name="テキスト ボックス 32">
            <a:extLst>
              <a:ext uri="{FF2B5EF4-FFF2-40B4-BE49-F238E27FC236}">
                <a16:creationId xmlns:a16="http://schemas.microsoft.com/office/drawing/2014/main" id="{A2CF1589-3DBA-42FC-9E0A-1D82079D3EA7}"/>
              </a:ext>
            </a:extLst>
          </p:cNvPr>
          <p:cNvSpPr txBox="1"/>
          <p:nvPr/>
        </p:nvSpPr>
        <p:spPr>
          <a:xfrm>
            <a:off x="8057939" y="4957933"/>
            <a:ext cx="338554" cy="352148"/>
          </a:xfrm>
          <a:prstGeom prst="rect">
            <a:avLst/>
          </a:prstGeom>
          <a:noFill/>
        </p:spPr>
        <p:txBody>
          <a:bodyPr vert="eaVert" wrap="none" rtlCol="0">
            <a:spAutoFit/>
          </a:bodyPr>
          <a:lstStyle/>
          <a:p>
            <a:pPr algn="l"/>
            <a:r>
              <a:rPr kumimoji="1" lang="ja-JP" altLang="en-US" sz="1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値</a:t>
            </a:r>
            <a:r>
              <a:rPr kumimoji="1" lang="en-US" altLang="ja-JP" sz="1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5</a:t>
            </a:r>
            <a:endParaRPr kumimoji="1" lang="ja-JP" altLang="en-US" sz="1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4" name="コンテンツ プレースホルダー 10">
            <a:extLst>
              <a:ext uri="{FF2B5EF4-FFF2-40B4-BE49-F238E27FC236}">
                <a16:creationId xmlns:a16="http://schemas.microsoft.com/office/drawing/2014/main" id="{88CA16EC-0F75-4518-B130-591D29F22BA5}"/>
              </a:ext>
            </a:extLst>
          </p:cNvPr>
          <p:cNvSpPr txBox="1">
            <a:spLocks/>
          </p:cNvSpPr>
          <p:nvPr/>
        </p:nvSpPr>
        <p:spPr bwMode="auto">
          <a:xfrm>
            <a:off x="694742" y="4531013"/>
            <a:ext cx="3961158" cy="8977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2"/>
              </a:buBlip>
              <a:defRPr kumimoji="1" sz="32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algn="just"/>
            <a:r>
              <a:rPr lang="ja-JP" altLang="en-US" sz="2500" kern="0" dirty="0">
                <a:solidFill>
                  <a:srgbClr val="FFFF00"/>
                </a:solidFill>
              </a:rPr>
              <a:t>最頻値</a:t>
            </a:r>
            <a:r>
              <a:rPr lang="ja-JP" altLang="en-US" sz="2500" kern="0" dirty="0"/>
              <a:t>：最も多く現れる（最大度数を持つ）値</a:t>
            </a:r>
            <a:endParaRPr lang="ja-JP" altLang="en-US" kern="0" dirty="0"/>
          </a:p>
        </p:txBody>
      </p:sp>
      <p:sp>
        <p:nvSpPr>
          <p:cNvPr id="35" name="テキスト ボックス 34">
            <a:extLst>
              <a:ext uri="{FF2B5EF4-FFF2-40B4-BE49-F238E27FC236}">
                <a16:creationId xmlns:a16="http://schemas.microsoft.com/office/drawing/2014/main" id="{C1098D59-38FC-4F1E-BC58-68C7329A9828}"/>
              </a:ext>
            </a:extLst>
          </p:cNvPr>
          <p:cNvSpPr txBox="1"/>
          <p:nvPr/>
        </p:nvSpPr>
        <p:spPr>
          <a:xfrm>
            <a:off x="4787131" y="4216426"/>
            <a:ext cx="684803" cy="292388"/>
          </a:xfrm>
          <a:prstGeom prst="rect">
            <a:avLst/>
          </a:prstGeom>
          <a:noFill/>
        </p:spPr>
        <p:txBody>
          <a:bodyPr wrap="none" rtlCol="0">
            <a:spAutoFit/>
          </a:bodyPr>
          <a:lstStyle/>
          <a:p>
            <a:pPr algn="l"/>
            <a:r>
              <a:rPr kumimoji="1" lang="ja-JP" altLang="en-US" sz="13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中央値</a:t>
            </a:r>
          </a:p>
        </p:txBody>
      </p:sp>
      <p:cxnSp>
        <p:nvCxnSpPr>
          <p:cNvPr id="37" name="直線コネクタ 36">
            <a:extLst>
              <a:ext uri="{FF2B5EF4-FFF2-40B4-BE49-F238E27FC236}">
                <a16:creationId xmlns:a16="http://schemas.microsoft.com/office/drawing/2014/main" id="{220DAC90-9190-458B-818C-473604DE9580}"/>
              </a:ext>
            </a:extLst>
          </p:cNvPr>
          <p:cNvCxnSpPr>
            <a:cxnSpLocks/>
          </p:cNvCxnSpPr>
          <p:nvPr/>
        </p:nvCxnSpPr>
        <p:spPr>
          <a:xfrm flipV="1">
            <a:off x="5429464" y="4367020"/>
            <a:ext cx="657657" cy="7738"/>
          </a:xfrm>
          <a:prstGeom prst="line">
            <a:avLst/>
          </a:prstGeom>
          <a:ln w="2222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AD32F08C-C282-4C78-966D-664F372CFAB6}"/>
              </a:ext>
            </a:extLst>
          </p:cNvPr>
          <p:cNvSpPr txBox="1"/>
          <p:nvPr/>
        </p:nvSpPr>
        <p:spPr>
          <a:xfrm>
            <a:off x="7432404" y="5355892"/>
            <a:ext cx="684803" cy="292388"/>
          </a:xfrm>
          <a:prstGeom prst="rect">
            <a:avLst/>
          </a:prstGeom>
          <a:noFill/>
        </p:spPr>
        <p:txBody>
          <a:bodyPr wrap="none" rtlCol="0">
            <a:spAutoFit/>
          </a:bodyPr>
          <a:lstStyle/>
          <a:p>
            <a:pPr algn="l"/>
            <a:r>
              <a:rPr kumimoji="1" lang="ja-JP" altLang="en-US" sz="13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最頻値</a:t>
            </a:r>
          </a:p>
        </p:txBody>
      </p:sp>
      <p:cxnSp>
        <p:nvCxnSpPr>
          <p:cNvPr id="43" name="直線矢印コネクタ 42">
            <a:extLst>
              <a:ext uri="{FF2B5EF4-FFF2-40B4-BE49-F238E27FC236}">
                <a16:creationId xmlns:a16="http://schemas.microsoft.com/office/drawing/2014/main" id="{17BCE1C3-B024-4C4A-A6DF-B0CBC036ECFC}"/>
              </a:ext>
            </a:extLst>
          </p:cNvPr>
          <p:cNvCxnSpPr>
            <a:cxnSpLocks/>
          </p:cNvCxnSpPr>
          <p:nvPr/>
        </p:nvCxnSpPr>
        <p:spPr>
          <a:xfrm flipH="1" flipV="1">
            <a:off x="7747130" y="5246877"/>
            <a:ext cx="16660" cy="162156"/>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182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10" presetClass="entr" presetSubtype="0"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par>
                                <p:cTn id="55" presetID="10"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500"/>
                                        <p:tgtEl>
                                          <p:spTgt spid="3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500"/>
                                        <p:tgtEl>
                                          <p:spTgt spid="3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500"/>
                                        <p:tgtEl>
                                          <p:spTgt spid="3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fade">
                                      <p:cBhvr>
                                        <p:cTn id="84" dur="500"/>
                                        <p:tgtEl>
                                          <p:spTgt spid="7"/>
                                        </p:tgtEl>
                                      </p:cBhvr>
                                    </p:animEffect>
                                  </p:childTnLst>
                                </p:cTn>
                              </p:par>
                              <p:par>
                                <p:cTn id="85" presetID="10" presetClass="entr" presetSubtype="0" fill="hold" nodeType="with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500"/>
                                        <p:tgtEl>
                                          <p:spTgt spid="4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fade">
                                      <p:cBhvr>
                                        <p:cTn id="90" dur="500"/>
                                        <p:tgtEl>
                                          <p:spTgt spid="41"/>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fade">
                                      <p:cBhvr>
                                        <p:cTn id="9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P spid="7" grpId="0" animBg="1"/>
      <p:bldP spid="9" grpId="0"/>
      <p:bldP spid="3" grpId="0" animBg="1"/>
      <p:bldP spid="10" grpId="0" animBg="1"/>
      <p:bldP spid="13" grpId="0" animBg="1"/>
      <p:bldP spid="14" grpId="0" animBg="1"/>
      <p:bldP spid="15" grpId="0"/>
      <p:bldP spid="16" grpId="0"/>
      <p:bldP spid="18" grpId="0" animBg="1"/>
      <p:bldP spid="19" grpId="0" animBg="1"/>
      <p:bldP spid="21" grpId="0" animBg="1"/>
      <p:bldP spid="22" grpId="0" animBg="1"/>
      <p:bldP spid="24" grpId="0"/>
      <p:bldP spid="12" grpId="0" animBg="1"/>
      <p:bldP spid="20" grpId="0" animBg="1"/>
      <p:bldP spid="26" grpId="0"/>
      <p:bldP spid="30" grpId="0"/>
      <p:bldP spid="31" grpId="0"/>
      <p:bldP spid="32" grpId="0"/>
      <p:bldP spid="33" grpId="0"/>
      <p:bldP spid="34" grpId="0"/>
      <p:bldP spid="35" grpId="0"/>
      <p:bldP spid="4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F6E525-3C35-4EC0-B049-9310C10FA372}"/>
              </a:ext>
            </a:extLst>
          </p:cNvPr>
          <p:cNvSpPr>
            <a:spLocks noGrp="1"/>
          </p:cNvSpPr>
          <p:nvPr>
            <p:ph type="title"/>
          </p:nvPr>
        </p:nvSpPr>
        <p:spPr/>
        <p:txBody>
          <a:bodyPr/>
          <a:lstStyle/>
          <a:p>
            <a:r>
              <a:rPr kumimoji="1" lang="en-US" altLang="ja-JP" sz="3500" dirty="0"/>
              <a:t>1.6</a:t>
            </a:r>
            <a:r>
              <a:rPr kumimoji="1" lang="ja-JP" altLang="en-US" sz="3500" dirty="0"/>
              <a:t>　相関係数と</a:t>
            </a:r>
            <a:r>
              <a:rPr lang="ja-JP" altLang="en-US" sz="3500" dirty="0"/>
              <a:t>共分散</a:t>
            </a:r>
            <a:br>
              <a:rPr lang="en-US" altLang="ja-JP" sz="3500" dirty="0"/>
            </a:br>
            <a:r>
              <a:rPr lang="en-US" altLang="ja-JP" sz="3000" dirty="0"/>
              <a:t>―</a:t>
            </a:r>
            <a:r>
              <a:rPr kumimoji="1" lang="ja-JP" altLang="en-US" sz="3000" dirty="0"/>
              <a:t>２つの変数の関係</a:t>
            </a:r>
            <a:r>
              <a:rPr kumimoji="1" lang="en-US" altLang="ja-JP" sz="3000" dirty="0"/>
              <a:t>―</a:t>
            </a:r>
            <a:endParaRPr kumimoji="1" lang="ja-JP" altLang="en-US" sz="3000" dirty="0"/>
          </a:p>
        </p:txBody>
      </p:sp>
      <p:sp>
        <p:nvSpPr>
          <p:cNvPr id="3" name="コンテンツ プレースホルダー 2">
            <a:extLst>
              <a:ext uri="{FF2B5EF4-FFF2-40B4-BE49-F238E27FC236}">
                <a16:creationId xmlns:a16="http://schemas.microsoft.com/office/drawing/2014/main" id="{CF8C6484-3256-47B7-8CC7-09CDE8E12996}"/>
              </a:ext>
            </a:extLst>
          </p:cNvPr>
          <p:cNvSpPr>
            <a:spLocks noGrp="1"/>
          </p:cNvSpPr>
          <p:nvPr>
            <p:ph idx="1"/>
          </p:nvPr>
        </p:nvSpPr>
        <p:spPr>
          <a:xfrm>
            <a:off x="685800" y="1950768"/>
            <a:ext cx="7772400" cy="1371600"/>
          </a:xfrm>
        </p:spPr>
        <p:txBody>
          <a:bodyPr/>
          <a:lstStyle/>
          <a:p>
            <a:r>
              <a:rPr kumimoji="1" lang="ja-JP" altLang="en-US" sz="2500" dirty="0"/>
              <a:t>２変数間で，片方が大きくなるに従ってもう片方も大きくなる場合，「正の</a:t>
            </a:r>
            <a:r>
              <a:rPr kumimoji="1" lang="ja-JP" altLang="en-US" sz="2500" dirty="0">
                <a:solidFill>
                  <a:srgbClr val="FFFF00"/>
                </a:solidFill>
              </a:rPr>
              <a:t>相関関係</a:t>
            </a:r>
            <a:r>
              <a:rPr kumimoji="1" lang="ja-JP" altLang="en-US" sz="2500" dirty="0"/>
              <a:t>がある」という（小さくなる場合は負の相関関係）</a:t>
            </a:r>
            <a:endParaRPr kumimoji="1" lang="en-US" altLang="ja-JP" sz="2500" dirty="0"/>
          </a:p>
          <a:p>
            <a:r>
              <a:rPr kumimoji="1" lang="ja-JP" altLang="en-US" sz="2500" dirty="0"/>
              <a:t>相関関係の強さを示す統計量が</a:t>
            </a:r>
            <a:r>
              <a:rPr kumimoji="1" lang="ja-JP" altLang="en-US" sz="2500" dirty="0">
                <a:solidFill>
                  <a:srgbClr val="FFFF00"/>
                </a:solidFill>
              </a:rPr>
              <a:t>相関係数</a:t>
            </a:r>
            <a:r>
              <a:rPr kumimoji="1" lang="ja-JP" altLang="en-US" sz="2500" dirty="0"/>
              <a:t>と</a:t>
            </a:r>
            <a:r>
              <a:rPr kumimoji="1" lang="ja-JP" altLang="en-US" sz="2500" dirty="0">
                <a:solidFill>
                  <a:srgbClr val="FFFF00"/>
                </a:solidFill>
              </a:rPr>
              <a:t>共分散</a:t>
            </a:r>
          </a:p>
        </p:txBody>
      </p:sp>
      <p:cxnSp>
        <p:nvCxnSpPr>
          <p:cNvPr id="25" name="直線矢印コネクタ 24">
            <a:extLst>
              <a:ext uri="{FF2B5EF4-FFF2-40B4-BE49-F238E27FC236}">
                <a16:creationId xmlns:a16="http://schemas.microsoft.com/office/drawing/2014/main" id="{D9E9B283-DAFE-4109-A014-85E303BDF4DE}"/>
              </a:ext>
            </a:extLst>
          </p:cNvPr>
          <p:cNvCxnSpPr>
            <a:cxnSpLocks/>
          </p:cNvCxnSpPr>
          <p:nvPr/>
        </p:nvCxnSpPr>
        <p:spPr>
          <a:xfrm flipV="1">
            <a:off x="848028" y="4003598"/>
            <a:ext cx="0" cy="151217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FF0049A4-FAAD-48A2-B0FB-70695F287D2B}"/>
              </a:ext>
            </a:extLst>
          </p:cNvPr>
          <p:cNvCxnSpPr>
            <a:cxnSpLocks/>
          </p:cNvCxnSpPr>
          <p:nvPr/>
        </p:nvCxnSpPr>
        <p:spPr>
          <a:xfrm>
            <a:off x="848028" y="5515766"/>
            <a:ext cx="1440160" cy="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70B7DDD1-AD21-42A5-991D-4FF30F226DFB}"/>
              </a:ext>
            </a:extLst>
          </p:cNvPr>
          <p:cNvSpPr txBox="1"/>
          <p:nvPr/>
        </p:nvSpPr>
        <p:spPr>
          <a:xfrm>
            <a:off x="703597" y="3603487"/>
            <a:ext cx="288862" cy="400110"/>
          </a:xfrm>
          <a:prstGeom prst="rect">
            <a:avLst/>
          </a:prstGeom>
          <a:noFill/>
        </p:spPr>
        <p:txBody>
          <a:bodyPr wrap="none" rtlCol="0">
            <a:spAutoFit/>
          </a:bodyPr>
          <a:lstStyle/>
          <a:p>
            <a:r>
              <a:rPr kumimoji="1" lang="en-US" altLang="ja-JP" sz="2000" i="1" dirty="0">
                <a:solidFill>
                  <a:schemeClr val="bg1"/>
                </a:solidFill>
                <a:latin typeface="CenturyOldst" panose="02050603050705020204" pitchFamily="18" charset="0"/>
              </a:rPr>
              <a:t>y</a:t>
            </a:r>
            <a:endParaRPr kumimoji="1" lang="ja-JP" altLang="en-US" sz="2000" i="1" dirty="0">
              <a:solidFill>
                <a:schemeClr val="bg1"/>
              </a:solidFill>
              <a:latin typeface="CenturyOldst" panose="02050603050705020204" pitchFamily="18" charset="0"/>
            </a:endParaRPr>
          </a:p>
        </p:txBody>
      </p:sp>
      <p:sp>
        <p:nvSpPr>
          <p:cNvPr id="30" name="テキスト ボックス 29">
            <a:extLst>
              <a:ext uri="{FF2B5EF4-FFF2-40B4-BE49-F238E27FC236}">
                <a16:creationId xmlns:a16="http://schemas.microsoft.com/office/drawing/2014/main" id="{85A84FF7-EBFD-4422-A6D8-584D0B37F0FD}"/>
              </a:ext>
            </a:extLst>
          </p:cNvPr>
          <p:cNvSpPr txBox="1"/>
          <p:nvPr/>
        </p:nvSpPr>
        <p:spPr>
          <a:xfrm>
            <a:off x="2288188" y="5299742"/>
            <a:ext cx="298480" cy="400110"/>
          </a:xfrm>
          <a:prstGeom prst="rect">
            <a:avLst/>
          </a:prstGeom>
          <a:noFill/>
        </p:spPr>
        <p:txBody>
          <a:bodyPr wrap="none" rtlCol="0">
            <a:spAutoFit/>
          </a:bodyPr>
          <a:lstStyle/>
          <a:p>
            <a:r>
              <a:rPr kumimoji="1" lang="en-US" altLang="ja-JP" sz="2000" i="1" dirty="0">
                <a:solidFill>
                  <a:schemeClr val="bg1"/>
                </a:solidFill>
                <a:latin typeface="CenturyOldst" panose="02050603050705020204" pitchFamily="18" charset="0"/>
              </a:rPr>
              <a:t>x</a:t>
            </a:r>
            <a:endParaRPr kumimoji="1" lang="ja-JP" altLang="en-US" sz="2000" i="1" dirty="0">
              <a:solidFill>
                <a:schemeClr val="bg1"/>
              </a:solidFill>
              <a:latin typeface="CenturyOldst" panose="02050603050705020204" pitchFamily="18" charset="0"/>
            </a:endParaRPr>
          </a:p>
        </p:txBody>
      </p:sp>
      <p:sp>
        <p:nvSpPr>
          <p:cNvPr id="49" name="テキスト ボックス 48">
            <a:extLst>
              <a:ext uri="{FF2B5EF4-FFF2-40B4-BE49-F238E27FC236}">
                <a16:creationId xmlns:a16="http://schemas.microsoft.com/office/drawing/2014/main" id="{B2B50F03-44E7-495C-ABD1-844A92F579BB}"/>
              </a:ext>
            </a:extLst>
          </p:cNvPr>
          <p:cNvSpPr txBox="1"/>
          <p:nvPr/>
        </p:nvSpPr>
        <p:spPr>
          <a:xfrm>
            <a:off x="1110185" y="5079852"/>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50" name="テキスト ボックス 49">
            <a:extLst>
              <a:ext uri="{FF2B5EF4-FFF2-40B4-BE49-F238E27FC236}">
                <a16:creationId xmlns:a16="http://schemas.microsoft.com/office/drawing/2014/main" id="{E22D66B0-0868-40B8-BA71-5183CBAFEF72}"/>
              </a:ext>
            </a:extLst>
          </p:cNvPr>
          <p:cNvSpPr txBox="1"/>
          <p:nvPr/>
        </p:nvSpPr>
        <p:spPr>
          <a:xfrm>
            <a:off x="1148912" y="4903833"/>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51" name="テキスト ボックス 50">
            <a:extLst>
              <a:ext uri="{FF2B5EF4-FFF2-40B4-BE49-F238E27FC236}">
                <a16:creationId xmlns:a16="http://schemas.microsoft.com/office/drawing/2014/main" id="{AC582F29-4A39-4F91-95C2-8DA0198AE6CB}"/>
              </a:ext>
            </a:extLst>
          </p:cNvPr>
          <p:cNvSpPr txBox="1"/>
          <p:nvPr/>
        </p:nvSpPr>
        <p:spPr>
          <a:xfrm>
            <a:off x="1293342" y="5026944"/>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52" name="テキスト ボックス 51">
            <a:extLst>
              <a:ext uri="{FF2B5EF4-FFF2-40B4-BE49-F238E27FC236}">
                <a16:creationId xmlns:a16="http://schemas.microsoft.com/office/drawing/2014/main" id="{B70B980A-AE5E-4251-8D94-56A5C8B833AF}"/>
              </a:ext>
            </a:extLst>
          </p:cNvPr>
          <p:cNvSpPr txBox="1"/>
          <p:nvPr/>
        </p:nvSpPr>
        <p:spPr>
          <a:xfrm>
            <a:off x="1449795" y="4903833"/>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53" name="テキスト ボックス 52">
            <a:extLst>
              <a:ext uri="{FF2B5EF4-FFF2-40B4-BE49-F238E27FC236}">
                <a16:creationId xmlns:a16="http://schemas.microsoft.com/office/drawing/2014/main" id="{93EAAE11-4D34-4BA2-BF9B-C5F5367C17CB}"/>
              </a:ext>
            </a:extLst>
          </p:cNvPr>
          <p:cNvSpPr txBox="1"/>
          <p:nvPr/>
        </p:nvSpPr>
        <p:spPr>
          <a:xfrm>
            <a:off x="1293342" y="4766199"/>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54" name="テキスト ボックス 53">
            <a:extLst>
              <a:ext uri="{FF2B5EF4-FFF2-40B4-BE49-F238E27FC236}">
                <a16:creationId xmlns:a16="http://schemas.microsoft.com/office/drawing/2014/main" id="{F9F20C51-48AB-4728-B811-1AD71B386EDE}"/>
              </a:ext>
            </a:extLst>
          </p:cNvPr>
          <p:cNvSpPr txBox="1"/>
          <p:nvPr/>
        </p:nvSpPr>
        <p:spPr>
          <a:xfrm>
            <a:off x="1327563" y="4581533"/>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55" name="テキスト ボックス 54">
            <a:extLst>
              <a:ext uri="{FF2B5EF4-FFF2-40B4-BE49-F238E27FC236}">
                <a16:creationId xmlns:a16="http://schemas.microsoft.com/office/drawing/2014/main" id="{74692B23-BCC3-4609-A132-14E18B26BCCD}"/>
              </a:ext>
            </a:extLst>
          </p:cNvPr>
          <p:cNvSpPr txBox="1"/>
          <p:nvPr/>
        </p:nvSpPr>
        <p:spPr>
          <a:xfrm>
            <a:off x="1471993" y="4704644"/>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56" name="テキスト ボックス 55">
            <a:extLst>
              <a:ext uri="{FF2B5EF4-FFF2-40B4-BE49-F238E27FC236}">
                <a16:creationId xmlns:a16="http://schemas.microsoft.com/office/drawing/2014/main" id="{2BADCAE5-EEAF-408B-AE20-1BBBAD866964}"/>
              </a:ext>
            </a:extLst>
          </p:cNvPr>
          <p:cNvSpPr txBox="1"/>
          <p:nvPr/>
        </p:nvSpPr>
        <p:spPr>
          <a:xfrm>
            <a:off x="1628446" y="4581533"/>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57" name="テキスト ボックス 56">
            <a:extLst>
              <a:ext uri="{FF2B5EF4-FFF2-40B4-BE49-F238E27FC236}">
                <a16:creationId xmlns:a16="http://schemas.microsoft.com/office/drawing/2014/main" id="{9FBAB1D9-441E-49BF-9E75-7193D5B8CB4B}"/>
              </a:ext>
            </a:extLst>
          </p:cNvPr>
          <p:cNvSpPr txBox="1"/>
          <p:nvPr/>
        </p:nvSpPr>
        <p:spPr>
          <a:xfrm>
            <a:off x="1449795" y="4858085"/>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58" name="テキスト ボックス 57">
            <a:extLst>
              <a:ext uri="{FF2B5EF4-FFF2-40B4-BE49-F238E27FC236}">
                <a16:creationId xmlns:a16="http://schemas.microsoft.com/office/drawing/2014/main" id="{F3C8862E-A385-4AB0-86CB-6DB1026025D8}"/>
              </a:ext>
            </a:extLst>
          </p:cNvPr>
          <p:cNvSpPr txBox="1"/>
          <p:nvPr/>
        </p:nvSpPr>
        <p:spPr>
          <a:xfrm>
            <a:off x="1606248" y="4734974"/>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59" name="テキスト ボックス 58">
            <a:extLst>
              <a:ext uri="{FF2B5EF4-FFF2-40B4-BE49-F238E27FC236}">
                <a16:creationId xmlns:a16="http://schemas.microsoft.com/office/drawing/2014/main" id="{EA4A68FF-EE49-4D34-BC88-B5259E446BA1}"/>
              </a:ext>
            </a:extLst>
          </p:cNvPr>
          <p:cNvSpPr txBox="1"/>
          <p:nvPr/>
        </p:nvSpPr>
        <p:spPr>
          <a:xfrm>
            <a:off x="1734712" y="4511628"/>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60" name="テキスト ボックス 59">
            <a:extLst>
              <a:ext uri="{FF2B5EF4-FFF2-40B4-BE49-F238E27FC236}">
                <a16:creationId xmlns:a16="http://schemas.microsoft.com/office/drawing/2014/main" id="{380B7B41-7DC6-4AEE-87CA-3237DE426991}"/>
              </a:ext>
            </a:extLst>
          </p:cNvPr>
          <p:cNvSpPr txBox="1"/>
          <p:nvPr/>
        </p:nvSpPr>
        <p:spPr>
          <a:xfrm>
            <a:off x="1781539" y="4627827"/>
            <a:ext cx="247544" cy="246221"/>
          </a:xfrm>
          <a:prstGeom prst="rect">
            <a:avLst/>
          </a:prstGeom>
          <a:noFill/>
        </p:spPr>
        <p:txBody>
          <a:bodyPr wrap="squar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61" name="テキスト ボックス 60">
            <a:extLst>
              <a:ext uri="{FF2B5EF4-FFF2-40B4-BE49-F238E27FC236}">
                <a16:creationId xmlns:a16="http://schemas.microsoft.com/office/drawing/2014/main" id="{79FDFF8D-3565-4F3E-A307-19299B3883A5}"/>
              </a:ext>
            </a:extLst>
          </p:cNvPr>
          <p:cNvSpPr txBox="1"/>
          <p:nvPr/>
        </p:nvSpPr>
        <p:spPr>
          <a:xfrm>
            <a:off x="1606509" y="4446910"/>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62" name="テキスト ボックス 61">
            <a:extLst>
              <a:ext uri="{FF2B5EF4-FFF2-40B4-BE49-F238E27FC236}">
                <a16:creationId xmlns:a16="http://schemas.microsoft.com/office/drawing/2014/main" id="{B6DA11F6-1E0D-4EEC-B4B6-008B154EABFE}"/>
              </a:ext>
            </a:extLst>
          </p:cNvPr>
          <p:cNvSpPr txBox="1"/>
          <p:nvPr/>
        </p:nvSpPr>
        <p:spPr>
          <a:xfrm>
            <a:off x="1784899" y="4412674"/>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63" name="テキスト ボックス 62">
            <a:extLst>
              <a:ext uri="{FF2B5EF4-FFF2-40B4-BE49-F238E27FC236}">
                <a16:creationId xmlns:a16="http://schemas.microsoft.com/office/drawing/2014/main" id="{420DA075-9DD6-4BCF-8677-645875F43039}"/>
              </a:ext>
            </a:extLst>
          </p:cNvPr>
          <p:cNvSpPr txBox="1"/>
          <p:nvPr/>
        </p:nvSpPr>
        <p:spPr>
          <a:xfrm>
            <a:off x="1902991" y="4438382"/>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64" name="テキスト ボックス 63">
            <a:extLst>
              <a:ext uri="{FF2B5EF4-FFF2-40B4-BE49-F238E27FC236}">
                <a16:creationId xmlns:a16="http://schemas.microsoft.com/office/drawing/2014/main" id="{DD59AC61-CCB5-40D6-80ED-8043A58BB7EB}"/>
              </a:ext>
            </a:extLst>
          </p:cNvPr>
          <p:cNvSpPr txBox="1"/>
          <p:nvPr/>
        </p:nvSpPr>
        <p:spPr>
          <a:xfrm>
            <a:off x="1943185" y="4261012"/>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65" name="テキスト ボックス 64">
            <a:extLst>
              <a:ext uri="{FF2B5EF4-FFF2-40B4-BE49-F238E27FC236}">
                <a16:creationId xmlns:a16="http://schemas.microsoft.com/office/drawing/2014/main" id="{50DF7517-6C7B-48B2-AF06-60A0F8091B61}"/>
              </a:ext>
            </a:extLst>
          </p:cNvPr>
          <p:cNvSpPr txBox="1"/>
          <p:nvPr/>
        </p:nvSpPr>
        <p:spPr>
          <a:xfrm>
            <a:off x="1495901" y="4530410"/>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66" name="テキスト ボックス 65">
            <a:extLst>
              <a:ext uri="{FF2B5EF4-FFF2-40B4-BE49-F238E27FC236}">
                <a16:creationId xmlns:a16="http://schemas.microsoft.com/office/drawing/2014/main" id="{6306DD61-D56F-4BAF-B2A7-58C7CC10E155}"/>
              </a:ext>
            </a:extLst>
          </p:cNvPr>
          <p:cNvSpPr txBox="1"/>
          <p:nvPr/>
        </p:nvSpPr>
        <p:spPr>
          <a:xfrm>
            <a:off x="1749898" y="4250221"/>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67" name="テキスト ボックス 66">
            <a:extLst>
              <a:ext uri="{FF2B5EF4-FFF2-40B4-BE49-F238E27FC236}">
                <a16:creationId xmlns:a16="http://schemas.microsoft.com/office/drawing/2014/main" id="{0279FE4B-D89F-4421-ACFB-185DDC2BA3CC}"/>
              </a:ext>
            </a:extLst>
          </p:cNvPr>
          <p:cNvSpPr txBox="1"/>
          <p:nvPr/>
        </p:nvSpPr>
        <p:spPr>
          <a:xfrm>
            <a:off x="1639290" y="4333721"/>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68" name="テキスト ボックス 67">
            <a:extLst>
              <a:ext uri="{FF2B5EF4-FFF2-40B4-BE49-F238E27FC236}">
                <a16:creationId xmlns:a16="http://schemas.microsoft.com/office/drawing/2014/main" id="{380A9DEA-154A-4478-B4C4-C908B23A6C80}"/>
              </a:ext>
            </a:extLst>
          </p:cNvPr>
          <p:cNvSpPr txBox="1"/>
          <p:nvPr/>
        </p:nvSpPr>
        <p:spPr>
          <a:xfrm>
            <a:off x="2004171" y="4136216"/>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69" name="テキスト ボックス 68">
            <a:extLst>
              <a:ext uri="{FF2B5EF4-FFF2-40B4-BE49-F238E27FC236}">
                <a16:creationId xmlns:a16="http://schemas.microsoft.com/office/drawing/2014/main" id="{CA78D24F-274A-429F-956B-B79EB86F3349}"/>
              </a:ext>
            </a:extLst>
          </p:cNvPr>
          <p:cNvSpPr txBox="1"/>
          <p:nvPr/>
        </p:nvSpPr>
        <p:spPr>
          <a:xfrm>
            <a:off x="716769" y="5622913"/>
            <a:ext cx="1917513" cy="353943"/>
          </a:xfrm>
          <a:prstGeom prst="rect">
            <a:avLst/>
          </a:prstGeom>
          <a:noFill/>
        </p:spPr>
        <p:txBody>
          <a:bodyPr wrap="none" rtlCol="0">
            <a:spAutoFit/>
          </a:bodyPr>
          <a:lstStyle/>
          <a:p>
            <a:pPr algn="l"/>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強い正の相関関係</a:t>
            </a:r>
          </a:p>
        </p:txBody>
      </p:sp>
      <p:sp>
        <p:nvSpPr>
          <p:cNvPr id="70" name="テキスト ボックス 69">
            <a:extLst>
              <a:ext uri="{FF2B5EF4-FFF2-40B4-BE49-F238E27FC236}">
                <a16:creationId xmlns:a16="http://schemas.microsoft.com/office/drawing/2014/main" id="{1DDF8AD2-D927-480F-8B47-647DED577D10}"/>
              </a:ext>
            </a:extLst>
          </p:cNvPr>
          <p:cNvSpPr txBox="1"/>
          <p:nvPr/>
        </p:nvSpPr>
        <p:spPr>
          <a:xfrm>
            <a:off x="1233426" y="5026833"/>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71" name="テキスト ボックス 70">
            <a:extLst>
              <a:ext uri="{FF2B5EF4-FFF2-40B4-BE49-F238E27FC236}">
                <a16:creationId xmlns:a16="http://schemas.microsoft.com/office/drawing/2014/main" id="{6CD47030-856A-4AA1-A90F-D495C2DDCDB4}"/>
              </a:ext>
            </a:extLst>
          </p:cNvPr>
          <p:cNvSpPr txBox="1"/>
          <p:nvPr/>
        </p:nvSpPr>
        <p:spPr>
          <a:xfrm>
            <a:off x="1272153" y="4850814"/>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72" name="テキスト ボックス 71">
            <a:extLst>
              <a:ext uri="{FF2B5EF4-FFF2-40B4-BE49-F238E27FC236}">
                <a16:creationId xmlns:a16="http://schemas.microsoft.com/office/drawing/2014/main" id="{A1073EFC-1AA3-4367-B77A-9D6D371D0940}"/>
              </a:ext>
            </a:extLst>
          </p:cNvPr>
          <p:cNvSpPr txBox="1"/>
          <p:nvPr/>
        </p:nvSpPr>
        <p:spPr>
          <a:xfrm>
            <a:off x="2031828" y="4297034"/>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73" name="テキスト ボックス 72">
            <a:extLst>
              <a:ext uri="{FF2B5EF4-FFF2-40B4-BE49-F238E27FC236}">
                <a16:creationId xmlns:a16="http://schemas.microsoft.com/office/drawing/2014/main" id="{A9248E8C-CE9A-4E95-8E82-139C79573D1B}"/>
              </a:ext>
            </a:extLst>
          </p:cNvPr>
          <p:cNvSpPr txBox="1"/>
          <p:nvPr/>
        </p:nvSpPr>
        <p:spPr>
          <a:xfrm>
            <a:off x="1029566" y="5169713"/>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74" name="テキスト ボックス 73">
            <a:extLst>
              <a:ext uri="{FF2B5EF4-FFF2-40B4-BE49-F238E27FC236}">
                <a16:creationId xmlns:a16="http://schemas.microsoft.com/office/drawing/2014/main" id="{73D2E8B7-7B00-4F31-8A90-65D2866006CE}"/>
              </a:ext>
            </a:extLst>
          </p:cNvPr>
          <p:cNvSpPr txBox="1"/>
          <p:nvPr/>
        </p:nvSpPr>
        <p:spPr>
          <a:xfrm>
            <a:off x="1416583" y="4713180"/>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75" name="テキスト ボックス 74">
            <a:extLst>
              <a:ext uri="{FF2B5EF4-FFF2-40B4-BE49-F238E27FC236}">
                <a16:creationId xmlns:a16="http://schemas.microsoft.com/office/drawing/2014/main" id="{954BE7D4-C0E8-4D63-830F-5F346E535EFA}"/>
              </a:ext>
            </a:extLst>
          </p:cNvPr>
          <p:cNvSpPr txBox="1"/>
          <p:nvPr/>
        </p:nvSpPr>
        <p:spPr>
          <a:xfrm>
            <a:off x="1450804" y="4528514"/>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76" name="テキスト ボックス 75">
            <a:extLst>
              <a:ext uri="{FF2B5EF4-FFF2-40B4-BE49-F238E27FC236}">
                <a16:creationId xmlns:a16="http://schemas.microsoft.com/office/drawing/2014/main" id="{FAB99580-260E-4B20-B4F1-6E05BDE70B4D}"/>
              </a:ext>
            </a:extLst>
          </p:cNvPr>
          <p:cNvSpPr txBox="1"/>
          <p:nvPr/>
        </p:nvSpPr>
        <p:spPr>
          <a:xfrm>
            <a:off x="1595234" y="4651625"/>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77" name="テキスト ボックス 76">
            <a:extLst>
              <a:ext uri="{FF2B5EF4-FFF2-40B4-BE49-F238E27FC236}">
                <a16:creationId xmlns:a16="http://schemas.microsoft.com/office/drawing/2014/main" id="{4B239FDD-5CE9-442D-B76D-30FF86C5F1FF}"/>
              </a:ext>
            </a:extLst>
          </p:cNvPr>
          <p:cNvSpPr txBox="1"/>
          <p:nvPr/>
        </p:nvSpPr>
        <p:spPr>
          <a:xfrm>
            <a:off x="1751687" y="4528514"/>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78" name="テキスト ボックス 77">
            <a:extLst>
              <a:ext uri="{FF2B5EF4-FFF2-40B4-BE49-F238E27FC236}">
                <a16:creationId xmlns:a16="http://schemas.microsoft.com/office/drawing/2014/main" id="{06F9839B-BBCA-4FBC-8FA4-33D396B13759}"/>
              </a:ext>
            </a:extLst>
          </p:cNvPr>
          <p:cNvSpPr txBox="1"/>
          <p:nvPr/>
        </p:nvSpPr>
        <p:spPr>
          <a:xfrm>
            <a:off x="1573036" y="4805066"/>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79" name="テキスト ボックス 78">
            <a:extLst>
              <a:ext uri="{FF2B5EF4-FFF2-40B4-BE49-F238E27FC236}">
                <a16:creationId xmlns:a16="http://schemas.microsoft.com/office/drawing/2014/main" id="{D8EE37F6-9388-4BE7-967E-E06AF09DE6EC}"/>
              </a:ext>
            </a:extLst>
          </p:cNvPr>
          <p:cNvSpPr txBox="1"/>
          <p:nvPr/>
        </p:nvSpPr>
        <p:spPr>
          <a:xfrm>
            <a:off x="1729489" y="4681955"/>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80" name="テキスト ボックス 79">
            <a:extLst>
              <a:ext uri="{FF2B5EF4-FFF2-40B4-BE49-F238E27FC236}">
                <a16:creationId xmlns:a16="http://schemas.microsoft.com/office/drawing/2014/main" id="{9F722392-26CE-470E-87BC-5E0AD2B46B16}"/>
              </a:ext>
            </a:extLst>
          </p:cNvPr>
          <p:cNvSpPr txBox="1"/>
          <p:nvPr/>
        </p:nvSpPr>
        <p:spPr>
          <a:xfrm>
            <a:off x="1857953" y="4458609"/>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81" name="テキスト ボックス 80">
            <a:extLst>
              <a:ext uri="{FF2B5EF4-FFF2-40B4-BE49-F238E27FC236}">
                <a16:creationId xmlns:a16="http://schemas.microsoft.com/office/drawing/2014/main" id="{5ABBFE4F-DF80-46CE-82F2-B72B6830793E}"/>
              </a:ext>
            </a:extLst>
          </p:cNvPr>
          <p:cNvSpPr txBox="1"/>
          <p:nvPr/>
        </p:nvSpPr>
        <p:spPr>
          <a:xfrm>
            <a:off x="1904780" y="4574808"/>
            <a:ext cx="247544" cy="246221"/>
          </a:xfrm>
          <a:prstGeom prst="rect">
            <a:avLst/>
          </a:prstGeom>
          <a:noFill/>
        </p:spPr>
        <p:txBody>
          <a:bodyPr wrap="squar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82" name="テキスト ボックス 81">
            <a:extLst>
              <a:ext uri="{FF2B5EF4-FFF2-40B4-BE49-F238E27FC236}">
                <a16:creationId xmlns:a16="http://schemas.microsoft.com/office/drawing/2014/main" id="{90BF02AC-61B7-46C4-AAE4-AED5D796FD2F}"/>
              </a:ext>
            </a:extLst>
          </p:cNvPr>
          <p:cNvSpPr txBox="1"/>
          <p:nvPr/>
        </p:nvSpPr>
        <p:spPr>
          <a:xfrm>
            <a:off x="1729750" y="4393891"/>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83" name="テキスト ボックス 82">
            <a:extLst>
              <a:ext uri="{FF2B5EF4-FFF2-40B4-BE49-F238E27FC236}">
                <a16:creationId xmlns:a16="http://schemas.microsoft.com/office/drawing/2014/main" id="{26067FA3-E6A0-4B8F-AC2A-9A29E785BCFD}"/>
              </a:ext>
            </a:extLst>
          </p:cNvPr>
          <p:cNvSpPr txBox="1"/>
          <p:nvPr/>
        </p:nvSpPr>
        <p:spPr>
          <a:xfrm>
            <a:off x="1908140" y="4359655"/>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84" name="テキスト ボックス 83">
            <a:extLst>
              <a:ext uri="{FF2B5EF4-FFF2-40B4-BE49-F238E27FC236}">
                <a16:creationId xmlns:a16="http://schemas.microsoft.com/office/drawing/2014/main" id="{80BD0634-9923-4E00-BFF2-9DFDF584BAB1}"/>
              </a:ext>
            </a:extLst>
          </p:cNvPr>
          <p:cNvSpPr txBox="1"/>
          <p:nvPr/>
        </p:nvSpPr>
        <p:spPr>
          <a:xfrm>
            <a:off x="2026232" y="4385363"/>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85" name="テキスト ボックス 84">
            <a:extLst>
              <a:ext uri="{FF2B5EF4-FFF2-40B4-BE49-F238E27FC236}">
                <a16:creationId xmlns:a16="http://schemas.microsoft.com/office/drawing/2014/main" id="{02AFF420-0F69-4594-B5E2-D444CC5F043D}"/>
              </a:ext>
            </a:extLst>
          </p:cNvPr>
          <p:cNvSpPr txBox="1"/>
          <p:nvPr/>
        </p:nvSpPr>
        <p:spPr>
          <a:xfrm>
            <a:off x="2066426" y="4207993"/>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86" name="テキスト ボックス 85">
            <a:extLst>
              <a:ext uri="{FF2B5EF4-FFF2-40B4-BE49-F238E27FC236}">
                <a16:creationId xmlns:a16="http://schemas.microsoft.com/office/drawing/2014/main" id="{E95BAA85-8B47-4E76-AA34-209C2885B279}"/>
              </a:ext>
            </a:extLst>
          </p:cNvPr>
          <p:cNvSpPr txBox="1"/>
          <p:nvPr/>
        </p:nvSpPr>
        <p:spPr>
          <a:xfrm>
            <a:off x="1619142" y="4477391"/>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87" name="テキスト ボックス 86">
            <a:extLst>
              <a:ext uri="{FF2B5EF4-FFF2-40B4-BE49-F238E27FC236}">
                <a16:creationId xmlns:a16="http://schemas.microsoft.com/office/drawing/2014/main" id="{5115690C-6C11-434C-9E31-B03F5E6D0C15}"/>
              </a:ext>
            </a:extLst>
          </p:cNvPr>
          <p:cNvSpPr txBox="1"/>
          <p:nvPr/>
        </p:nvSpPr>
        <p:spPr>
          <a:xfrm>
            <a:off x="1873139" y="4197202"/>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88" name="テキスト ボックス 87">
            <a:extLst>
              <a:ext uri="{FF2B5EF4-FFF2-40B4-BE49-F238E27FC236}">
                <a16:creationId xmlns:a16="http://schemas.microsoft.com/office/drawing/2014/main" id="{E7B70CCA-178E-43B8-9CA8-EBCE085F6183}"/>
              </a:ext>
            </a:extLst>
          </p:cNvPr>
          <p:cNvSpPr txBox="1"/>
          <p:nvPr/>
        </p:nvSpPr>
        <p:spPr>
          <a:xfrm>
            <a:off x="1762531" y="4280702"/>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89" name="テキスト ボックス 88">
            <a:extLst>
              <a:ext uri="{FF2B5EF4-FFF2-40B4-BE49-F238E27FC236}">
                <a16:creationId xmlns:a16="http://schemas.microsoft.com/office/drawing/2014/main" id="{D6A094AC-CC61-49C9-8BA0-4B53B430BB56}"/>
              </a:ext>
            </a:extLst>
          </p:cNvPr>
          <p:cNvSpPr txBox="1"/>
          <p:nvPr/>
        </p:nvSpPr>
        <p:spPr>
          <a:xfrm>
            <a:off x="2127412" y="4083197"/>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cxnSp>
        <p:nvCxnSpPr>
          <p:cNvPr id="90" name="直線矢印コネクタ 89">
            <a:extLst>
              <a:ext uri="{FF2B5EF4-FFF2-40B4-BE49-F238E27FC236}">
                <a16:creationId xmlns:a16="http://schemas.microsoft.com/office/drawing/2014/main" id="{9523B56C-D481-47FC-A0D2-D82AF6A4D541}"/>
              </a:ext>
            </a:extLst>
          </p:cNvPr>
          <p:cNvCxnSpPr>
            <a:cxnSpLocks/>
          </p:cNvCxnSpPr>
          <p:nvPr/>
        </p:nvCxnSpPr>
        <p:spPr>
          <a:xfrm flipV="1">
            <a:off x="5100847" y="4035290"/>
            <a:ext cx="0" cy="151217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直線矢印コネクタ 90">
            <a:extLst>
              <a:ext uri="{FF2B5EF4-FFF2-40B4-BE49-F238E27FC236}">
                <a16:creationId xmlns:a16="http://schemas.microsoft.com/office/drawing/2014/main" id="{CEFFB191-961A-48D7-A0F4-5BEADBAB8612}"/>
              </a:ext>
            </a:extLst>
          </p:cNvPr>
          <p:cNvCxnSpPr>
            <a:cxnSpLocks/>
          </p:cNvCxnSpPr>
          <p:nvPr/>
        </p:nvCxnSpPr>
        <p:spPr>
          <a:xfrm>
            <a:off x="5100847" y="5547458"/>
            <a:ext cx="1440160" cy="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2" name="テキスト ボックス 91">
            <a:extLst>
              <a:ext uri="{FF2B5EF4-FFF2-40B4-BE49-F238E27FC236}">
                <a16:creationId xmlns:a16="http://schemas.microsoft.com/office/drawing/2014/main" id="{AD240C4A-193D-40BA-8C53-381BD30D2520}"/>
              </a:ext>
            </a:extLst>
          </p:cNvPr>
          <p:cNvSpPr txBox="1"/>
          <p:nvPr/>
        </p:nvSpPr>
        <p:spPr>
          <a:xfrm>
            <a:off x="4956416" y="3635179"/>
            <a:ext cx="288862" cy="400110"/>
          </a:xfrm>
          <a:prstGeom prst="rect">
            <a:avLst/>
          </a:prstGeom>
          <a:noFill/>
        </p:spPr>
        <p:txBody>
          <a:bodyPr wrap="none" rtlCol="0">
            <a:spAutoFit/>
          </a:bodyPr>
          <a:lstStyle/>
          <a:p>
            <a:r>
              <a:rPr kumimoji="1" lang="en-US" altLang="ja-JP" sz="2000" i="1" dirty="0">
                <a:solidFill>
                  <a:schemeClr val="bg1"/>
                </a:solidFill>
                <a:latin typeface="CenturyOldst" panose="02050603050705020204" pitchFamily="18" charset="0"/>
              </a:rPr>
              <a:t>y</a:t>
            </a:r>
            <a:endParaRPr kumimoji="1" lang="ja-JP" altLang="en-US" sz="2000" i="1" dirty="0">
              <a:solidFill>
                <a:schemeClr val="bg1"/>
              </a:solidFill>
              <a:latin typeface="CenturyOldst" panose="02050603050705020204" pitchFamily="18" charset="0"/>
            </a:endParaRPr>
          </a:p>
        </p:txBody>
      </p:sp>
      <p:sp>
        <p:nvSpPr>
          <p:cNvPr id="93" name="テキスト ボックス 92">
            <a:extLst>
              <a:ext uri="{FF2B5EF4-FFF2-40B4-BE49-F238E27FC236}">
                <a16:creationId xmlns:a16="http://schemas.microsoft.com/office/drawing/2014/main" id="{03A37705-E3E9-4820-A06C-58A52294235B}"/>
              </a:ext>
            </a:extLst>
          </p:cNvPr>
          <p:cNvSpPr txBox="1"/>
          <p:nvPr/>
        </p:nvSpPr>
        <p:spPr>
          <a:xfrm>
            <a:off x="6526594" y="5317845"/>
            <a:ext cx="298480" cy="400110"/>
          </a:xfrm>
          <a:prstGeom prst="rect">
            <a:avLst/>
          </a:prstGeom>
          <a:noFill/>
        </p:spPr>
        <p:txBody>
          <a:bodyPr wrap="none" rtlCol="0">
            <a:spAutoFit/>
          </a:bodyPr>
          <a:lstStyle/>
          <a:p>
            <a:r>
              <a:rPr kumimoji="1" lang="en-US" altLang="ja-JP" sz="2000" i="1" dirty="0">
                <a:solidFill>
                  <a:schemeClr val="bg1"/>
                </a:solidFill>
                <a:latin typeface="CenturyOldst" panose="02050603050705020204" pitchFamily="18" charset="0"/>
              </a:rPr>
              <a:t>x</a:t>
            </a:r>
            <a:endParaRPr kumimoji="1" lang="ja-JP" altLang="en-US" sz="2000" i="1" dirty="0">
              <a:solidFill>
                <a:schemeClr val="bg1"/>
              </a:solidFill>
              <a:latin typeface="CenturyOldst" panose="02050603050705020204" pitchFamily="18" charset="0"/>
            </a:endParaRPr>
          </a:p>
        </p:txBody>
      </p:sp>
      <p:sp>
        <p:nvSpPr>
          <p:cNvPr id="104" name="テキスト ボックス 103">
            <a:extLst>
              <a:ext uri="{FF2B5EF4-FFF2-40B4-BE49-F238E27FC236}">
                <a16:creationId xmlns:a16="http://schemas.microsoft.com/office/drawing/2014/main" id="{B3A0C317-6250-40BC-A53D-62690326D5A4}"/>
              </a:ext>
            </a:extLst>
          </p:cNvPr>
          <p:cNvSpPr txBox="1"/>
          <p:nvPr/>
        </p:nvSpPr>
        <p:spPr>
          <a:xfrm>
            <a:off x="5523379" y="4788133"/>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06" name="テキスト ボックス 105">
            <a:extLst>
              <a:ext uri="{FF2B5EF4-FFF2-40B4-BE49-F238E27FC236}">
                <a16:creationId xmlns:a16="http://schemas.microsoft.com/office/drawing/2014/main" id="{A29E7D3D-5B76-4903-8743-1119762D5E13}"/>
              </a:ext>
            </a:extLst>
          </p:cNvPr>
          <p:cNvSpPr txBox="1"/>
          <p:nvPr/>
        </p:nvSpPr>
        <p:spPr>
          <a:xfrm>
            <a:off x="5395176" y="4723415"/>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07" name="テキスト ボックス 106">
            <a:extLst>
              <a:ext uri="{FF2B5EF4-FFF2-40B4-BE49-F238E27FC236}">
                <a16:creationId xmlns:a16="http://schemas.microsoft.com/office/drawing/2014/main" id="{EE9D5AF4-3E0B-4F61-9D08-97F695F10626}"/>
              </a:ext>
            </a:extLst>
          </p:cNvPr>
          <p:cNvSpPr txBox="1"/>
          <p:nvPr/>
        </p:nvSpPr>
        <p:spPr>
          <a:xfrm>
            <a:off x="5573566" y="4689179"/>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11" name="テキスト ボックス 110">
            <a:extLst>
              <a:ext uri="{FF2B5EF4-FFF2-40B4-BE49-F238E27FC236}">
                <a16:creationId xmlns:a16="http://schemas.microsoft.com/office/drawing/2014/main" id="{75CB2FC8-95D0-432D-AF6F-C5E8887FCE41}"/>
              </a:ext>
            </a:extLst>
          </p:cNvPr>
          <p:cNvSpPr txBox="1"/>
          <p:nvPr/>
        </p:nvSpPr>
        <p:spPr>
          <a:xfrm>
            <a:off x="5538565" y="4526726"/>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12" name="テキスト ボックス 111">
            <a:extLst>
              <a:ext uri="{FF2B5EF4-FFF2-40B4-BE49-F238E27FC236}">
                <a16:creationId xmlns:a16="http://schemas.microsoft.com/office/drawing/2014/main" id="{97D4F7FD-665B-44F6-A106-5B132DBE8698}"/>
              </a:ext>
            </a:extLst>
          </p:cNvPr>
          <p:cNvSpPr txBox="1"/>
          <p:nvPr/>
        </p:nvSpPr>
        <p:spPr>
          <a:xfrm>
            <a:off x="5427957" y="4610226"/>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18" name="テキスト ボックス 117">
            <a:extLst>
              <a:ext uri="{FF2B5EF4-FFF2-40B4-BE49-F238E27FC236}">
                <a16:creationId xmlns:a16="http://schemas.microsoft.com/office/drawing/2014/main" id="{A2D823B0-7958-4EE6-BCD0-43E54C6E176C}"/>
              </a:ext>
            </a:extLst>
          </p:cNvPr>
          <p:cNvSpPr txBox="1"/>
          <p:nvPr/>
        </p:nvSpPr>
        <p:spPr>
          <a:xfrm>
            <a:off x="5825855" y="4882506"/>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22" name="テキスト ボックス 121">
            <a:extLst>
              <a:ext uri="{FF2B5EF4-FFF2-40B4-BE49-F238E27FC236}">
                <a16:creationId xmlns:a16="http://schemas.microsoft.com/office/drawing/2014/main" id="{11CA81B1-6E22-4D04-94DF-A8B898C8FAA5}"/>
              </a:ext>
            </a:extLst>
          </p:cNvPr>
          <p:cNvSpPr txBox="1"/>
          <p:nvPr/>
        </p:nvSpPr>
        <p:spPr>
          <a:xfrm>
            <a:off x="5584410" y="4938747"/>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23" name="テキスト ボックス 122">
            <a:extLst>
              <a:ext uri="{FF2B5EF4-FFF2-40B4-BE49-F238E27FC236}">
                <a16:creationId xmlns:a16="http://schemas.microsoft.com/office/drawing/2014/main" id="{E7B45501-BA22-4120-BD7C-78890CFC55FD}"/>
              </a:ext>
            </a:extLst>
          </p:cNvPr>
          <p:cNvSpPr txBox="1"/>
          <p:nvPr/>
        </p:nvSpPr>
        <p:spPr>
          <a:xfrm>
            <a:off x="5825855" y="4836758"/>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26" name="テキスト ボックス 125">
            <a:extLst>
              <a:ext uri="{FF2B5EF4-FFF2-40B4-BE49-F238E27FC236}">
                <a16:creationId xmlns:a16="http://schemas.microsoft.com/office/drawing/2014/main" id="{1CE92607-CAC7-421F-8DA1-619B7443EDD8}"/>
              </a:ext>
            </a:extLst>
          </p:cNvPr>
          <p:cNvSpPr txBox="1"/>
          <p:nvPr/>
        </p:nvSpPr>
        <p:spPr>
          <a:xfrm>
            <a:off x="5693447" y="4851313"/>
            <a:ext cx="247544" cy="246221"/>
          </a:xfrm>
          <a:prstGeom prst="rect">
            <a:avLst/>
          </a:prstGeom>
          <a:noFill/>
        </p:spPr>
        <p:txBody>
          <a:bodyPr wrap="squar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27" name="テキスト ボックス 126">
            <a:extLst>
              <a:ext uri="{FF2B5EF4-FFF2-40B4-BE49-F238E27FC236}">
                <a16:creationId xmlns:a16="http://schemas.microsoft.com/office/drawing/2014/main" id="{FD4A73B1-EEB1-4758-96AF-165A8D321CF0}"/>
              </a:ext>
            </a:extLst>
          </p:cNvPr>
          <p:cNvSpPr txBox="1"/>
          <p:nvPr/>
        </p:nvSpPr>
        <p:spPr>
          <a:xfrm>
            <a:off x="5186483" y="4357295"/>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31" name="テキスト ボックス 130">
            <a:extLst>
              <a:ext uri="{FF2B5EF4-FFF2-40B4-BE49-F238E27FC236}">
                <a16:creationId xmlns:a16="http://schemas.microsoft.com/office/drawing/2014/main" id="{84A61A1C-4F17-4ADC-99A4-764C51BAC872}"/>
              </a:ext>
            </a:extLst>
          </p:cNvPr>
          <p:cNvSpPr txBox="1"/>
          <p:nvPr/>
        </p:nvSpPr>
        <p:spPr>
          <a:xfrm>
            <a:off x="5308978" y="4460606"/>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33" name="テキスト ボックス 132">
            <a:extLst>
              <a:ext uri="{FF2B5EF4-FFF2-40B4-BE49-F238E27FC236}">
                <a16:creationId xmlns:a16="http://schemas.microsoft.com/office/drawing/2014/main" id="{6D499985-D54B-404E-B159-D91F1718E214}"/>
              </a:ext>
            </a:extLst>
          </p:cNvPr>
          <p:cNvSpPr txBox="1"/>
          <p:nvPr/>
        </p:nvSpPr>
        <p:spPr>
          <a:xfrm>
            <a:off x="5702613" y="4735284"/>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35" name="テキスト ボックス 134">
            <a:extLst>
              <a:ext uri="{FF2B5EF4-FFF2-40B4-BE49-F238E27FC236}">
                <a16:creationId xmlns:a16="http://schemas.microsoft.com/office/drawing/2014/main" id="{683C0ABE-3EA8-477E-AFDF-77E6818BDE87}"/>
              </a:ext>
            </a:extLst>
          </p:cNvPr>
          <p:cNvSpPr txBox="1"/>
          <p:nvPr/>
        </p:nvSpPr>
        <p:spPr>
          <a:xfrm>
            <a:off x="5726970" y="5015373"/>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36" name="テキスト ボックス 135">
            <a:extLst>
              <a:ext uri="{FF2B5EF4-FFF2-40B4-BE49-F238E27FC236}">
                <a16:creationId xmlns:a16="http://schemas.microsoft.com/office/drawing/2014/main" id="{83751B3B-BC74-47D0-8A71-D8C6A5454E38}"/>
              </a:ext>
            </a:extLst>
          </p:cNvPr>
          <p:cNvSpPr txBox="1"/>
          <p:nvPr/>
        </p:nvSpPr>
        <p:spPr>
          <a:xfrm>
            <a:off x="5932866" y="5140151"/>
            <a:ext cx="312906" cy="246221"/>
          </a:xfrm>
          <a:prstGeom prst="rect">
            <a:avLst/>
          </a:prstGeom>
          <a:noFill/>
        </p:spPr>
        <p:txBody>
          <a:bodyPr wrap="squar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37" name="テキスト ボックス 136">
            <a:extLst>
              <a:ext uri="{FF2B5EF4-FFF2-40B4-BE49-F238E27FC236}">
                <a16:creationId xmlns:a16="http://schemas.microsoft.com/office/drawing/2014/main" id="{F3BE60A1-1600-4AB1-9735-1C3E85595898}"/>
              </a:ext>
            </a:extLst>
          </p:cNvPr>
          <p:cNvSpPr txBox="1"/>
          <p:nvPr/>
        </p:nvSpPr>
        <p:spPr>
          <a:xfrm>
            <a:off x="5667425" y="4797773"/>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38" name="テキスト ボックス 137">
            <a:extLst>
              <a:ext uri="{FF2B5EF4-FFF2-40B4-BE49-F238E27FC236}">
                <a16:creationId xmlns:a16="http://schemas.microsoft.com/office/drawing/2014/main" id="{A7F10CF0-EC9A-437D-A0B9-AD4F9133B609}"/>
              </a:ext>
            </a:extLst>
          </p:cNvPr>
          <p:cNvSpPr txBox="1"/>
          <p:nvPr/>
        </p:nvSpPr>
        <p:spPr>
          <a:xfrm>
            <a:off x="5825002" y="4724841"/>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40" name="テキスト ボックス 139">
            <a:extLst>
              <a:ext uri="{FF2B5EF4-FFF2-40B4-BE49-F238E27FC236}">
                <a16:creationId xmlns:a16="http://schemas.microsoft.com/office/drawing/2014/main" id="{475FEA89-9C7E-4A53-AA5E-148D8EBBFB88}"/>
              </a:ext>
            </a:extLst>
          </p:cNvPr>
          <p:cNvSpPr txBox="1"/>
          <p:nvPr/>
        </p:nvSpPr>
        <p:spPr>
          <a:xfrm>
            <a:off x="5682611" y="4536366"/>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42" name="テキスト ボックス 141">
            <a:extLst>
              <a:ext uri="{FF2B5EF4-FFF2-40B4-BE49-F238E27FC236}">
                <a16:creationId xmlns:a16="http://schemas.microsoft.com/office/drawing/2014/main" id="{80732B02-F58C-406D-AD7D-9A9D67CA7827}"/>
              </a:ext>
            </a:extLst>
          </p:cNvPr>
          <p:cNvSpPr txBox="1"/>
          <p:nvPr/>
        </p:nvSpPr>
        <p:spPr>
          <a:xfrm>
            <a:off x="5969901" y="4892146"/>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43" name="テキスト ボックス 142">
            <a:extLst>
              <a:ext uri="{FF2B5EF4-FFF2-40B4-BE49-F238E27FC236}">
                <a16:creationId xmlns:a16="http://schemas.microsoft.com/office/drawing/2014/main" id="{F8F33627-9B47-40B9-8018-74866C7D075F}"/>
              </a:ext>
            </a:extLst>
          </p:cNvPr>
          <p:cNvSpPr txBox="1"/>
          <p:nvPr/>
        </p:nvSpPr>
        <p:spPr>
          <a:xfrm>
            <a:off x="5728456" y="4948387"/>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44" name="テキスト ボックス 143">
            <a:extLst>
              <a:ext uri="{FF2B5EF4-FFF2-40B4-BE49-F238E27FC236}">
                <a16:creationId xmlns:a16="http://schemas.microsoft.com/office/drawing/2014/main" id="{D1E95E54-3DD3-439E-9D83-22C29F5942A4}"/>
              </a:ext>
            </a:extLst>
          </p:cNvPr>
          <p:cNvSpPr txBox="1"/>
          <p:nvPr/>
        </p:nvSpPr>
        <p:spPr>
          <a:xfrm>
            <a:off x="5807589" y="5105365"/>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46" name="テキスト ボックス 145">
            <a:extLst>
              <a:ext uri="{FF2B5EF4-FFF2-40B4-BE49-F238E27FC236}">
                <a16:creationId xmlns:a16="http://schemas.microsoft.com/office/drawing/2014/main" id="{D969D09D-6FEB-4FF3-943C-CBE136111F39}"/>
              </a:ext>
            </a:extLst>
          </p:cNvPr>
          <p:cNvSpPr txBox="1"/>
          <p:nvPr/>
        </p:nvSpPr>
        <p:spPr>
          <a:xfrm>
            <a:off x="5330529" y="4366935"/>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47" name="テキスト ボックス 146">
            <a:extLst>
              <a:ext uri="{FF2B5EF4-FFF2-40B4-BE49-F238E27FC236}">
                <a16:creationId xmlns:a16="http://schemas.microsoft.com/office/drawing/2014/main" id="{72762131-4BDD-4988-B197-7C8494934B4B}"/>
              </a:ext>
            </a:extLst>
          </p:cNvPr>
          <p:cNvSpPr txBox="1"/>
          <p:nvPr/>
        </p:nvSpPr>
        <p:spPr>
          <a:xfrm>
            <a:off x="5453024" y="4470246"/>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49" name="テキスト ボックス 148">
            <a:extLst>
              <a:ext uri="{FF2B5EF4-FFF2-40B4-BE49-F238E27FC236}">
                <a16:creationId xmlns:a16="http://schemas.microsoft.com/office/drawing/2014/main" id="{B8595656-0EA7-4BEA-B7ED-BFE1DD700AE3}"/>
              </a:ext>
            </a:extLst>
          </p:cNvPr>
          <p:cNvSpPr txBox="1"/>
          <p:nvPr/>
        </p:nvSpPr>
        <p:spPr>
          <a:xfrm>
            <a:off x="5871016" y="5025013"/>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50" name="テキスト ボックス 149">
            <a:extLst>
              <a:ext uri="{FF2B5EF4-FFF2-40B4-BE49-F238E27FC236}">
                <a16:creationId xmlns:a16="http://schemas.microsoft.com/office/drawing/2014/main" id="{DA4E604A-1423-404F-B75F-124BDAE4E9BE}"/>
              </a:ext>
            </a:extLst>
          </p:cNvPr>
          <p:cNvSpPr txBox="1"/>
          <p:nvPr/>
        </p:nvSpPr>
        <p:spPr>
          <a:xfrm>
            <a:off x="6076912" y="5149791"/>
            <a:ext cx="312906" cy="246221"/>
          </a:xfrm>
          <a:prstGeom prst="rect">
            <a:avLst/>
          </a:prstGeom>
          <a:noFill/>
        </p:spPr>
        <p:txBody>
          <a:bodyPr wrap="squar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51" name="テキスト ボックス 150">
            <a:extLst>
              <a:ext uri="{FF2B5EF4-FFF2-40B4-BE49-F238E27FC236}">
                <a16:creationId xmlns:a16="http://schemas.microsoft.com/office/drawing/2014/main" id="{32ABFE8C-3D02-4A07-B083-9228B6D7120C}"/>
              </a:ext>
            </a:extLst>
          </p:cNvPr>
          <p:cNvSpPr txBox="1"/>
          <p:nvPr/>
        </p:nvSpPr>
        <p:spPr>
          <a:xfrm>
            <a:off x="5315452" y="4554522"/>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52" name="テキスト ボックス 151">
            <a:extLst>
              <a:ext uri="{FF2B5EF4-FFF2-40B4-BE49-F238E27FC236}">
                <a16:creationId xmlns:a16="http://schemas.microsoft.com/office/drawing/2014/main" id="{551D61A4-89F5-440D-834A-8FE20E22235A}"/>
              </a:ext>
            </a:extLst>
          </p:cNvPr>
          <p:cNvSpPr txBox="1"/>
          <p:nvPr/>
        </p:nvSpPr>
        <p:spPr>
          <a:xfrm>
            <a:off x="5493842" y="4520286"/>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53" name="テキスト ボックス 152">
            <a:extLst>
              <a:ext uri="{FF2B5EF4-FFF2-40B4-BE49-F238E27FC236}">
                <a16:creationId xmlns:a16="http://schemas.microsoft.com/office/drawing/2014/main" id="{9DB08369-4FCD-442C-933E-478770763D09}"/>
              </a:ext>
            </a:extLst>
          </p:cNvPr>
          <p:cNvSpPr txBox="1"/>
          <p:nvPr/>
        </p:nvSpPr>
        <p:spPr>
          <a:xfrm>
            <a:off x="5458841" y="4357833"/>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54" name="テキスト ボックス 153">
            <a:extLst>
              <a:ext uri="{FF2B5EF4-FFF2-40B4-BE49-F238E27FC236}">
                <a16:creationId xmlns:a16="http://schemas.microsoft.com/office/drawing/2014/main" id="{D0ABEF84-B578-47CD-93C4-C8A6491CE467}"/>
              </a:ext>
            </a:extLst>
          </p:cNvPr>
          <p:cNvSpPr txBox="1"/>
          <p:nvPr/>
        </p:nvSpPr>
        <p:spPr>
          <a:xfrm>
            <a:off x="5348233" y="4441333"/>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55" name="テキスト ボックス 154">
            <a:extLst>
              <a:ext uri="{FF2B5EF4-FFF2-40B4-BE49-F238E27FC236}">
                <a16:creationId xmlns:a16="http://schemas.microsoft.com/office/drawing/2014/main" id="{43E36EA1-18B5-40B5-9613-9FEAAF2791BA}"/>
              </a:ext>
            </a:extLst>
          </p:cNvPr>
          <p:cNvSpPr txBox="1"/>
          <p:nvPr/>
        </p:nvSpPr>
        <p:spPr>
          <a:xfrm>
            <a:off x="5229254" y="4291713"/>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56" name="テキスト ボックス 155">
            <a:extLst>
              <a:ext uri="{FF2B5EF4-FFF2-40B4-BE49-F238E27FC236}">
                <a16:creationId xmlns:a16="http://schemas.microsoft.com/office/drawing/2014/main" id="{AE3ABD5A-4540-4342-8D53-1FFA50C22CE0}"/>
              </a:ext>
            </a:extLst>
          </p:cNvPr>
          <p:cNvSpPr txBox="1"/>
          <p:nvPr/>
        </p:nvSpPr>
        <p:spPr>
          <a:xfrm>
            <a:off x="6013485" y="5231701"/>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57" name="テキスト ボックス 156">
            <a:extLst>
              <a:ext uri="{FF2B5EF4-FFF2-40B4-BE49-F238E27FC236}">
                <a16:creationId xmlns:a16="http://schemas.microsoft.com/office/drawing/2014/main" id="{D1AEBA34-5A41-49AC-9A72-0708566001A5}"/>
              </a:ext>
            </a:extLst>
          </p:cNvPr>
          <p:cNvSpPr txBox="1"/>
          <p:nvPr/>
        </p:nvSpPr>
        <p:spPr>
          <a:xfrm>
            <a:off x="5670297" y="4621692"/>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58" name="テキスト ボックス 157">
            <a:extLst>
              <a:ext uri="{FF2B5EF4-FFF2-40B4-BE49-F238E27FC236}">
                <a16:creationId xmlns:a16="http://schemas.microsoft.com/office/drawing/2014/main" id="{49EF7545-D8B8-4EE9-A4F9-88F4FFDB92FF}"/>
              </a:ext>
            </a:extLst>
          </p:cNvPr>
          <p:cNvSpPr txBox="1"/>
          <p:nvPr/>
        </p:nvSpPr>
        <p:spPr>
          <a:xfrm>
            <a:off x="5250805" y="4198042"/>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59" name="テキスト ボックス 158">
            <a:extLst>
              <a:ext uri="{FF2B5EF4-FFF2-40B4-BE49-F238E27FC236}">
                <a16:creationId xmlns:a16="http://schemas.microsoft.com/office/drawing/2014/main" id="{C29F2742-BF24-4D22-9F92-9383C226A8F0}"/>
              </a:ext>
            </a:extLst>
          </p:cNvPr>
          <p:cNvSpPr txBox="1"/>
          <p:nvPr/>
        </p:nvSpPr>
        <p:spPr>
          <a:xfrm>
            <a:off x="5373300" y="4301353"/>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cxnSp>
        <p:nvCxnSpPr>
          <p:cNvPr id="161" name="直線矢印コネクタ 160">
            <a:extLst>
              <a:ext uri="{FF2B5EF4-FFF2-40B4-BE49-F238E27FC236}">
                <a16:creationId xmlns:a16="http://schemas.microsoft.com/office/drawing/2014/main" id="{810F79D8-AA79-4CD9-83E2-162DB5AA7B66}"/>
              </a:ext>
            </a:extLst>
          </p:cNvPr>
          <p:cNvCxnSpPr>
            <a:cxnSpLocks/>
          </p:cNvCxnSpPr>
          <p:nvPr/>
        </p:nvCxnSpPr>
        <p:spPr>
          <a:xfrm flipV="1">
            <a:off x="6975339" y="4042604"/>
            <a:ext cx="0" cy="151217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直線矢印コネクタ 161">
            <a:extLst>
              <a:ext uri="{FF2B5EF4-FFF2-40B4-BE49-F238E27FC236}">
                <a16:creationId xmlns:a16="http://schemas.microsoft.com/office/drawing/2014/main" id="{C012E478-8B31-4F3B-9C39-01BBF4E290F6}"/>
              </a:ext>
            </a:extLst>
          </p:cNvPr>
          <p:cNvCxnSpPr>
            <a:cxnSpLocks/>
          </p:cNvCxnSpPr>
          <p:nvPr/>
        </p:nvCxnSpPr>
        <p:spPr>
          <a:xfrm>
            <a:off x="6975339" y="5554772"/>
            <a:ext cx="1440160" cy="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3" name="テキスト ボックス 162">
            <a:extLst>
              <a:ext uri="{FF2B5EF4-FFF2-40B4-BE49-F238E27FC236}">
                <a16:creationId xmlns:a16="http://schemas.microsoft.com/office/drawing/2014/main" id="{EB613B27-37D0-4CC8-9C9B-9C8EE44C1171}"/>
              </a:ext>
            </a:extLst>
          </p:cNvPr>
          <p:cNvSpPr txBox="1"/>
          <p:nvPr/>
        </p:nvSpPr>
        <p:spPr>
          <a:xfrm>
            <a:off x="6830908" y="3642493"/>
            <a:ext cx="288862" cy="400110"/>
          </a:xfrm>
          <a:prstGeom prst="rect">
            <a:avLst/>
          </a:prstGeom>
          <a:noFill/>
        </p:spPr>
        <p:txBody>
          <a:bodyPr wrap="none" rtlCol="0">
            <a:spAutoFit/>
          </a:bodyPr>
          <a:lstStyle/>
          <a:p>
            <a:r>
              <a:rPr kumimoji="1" lang="en-US" altLang="ja-JP" sz="2000" i="1" dirty="0">
                <a:solidFill>
                  <a:schemeClr val="bg1"/>
                </a:solidFill>
                <a:latin typeface="CenturyOldst" panose="02050603050705020204" pitchFamily="18" charset="0"/>
              </a:rPr>
              <a:t>y</a:t>
            </a:r>
            <a:endParaRPr kumimoji="1" lang="ja-JP" altLang="en-US" sz="2000" i="1" dirty="0">
              <a:solidFill>
                <a:schemeClr val="bg1"/>
              </a:solidFill>
              <a:latin typeface="CenturyOldst" panose="02050603050705020204" pitchFamily="18" charset="0"/>
            </a:endParaRPr>
          </a:p>
        </p:txBody>
      </p:sp>
      <p:sp>
        <p:nvSpPr>
          <p:cNvPr id="164" name="テキスト ボックス 163">
            <a:extLst>
              <a:ext uri="{FF2B5EF4-FFF2-40B4-BE49-F238E27FC236}">
                <a16:creationId xmlns:a16="http://schemas.microsoft.com/office/drawing/2014/main" id="{33F1E186-521E-41C2-BB5F-9AFF325D2972}"/>
              </a:ext>
            </a:extLst>
          </p:cNvPr>
          <p:cNvSpPr txBox="1"/>
          <p:nvPr/>
        </p:nvSpPr>
        <p:spPr>
          <a:xfrm>
            <a:off x="8401086" y="5325159"/>
            <a:ext cx="298480" cy="400110"/>
          </a:xfrm>
          <a:prstGeom prst="rect">
            <a:avLst/>
          </a:prstGeom>
          <a:noFill/>
        </p:spPr>
        <p:txBody>
          <a:bodyPr wrap="none" rtlCol="0">
            <a:spAutoFit/>
          </a:bodyPr>
          <a:lstStyle/>
          <a:p>
            <a:r>
              <a:rPr kumimoji="1" lang="en-US" altLang="ja-JP" sz="2000" i="1" dirty="0">
                <a:solidFill>
                  <a:schemeClr val="bg1"/>
                </a:solidFill>
                <a:latin typeface="CenturyOldst" panose="02050603050705020204" pitchFamily="18" charset="0"/>
              </a:rPr>
              <a:t>x</a:t>
            </a:r>
            <a:endParaRPr kumimoji="1" lang="ja-JP" altLang="en-US" sz="2000" i="1" dirty="0">
              <a:solidFill>
                <a:schemeClr val="bg1"/>
              </a:solidFill>
              <a:latin typeface="CenturyOldst" panose="02050603050705020204" pitchFamily="18" charset="0"/>
            </a:endParaRPr>
          </a:p>
        </p:txBody>
      </p:sp>
      <p:sp>
        <p:nvSpPr>
          <p:cNvPr id="165" name="テキスト ボックス 164">
            <a:extLst>
              <a:ext uri="{FF2B5EF4-FFF2-40B4-BE49-F238E27FC236}">
                <a16:creationId xmlns:a16="http://schemas.microsoft.com/office/drawing/2014/main" id="{BD60E4A1-7840-4E4D-996D-E3737E529E1A}"/>
              </a:ext>
            </a:extLst>
          </p:cNvPr>
          <p:cNvSpPr txBox="1"/>
          <p:nvPr/>
        </p:nvSpPr>
        <p:spPr>
          <a:xfrm>
            <a:off x="7397871" y="4795447"/>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66" name="テキスト ボックス 165">
            <a:extLst>
              <a:ext uri="{FF2B5EF4-FFF2-40B4-BE49-F238E27FC236}">
                <a16:creationId xmlns:a16="http://schemas.microsoft.com/office/drawing/2014/main" id="{FA174064-9962-4A38-A5B0-60919C7528E0}"/>
              </a:ext>
            </a:extLst>
          </p:cNvPr>
          <p:cNvSpPr txBox="1"/>
          <p:nvPr/>
        </p:nvSpPr>
        <p:spPr>
          <a:xfrm>
            <a:off x="7269668" y="4730729"/>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67" name="テキスト ボックス 166">
            <a:extLst>
              <a:ext uri="{FF2B5EF4-FFF2-40B4-BE49-F238E27FC236}">
                <a16:creationId xmlns:a16="http://schemas.microsoft.com/office/drawing/2014/main" id="{0CD6B422-E789-4238-9201-C73F64687F5F}"/>
              </a:ext>
            </a:extLst>
          </p:cNvPr>
          <p:cNvSpPr txBox="1"/>
          <p:nvPr/>
        </p:nvSpPr>
        <p:spPr>
          <a:xfrm>
            <a:off x="7448058" y="4696493"/>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68" name="テキスト ボックス 167">
            <a:extLst>
              <a:ext uri="{FF2B5EF4-FFF2-40B4-BE49-F238E27FC236}">
                <a16:creationId xmlns:a16="http://schemas.microsoft.com/office/drawing/2014/main" id="{7902D724-2AC5-4E74-9B2E-2EF21F6EA1C5}"/>
              </a:ext>
            </a:extLst>
          </p:cNvPr>
          <p:cNvSpPr txBox="1"/>
          <p:nvPr/>
        </p:nvSpPr>
        <p:spPr>
          <a:xfrm>
            <a:off x="7413057" y="4534040"/>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69" name="テキスト ボックス 168">
            <a:extLst>
              <a:ext uri="{FF2B5EF4-FFF2-40B4-BE49-F238E27FC236}">
                <a16:creationId xmlns:a16="http://schemas.microsoft.com/office/drawing/2014/main" id="{D15881FC-FFA0-46B1-8A00-85B0CDF497A5}"/>
              </a:ext>
            </a:extLst>
          </p:cNvPr>
          <p:cNvSpPr txBox="1"/>
          <p:nvPr/>
        </p:nvSpPr>
        <p:spPr>
          <a:xfrm>
            <a:off x="7302449" y="4617540"/>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71" name="テキスト ボックス 170">
            <a:extLst>
              <a:ext uri="{FF2B5EF4-FFF2-40B4-BE49-F238E27FC236}">
                <a16:creationId xmlns:a16="http://schemas.microsoft.com/office/drawing/2014/main" id="{7481B663-FA8E-4D06-98E2-9D879C48B218}"/>
              </a:ext>
            </a:extLst>
          </p:cNvPr>
          <p:cNvSpPr txBox="1"/>
          <p:nvPr/>
        </p:nvSpPr>
        <p:spPr>
          <a:xfrm>
            <a:off x="7700347" y="4889820"/>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72" name="テキスト ボックス 171">
            <a:extLst>
              <a:ext uri="{FF2B5EF4-FFF2-40B4-BE49-F238E27FC236}">
                <a16:creationId xmlns:a16="http://schemas.microsoft.com/office/drawing/2014/main" id="{80C7A202-2BF7-4661-9B1C-8A0A5F77C513}"/>
              </a:ext>
            </a:extLst>
          </p:cNvPr>
          <p:cNvSpPr txBox="1"/>
          <p:nvPr/>
        </p:nvSpPr>
        <p:spPr>
          <a:xfrm>
            <a:off x="7458902" y="4946061"/>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73" name="テキスト ボックス 172">
            <a:extLst>
              <a:ext uri="{FF2B5EF4-FFF2-40B4-BE49-F238E27FC236}">
                <a16:creationId xmlns:a16="http://schemas.microsoft.com/office/drawing/2014/main" id="{1C8C2A9A-453A-4CA2-8AB8-81EBCE7FF749}"/>
              </a:ext>
            </a:extLst>
          </p:cNvPr>
          <p:cNvSpPr txBox="1"/>
          <p:nvPr/>
        </p:nvSpPr>
        <p:spPr>
          <a:xfrm>
            <a:off x="7700347" y="4844072"/>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74" name="テキスト ボックス 173">
            <a:extLst>
              <a:ext uri="{FF2B5EF4-FFF2-40B4-BE49-F238E27FC236}">
                <a16:creationId xmlns:a16="http://schemas.microsoft.com/office/drawing/2014/main" id="{41FD3B92-AA9C-46C7-9CB2-F3F58420E975}"/>
              </a:ext>
            </a:extLst>
          </p:cNvPr>
          <p:cNvSpPr txBox="1"/>
          <p:nvPr/>
        </p:nvSpPr>
        <p:spPr>
          <a:xfrm>
            <a:off x="7567939" y="4858627"/>
            <a:ext cx="247544" cy="246221"/>
          </a:xfrm>
          <a:prstGeom prst="rect">
            <a:avLst/>
          </a:prstGeom>
          <a:noFill/>
        </p:spPr>
        <p:txBody>
          <a:bodyPr wrap="squar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75" name="テキスト ボックス 174">
            <a:extLst>
              <a:ext uri="{FF2B5EF4-FFF2-40B4-BE49-F238E27FC236}">
                <a16:creationId xmlns:a16="http://schemas.microsoft.com/office/drawing/2014/main" id="{151CEEE1-415D-4D54-93A4-21120F6A7807}"/>
              </a:ext>
            </a:extLst>
          </p:cNvPr>
          <p:cNvSpPr txBox="1"/>
          <p:nvPr/>
        </p:nvSpPr>
        <p:spPr>
          <a:xfrm>
            <a:off x="7060975" y="4364609"/>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76" name="テキスト ボックス 175">
            <a:extLst>
              <a:ext uri="{FF2B5EF4-FFF2-40B4-BE49-F238E27FC236}">
                <a16:creationId xmlns:a16="http://schemas.microsoft.com/office/drawing/2014/main" id="{2ACB462D-E2EC-4043-ADA4-68144B918698}"/>
              </a:ext>
            </a:extLst>
          </p:cNvPr>
          <p:cNvSpPr txBox="1"/>
          <p:nvPr/>
        </p:nvSpPr>
        <p:spPr>
          <a:xfrm>
            <a:off x="7183470" y="4467920"/>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77" name="テキスト ボックス 176">
            <a:extLst>
              <a:ext uri="{FF2B5EF4-FFF2-40B4-BE49-F238E27FC236}">
                <a16:creationId xmlns:a16="http://schemas.microsoft.com/office/drawing/2014/main" id="{A6E91A48-8190-4468-B741-75C3BB0AC8CF}"/>
              </a:ext>
            </a:extLst>
          </p:cNvPr>
          <p:cNvSpPr txBox="1"/>
          <p:nvPr/>
        </p:nvSpPr>
        <p:spPr>
          <a:xfrm>
            <a:off x="7577105" y="4742598"/>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78" name="テキスト ボックス 177">
            <a:extLst>
              <a:ext uri="{FF2B5EF4-FFF2-40B4-BE49-F238E27FC236}">
                <a16:creationId xmlns:a16="http://schemas.microsoft.com/office/drawing/2014/main" id="{B9C17B51-7C04-4DDE-8C9E-B05C3D459EB0}"/>
              </a:ext>
            </a:extLst>
          </p:cNvPr>
          <p:cNvSpPr txBox="1"/>
          <p:nvPr/>
        </p:nvSpPr>
        <p:spPr>
          <a:xfrm>
            <a:off x="7601462" y="5022687"/>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79" name="テキスト ボックス 178">
            <a:extLst>
              <a:ext uri="{FF2B5EF4-FFF2-40B4-BE49-F238E27FC236}">
                <a16:creationId xmlns:a16="http://schemas.microsoft.com/office/drawing/2014/main" id="{8A03DDE7-B1FD-48F2-92CF-FBF6680A546D}"/>
              </a:ext>
            </a:extLst>
          </p:cNvPr>
          <p:cNvSpPr txBox="1"/>
          <p:nvPr/>
        </p:nvSpPr>
        <p:spPr>
          <a:xfrm>
            <a:off x="7807358" y="5147465"/>
            <a:ext cx="312906" cy="246221"/>
          </a:xfrm>
          <a:prstGeom prst="rect">
            <a:avLst/>
          </a:prstGeom>
          <a:noFill/>
        </p:spPr>
        <p:txBody>
          <a:bodyPr wrap="squar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80" name="テキスト ボックス 179">
            <a:extLst>
              <a:ext uri="{FF2B5EF4-FFF2-40B4-BE49-F238E27FC236}">
                <a16:creationId xmlns:a16="http://schemas.microsoft.com/office/drawing/2014/main" id="{E2C1A522-F927-45E1-AEFF-BE2567C2746C}"/>
              </a:ext>
            </a:extLst>
          </p:cNvPr>
          <p:cNvSpPr txBox="1"/>
          <p:nvPr/>
        </p:nvSpPr>
        <p:spPr>
          <a:xfrm>
            <a:off x="7872848" y="4696493"/>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81" name="テキスト ボックス 180">
            <a:extLst>
              <a:ext uri="{FF2B5EF4-FFF2-40B4-BE49-F238E27FC236}">
                <a16:creationId xmlns:a16="http://schemas.microsoft.com/office/drawing/2014/main" id="{833BEFEE-B0DE-454A-B2F5-D399282FF5DD}"/>
              </a:ext>
            </a:extLst>
          </p:cNvPr>
          <p:cNvSpPr txBox="1"/>
          <p:nvPr/>
        </p:nvSpPr>
        <p:spPr>
          <a:xfrm>
            <a:off x="7637015" y="4473718"/>
            <a:ext cx="325232" cy="246221"/>
          </a:xfrm>
          <a:prstGeom prst="rect">
            <a:avLst/>
          </a:prstGeom>
          <a:noFill/>
        </p:spPr>
        <p:txBody>
          <a:bodyPr wrap="squar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82" name="テキスト ボックス 181">
            <a:extLst>
              <a:ext uri="{FF2B5EF4-FFF2-40B4-BE49-F238E27FC236}">
                <a16:creationId xmlns:a16="http://schemas.microsoft.com/office/drawing/2014/main" id="{8BDD5D64-2FA3-4C88-9081-34CF77BB647F}"/>
              </a:ext>
            </a:extLst>
          </p:cNvPr>
          <p:cNvSpPr txBox="1"/>
          <p:nvPr/>
        </p:nvSpPr>
        <p:spPr>
          <a:xfrm>
            <a:off x="7557103" y="4543680"/>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83" name="テキスト ボックス 182">
            <a:extLst>
              <a:ext uri="{FF2B5EF4-FFF2-40B4-BE49-F238E27FC236}">
                <a16:creationId xmlns:a16="http://schemas.microsoft.com/office/drawing/2014/main" id="{579BD8B5-0BC8-439C-8118-CC202D26835A}"/>
              </a:ext>
            </a:extLst>
          </p:cNvPr>
          <p:cNvSpPr txBox="1"/>
          <p:nvPr/>
        </p:nvSpPr>
        <p:spPr>
          <a:xfrm>
            <a:off x="7844393" y="4899460"/>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84" name="テキスト ボックス 183">
            <a:extLst>
              <a:ext uri="{FF2B5EF4-FFF2-40B4-BE49-F238E27FC236}">
                <a16:creationId xmlns:a16="http://schemas.microsoft.com/office/drawing/2014/main" id="{A957C523-ABF2-4879-92F7-B7436F3452DF}"/>
              </a:ext>
            </a:extLst>
          </p:cNvPr>
          <p:cNvSpPr txBox="1"/>
          <p:nvPr/>
        </p:nvSpPr>
        <p:spPr>
          <a:xfrm>
            <a:off x="7424579" y="5099802"/>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85" name="テキスト ボックス 184">
            <a:extLst>
              <a:ext uri="{FF2B5EF4-FFF2-40B4-BE49-F238E27FC236}">
                <a16:creationId xmlns:a16="http://schemas.microsoft.com/office/drawing/2014/main" id="{3B9EFF4B-67F4-474C-B312-4EC827CA289B}"/>
              </a:ext>
            </a:extLst>
          </p:cNvPr>
          <p:cNvSpPr txBox="1"/>
          <p:nvPr/>
        </p:nvSpPr>
        <p:spPr>
          <a:xfrm>
            <a:off x="7682081" y="5112679"/>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86" name="テキスト ボックス 185">
            <a:extLst>
              <a:ext uri="{FF2B5EF4-FFF2-40B4-BE49-F238E27FC236}">
                <a16:creationId xmlns:a16="http://schemas.microsoft.com/office/drawing/2014/main" id="{BBF04DA7-C566-4179-A474-C6FBBDF0FFB3}"/>
              </a:ext>
            </a:extLst>
          </p:cNvPr>
          <p:cNvSpPr txBox="1"/>
          <p:nvPr/>
        </p:nvSpPr>
        <p:spPr>
          <a:xfrm>
            <a:off x="7205021" y="4374249"/>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87" name="テキスト ボックス 186">
            <a:extLst>
              <a:ext uri="{FF2B5EF4-FFF2-40B4-BE49-F238E27FC236}">
                <a16:creationId xmlns:a16="http://schemas.microsoft.com/office/drawing/2014/main" id="{DFB98B49-3D5B-4F51-AF52-2E13F24646AE}"/>
              </a:ext>
            </a:extLst>
          </p:cNvPr>
          <p:cNvSpPr txBox="1"/>
          <p:nvPr/>
        </p:nvSpPr>
        <p:spPr>
          <a:xfrm>
            <a:off x="7327516" y="4477560"/>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88" name="テキスト ボックス 187">
            <a:extLst>
              <a:ext uri="{FF2B5EF4-FFF2-40B4-BE49-F238E27FC236}">
                <a16:creationId xmlns:a16="http://schemas.microsoft.com/office/drawing/2014/main" id="{E014B1AC-6655-4040-B1C5-4E7C6011C1EF}"/>
              </a:ext>
            </a:extLst>
          </p:cNvPr>
          <p:cNvSpPr txBox="1"/>
          <p:nvPr/>
        </p:nvSpPr>
        <p:spPr>
          <a:xfrm>
            <a:off x="7708371" y="4649302"/>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89" name="テキスト ボックス 188">
            <a:extLst>
              <a:ext uri="{FF2B5EF4-FFF2-40B4-BE49-F238E27FC236}">
                <a16:creationId xmlns:a16="http://schemas.microsoft.com/office/drawing/2014/main" id="{5E9F8F32-0A45-403B-A4AC-AD8DAF72A54A}"/>
              </a:ext>
            </a:extLst>
          </p:cNvPr>
          <p:cNvSpPr txBox="1"/>
          <p:nvPr/>
        </p:nvSpPr>
        <p:spPr>
          <a:xfrm>
            <a:off x="7951404" y="5157105"/>
            <a:ext cx="312906" cy="246221"/>
          </a:xfrm>
          <a:prstGeom prst="rect">
            <a:avLst/>
          </a:prstGeom>
          <a:noFill/>
        </p:spPr>
        <p:txBody>
          <a:bodyPr wrap="squar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90" name="テキスト ボックス 189">
            <a:extLst>
              <a:ext uri="{FF2B5EF4-FFF2-40B4-BE49-F238E27FC236}">
                <a16:creationId xmlns:a16="http://schemas.microsoft.com/office/drawing/2014/main" id="{5410B91E-A4BF-4760-843D-2E5DCAD16B92}"/>
              </a:ext>
            </a:extLst>
          </p:cNvPr>
          <p:cNvSpPr txBox="1"/>
          <p:nvPr/>
        </p:nvSpPr>
        <p:spPr>
          <a:xfrm>
            <a:off x="7189944" y="4561836"/>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91" name="テキスト ボックス 190">
            <a:extLst>
              <a:ext uri="{FF2B5EF4-FFF2-40B4-BE49-F238E27FC236}">
                <a16:creationId xmlns:a16="http://schemas.microsoft.com/office/drawing/2014/main" id="{6ECF55A7-9512-4B3C-8E6C-BF5EFB635E9C}"/>
              </a:ext>
            </a:extLst>
          </p:cNvPr>
          <p:cNvSpPr txBox="1"/>
          <p:nvPr/>
        </p:nvSpPr>
        <p:spPr>
          <a:xfrm>
            <a:off x="7269978" y="4867108"/>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92" name="テキスト ボックス 191">
            <a:extLst>
              <a:ext uri="{FF2B5EF4-FFF2-40B4-BE49-F238E27FC236}">
                <a16:creationId xmlns:a16="http://schemas.microsoft.com/office/drawing/2014/main" id="{AA90F26E-D78B-44CB-B685-00144F5FB0CC}"/>
              </a:ext>
            </a:extLst>
          </p:cNvPr>
          <p:cNvSpPr txBox="1"/>
          <p:nvPr/>
        </p:nvSpPr>
        <p:spPr>
          <a:xfrm>
            <a:off x="7333333" y="4365147"/>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93" name="テキスト ボックス 192">
            <a:extLst>
              <a:ext uri="{FF2B5EF4-FFF2-40B4-BE49-F238E27FC236}">
                <a16:creationId xmlns:a16="http://schemas.microsoft.com/office/drawing/2014/main" id="{A1A36BF0-64CF-481C-B7A8-375CF568286C}"/>
              </a:ext>
            </a:extLst>
          </p:cNvPr>
          <p:cNvSpPr txBox="1"/>
          <p:nvPr/>
        </p:nvSpPr>
        <p:spPr>
          <a:xfrm>
            <a:off x="7142741" y="4698104"/>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94" name="テキスト ボックス 193">
            <a:extLst>
              <a:ext uri="{FF2B5EF4-FFF2-40B4-BE49-F238E27FC236}">
                <a16:creationId xmlns:a16="http://schemas.microsoft.com/office/drawing/2014/main" id="{36A33F10-5B35-4FF6-8ADF-1F4A1469116C}"/>
              </a:ext>
            </a:extLst>
          </p:cNvPr>
          <p:cNvSpPr txBox="1"/>
          <p:nvPr/>
        </p:nvSpPr>
        <p:spPr>
          <a:xfrm>
            <a:off x="7103746" y="4299027"/>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95" name="テキスト ボックス 194">
            <a:extLst>
              <a:ext uri="{FF2B5EF4-FFF2-40B4-BE49-F238E27FC236}">
                <a16:creationId xmlns:a16="http://schemas.microsoft.com/office/drawing/2014/main" id="{32E3A698-24D0-4DA1-A246-4F13B5DD4223}"/>
              </a:ext>
            </a:extLst>
          </p:cNvPr>
          <p:cNvSpPr txBox="1"/>
          <p:nvPr/>
        </p:nvSpPr>
        <p:spPr>
          <a:xfrm>
            <a:off x="7648443" y="5267439"/>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96" name="テキスト ボックス 195">
            <a:extLst>
              <a:ext uri="{FF2B5EF4-FFF2-40B4-BE49-F238E27FC236}">
                <a16:creationId xmlns:a16="http://schemas.microsoft.com/office/drawing/2014/main" id="{11C00E7C-D366-4B74-9AFF-339DE7F2AC49}"/>
              </a:ext>
            </a:extLst>
          </p:cNvPr>
          <p:cNvSpPr txBox="1"/>
          <p:nvPr/>
        </p:nvSpPr>
        <p:spPr>
          <a:xfrm>
            <a:off x="7464719" y="4395920"/>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97" name="テキスト ボックス 196">
            <a:extLst>
              <a:ext uri="{FF2B5EF4-FFF2-40B4-BE49-F238E27FC236}">
                <a16:creationId xmlns:a16="http://schemas.microsoft.com/office/drawing/2014/main" id="{B909FA15-494F-44A6-9DF0-3DA9A73301DB}"/>
              </a:ext>
            </a:extLst>
          </p:cNvPr>
          <p:cNvSpPr txBox="1"/>
          <p:nvPr/>
        </p:nvSpPr>
        <p:spPr>
          <a:xfrm>
            <a:off x="7302449" y="4230854"/>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198" name="テキスト ボックス 197">
            <a:extLst>
              <a:ext uri="{FF2B5EF4-FFF2-40B4-BE49-F238E27FC236}">
                <a16:creationId xmlns:a16="http://schemas.microsoft.com/office/drawing/2014/main" id="{23AF3BB0-F9B9-4286-8A2D-3A61A5387170}"/>
              </a:ext>
            </a:extLst>
          </p:cNvPr>
          <p:cNvSpPr txBox="1"/>
          <p:nvPr/>
        </p:nvSpPr>
        <p:spPr>
          <a:xfrm>
            <a:off x="7426121" y="4273339"/>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cxnSp>
        <p:nvCxnSpPr>
          <p:cNvPr id="199" name="直線矢印コネクタ 198">
            <a:extLst>
              <a:ext uri="{FF2B5EF4-FFF2-40B4-BE49-F238E27FC236}">
                <a16:creationId xmlns:a16="http://schemas.microsoft.com/office/drawing/2014/main" id="{6E1CBC91-40A5-49C8-871C-FD785C48F034}"/>
              </a:ext>
            </a:extLst>
          </p:cNvPr>
          <p:cNvCxnSpPr>
            <a:cxnSpLocks/>
          </p:cNvCxnSpPr>
          <p:nvPr/>
        </p:nvCxnSpPr>
        <p:spPr>
          <a:xfrm flipV="1">
            <a:off x="2935549" y="4020485"/>
            <a:ext cx="0" cy="151217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直線矢印コネクタ 199">
            <a:extLst>
              <a:ext uri="{FF2B5EF4-FFF2-40B4-BE49-F238E27FC236}">
                <a16:creationId xmlns:a16="http://schemas.microsoft.com/office/drawing/2014/main" id="{15024327-C3F8-475C-BD3F-05A1F4794FCC}"/>
              </a:ext>
            </a:extLst>
          </p:cNvPr>
          <p:cNvCxnSpPr>
            <a:cxnSpLocks/>
          </p:cNvCxnSpPr>
          <p:nvPr/>
        </p:nvCxnSpPr>
        <p:spPr>
          <a:xfrm>
            <a:off x="2935549" y="5532653"/>
            <a:ext cx="1440160" cy="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1" name="テキスト ボックス 200">
            <a:extLst>
              <a:ext uri="{FF2B5EF4-FFF2-40B4-BE49-F238E27FC236}">
                <a16:creationId xmlns:a16="http://schemas.microsoft.com/office/drawing/2014/main" id="{7265E56B-74B4-4A6E-AB74-A587FC34B8A7}"/>
              </a:ext>
            </a:extLst>
          </p:cNvPr>
          <p:cNvSpPr txBox="1"/>
          <p:nvPr/>
        </p:nvSpPr>
        <p:spPr>
          <a:xfrm>
            <a:off x="2791118" y="3620374"/>
            <a:ext cx="288862" cy="400110"/>
          </a:xfrm>
          <a:prstGeom prst="rect">
            <a:avLst/>
          </a:prstGeom>
          <a:noFill/>
        </p:spPr>
        <p:txBody>
          <a:bodyPr wrap="none" rtlCol="0">
            <a:spAutoFit/>
          </a:bodyPr>
          <a:lstStyle/>
          <a:p>
            <a:r>
              <a:rPr kumimoji="1" lang="en-US" altLang="ja-JP" sz="2000" i="1" dirty="0">
                <a:solidFill>
                  <a:schemeClr val="bg1"/>
                </a:solidFill>
                <a:latin typeface="CenturyOldst" panose="02050603050705020204" pitchFamily="18" charset="0"/>
              </a:rPr>
              <a:t>y</a:t>
            </a:r>
            <a:endParaRPr kumimoji="1" lang="ja-JP" altLang="en-US" sz="2000" i="1" dirty="0">
              <a:solidFill>
                <a:schemeClr val="bg1"/>
              </a:solidFill>
              <a:latin typeface="CenturyOldst" panose="02050603050705020204" pitchFamily="18" charset="0"/>
            </a:endParaRPr>
          </a:p>
        </p:txBody>
      </p:sp>
      <p:sp>
        <p:nvSpPr>
          <p:cNvPr id="202" name="テキスト ボックス 201">
            <a:extLst>
              <a:ext uri="{FF2B5EF4-FFF2-40B4-BE49-F238E27FC236}">
                <a16:creationId xmlns:a16="http://schemas.microsoft.com/office/drawing/2014/main" id="{31923AE6-6453-43D3-AF3C-E16A7A480F5C}"/>
              </a:ext>
            </a:extLst>
          </p:cNvPr>
          <p:cNvSpPr txBox="1"/>
          <p:nvPr/>
        </p:nvSpPr>
        <p:spPr>
          <a:xfrm>
            <a:off x="4375709" y="5316629"/>
            <a:ext cx="298480" cy="400110"/>
          </a:xfrm>
          <a:prstGeom prst="rect">
            <a:avLst/>
          </a:prstGeom>
          <a:noFill/>
        </p:spPr>
        <p:txBody>
          <a:bodyPr wrap="none" rtlCol="0">
            <a:spAutoFit/>
          </a:bodyPr>
          <a:lstStyle/>
          <a:p>
            <a:r>
              <a:rPr kumimoji="1" lang="en-US" altLang="ja-JP" sz="2000" i="1" dirty="0">
                <a:solidFill>
                  <a:schemeClr val="bg1"/>
                </a:solidFill>
                <a:latin typeface="CenturyOldst" panose="02050603050705020204" pitchFamily="18" charset="0"/>
              </a:rPr>
              <a:t>x</a:t>
            </a:r>
            <a:endParaRPr kumimoji="1" lang="ja-JP" altLang="en-US" sz="2000" i="1" dirty="0">
              <a:solidFill>
                <a:schemeClr val="bg1"/>
              </a:solidFill>
              <a:latin typeface="CenturyOldst" panose="02050603050705020204" pitchFamily="18" charset="0"/>
            </a:endParaRPr>
          </a:p>
        </p:txBody>
      </p:sp>
      <p:sp>
        <p:nvSpPr>
          <p:cNvPr id="203" name="テキスト ボックス 202">
            <a:extLst>
              <a:ext uri="{FF2B5EF4-FFF2-40B4-BE49-F238E27FC236}">
                <a16:creationId xmlns:a16="http://schemas.microsoft.com/office/drawing/2014/main" id="{15B01B52-E928-4E5C-8EC4-756B5E22FB65}"/>
              </a:ext>
            </a:extLst>
          </p:cNvPr>
          <p:cNvSpPr txBox="1"/>
          <p:nvPr/>
        </p:nvSpPr>
        <p:spPr>
          <a:xfrm>
            <a:off x="3197706" y="5096739"/>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204" name="テキスト ボックス 203">
            <a:extLst>
              <a:ext uri="{FF2B5EF4-FFF2-40B4-BE49-F238E27FC236}">
                <a16:creationId xmlns:a16="http://schemas.microsoft.com/office/drawing/2014/main" id="{C1BE7A2A-D0F5-4D0E-AC2E-91AA42B23C3C}"/>
              </a:ext>
            </a:extLst>
          </p:cNvPr>
          <p:cNvSpPr txBox="1"/>
          <p:nvPr/>
        </p:nvSpPr>
        <p:spPr>
          <a:xfrm>
            <a:off x="3236433" y="4920720"/>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205" name="テキスト ボックス 204">
            <a:extLst>
              <a:ext uri="{FF2B5EF4-FFF2-40B4-BE49-F238E27FC236}">
                <a16:creationId xmlns:a16="http://schemas.microsoft.com/office/drawing/2014/main" id="{ABEB494C-B558-4624-A43D-AA9060CC14AF}"/>
              </a:ext>
            </a:extLst>
          </p:cNvPr>
          <p:cNvSpPr txBox="1"/>
          <p:nvPr/>
        </p:nvSpPr>
        <p:spPr>
          <a:xfrm>
            <a:off x="3380863" y="5043831"/>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206" name="テキスト ボックス 205">
            <a:extLst>
              <a:ext uri="{FF2B5EF4-FFF2-40B4-BE49-F238E27FC236}">
                <a16:creationId xmlns:a16="http://schemas.microsoft.com/office/drawing/2014/main" id="{1C04B2F0-A760-4B7D-8C13-1D1919A4A80D}"/>
              </a:ext>
            </a:extLst>
          </p:cNvPr>
          <p:cNvSpPr txBox="1"/>
          <p:nvPr/>
        </p:nvSpPr>
        <p:spPr>
          <a:xfrm>
            <a:off x="3537316" y="4920720"/>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207" name="テキスト ボックス 206">
            <a:extLst>
              <a:ext uri="{FF2B5EF4-FFF2-40B4-BE49-F238E27FC236}">
                <a16:creationId xmlns:a16="http://schemas.microsoft.com/office/drawing/2014/main" id="{15E34C8D-C483-4939-9B86-5623959045F2}"/>
              </a:ext>
            </a:extLst>
          </p:cNvPr>
          <p:cNvSpPr txBox="1"/>
          <p:nvPr/>
        </p:nvSpPr>
        <p:spPr>
          <a:xfrm>
            <a:off x="3380863" y="4783086"/>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208" name="テキスト ボックス 207">
            <a:extLst>
              <a:ext uri="{FF2B5EF4-FFF2-40B4-BE49-F238E27FC236}">
                <a16:creationId xmlns:a16="http://schemas.microsoft.com/office/drawing/2014/main" id="{DD234FD8-9589-4109-AE73-FEB27A6791F6}"/>
              </a:ext>
            </a:extLst>
          </p:cNvPr>
          <p:cNvSpPr txBox="1"/>
          <p:nvPr/>
        </p:nvSpPr>
        <p:spPr>
          <a:xfrm>
            <a:off x="3415084" y="4598420"/>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209" name="テキスト ボックス 208">
            <a:extLst>
              <a:ext uri="{FF2B5EF4-FFF2-40B4-BE49-F238E27FC236}">
                <a16:creationId xmlns:a16="http://schemas.microsoft.com/office/drawing/2014/main" id="{58A17BDF-8337-49BE-9653-29BC5AA378D3}"/>
              </a:ext>
            </a:extLst>
          </p:cNvPr>
          <p:cNvSpPr txBox="1"/>
          <p:nvPr/>
        </p:nvSpPr>
        <p:spPr>
          <a:xfrm>
            <a:off x="3559514" y="4721531"/>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210" name="テキスト ボックス 209">
            <a:extLst>
              <a:ext uri="{FF2B5EF4-FFF2-40B4-BE49-F238E27FC236}">
                <a16:creationId xmlns:a16="http://schemas.microsoft.com/office/drawing/2014/main" id="{73654D31-F7A4-4954-A2E0-38B8EE42B770}"/>
              </a:ext>
            </a:extLst>
          </p:cNvPr>
          <p:cNvSpPr txBox="1"/>
          <p:nvPr/>
        </p:nvSpPr>
        <p:spPr>
          <a:xfrm>
            <a:off x="3715967" y="4598420"/>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211" name="テキスト ボックス 210">
            <a:extLst>
              <a:ext uri="{FF2B5EF4-FFF2-40B4-BE49-F238E27FC236}">
                <a16:creationId xmlns:a16="http://schemas.microsoft.com/office/drawing/2014/main" id="{81410E71-2C72-4497-9E7B-1571472E4326}"/>
              </a:ext>
            </a:extLst>
          </p:cNvPr>
          <p:cNvSpPr txBox="1"/>
          <p:nvPr/>
        </p:nvSpPr>
        <p:spPr>
          <a:xfrm>
            <a:off x="3537316" y="4874972"/>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212" name="テキスト ボックス 211">
            <a:extLst>
              <a:ext uri="{FF2B5EF4-FFF2-40B4-BE49-F238E27FC236}">
                <a16:creationId xmlns:a16="http://schemas.microsoft.com/office/drawing/2014/main" id="{29B2B44A-9A66-4322-B132-B1AEDF561A20}"/>
              </a:ext>
            </a:extLst>
          </p:cNvPr>
          <p:cNvSpPr txBox="1"/>
          <p:nvPr/>
        </p:nvSpPr>
        <p:spPr>
          <a:xfrm>
            <a:off x="3265933" y="4655763"/>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213" name="テキスト ボックス 212">
            <a:extLst>
              <a:ext uri="{FF2B5EF4-FFF2-40B4-BE49-F238E27FC236}">
                <a16:creationId xmlns:a16="http://schemas.microsoft.com/office/drawing/2014/main" id="{FDCC285E-1F09-4BCC-8177-0DCF0254C4B3}"/>
              </a:ext>
            </a:extLst>
          </p:cNvPr>
          <p:cNvSpPr txBox="1"/>
          <p:nvPr/>
        </p:nvSpPr>
        <p:spPr>
          <a:xfrm>
            <a:off x="3822233" y="4528515"/>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214" name="テキスト ボックス 213">
            <a:extLst>
              <a:ext uri="{FF2B5EF4-FFF2-40B4-BE49-F238E27FC236}">
                <a16:creationId xmlns:a16="http://schemas.microsoft.com/office/drawing/2014/main" id="{98CCB68E-7F03-43E4-AF41-83D7F27806DE}"/>
              </a:ext>
            </a:extLst>
          </p:cNvPr>
          <p:cNvSpPr txBox="1"/>
          <p:nvPr/>
        </p:nvSpPr>
        <p:spPr>
          <a:xfrm>
            <a:off x="3869060" y="4644714"/>
            <a:ext cx="247544" cy="246221"/>
          </a:xfrm>
          <a:prstGeom prst="rect">
            <a:avLst/>
          </a:prstGeom>
          <a:noFill/>
        </p:spPr>
        <p:txBody>
          <a:bodyPr wrap="squar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215" name="テキスト ボックス 214">
            <a:extLst>
              <a:ext uri="{FF2B5EF4-FFF2-40B4-BE49-F238E27FC236}">
                <a16:creationId xmlns:a16="http://schemas.microsoft.com/office/drawing/2014/main" id="{AF55B093-E55D-4F57-B249-1B39E9F7B3D6}"/>
              </a:ext>
            </a:extLst>
          </p:cNvPr>
          <p:cNvSpPr txBox="1"/>
          <p:nvPr/>
        </p:nvSpPr>
        <p:spPr>
          <a:xfrm>
            <a:off x="3694030" y="4463797"/>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216" name="テキスト ボックス 215">
            <a:extLst>
              <a:ext uri="{FF2B5EF4-FFF2-40B4-BE49-F238E27FC236}">
                <a16:creationId xmlns:a16="http://schemas.microsoft.com/office/drawing/2014/main" id="{C695A467-86AC-4921-A851-55BF316B0583}"/>
              </a:ext>
            </a:extLst>
          </p:cNvPr>
          <p:cNvSpPr txBox="1"/>
          <p:nvPr/>
        </p:nvSpPr>
        <p:spPr>
          <a:xfrm>
            <a:off x="3872420" y="4429561"/>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217" name="テキスト ボックス 216">
            <a:extLst>
              <a:ext uri="{FF2B5EF4-FFF2-40B4-BE49-F238E27FC236}">
                <a16:creationId xmlns:a16="http://schemas.microsoft.com/office/drawing/2014/main" id="{88A0E63E-1F58-4D8C-99CB-EB7486D52D3C}"/>
              </a:ext>
            </a:extLst>
          </p:cNvPr>
          <p:cNvSpPr txBox="1"/>
          <p:nvPr/>
        </p:nvSpPr>
        <p:spPr>
          <a:xfrm>
            <a:off x="3990512" y="4455269"/>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218" name="テキスト ボックス 217">
            <a:extLst>
              <a:ext uri="{FF2B5EF4-FFF2-40B4-BE49-F238E27FC236}">
                <a16:creationId xmlns:a16="http://schemas.microsoft.com/office/drawing/2014/main" id="{9DD27A78-6C03-4D4E-9337-3B18120B98A1}"/>
              </a:ext>
            </a:extLst>
          </p:cNvPr>
          <p:cNvSpPr txBox="1"/>
          <p:nvPr/>
        </p:nvSpPr>
        <p:spPr>
          <a:xfrm>
            <a:off x="4030706" y="4277899"/>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219" name="テキスト ボックス 218">
            <a:extLst>
              <a:ext uri="{FF2B5EF4-FFF2-40B4-BE49-F238E27FC236}">
                <a16:creationId xmlns:a16="http://schemas.microsoft.com/office/drawing/2014/main" id="{799123AF-7134-419A-AA36-329444A45115}"/>
              </a:ext>
            </a:extLst>
          </p:cNvPr>
          <p:cNvSpPr txBox="1"/>
          <p:nvPr/>
        </p:nvSpPr>
        <p:spPr>
          <a:xfrm>
            <a:off x="3583422" y="4547297"/>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220" name="テキスト ボックス 219">
            <a:extLst>
              <a:ext uri="{FF2B5EF4-FFF2-40B4-BE49-F238E27FC236}">
                <a16:creationId xmlns:a16="http://schemas.microsoft.com/office/drawing/2014/main" id="{64201359-799F-42F1-A584-4005FE62030A}"/>
              </a:ext>
            </a:extLst>
          </p:cNvPr>
          <p:cNvSpPr txBox="1"/>
          <p:nvPr/>
        </p:nvSpPr>
        <p:spPr>
          <a:xfrm>
            <a:off x="3837419" y="4267108"/>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221" name="テキスト ボックス 220">
            <a:extLst>
              <a:ext uri="{FF2B5EF4-FFF2-40B4-BE49-F238E27FC236}">
                <a16:creationId xmlns:a16="http://schemas.microsoft.com/office/drawing/2014/main" id="{F4D2B7A4-4BA0-46B7-8D9C-D615C41326D9}"/>
              </a:ext>
            </a:extLst>
          </p:cNvPr>
          <p:cNvSpPr txBox="1"/>
          <p:nvPr/>
        </p:nvSpPr>
        <p:spPr>
          <a:xfrm>
            <a:off x="3726811" y="4350608"/>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222" name="テキスト ボックス 221">
            <a:extLst>
              <a:ext uri="{FF2B5EF4-FFF2-40B4-BE49-F238E27FC236}">
                <a16:creationId xmlns:a16="http://schemas.microsoft.com/office/drawing/2014/main" id="{55DAF871-C997-4659-AC46-6E58EC6F8053}"/>
              </a:ext>
            </a:extLst>
          </p:cNvPr>
          <p:cNvSpPr txBox="1"/>
          <p:nvPr/>
        </p:nvSpPr>
        <p:spPr>
          <a:xfrm>
            <a:off x="4091692" y="4153103"/>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224" name="テキスト ボックス 223">
            <a:extLst>
              <a:ext uri="{FF2B5EF4-FFF2-40B4-BE49-F238E27FC236}">
                <a16:creationId xmlns:a16="http://schemas.microsoft.com/office/drawing/2014/main" id="{D6EDCCD9-C0F2-46CE-9180-18BB15A25F32}"/>
              </a:ext>
            </a:extLst>
          </p:cNvPr>
          <p:cNvSpPr txBox="1"/>
          <p:nvPr/>
        </p:nvSpPr>
        <p:spPr>
          <a:xfrm>
            <a:off x="3534626" y="5088738"/>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225" name="テキスト ボックス 224">
            <a:extLst>
              <a:ext uri="{FF2B5EF4-FFF2-40B4-BE49-F238E27FC236}">
                <a16:creationId xmlns:a16="http://schemas.microsoft.com/office/drawing/2014/main" id="{C7DC5D46-D981-433E-BAB7-93697AF4F34A}"/>
              </a:ext>
            </a:extLst>
          </p:cNvPr>
          <p:cNvSpPr txBox="1"/>
          <p:nvPr/>
        </p:nvSpPr>
        <p:spPr>
          <a:xfrm>
            <a:off x="3359674" y="4867701"/>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226" name="テキスト ボックス 225">
            <a:extLst>
              <a:ext uri="{FF2B5EF4-FFF2-40B4-BE49-F238E27FC236}">
                <a16:creationId xmlns:a16="http://schemas.microsoft.com/office/drawing/2014/main" id="{79A2E40C-DC11-4E22-A617-8497BA1FCC16}"/>
              </a:ext>
            </a:extLst>
          </p:cNvPr>
          <p:cNvSpPr txBox="1"/>
          <p:nvPr/>
        </p:nvSpPr>
        <p:spPr>
          <a:xfrm>
            <a:off x="3504104" y="4990812"/>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227" name="テキスト ボックス 226">
            <a:extLst>
              <a:ext uri="{FF2B5EF4-FFF2-40B4-BE49-F238E27FC236}">
                <a16:creationId xmlns:a16="http://schemas.microsoft.com/office/drawing/2014/main" id="{F89BEF78-E4C3-4B08-96FB-AB0CA604F8B2}"/>
              </a:ext>
            </a:extLst>
          </p:cNvPr>
          <p:cNvSpPr txBox="1"/>
          <p:nvPr/>
        </p:nvSpPr>
        <p:spPr>
          <a:xfrm>
            <a:off x="3660557" y="4867701"/>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228" name="テキスト ボックス 227">
            <a:extLst>
              <a:ext uri="{FF2B5EF4-FFF2-40B4-BE49-F238E27FC236}">
                <a16:creationId xmlns:a16="http://schemas.microsoft.com/office/drawing/2014/main" id="{DD598D31-88CF-4152-9CE7-8C58A122EE9F}"/>
              </a:ext>
            </a:extLst>
          </p:cNvPr>
          <p:cNvSpPr txBox="1"/>
          <p:nvPr/>
        </p:nvSpPr>
        <p:spPr>
          <a:xfrm>
            <a:off x="4031614" y="4703253"/>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229" name="テキスト ボックス 228">
            <a:extLst>
              <a:ext uri="{FF2B5EF4-FFF2-40B4-BE49-F238E27FC236}">
                <a16:creationId xmlns:a16="http://schemas.microsoft.com/office/drawing/2014/main" id="{C87E82B1-6253-409A-8393-BBFF87CE33B9}"/>
              </a:ext>
            </a:extLst>
          </p:cNvPr>
          <p:cNvSpPr txBox="1"/>
          <p:nvPr/>
        </p:nvSpPr>
        <p:spPr>
          <a:xfrm>
            <a:off x="3654552" y="4741876"/>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230" name="テキスト ボックス 229">
            <a:extLst>
              <a:ext uri="{FF2B5EF4-FFF2-40B4-BE49-F238E27FC236}">
                <a16:creationId xmlns:a16="http://schemas.microsoft.com/office/drawing/2014/main" id="{703F7F24-69FC-4469-A8A0-D5306F84AABE}"/>
              </a:ext>
            </a:extLst>
          </p:cNvPr>
          <p:cNvSpPr txBox="1"/>
          <p:nvPr/>
        </p:nvSpPr>
        <p:spPr>
          <a:xfrm>
            <a:off x="3671401" y="5006102"/>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231" name="テキスト ボックス 230">
            <a:extLst>
              <a:ext uri="{FF2B5EF4-FFF2-40B4-BE49-F238E27FC236}">
                <a16:creationId xmlns:a16="http://schemas.microsoft.com/office/drawing/2014/main" id="{A0388CB4-EB1E-490E-AC24-A47DB8CBC342}"/>
              </a:ext>
            </a:extLst>
          </p:cNvPr>
          <p:cNvSpPr txBox="1"/>
          <p:nvPr/>
        </p:nvSpPr>
        <p:spPr>
          <a:xfrm>
            <a:off x="3839208" y="4545401"/>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232" name="テキスト ボックス 231">
            <a:extLst>
              <a:ext uri="{FF2B5EF4-FFF2-40B4-BE49-F238E27FC236}">
                <a16:creationId xmlns:a16="http://schemas.microsoft.com/office/drawing/2014/main" id="{4E4394C4-9E0E-4B45-8BB9-D672B5AA9E5E}"/>
              </a:ext>
            </a:extLst>
          </p:cNvPr>
          <p:cNvSpPr txBox="1"/>
          <p:nvPr/>
        </p:nvSpPr>
        <p:spPr>
          <a:xfrm>
            <a:off x="3875161" y="4919277"/>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233" name="テキスト ボックス 232">
            <a:extLst>
              <a:ext uri="{FF2B5EF4-FFF2-40B4-BE49-F238E27FC236}">
                <a16:creationId xmlns:a16="http://schemas.microsoft.com/office/drawing/2014/main" id="{396C2F4C-862B-42A3-84A9-4F6F2CFD5D62}"/>
              </a:ext>
            </a:extLst>
          </p:cNvPr>
          <p:cNvSpPr txBox="1"/>
          <p:nvPr/>
        </p:nvSpPr>
        <p:spPr>
          <a:xfrm>
            <a:off x="3817010" y="4698842"/>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234" name="テキスト ボックス 233">
            <a:extLst>
              <a:ext uri="{FF2B5EF4-FFF2-40B4-BE49-F238E27FC236}">
                <a16:creationId xmlns:a16="http://schemas.microsoft.com/office/drawing/2014/main" id="{35B89F10-E8C9-4CE6-AF6E-D84A67CA9D08}"/>
              </a:ext>
            </a:extLst>
          </p:cNvPr>
          <p:cNvSpPr txBox="1"/>
          <p:nvPr/>
        </p:nvSpPr>
        <p:spPr>
          <a:xfrm>
            <a:off x="4157181" y="4696493"/>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235" name="テキスト ボックス 234">
            <a:extLst>
              <a:ext uri="{FF2B5EF4-FFF2-40B4-BE49-F238E27FC236}">
                <a16:creationId xmlns:a16="http://schemas.microsoft.com/office/drawing/2014/main" id="{DA7A57E8-378D-4798-B018-C386D0AE5901}"/>
              </a:ext>
            </a:extLst>
          </p:cNvPr>
          <p:cNvSpPr txBox="1"/>
          <p:nvPr/>
        </p:nvSpPr>
        <p:spPr>
          <a:xfrm>
            <a:off x="3913026" y="4109663"/>
            <a:ext cx="247544" cy="246221"/>
          </a:xfrm>
          <a:prstGeom prst="rect">
            <a:avLst/>
          </a:prstGeom>
          <a:noFill/>
        </p:spPr>
        <p:txBody>
          <a:bodyPr wrap="squar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236" name="テキスト ボックス 235">
            <a:extLst>
              <a:ext uri="{FF2B5EF4-FFF2-40B4-BE49-F238E27FC236}">
                <a16:creationId xmlns:a16="http://schemas.microsoft.com/office/drawing/2014/main" id="{899A4507-6866-434E-88D1-D367FDFB04C5}"/>
              </a:ext>
            </a:extLst>
          </p:cNvPr>
          <p:cNvSpPr txBox="1"/>
          <p:nvPr/>
        </p:nvSpPr>
        <p:spPr>
          <a:xfrm>
            <a:off x="3684567" y="4126276"/>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237" name="テキスト ボックス 236">
            <a:extLst>
              <a:ext uri="{FF2B5EF4-FFF2-40B4-BE49-F238E27FC236}">
                <a16:creationId xmlns:a16="http://schemas.microsoft.com/office/drawing/2014/main" id="{BA41ABE6-8E72-4ED3-99C3-CFF354C684AB}"/>
              </a:ext>
            </a:extLst>
          </p:cNvPr>
          <p:cNvSpPr txBox="1"/>
          <p:nvPr/>
        </p:nvSpPr>
        <p:spPr>
          <a:xfrm>
            <a:off x="4164917" y="4563727"/>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238" name="テキスト ボックス 237">
            <a:extLst>
              <a:ext uri="{FF2B5EF4-FFF2-40B4-BE49-F238E27FC236}">
                <a16:creationId xmlns:a16="http://schemas.microsoft.com/office/drawing/2014/main" id="{CC45C5EF-3CC7-4DFA-8646-CB9E64A0E4B3}"/>
              </a:ext>
            </a:extLst>
          </p:cNvPr>
          <p:cNvSpPr txBox="1"/>
          <p:nvPr/>
        </p:nvSpPr>
        <p:spPr>
          <a:xfrm>
            <a:off x="4113753" y="4402250"/>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239" name="テキスト ボックス 238">
            <a:extLst>
              <a:ext uri="{FF2B5EF4-FFF2-40B4-BE49-F238E27FC236}">
                <a16:creationId xmlns:a16="http://schemas.microsoft.com/office/drawing/2014/main" id="{1FFC009B-041F-428D-A338-825392C65651}"/>
              </a:ext>
            </a:extLst>
          </p:cNvPr>
          <p:cNvSpPr txBox="1"/>
          <p:nvPr/>
        </p:nvSpPr>
        <p:spPr>
          <a:xfrm>
            <a:off x="4153947" y="4224880"/>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240" name="テキスト ボックス 239">
            <a:extLst>
              <a:ext uri="{FF2B5EF4-FFF2-40B4-BE49-F238E27FC236}">
                <a16:creationId xmlns:a16="http://schemas.microsoft.com/office/drawing/2014/main" id="{44466B3A-9995-4393-85AC-788219BD2494}"/>
              </a:ext>
            </a:extLst>
          </p:cNvPr>
          <p:cNvSpPr txBox="1"/>
          <p:nvPr/>
        </p:nvSpPr>
        <p:spPr>
          <a:xfrm>
            <a:off x="3510604" y="4333282"/>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241" name="テキスト ボックス 240">
            <a:extLst>
              <a:ext uri="{FF2B5EF4-FFF2-40B4-BE49-F238E27FC236}">
                <a16:creationId xmlns:a16="http://schemas.microsoft.com/office/drawing/2014/main" id="{5637F6E3-F78D-4B81-8A38-3394B1403AE5}"/>
              </a:ext>
            </a:extLst>
          </p:cNvPr>
          <p:cNvSpPr txBox="1"/>
          <p:nvPr/>
        </p:nvSpPr>
        <p:spPr>
          <a:xfrm>
            <a:off x="3960660" y="4214089"/>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242" name="テキスト ボックス 241">
            <a:extLst>
              <a:ext uri="{FF2B5EF4-FFF2-40B4-BE49-F238E27FC236}">
                <a16:creationId xmlns:a16="http://schemas.microsoft.com/office/drawing/2014/main" id="{83CEB87E-465E-46B9-8EB8-E05651640E7B}"/>
              </a:ext>
            </a:extLst>
          </p:cNvPr>
          <p:cNvSpPr txBox="1"/>
          <p:nvPr/>
        </p:nvSpPr>
        <p:spPr>
          <a:xfrm>
            <a:off x="3850052" y="4297589"/>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243" name="テキスト ボックス 242">
            <a:extLst>
              <a:ext uri="{FF2B5EF4-FFF2-40B4-BE49-F238E27FC236}">
                <a16:creationId xmlns:a16="http://schemas.microsoft.com/office/drawing/2014/main" id="{72D0D58C-C48D-4329-8ADE-4345C70E023B}"/>
              </a:ext>
            </a:extLst>
          </p:cNvPr>
          <p:cNvSpPr txBox="1"/>
          <p:nvPr/>
        </p:nvSpPr>
        <p:spPr>
          <a:xfrm>
            <a:off x="4030289" y="4840314"/>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244" name="テキスト ボックス 243">
            <a:extLst>
              <a:ext uri="{FF2B5EF4-FFF2-40B4-BE49-F238E27FC236}">
                <a16:creationId xmlns:a16="http://schemas.microsoft.com/office/drawing/2014/main" id="{26FF3A08-8B4D-441E-BC24-1C3A1CA18DE6}"/>
              </a:ext>
            </a:extLst>
          </p:cNvPr>
          <p:cNvSpPr txBox="1"/>
          <p:nvPr/>
        </p:nvSpPr>
        <p:spPr>
          <a:xfrm>
            <a:off x="2799337" y="5622906"/>
            <a:ext cx="1917513" cy="353943"/>
          </a:xfrm>
          <a:prstGeom prst="rect">
            <a:avLst/>
          </a:prstGeom>
          <a:noFill/>
        </p:spPr>
        <p:txBody>
          <a:bodyPr wrap="none" rtlCol="0">
            <a:spAutoFit/>
          </a:bodyPr>
          <a:lstStyle/>
          <a:p>
            <a:pPr algn="l"/>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弱い正の相関関係</a:t>
            </a:r>
          </a:p>
        </p:txBody>
      </p:sp>
      <p:sp>
        <p:nvSpPr>
          <p:cNvPr id="245" name="テキスト ボックス 244">
            <a:extLst>
              <a:ext uri="{FF2B5EF4-FFF2-40B4-BE49-F238E27FC236}">
                <a16:creationId xmlns:a16="http://schemas.microsoft.com/office/drawing/2014/main" id="{B61E1C89-DE67-48DE-B03E-4DC25FA3F922}"/>
              </a:ext>
            </a:extLst>
          </p:cNvPr>
          <p:cNvSpPr txBox="1"/>
          <p:nvPr/>
        </p:nvSpPr>
        <p:spPr>
          <a:xfrm>
            <a:off x="4783682" y="5632308"/>
            <a:ext cx="1917513" cy="353943"/>
          </a:xfrm>
          <a:prstGeom prst="rect">
            <a:avLst/>
          </a:prstGeom>
          <a:noFill/>
        </p:spPr>
        <p:txBody>
          <a:bodyPr wrap="none" rtlCol="0">
            <a:spAutoFit/>
          </a:bodyPr>
          <a:lstStyle/>
          <a:p>
            <a:pPr algn="l"/>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強い負の相関関係</a:t>
            </a:r>
          </a:p>
        </p:txBody>
      </p:sp>
      <p:sp>
        <p:nvSpPr>
          <p:cNvPr id="246" name="テキスト ボックス 245">
            <a:extLst>
              <a:ext uri="{FF2B5EF4-FFF2-40B4-BE49-F238E27FC236}">
                <a16:creationId xmlns:a16="http://schemas.microsoft.com/office/drawing/2014/main" id="{86A2A7E2-D7E2-4C4E-A25E-030917FA6900}"/>
              </a:ext>
            </a:extLst>
          </p:cNvPr>
          <p:cNvSpPr txBox="1"/>
          <p:nvPr/>
        </p:nvSpPr>
        <p:spPr>
          <a:xfrm>
            <a:off x="6858031" y="5632308"/>
            <a:ext cx="1917513" cy="353943"/>
          </a:xfrm>
          <a:prstGeom prst="rect">
            <a:avLst/>
          </a:prstGeom>
          <a:noFill/>
        </p:spPr>
        <p:txBody>
          <a:bodyPr wrap="none" rtlCol="0">
            <a:spAutoFit/>
          </a:bodyPr>
          <a:lstStyle/>
          <a:p>
            <a:pPr algn="l"/>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弱い負の相関関係</a:t>
            </a:r>
          </a:p>
        </p:txBody>
      </p:sp>
      <p:sp>
        <p:nvSpPr>
          <p:cNvPr id="247" name="テキスト ボックス 246">
            <a:extLst>
              <a:ext uri="{FF2B5EF4-FFF2-40B4-BE49-F238E27FC236}">
                <a16:creationId xmlns:a16="http://schemas.microsoft.com/office/drawing/2014/main" id="{ED8CBE0D-5BD0-4284-9E69-8EA779C72FA2}"/>
              </a:ext>
            </a:extLst>
          </p:cNvPr>
          <p:cNvSpPr txBox="1"/>
          <p:nvPr/>
        </p:nvSpPr>
        <p:spPr>
          <a:xfrm>
            <a:off x="7621750" y="4316468"/>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248" name="テキスト ボックス 247">
            <a:extLst>
              <a:ext uri="{FF2B5EF4-FFF2-40B4-BE49-F238E27FC236}">
                <a16:creationId xmlns:a16="http://schemas.microsoft.com/office/drawing/2014/main" id="{67B359EF-2E3B-469C-A421-CD55F22E6BDA}"/>
              </a:ext>
            </a:extLst>
          </p:cNvPr>
          <p:cNvSpPr txBox="1"/>
          <p:nvPr/>
        </p:nvSpPr>
        <p:spPr>
          <a:xfrm>
            <a:off x="7219136" y="5041759"/>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190667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F6E525-3C35-4EC0-B049-9310C10FA372}"/>
              </a:ext>
            </a:extLst>
          </p:cNvPr>
          <p:cNvSpPr>
            <a:spLocks noGrp="1"/>
          </p:cNvSpPr>
          <p:nvPr>
            <p:ph type="title"/>
          </p:nvPr>
        </p:nvSpPr>
        <p:spPr/>
        <p:txBody>
          <a:bodyPr/>
          <a:lstStyle/>
          <a:p>
            <a:r>
              <a:rPr kumimoji="1" lang="ja-JP" altLang="en-US" dirty="0"/>
              <a:t>共分散</a:t>
            </a:r>
          </a:p>
        </p:txBody>
      </p:sp>
      <p:cxnSp>
        <p:nvCxnSpPr>
          <p:cNvPr id="4" name="直線矢印コネクタ 3">
            <a:extLst>
              <a:ext uri="{FF2B5EF4-FFF2-40B4-BE49-F238E27FC236}">
                <a16:creationId xmlns:a16="http://schemas.microsoft.com/office/drawing/2014/main" id="{5BCDB424-C197-4AD5-851C-5AD21D21CD71}"/>
              </a:ext>
            </a:extLst>
          </p:cNvPr>
          <p:cNvCxnSpPr>
            <a:cxnSpLocks/>
          </p:cNvCxnSpPr>
          <p:nvPr/>
        </p:nvCxnSpPr>
        <p:spPr>
          <a:xfrm flipV="1">
            <a:off x="5401608" y="3195607"/>
            <a:ext cx="3199" cy="232162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線矢印コネクタ 4">
            <a:extLst>
              <a:ext uri="{FF2B5EF4-FFF2-40B4-BE49-F238E27FC236}">
                <a16:creationId xmlns:a16="http://schemas.microsoft.com/office/drawing/2014/main" id="{378AD385-D030-4D81-888F-C17567EEADF4}"/>
              </a:ext>
            </a:extLst>
          </p:cNvPr>
          <p:cNvCxnSpPr>
            <a:cxnSpLocks/>
          </p:cNvCxnSpPr>
          <p:nvPr/>
        </p:nvCxnSpPr>
        <p:spPr>
          <a:xfrm>
            <a:off x="5401608" y="5517232"/>
            <a:ext cx="2451056"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2F8E609F-3BA2-415B-8DAD-936E2D5ABD37}"/>
              </a:ext>
            </a:extLst>
          </p:cNvPr>
          <p:cNvCxnSpPr>
            <a:cxnSpLocks/>
          </p:cNvCxnSpPr>
          <p:nvPr/>
        </p:nvCxnSpPr>
        <p:spPr>
          <a:xfrm flipV="1">
            <a:off x="6629690" y="3195607"/>
            <a:ext cx="14660" cy="231316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7F3BC4D7-25D3-4ECF-BB72-9FFD2E94F5D7}"/>
              </a:ext>
            </a:extLst>
          </p:cNvPr>
          <p:cNvCxnSpPr>
            <a:cxnSpLocks/>
          </p:cNvCxnSpPr>
          <p:nvPr/>
        </p:nvCxnSpPr>
        <p:spPr>
          <a:xfrm flipV="1">
            <a:off x="5401608" y="4406683"/>
            <a:ext cx="2291860" cy="14964"/>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2E916622-C448-4E50-A1B3-BC5FFFB4DB1F}"/>
              </a:ext>
            </a:extLst>
          </p:cNvPr>
          <p:cNvSpPr txBox="1"/>
          <p:nvPr/>
        </p:nvSpPr>
        <p:spPr>
          <a:xfrm>
            <a:off x="5291710" y="2817757"/>
            <a:ext cx="288862" cy="400110"/>
          </a:xfrm>
          <a:prstGeom prst="rect">
            <a:avLst/>
          </a:prstGeom>
          <a:noFill/>
        </p:spPr>
        <p:txBody>
          <a:bodyPr wrap="none" rtlCol="0">
            <a:spAutoFit/>
          </a:bodyPr>
          <a:lstStyle/>
          <a:p>
            <a:r>
              <a:rPr kumimoji="1" lang="en-US" altLang="ja-JP" sz="2000" i="1" dirty="0">
                <a:solidFill>
                  <a:schemeClr val="bg1"/>
                </a:solidFill>
                <a:latin typeface="CenturyOldst" panose="02050603050705020204" pitchFamily="18" charset="0"/>
              </a:rPr>
              <a:t>y</a:t>
            </a:r>
            <a:endParaRPr kumimoji="1" lang="ja-JP" altLang="en-US" sz="2000" i="1" dirty="0">
              <a:solidFill>
                <a:schemeClr val="bg1"/>
              </a:solidFill>
              <a:latin typeface="CenturyOldst" panose="02050603050705020204" pitchFamily="18" charset="0"/>
            </a:endParaRPr>
          </a:p>
        </p:txBody>
      </p:sp>
      <p:sp>
        <p:nvSpPr>
          <p:cNvPr id="9" name="テキスト ボックス 8">
            <a:extLst>
              <a:ext uri="{FF2B5EF4-FFF2-40B4-BE49-F238E27FC236}">
                <a16:creationId xmlns:a16="http://schemas.microsoft.com/office/drawing/2014/main" id="{97F6B57B-81E7-4BF2-9A64-48FD51BF9CEE}"/>
              </a:ext>
            </a:extLst>
          </p:cNvPr>
          <p:cNvSpPr txBox="1"/>
          <p:nvPr/>
        </p:nvSpPr>
        <p:spPr>
          <a:xfrm>
            <a:off x="7837942" y="5267150"/>
            <a:ext cx="298480" cy="400110"/>
          </a:xfrm>
          <a:prstGeom prst="rect">
            <a:avLst/>
          </a:prstGeom>
          <a:noFill/>
        </p:spPr>
        <p:txBody>
          <a:bodyPr wrap="none" rtlCol="0">
            <a:spAutoFit/>
          </a:bodyPr>
          <a:lstStyle/>
          <a:p>
            <a:r>
              <a:rPr kumimoji="1" lang="en-US" altLang="ja-JP" sz="2000" i="1" dirty="0">
                <a:solidFill>
                  <a:schemeClr val="bg1"/>
                </a:solidFill>
                <a:latin typeface="CenturyOldst" panose="02050603050705020204" pitchFamily="18" charset="0"/>
              </a:rPr>
              <a:t>x</a:t>
            </a:r>
            <a:endParaRPr kumimoji="1" lang="ja-JP" altLang="en-US" sz="2000" i="1" dirty="0">
              <a:solidFill>
                <a:schemeClr val="bg1"/>
              </a:solidFill>
              <a:latin typeface="CenturyOldst" panose="02050603050705020204" pitchFamily="18" charset="0"/>
            </a:endParaRPr>
          </a:p>
        </p:txBody>
      </p:sp>
      <mc:AlternateContent xmlns:mc="http://schemas.openxmlformats.org/markup-compatibility/2006" xmlns:a14="http://schemas.microsoft.com/office/drawing/2010/main">
        <mc:Choice Requires="a14">
          <p:sp>
            <p:nvSpPr>
              <p:cNvPr id="10" name="正方形/長方形 9">
                <a:extLst>
                  <a:ext uri="{FF2B5EF4-FFF2-40B4-BE49-F238E27FC236}">
                    <a16:creationId xmlns:a16="http://schemas.microsoft.com/office/drawing/2014/main" id="{286FACDA-FE52-49C6-8AF1-441378BD4549}"/>
                  </a:ext>
                </a:extLst>
              </p:cNvPr>
              <p:cNvSpPr/>
              <p:nvPr/>
            </p:nvSpPr>
            <p:spPr>
              <a:xfrm>
                <a:off x="6437998" y="5508773"/>
                <a:ext cx="39280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ja-JP" altLang="en-US" sz="2000" i="1" smtClean="0">
                              <a:solidFill>
                                <a:schemeClr val="bg1"/>
                              </a:solidFill>
                              <a:latin typeface="Cambria Math" panose="02040503050406030204" pitchFamily="18" charset="0"/>
                            </a:rPr>
                          </m:ctrlPr>
                        </m:accPr>
                        <m:e>
                          <m:r>
                            <a:rPr lang="ja-JP" altLang="en-US" sz="2000" i="1">
                              <a:solidFill>
                                <a:schemeClr val="bg1"/>
                              </a:solidFill>
                              <a:latin typeface="Cambria Math" panose="02040503050406030204" pitchFamily="18" charset="0"/>
                            </a:rPr>
                            <m:t>𝑥</m:t>
                          </m:r>
                        </m:e>
                      </m:acc>
                    </m:oMath>
                  </m:oMathPara>
                </a14:m>
                <a:endParaRPr lang="ja-JP" altLang="en-US" sz="2000" dirty="0">
                  <a:solidFill>
                    <a:schemeClr val="bg1"/>
                  </a:solidFill>
                </a:endParaRPr>
              </a:p>
            </p:txBody>
          </p:sp>
        </mc:Choice>
        <mc:Fallback xmlns="">
          <p:sp>
            <p:nvSpPr>
              <p:cNvPr id="10" name="正方形/長方形 9">
                <a:extLst>
                  <a:ext uri="{FF2B5EF4-FFF2-40B4-BE49-F238E27FC236}">
                    <a16:creationId xmlns:a16="http://schemas.microsoft.com/office/drawing/2014/main" id="{286FACDA-FE52-49C6-8AF1-441378BD4549}"/>
                  </a:ext>
                </a:extLst>
              </p:cNvPr>
              <p:cNvSpPr>
                <a:spLocks noRot="1" noChangeAspect="1" noMove="1" noResize="1" noEditPoints="1" noAdjustHandles="1" noChangeArrowheads="1" noChangeShapeType="1" noTextEdit="1"/>
              </p:cNvSpPr>
              <p:nvPr/>
            </p:nvSpPr>
            <p:spPr>
              <a:xfrm>
                <a:off x="6437998" y="5508773"/>
                <a:ext cx="392800" cy="400110"/>
              </a:xfrm>
              <a:prstGeom prst="rect">
                <a:avLst/>
              </a:prstGeom>
              <a:blipFill>
                <a:blip r:embed="rId3"/>
                <a:stretch>
                  <a:fillRect r="-2307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7940C50D-083C-4D77-B010-07585AD41F06}"/>
                  </a:ext>
                </a:extLst>
              </p:cNvPr>
              <p:cNvSpPr/>
              <p:nvPr/>
            </p:nvSpPr>
            <p:spPr>
              <a:xfrm>
                <a:off x="5019372" y="4182783"/>
                <a:ext cx="39741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ja-JP" altLang="en-US" sz="2000" i="1" smtClean="0">
                              <a:solidFill>
                                <a:schemeClr val="bg1"/>
                              </a:solidFill>
                              <a:latin typeface="Cambria Math" panose="02040503050406030204" pitchFamily="18" charset="0"/>
                            </a:rPr>
                          </m:ctrlPr>
                        </m:accPr>
                        <m:e>
                          <m:r>
                            <a:rPr lang="ja-JP" altLang="en-US" sz="2000" i="1">
                              <a:solidFill>
                                <a:schemeClr val="bg1"/>
                              </a:solidFill>
                              <a:latin typeface="Cambria Math" panose="02040503050406030204" pitchFamily="18" charset="0"/>
                            </a:rPr>
                            <m:t>𝑦</m:t>
                          </m:r>
                        </m:e>
                      </m:acc>
                    </m:oMath>
                  </m:oMathPara>
                </a14:m>
                <a:endParaRPr lang="ja-JP" altLang="en-US" sz="2000" dirty="0">
                  <a:solidFill>
                    <a:schemeClr val="bg1"/>
                  </a:solidFill>
                </a:endParaRPr>
              </a:p>
            </p:txBody>
          </p:sp>
        </mc:Choice>
        <mc:Fallback xmlns="">
          <p:sp>
            <p:nvSpPr>
              <p:cNvPr id="11" name="正方形/長方形 10">
                <a:extLst>
                  <a:ext uri="{FF2B5EF4-FFF2-40B4-BE49-F238E27FC236}">
                    <a16:creationId xmlns:a16="http://schemas.microsoft.com/office/drawing/2014/main" id="{7940C50D-083C-4D77-B010-07585AD41F06}"/>
                  </a:ext>
                </a:extLst>
              </p:cNvPr>
              <p:cNvSpPr>
                <a:spLocks noRot="1" noChangeAspect="1" noMove="1" noResize="1" noEditPoints="1" noAdjustHandles="1" noChangeArrowheads="1" noChangeShapeType="1" noTextEdit="1"/>
              </p:cNvSpPr>
              <p:nvPr/>
            </p:nvSpPr>
            <p:spPr>
              <a:xfrm>
                <a:off x="5019372" y="4182783"/>
                <a:ext cx="397416" cy="400110"/>
              </a:xfrm>
              <a:prstGeom prst="rect">
                <a:avLst/>
              </a:prstGeom>
              <a:blipFill>
                <a:blip r:embed="rId4"/>
                <a:stretch>
                  <a:fillRect b="-9091"/>
                </a:stretch>
              </a:blipFill>
            </p:spPr>
            <p:txBody>
              <a:bodyPr/>
              <a:lstStyle/>
              <a:p>
                <a:r>
                  <a:rPr lang="ja-JP" altLang="en-US">
                    <a:noFill/>
                  </a:rPr>
                  <a:t> </a:t>
                </a:r>
              </a:p>
            </p:txBody>
          </p:sp>
        </mc:Fallback>
      </mc:AlternateContent>
      <p:sp>
        <p:nvSpPr>
          <p:cNvPr id="12" name="正方形/長方形 11">
            <a:extLst>
              <a:ext uri="{FF2B5EF4-FFF2-40B4-BE49-F238E27FC236}">
                <a16:creationId xmlns:a16="http://schemas.microsoft.com/office/drawing/2014/main" id="{58A9D4B2-60F6-47D5-A141-14758D677124}"/>
              </a:ext>
            </a:extLst>
          </p:cNvPr>
          <p:cNvSpPr/>
          <p:nvPr/>
        </p:nvSpPr>
        <p:spPr>
          <a:xfrm>
            <a:off x="6634398" y="3953023"/>
            <a:ext cx="619785" cy="46124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mc:AlternateContent xmlns:mc="http://schemas.openxmlformats.org/markup-compatibility/2006" xmlns:a14="http://schemas.microsoft.com/office/drawing/2010/main">
        <mc:Choice Requires="a14">
          <p:sp>
            <p:nvSpPr>
              <p:cNvPr id="13" name="正方形/長方形 12">
                <a:extLst>
                  <a:ext uri="{FF2B5EF4-FFF2-40B4-BE49-F238E27FC236}">
                    <a16:creationId xmlns:a16="http://schemas.microsoft.com/office/drawing/2014/main" id="{230CD3E9-C02D-4CB1-8C80-698A14AF4254}"/>
                  </a:ext>
                </a:extLst>
              </p:cNvPr>
              <p:cNvSpPr/>
              <p:nvPr/>
            </p:nvSpPr>
            <p:spPr>
              <a:xfrm>
                <a:off x="7197432" y="3714370"/>
                <a:ext cx="837409"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ja-JP" altLang="en-US" sz="1500" i="1" smtClean="0">
                              <a:solidFill>
                                <a:srgbClr val="92D050"/>
                              </a:solidFill>
                              <a:effectLst>
                                <a:outerShdw blurRad="38100" dist="38100" dir="2700000" algn="tl">
                                  <a:srgbClr val="000000">
                                    <a:alpha val="43137"/>
                                  </a:srgbClr>
                                </a:outerShdw>
                              </a:effectLst>
                              <a:latin typeface="Cambria Math" panose="02040503050406030204" pitchFamily="18" charset="0"/>
                            </a:rPr>
                          </m:ctrlPr>
                        </m:dPr>
                        <m:e>
                          <m:sSub>
                            <m:sSubPr>
                              <m:ctrlPr>
                                <a:rPr lang="ja-JP" altLang="en-US" sz="1500" i="1">
                                  <a:solidFill>
                                    <a:srgbClr val="92D050"/>
                                  </a:solidFill>
                                  <a:effectLst>
                                    <a:outerShdw blurRad="38100" dist="38100" dir="2700000" algn="tl">
                                      <a:srgbClr val="000000">
                                        <a:alpha val="43137"/>
                                      </a:srgbClr>
                                    </a:outerShdw>
                                  </a:effectLst>
                                  <a:latin typeface="Cambria Math" panose="02040503050406030204" pitchFamily="18" charset="0"/>
                                </a:rPr>
                              </m:ctrlPr>
                            </m:sSubPr>
                            <m:e>
                              <m:r>
                                <a:rPr lang="ja-JP" altLang="en-US" sz="1500" i="1">
                                  <a:solidFill>
                                    <a:srgbClr val="92D050"/>
                                  </a:solidFill>
                                  <a:effectLst>
                                    <a:outerShdw blurRad="38100" dist="38100" dir="2700000" algn="tl">
                                      <a:srgbClr val="000000">
                                        <a:alpha val="43137"/>
                                      </a:srgbClr>
                                    </a:outerShdw>
                                  </a:effectLst>
                                  <a:latin typeface="Cambria Math" panose="02040503050406030204" pitchFamily="18" charset="0"/>
                                </a:rPr>
                                <m:t>𝑥</m:t>
                              </m:r>
                            </m:e>
                            <m:sub>
                              <m:r>
                                <a:rPr lang="en-US" altLang="ja-JP" sz="1500" b="0" i="1" smtClean="0">
                                  <a:solidFill>
                                    <a:srgbClr val="92D050"/>
                                  </a:solidFill>
                                  <a:effectLst>
                                    <a:outerShdw blurRad="38100" dist="38100" dir="2700000" algn="tl">
                                      <a:srgbClr val="000000">
                                        <a:alpha val="43137"/>
                                      </a:srgbClr>
                                    </a:outerShdw>
                                  </a:effectLst>
                                  <a:latin typeface="Cambria Math" panose="02040503050406030204" pitchFamily="18" charset="0"/>
                                </a:rPr>
                                <m:t>1</m:t>
                              </m:r>
                            </m:sub>
                          </m:sSub>
                          <m:r>
                            <a:rPr lang="ja-JP" altLang="en-US" sz="1500" i="0">
                              <a:solidFill>
                                <a:srgbClr val="92D050"/>
                              </a:solidFill>
                              <a:effectLst>
                                <a:outerShdw blurRad="38100" dist="38100" dir="2700000" algn="tl">
                                  <a:srgbClr val="000000">
                                    <a:alpha val="43137"/>
                                  </a:srgbClr>
                                </a:outerShdw>
                              </a:effectLst>
                              <a:latin typeface="Cambria Math" panose="02040503050406030204" pitchFamily="18" charset="0"/>
                            </a:rPr>
                            <m:t>,</m:t>
                          </m:r>
                          <m:sSub>
                            <m:sSubPr>
                              <m:ctrlPr>
                                <a:rPr lang="ja-JP" altLang="en-US" sz="1500" i="1">
                                  <a:solidFill>
                                    <a:srgbClr val="92D050"/>
                                  </a:solidFill>
                                  <a:effectLst>
                                    <a:outerShdw blurRad="38100" dist="38100" dir="2700000" algn="tl">
                                      <a:srgbClr val="000000">
                                        <a:alpha val="43137"/>
                                      </a:srgbClr>
                                    </a:outerShdw>
                                  </a:effectLst>
                                  <a:latin typeface="Cambria Math" panose="02040503050406030204" pitchFamily="18" charset="0"/>
                                </a:rPr>
                              </m:ctrlPr>
                            </m:sSubPr>
                            <m:e>
                              <m:r>
                                <a:rPr lang="ja-JP" altLang="en-US" sz="1500" i="1">
                                  <a:solidFill>
                                    <a:srgbClr val="92D050"/>
                                  </a:solidFill>
                                  <a:effectLst>
                                    <a:outerShdw blurRad="38100" dist="38100" dir="2700000" algn="tl">
                                      <a:srgbClr val="000000">
                                        <a:alpha val="43137"/>
                                      </a:srgbClr>
                                    </a:outerShdw>
                                  </a:effectLst>
                                  <a:latin typeface="Cambria Math" panose="02040503050406030204" pitchFamily="18" charset="0"/>
                                </a:rPr>
                                <m:t>𝑦</m:t>
                              </m:r>
                            </m:e>
                            <m:sub>
                              <m:r>
                                <a:rPr lang="en-US" altLang="ja-JP" sz="1500" b="0" i="1" smtClean="0">
                                  <a:solidFill>
                                    <a:srgbClr val="92D050"/>
                                  </a:solidFill>
                                  <a:effectLst>
                                    <a:outerShdw blurRad="38100" dist="38100" dir="2700000" algn="tl">
                                      <a:srgbClr val="000000">
                                        <a:alpha val="43137"/>
                                      </a:srgbClr>
                                    </a:outerShdw>
                                  </a:effectLst>
                                  <a:latin typeface="Cambria Math" panose="02040503050406030204" pitchFamily="18" charset="0"/>
                                </a:rPr>
                                <m:t>1</m:t>
                              </m:r>
                            </m:sub>
                          </m:sSub>
                        </m:e>
                      </m:d>
                    </m:oMath>
                  </m:oMathPara>
                </a14:m>
                <a:endParaRPr lang="ja-JP" altLang="en-US" sz="1500" dirty="0">
                  <a:solidFill>
                    <a:srgbClr val="92D050"/>
                  </a:solidFill>
                  <a:latin typeface="CenturyOldst" panose="02050603050705020204" pitchFamily="18" charset="0"/>
                </a:endParaRPr>
              </a:p>
            </p:txBody>
          </p:sp>
        </mc:Choice>
        <mc:Fallback xmlns="">
          <p:sp>
            <p:nvSpPr>
              <p:cNvPr id="13" name="正方形/長方形 12">
                <a:extLst>
                  <a:ext uri="{FF2B5EF4-FFF2-40B4-BE49-F238E27FC236}">
                    <a16:creationId xmlns:a16="http://schemas.microsoft.com/office/drawing/2014/main" id="{230CD3E9-C02D-4CB1-8C80-698A14AF4254}"/>
                  </a:ext>
                </a:extLst>
              </p:cNvPr>
              <p:cNvSpPr>
                <a:spLocks noRot="1" noChangeAspect="1" noMove="1" noResize="1" noEditPoints="1" noAdjustHandles="1" noChangeArrowheads="1" noChangeShapeType="1" noTextEdit="1"/>
              </p:cNvSpPr>
              <p:nvPr/>
            </p:nvSpPr>
            <p:spPr>
              <a:xfrm>
                <a:off x="7197432" y="3714370"/>
                <a:ext cx="837409" cy="323165"/>
              </a:xfrm>
              <a:prstGeom prst="rect">
                <a:avLst/>
              </a:prstGeom>
              <a:blipFill>
                <a:blip r:embed="rId5"/>
                <a:stretch>
                  <a:fillRect b="-15094"/>
                </a:stretch>
              </a:blipFill>
            </p:spPr>
            <p:txBody>
              <a:bodyPr/>
              <a:lstStyle/>
              <a:p>
                <a:r>
                  <a:rPr lang="ja-JP" altLang="en-US">
                    <a:noFill/>
                  </a:rPr>
                  <a:t> </a:t>
                </a:r>
              </a:p>
            </p:txBody>
          </p:sp>
        </mc:Fallback>
      </mc:AlternateContent>
      <p:sp>
        <p:nvSpPr>
          <p:cNvPr id="14" name="テキスト ボックス 13">
            <a:extLst>
              <a:ext uri="{FF2B5EF4-FFF2-40B4-BE49-F238E27FC236}">
                <a16:creationId xmlns:a16="http://schemas.microsoft.com/office/drawing/2014/main" id="{BD00C2B8-13C9-4C4D-A370-BAB01BF997B2}"/>
              </a:ext>
            </a:extLst>
          </p:cNvPr>
          <p:cNvSpPr txBox="1"/>
          <p:nvPr/>
        </p:nvSpPr>
        <p:spPr>
          <a:xfrm>
            <a:off x="7092615" y="3834221"/>
            <a:ext cx="312906" cy="246221"/>
          </a:xfrm>
          <a:prstGeom prst="rect">
            <a:avLst/>
          </a:prstGeom>
          <a:noFill/>
        </p:spPr>
        <p:txBody>
          <a:bodyPr wrap="none" rtlCol="0">
            <a:spAutoFit/>
          </a:bodyPr>
          <a:lstStyle/>
          <a:p>
            <a:r>
              <a:rPr kumimoji="1" lang="ja-JP" altLang="en-US" sz="1000" dirty="0">
                <a:solidFill>
                  <a:srgbClr val="00B050"/>
                </a:solidFill>
                <a:effectLst>
                  <a:outerShdw blurRad="38100" dist="38100" dir="2700000" algn="tl">
                    <a:srgbClr val="000000">
                      <a:alpha val="43137"/>
                    </a:srgbClr>
                  </a:outerShdw>
                </a:effectLst>
              </a:rPr>
              <a:t>●</a:t>
            </a:r>
          </a:p>
        </p:txBody>
      </p:sp>
      <mc:AlternateContent xmlns:mc="http://schemas.openxmlformats.org/markup-compatibility/2006" xmlns:a14="http://schemas.microsoft.com/office/drawing/2010/main">
        <mc:Choice Requires="a14">
          <p:sp>
            <p:nvSpPr>
              <p:cNvPr id="15" name="正方形/長方形 14">
                <a:extLst>
                  <a:ext uri="{FF2B5EF4-FFF2-40B4-BE49-F238E27FC236}">
                    <a16:creationId xmlns:a16="http://schemas.microsoft.com/office/drawing/2014/main" id="{230FFCA5-9A49-4E48-8CA8-4E5B3E7A117C}"/>
                  </a:ext>
                </a:extLst>
              </p:cNvPr>
              <p:cNvSpPr/>
              <p:nvPr/>
            </p:nvSpPr>
            <p:spPr>
              <a:xfrm>
                <a:off x="6838760" y="3261668"/>
                <a:ext cx="1604285"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ja-JP" altLang="en-US" sz="1500" i="1" smtClean="0">
                              <a:solidFill>
                                <a:schemeClr val="accent1">
                                  <a:lumMod val="60000"/>
                                  <a:lumOff val="40000"/>
                                </a:schemeClr>
                              </a:solidFill>
                              <a:latin typeface="Cambria Math" panose="02040503050406030204" pitchFamily="18" charset="0"/>
                            </a:rPr>
                          </m:ctrlPr>
                        </m:dPr>
                        <m:e>
                          <m:sSub>
                            <m:sSubPr>
                              <m:ctrlPr>
                                <a:rPr lang="ja-JP" altLang="en-US" sz="1500" i="1">
                                  <a:solidFill>
                                    <a:schemeClr val="accent1">
                                      <a:lumMod val="60000"/>
                                      <a:lumOff val="40000"/>
                                    </a:schemeClr>
                                  </a:solidFill>
                                  <a:latin typeface="Cambria Math" panose="02040503050406030204" pitchFamily="18" charset="0"/>
                                </a:rPr>
                              </m:ctrlPr>
                            </m:sSubPr>
                            <m:e>
                              <m:r>
                                <a:rPr lang="ja-JP" altLang="en-US" sz="1500" i="1">
                                  <a:solidFill>
                                    <a:schemeClr val="accent1">
                                      <a:lumMod val="60000"/>
                                      <a:lumOff val="40000"/>
                                    </a:schemeClr>
                                  </a:solidFill>
                                  <a:latin typeface="Cambria Math" panose="02040503050406030204" pitchFamily="18" charset="0"/>
                                </a:rPr>
                                <m:t>𝑥</m:t>
                              </m:r>
                            </m:e>
                            <m:sub>
                              <m:r>
                                <a:rPr lang="en-US" altLang="ja-JP" sz="1500" b="0" i="1" smtClean="0">
                                  <a:solidFill>
                                    <a:schemeClr val="accent1">
                                      <a:lumMod val="60000"/>
                                      <a:lumOff val="40000"/>
                                    </a:schemeClr>
                                  </a:solidFill>
                                  <a:latin typeface="Cambria Math" panose="02040503050406030204" pitchFamily="18" charset="0"/>
                                </a:rPr>
                                <m:t>1</m:t>
                              </m:r>
                            </m:sub>
                          </m:sSub>
                          <m:r>
                            <a:rPr lang="ja-JP" altLang="en-US" sz="1500" i="0">
                              <a:solidFill>
                                <a:schemeClr val="accent1">
                                  <a:lumMod val="60000"/>
                                  <a:lumOff val="40000"/>
                                </a:schemeClr>
                              </a:solidFill>
                              <a:latin typeface="Cambria Math" panose="02040503050406030204" pitchFamily="18" charset="0"/>
                            </a:rPr>
                            <m:t>−</m:t>
                          </m:r>
                          <m:acc>
                            <m:accPr>
                              <m:chr m:val="̅"/>
                              <m:ctrlPr>
                                <a:rPr lang="ja-JP" altLang="en-US" sz="1500" i="1">
                                  <a:solidFill>
                                    <a:schemeClr val="accent1">
                                      <a:lumMod val="60000"/>
                                      <a:lumOff val="40000"/>
                                    </a:schemeClr>
                                  </a:solidFill>
                                  <a:latin typeface="Cambria Math" panose="02040503050406030204" pitchFamily="18" charset="0"/>
                                </a:rPr>
                              </m:ctrlPr>
                            </m:accPr>
                            <m:e>
                              <m:r>
                                <a:rPr lang="ja-JP" altLang="en-US" sz="1500" i="1">
                                  <a:solidFill>
                                    <a:schemeClr val="accent1">
                                      <a:lumMod val="60000"/>
                                      <a:lumOff val="40000"/>
                                    </a:schemeClr>
                                  </a:solidFill>
                                  <a:latin typeface="Cambria Math" panose="02040503050406030204" pitchFamily="18" charset="0"/>
                                </a:rPr>
                                <m:t>𝑥</m:t>
                              </m:r>
                            </m:e>
                          </m:acc>
                          <m:r>
                            <a:rPr lang="ja-JP" altLang="en-US" sz="1500" i="0">
                              <a:solidFill>
                                <a:schemeClr val="accent1">
                                  <a:lumMod val="60000"/>
                                  <a:lumOff val="40000"/>
                                </a:schemeClr>
                              </a:solidFill>
                              <a:latin typeface="Cambria Math" panose="02040503050406030204" pitchFamily="18" charset="0"/>
                            </a:rPr>
                            <m:t>)(</m:t>
                          </m:r>
                          <m:sSub>
                            <m:sSubPr>
                              <m:ctrlPr>
                                <a:rPr lang="ja-JP" altLang="en-US" sz="1500" i="1">
                                  <a:solidFill>
                                    <a:schemeClr val="accent1">
                                      <a:lumMod val="60000"/>
                                      <a:lumOff val="40000"/>
                                    </a:schemeClr>
                                  </a:solidFill>
                                  <a:latin typeface="Cambria Math" panose="02040503050406030204" pitchFamily="18" charset="0"/>
                                </a:rPr>
                              </m:ctrlPr>
                            </m:sSubPr>
                            <m:e>
                              <m:r>
                                <a:rPr lang="ja-JP" altLang="en-US" sz="1500" i="1">
                                  <a:solidFill>
                                    <a:schemeClr val="accent1">
                                      <a:lumMod val="60000"/>
                                      <a:lumOff val="40000"/>
                                    </a:schemeClr>
                                  </a:solidFill>
                                  <a:latin typeface="Cambria Math" panose="02040503050406030204" pitchFamily="18" charset="0"/>
                                </a:rPr>
                                <m:t>𝑦</m:t>
                              </m:r>
                            </m:e>
                            <m:sub>
                              <m:r>
                                <a:rPr lang="en-US" altLang="ja-JP" sz="1500" b="0" i="1" smtClean="0">
                                  <a:solidFill>
                                    <a:schemeClr val="accent1">
                                      <a:lumMod val="60000"/>
                                      <a:lumOff val="40000"/>
                                    </a:schemeClr>
                                  </a:solidFill>
                                  <a:latin typeface="Cambria Math" panose="02040503050406030204" pitchFamily="18" charset="0"/>
                                </a:rPr>
                                <m:t>1</m:t>
                              </m:r>
                            </m:sub>
                          </m:sSub>
                          <m:r>
                            <a:rPr lang="ja-JP" altLang="en-US" sz="1500" i="0">
                              <a:solidFill>
                                <a:schemeClr val="accent1">
                                  <a:lumMod val="60000"/>
                                  <a:lumOff val="40000"/>
                                </a:schemeClr>
                              </a:solidFill>
                              <a:latin typeface="Cambria Math" panose="02040503050406030204" pitchFamily="18" charset="0"/>
                            </a:rPr>
                            <m:t>−</m:t>
                          </m:r>
                          <m:acc>
                            <m:accPr>
                              <m:chr m:val="̅"/>
                              <m:ctrlPr>
                                <a:rPr lang="ja-JP" altLang="en-US" sz="1500" i="1">
                                  <a:solidFill>
                                    <a:schemeClr val="accent1">
                                      <a:lumMod val="60000"/>
                                      <a:lumOff val="40000"/>
                                    </a:schemeClr>
                                  </a:solidFill>
                                  <a:latin typeface="Cambria Math" panose="02040503050406030204" pitchFamily="18" charset="0"/>
                                </a:rPr>
                              </m:ctrlPr>
                            </m:accPr>
                            <m:e>
                              <m:r>
                                <a:rPr lang="ja-JP" altLang="en-US" sz="1500" i="1">
                                  <a:solidFill>
                                    <a:schemeClr val="accent1">
                                      <a:lumMod val="60000"/>
                                      <a:lumOff val="40000"/>
                                    </a:schemeClr>
                                  </a:solidFill>
                                  <a:latin typeface="Cambria Math" panose="02040503050406030204" pitchFamily="18" charset="0"/>
                                </a:rPr>
                                <m:t>𝑦</m:t>
                              </m:r>
                            </m:e>
                          </m:acc>
                        </m:e>
                      </m:d>
                    </m:oMath>
                  </m:oMathPara>
                </a14:m>
                <a:endParaRPr lang="ja-JP" altLang="en-US" sz="1500" dirty="0">
                  <a:solidFill>
                    <a:schemeClr val="accent1">
                      <a:lumMod val="60000"/>
                      <a:lumOff val="40000"/>
                    </a:schemeClr>
                  </a:solidFill>
                </a:endParaRPr>
              </a:p>
            </p:txBody>
          </p:sp>
        </mc:Choice>
        <mc:Fallback xmlns="">
          <p:sp>
            <p:nvSpPr>
              <p:cNvPr id="15" name="正方形/長方形 14">
                <a:extLst>
                  <a:ext uri="{FF2B5EF4-FFF2-40B4-BE49-F238E27FC236}">
                    <a16:creationId xmlns:a16="http://schemas.microsoft.com/office/drawing/2014/main" id="{230FFCA5-9A49-4E48-8CA8-4E5B3E7A117C}"/>
                  </a:ext>
                </a:extLst>
              </p:cNvPr>
              <p:cNvSpPr>
                <a:spLocks noRot="1" noChangeAspect="1" noMove="1" noResize="1" noEditPoints="1" noAdjustHandles="1" noChangeArrowheads="1" noChangeShapeType="1" noTextEdit="1"/>
              </p:cNvSpPr>
              <p:nvPr/>
            </p:nvSpPr>
            <p:spPr>
              <a:xfrm>
                <a:off x="6838760" y="3261668"/>
                <a:ext cx="1604285" cy="323165"/>
              </a:xfrm>
              <a:prstGeom prst="rect">
                <a:avLst/>
              </a:prstGeom>
              <a:blipFill>
                <a:blip r:embed="rId6"/>
                <a:stretch>
                  <a:fillRect r="-4943" b="-13208"/>
                </a:stretch>
              </a:blipFill>
            </p:spPr>
            <p:txBody>
              <a:bodyPr/>
              <a:lstStyle/>
              <a:p>
                <a:r>
                  <a:rPr lang="ja-JP" altLang="en-US">
                    <a:noFill/>
                  </a:rPr>
                  <a:t> </a:t>
                </a:r>
              </a:p>
            </p:txBody>
          </p:sp>
        </mc:Fallback>
      </mc:AlternateContent>
      <p:cxnSp>
        <p:nvCxnSpPr>
          <p:cNvPr id="16" name="直線矢印コネクタ 15">
            <a:extLst>
              <a:ext uri="{FF2B5EF4-FFF2-40B4-BE49-F238E27FC236}">
                <a16:creationId xmlns:a16="http://schemas.microsoft.com/office/drawing/2014/main" id="{A8722F4C-ADE3-4C9E-9D87-D0F37A94B7FE}"/>
              </a:ext>
            </a:extLst>
          </p:cNvPr>
          <p:cNvCxnSpPr/>
          <p:nvPr/>
        </p:nvCxnSpPr>
        <p:spPr>
          <a:xfrm flipH="1">
            <a:off x="6988460" y="3584541"/>
            <a:ext cx="120299" cy="361100"/>
          </a:xfrm>
          <a:prstGeom prst="straightConnector1">
            <a:avLst/>
          </a:prstGeom>
          <a:ln w="28575">
            <a:solidFill>
              <a:srgbClr val="FFFFFF"/>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AE2EE4F6-D157-4A31-BFF8-BAFDB5D21EF1}"/>
              </a:ext>
            </a:extLst>
          </p:cNvPr>
          <p:cNvSpPr txBox="1"/>
          <p:nvPr/>
        </p:nvSpPr>
        <p:spPr>
          <a:xfrm>
            <a:off x="6725910" y="3047291"/>
            <a:ext cx="1819729" cy="323165"/>
          </a:xfrm>
          <a:prstGeom prst="rect">
            <a:avLst/>
          </a:prstGeom>
          <a:noFill/>
        </p:spPr>
        <p:txBody>
          <a:bodyPr wrap="none" rtlCol="0">
            <a:spAutoFit/>
          </a:bodyPr>
          <a:lstStyle/>
          <a:p>
            <a:r>
              <a:rPr kumimoji="1" lang="ja-JP" altLang="en-US" sz="1500" dirty="0">
                <a:solidFill>
                  <a:srgbClr val="92D050"/>
                </a:solidFill>
                <a:latin typeface="ＭＳ Ｐゴシック" panose="020B0600070205080204" pitchFamily="50" charset="-128"/>
                <a:ea typeface="ＭＳ Ｐゴシック" panose="020B0600070205080204" pitchFamily="50" charset="-128"/>
              </a:rPr>
              <a:t>観測値</a:t>
            </a:r>
            <a:r>
              <a:rPr kumimoji="1" lang="en-US" altLang="ja-JP" sz="1500" dirty="0">
                <a:solidFill>
                  <a:srgbClr val="92D050"/>
                </a:solidFill>
                <a:latin typeface="ＭＳ Ｐゴシック" panose="020B0600070205080204" pitchFamily="50" charset="-128"/>
                <a:ea typeface="ＭＳ Ｐゴシック" panose="020B0600070205080204" pitchFamily="50" charset="-128"/>
              </a:rPr>
              <a:t>1</a:t>
            </a:r>
            <a:r>
              <a:rPr kumimoji="1" lang="ja-JP" altLang="en-US" sz="1500" dirty="0">
                <a:solidFill>
                  <a:schemeClr val="bg1"/>
                </a:solidFill>
                <a:latin typeface="ＭＳ Ｐゴシック" panose="020B0600070205080204" pitchFamily="50" charset="-128"/>
                <a:ea typeface="ＭＳ Ｐゴシック" panose="020B0600070205080204" pitchFamily="50" charset="-128"/>
              </a:rPr>
              <a:t>の偏差の積</a:t>
            </a:r>
          </a:p>
        </p:txBody>
      </p:sp>
      <p:sp>
        <p:nvSpPr>
          <p:cNvPr id="19" name="正方形/長方形 18">
            <a:extLst>
              <a:ext uri="{FF2B5EF4-FFF2-40B4-BE49-F238E27FC236}">
                <a16:creationId xmlns:a16="http://schemas.microsoft.com/office/drawing/2014/main" id="{5EEA861D-0867-442D-BEC8-AF9FE8D8CC94}"/>
              </a:ext>
            </a:extLst>
          </p:cNvPr>
          <p:cNvSpPr/>
          <p:nvPr/>
        </p:nvSpPr>
        <p:spPr>
          <a:xfrm>
            <a:off x="6267186" y="4414260"/>
            <a:ext cx="363900" cy="360948"/>
          </a:xfrm>
          <a:prstGeom prst="rect">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0" name="テキスト ボックス 19">
            <a:extLst>
              <a:ext uri="{FF2B5EF4-FFF2-40B4-BE49-F238E27FC236}">
                <a16:creationId xmlns:a16="http://schemas.microsoft.com/office/drawing/2014/main" id="{ED92C8BF-D61A-4554-A964-C828C0D040E9}"/>
              </a:ext>
            </a:extLst>
          </p:cNvPr>
          <p:cNvSpPr txBox="1"/>
          <p:nvPr/>
        </p:nvSpPr>
        <p:spPr>
          <a:xfrm>
            <a:off x="6145872" y="4689998"/>
            <a:ext cx="248786" cy="169277"/>
          </a:xfrm>
          <a:prstGeom prst="rect">
            <a:avLst/>
          </a:prstGeom>
          <a:noFill/>
        </p:spPr>
        <p:txBody>
          <a:bodyPr wrap="none" rtlCol="0">
            <a:spAutoFit/>
          </a:bodyPr>
          <a:lstStyle/>
          <a:p>
            <a:r>
              <a:rPr kumimoji="1" lang="ja-JP" altLang="en-US" sz="500" dirty="0">
                <a:solidFill>
                  <a:schemeClr val="bg1"/>
                </a:solidFill>
              </a:rPr>
              <a:t>●</a:t>
            </a:r>
          </a:p>
        </p:txBody>
      </p:sp>
      <mc:AlternateContent xmlns:mc="http://schemas.openxmlformats.org/markup-compatibility/2006" xmlns:a14="http://schemas.microsoft.com/office/drawing/2010/main">
        <mc:Choice Requires="a14">
          <p:sp>
            <p:nvSpPr>
              <p:cNvPr id="21" name="正方形/長方形 20">
                <a:extLst>
                  <a:ext uri="{FF2B5EF4-FFF2-40B4-BE49-F238E27FC236}">
                    <a16:creationId xmlns:a16="http://schemas.microsoft.com/office/drawing/2014/main" id="{2FEE0B61-6830-4E63-B4A0-2A8992E45932}"/>
                  </a:ext>
                </a:extLst>
              </p:cNvPr>
              <p:cNvSpPr/>
              <p:nvPr/>
            </p:nvSpPr>
            <p:spPr>
              <a:xfrm>
                <a:off x="5641061" y="4744446"/>
                <a:ext cx="846386"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ja-JP" altLang="en-US" sz="1500" i="1" smtClean="0">
                              <a:solidFill>
                                <a:srgbClr val="FF0000"/>
                              </a:solidFill>
                              <a:effectLst>
                                <a:outerShdw blurRad="38100" dist="38100" dir="2700000" algn="tl">
                                  <a:srgbClr val="000000">
                                    <a:alpha val="43137"/>
                                  </a:srgbClr>
                                </a:outerShdw>
                              </a:effectLst>
                              <a:latin typeface="Cambria Math" panose="02040503050406030204" pitchFamily="18" charset="0"/>
                            </a:rPr>
                          </m:ctrlPr>
                        </m:dPr>
                        <m:e>
                          <m:sSub>
                            <m:sSubPr>
                              <m:ctrlPr>
                                <a:rPr lang="ja-JP" altLang="en-US" sz="1500"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ja-JP" altLang="en-US" sz="1500" i="1">
                                  <a:solidFill>
                                    <a:srgbClr val="FF0000"/>
                                  </a:solidFill>
                                  <a:effectLst>
                                    <a:outerShdw blurRad="38100" dist="38100" dir="2700000" algn="tl">
                                      <a:srgbClr val="000000">
                                        <a:alpha val="43137"/>
                                      </a:srgbClr>
                                    </a:outerShdw>
                                  </a:effectLst>
                                  <a:latin typeface="Cambria Math" panose="02040503050406030204" pitchFamily="18" charset="0"/>
                                </a:rPr>
                                <m:t>𝑥</m:t>
                              </m:r>
                            </m:e>
                            <m:sub>
                              <m:r>
                                <a:rPr lang="en-US" altLang="ja-JP" sz="1500" b="0" i="1" smtClean="0">
                                  <a:solidFill>
                                    <a:srgbClr val="FF0000"/>
                                  </a:solidFill>
                                  <a:effectLst>
                                    <a:outerShdw blurRad="38100" dist="38100" dir="2700000" algn="tl">
                                      <a:srgbClr val="000000">
                                        <a:alpha val="43137"/>
                                      </a:srgbClr>
                                    </a:outerShdw>
                                  </a:effectLst>
                                  <a:latin typeface="Cambria Math" panose="02040503050406030204" pitchFamily="18" charset="0"/>
                                </a:rPr>
                                <m:t>2</m:t>
                              </m:r>
                            </m:sub>
                          </m:sSub>
                          <m:r>
                            <a:rPr lang="ja-JP" altLang="en-US" sz="1500" i="0">
                              <a:solidFill>
                                <a:srgbClr val="FF0000"/>
                              </a:solidFill>
                              <a:effectLst>
                                <a:outerShdw blurRad="38100" dist="38100" dir="2700000" algn="tl">
                                  <a:srgbClr val="000000">
                                    <a:alpha val="43137"/>
                                  </a:srgbClr>
                                </a:outerShdw>
                              </a:effectLst>
                              <a:latin typeface="Cambria Math" panose="02040503050406030204" pitchFamily="18" charset="0"/>
                            </a:rPr>
                            <m:t>,</m:t>
                          </m:r>
                          <m:sSub>
                            <m:sSubPr>
                              <m:ctrlPr>
                                <a:rPr lang="ja-JP" altLang="en-US" sz="1500"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ja-JP" altLang="en-US" sz="1500" i="1">
                                  <a:solidFill>
                                    <a:srgbClr val="FF0000"/>
                                  </a:solidFill>
                                  <a:effectLst>
                                    <a:outerShdw blurRad="38100" dist="38100" dir="2700000" algn="tl">
                                      <a:srgbClr val="000000">
                                        <a:alpha val="43137"/>
                                      </a:srgbClr>
                                    </a:outerShdw>
                                  </a:effectLst>
                                  <a:latin typeface="Cambria Math" panose="02040503050406030204" pitchFamily="18" charset="0"/>
                                </a:rPr>
                                <m:t>𝑦</m:t>
                              </m:r>
                            </m:e>
                            <m:sub>
                              <m:r>
                                <a:rPr lang="en-US" altLang="ja-JP" sz="1500" b="0" i="1" smtClean="0">
                                  <a:solidFill>
                                    <a:srgbClr val="FF0000"/>
                                  </a:solidFill>
                                  <a:effectLst>
                                    <a:outerShdw blurRad="38100" dist="38100" dir="2700000" algn="tl">
                                      <a:srgbClr val="000000">
                                        <a:alpha val="43137"/>
                                      </a:srgbClr>
                                    </a:outerShdw>
                                  </a:effectLst>
                                  <a:latin typeface="Cambria Math" panose="02040503050406030204" pitchFamily="18" charset="0"/>
                                </a:rPr>
                                <m:t>2</m:t>
                              </m:r>
                            </m:sub>
                          </m:sSub>
                        </m:e>
                      </m:d>
                    </m:oMath>
                  </m:oMathPara>
                </a14:m>
                <a:endParaRPr lang="ja-JP" altLang="en-US" sz="1500" dirty="0">
                  <a:solidFill>
                    <a:srgbClr val="FFC000"/>
                  </a:solidFill>
                  <a:effectLst>
                    <a:outerShdw blurRad="38100" dist="38100" dir="2700000" algn="tl">
                      <a:srgbClr val="000000">
                        <a:alpha val="43137"/>
                      </a:srgbClr>
                    </a:outerShdw>
                  </a:effectLst>
                  <a:latin typeface="CenturyOldst" panose="02050603050705020204" pitchFamily="18" charset="0"/>
                </a:endParaRPr>
              </a:p>
            </p:txBody>
          </p:sp>
        </mc:Choice>
        <mc:Fallback xmlns="">
          <p:sp>
            <p:nvSpPr>
              <p:cNvPr id="21" name="正方形/長方形 20">
                <a:extLst>
                  <a:ext uri="{FF2B5EF4-FFF2-40B4-BE49-F238E27FC236}">
                    <a16:creationId xmlns:a16="http://schemas.microsoft.com/office/drawing/2014/main" id="{2FEE0B61-6830-4E63-B4A0-2A8992E45932}"/>
                  </a:ext>
                </a:extLst>
              </p:cNvPr>
              <p:cNvSpPr>
                <a:spLocks noRot="1" noChangeAspect="1" noMove="1" noResize="1" noEditPoints="1" noAdjustHandles="1" noChangeArrowheads="1" noChangeShapeType="1" noTextEdit="1"/>
              </p:cNvSpPr>
              <p:nvPr/>
            </p:nvSpPr>
            <p:spPr>
              <a:xfrm>
                <a:off x="5641061" y="4744446"/>
                <a:ext cx="846386" cy="323165"/>
              </a:xfrm>
              <a:prstGeom prst="rect">
                <a:avLst/>
              </a:prstGeom>
              <a:blipFill>
                <a:blip r:embed="rId7"/>
                <a:stretch>
                  <a:fillRect b="-15094"/>
                </a:stretch>
              </a:blipFill>
            </p:spPr>
            <p:txBody>
              <a:bodyPr/>
              <a:lstStyle/>
              <a:p>
                <a:r>
                  <a:rPr lang="ja-JP" altLang="en-US">
                    <a:noFill/>
                  </a:rPr>
                  <a:t> </a:t>
                </a:r>
              </a:p>
            </p:txBody>
          </p:sp>
        </mc:Fallback>
      </mc:AlternateContent>
      <p:cxnSp>
        <p:nvCxnSpPr>
          <p:cNvPr id="22" name="直線矢印コネクタ 21">
            <a:extLst>
              <a:ext uri="{FF2B5EF4-FFF2-40B4-BE49-F238E27FC236}">
                <a16:creationId xmlns:a16="http://schemas.microsoft.com/office/drawing/2014/main" id="{346BFE08-D0B7-4476-917B-C5633CD07C7A}"/>
              </a:ext>
            </a:extLst>
          </p:cNvPr>
          <p:cNvCxnSpPr/>
          <p:nvPr/>
        </p:nvCxnSpPr>
        <p:spPr>
          <a:xfrm flipH="1" flipV="1">
            <a:off x="6605638" y="4704930"/>
            <a:ext cx="287953" cy="6461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正方形/長方形 22">
                <a:extLst>
                  <a:ext uri="{FF2B5EF4-FFF2-40B4-BE49-F238E27FC236}">
                    <a16:creationId xmlns:a16="http://schemas.microsoft.com/office/drawing/2014/main" id="{01EF05B2-AADA-42AD-B31C-05850FF8ED77}"/>
                  </a:ext>
                </a:extLst>
              </p:cNvPr>
              <p:cNvSpPr/>
              <p:nvPr/>
            </p:nvSpPr>
            <p:spPr>
              <a:xfrm>
                <a:off x="6816031" y="4862280"/>
                <a:ext cx="1613262"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ja-JP" altLang="en-US" sz="1500" i="1" smtClean="0">
                              <a:solidFill>
                                <a:srgbClr val="FFC000"/>
                              </a:solidFill>
                              <a:latin typeface="Cambria Math" panose="02040503050406030204" pitchFamily="18" charset="0"/>
                            </a:rPr>
                          </m:ctrlPr>
                        </m:dPr>
                        <m:e>
                          <m:sSub>
                            <m:sSubPr>
                              <m:ctrlPr>
                                <a:rPr lang="ja-JP" altLang="en-US" sz="1500" i="1">
                                  <a:solidFill>
                                    <a:srgbClr val="FFC000"/>
                                  </a:solidFill>
                                  <a:latin typeface="Cambria Math" panose="02040503050406030204" pitchFamily="18" charset="0"/>
                                </a:rPr>
                              </m:ctrlPr>
                            </m:sSubPr>
                            <m:e>
                              <m:r>
                                <a:rPr lang="ja-JP" altLang="en-US" sz="1500" i="1">
                                  <a:solidFill>
                                    <a:srgbClr val="FFC000"/>
                                  </a:solidFill>
                                  <a:latin typeface="Cambria Math" panose="02040503050406030204" pitchFamily="18" charset="0"/>
                                </a:rPr>
                                <m:t>𝑥</m:t>
                              </m:r>
                            </m:e>
                            <m:sub>
                              <m:r>
                                <a:rPr lang="en-US" altLang="ja-JP" sz="1500" b="0" i="1" smtClean="0">
                                  <a:solidFill>
                                    <a:srgbClr val="FFC000"/>
                                  </a:solidFill>
                                  <a:latin typeface="Cambria Math" panose="02040503050406030204" pitchFamily="18" charset="0"/>
                                </a:rPr>
                                <m:t>2</m:t>
                              </m:r>
                            </m:sub>
                          </m:sSub>
                          <m:r>
                            <a:rPr lang="ja-JP" altLang="en-US" sz="1500" i="0">
                              <a:solidFill>
                                <a:srgbClr val="FFC000"/>
                              </a:solidFill>
                              <a:latin typeface="Cambria Math" panose="02040503050406030204" pitchFamily="18" charset="0"/>
                            </a:rPr>
                            <m:t>−</m:t>
                          </m:r>
                          <m:acc>
                            <m:accPr>
                              <m:chr m:val="̅"/>
                              <m:ctrlPr>
                                <a:rPr lang="ja-JP" altLang="en-US" sz="1500" i="1">
                                  <a:solidFill>
                                    <a:srgbClr val="FFC000"/>
                                  </a:solidFill>
                                  <a:latin typeface="Cambria Math" panose="02040503050406030204" pitchFamily="18" charset="0"/>
                                </a:rPr>
                              </m:ctrlPr>
                            </m:accPr>
                            <m:e>
                              <m:r>
                                <a:rPr lang="ja-JP" altLang="en-US" sz="1500" i="1">
                                  <a:solidFill>
                                    <a:srgbClr val="FFC000"/>
                                  </a:solidFill>
                                  <a:latin typeface="Cambria Math" panose="02040503050406030204" pitchFamily="18" charset="0"/>
                                </a:rPr>
                                <m:t>𝑥</m:t>
                              </m:r>
                            </m:e>
                          </m:acc>
                          <m:r>
                            <a:rPr lang="ja-JP" altLang="en-US" sz="1500" i="0">
                              <a:solidFill>
                                <a:srgbClr val="FFC000"/>
                              </a:solidFill>
                              <a:latin typeface="Cambria Math" panose="02040503050406030204" pitchFamily="18" charset="0"/>
                            </a:rPr>
                            <m:t>)(</m:t>
                          </m:r>
                          <m:sSub>
                            <m:sSubPr>
                              <m:ctrlPr>
                                <a:rPr lang="ja-JP" altLang="en-US" sz="1500" i="1">
                                  <a:solidFill>
                                    <a:srgbClr val="FFC000"/>
                                  </a:solidFill>
                                  <a:latin typeface="Cambria Math" panose="02040503050406030204" pitchFamily="18" charset="0"/>
                                </a:rPr>
                              </m:ctrlPr>
                            </m:sSubPr>
                            <m:e>
                              <m:r>
                                <a:rPr lang="ja-JP" altLang="en-US" sz="1500" i="1">
                                  <a:solidFill>
                                    <a:srgbClr val="FFC000"/>
                                  </a:solidFill>
                                  <a:latin typeface="Cambria Math" panose="02040503050406030204" pitchFamily="18" charset="0"/>
                                </a:rPr>
                                <m:t>𝑦</m:t>
                              </m:r>
                            </m:e>
                            <m:sub>
                              <m:r>
                                <a:rPr lang="en-US" altLang="ja-JP" sz="1500" b="0" i="1" smtClean="0">
                                  <a:solidFill>
                                    <a:srgbClr val="FFC000"/>
                                  </a:solidFill>
                                  <a:latin typeface="Cambria Math" panose="02040503050406030204" pitchFamily="18" charset="0"/>
                                </a:rPr>
                                <m:t>2</m:t>
                              </m:r>
                            </m:sub>
                          </m:sSub>
                          <m:r>
                            <a:rPr lang="ja-JP" altLang="en-US" sz="1500" i="0">
                              <a:solidFill>
                                <a:srgbClr val="FFC000"/>
                              </a:solidFill>
                              <a:latin typeface="Cambria Math" panose="02040503050406030204" pitchFamily="18" charset="0"/>
                            </a:rPr>
                            <m:t>−</m:t>
                          </m:r>
                          <m:acc>
                            <m:accPr>
                              <m:chr m:val="̅"/>
                              <m:ctrlPr>
                                <a:rPr lang="ja-JP" altLang="en-US" sz="1500" i="1">
                                  <a:solidFill>
                                    <a:srgbClr val="FFC000"/>
                                  </a:solidFill>
                                  <a:latin typeface="Cambria Math" panose="02040503050406030204" pitchFamily="18" charset="0"/>
                                </a:rPr>
                              </m:ctrlPr>
                            </m:accPr>
                            <m:e>
                              <m:r>
                                <a:rPr lang="ja-JP" altLang="en-US" sz="1500" i="1">
                                  <a:solidFill>
                                    <a:srgbClr val="FFC000"/>
                                  </a:solidFill>
                                  <a:latin typeface="Cambria Math" panose="02040503050406030204" pitchFamily="18" charset="0"/>
                                </a:rPr>
                                <m:t>𝑦</m:t>
                              </m:r>
                            </m:e>
                          </m:acc>
                        </m:e>
                      </m:d>
                    </m:oMath>
                  </m:oMathPara>
                </a14:m>
                <a:endParaRPr lang="ja-JP" altLang="en-US" sz="1500" dirty="0">
                  <a:solidFill>
                    <a:srgbClr val="FFC000"/>
                  </a:solidFill>
                </a:endParaRPr>
              </a:p>
            </p:txBody>
          </p:sp>
        </mc:Choice>
        <mc:Fallback xmlns="">
          <p:sp>
            <p:nvSpPr>
              <p:cNvPr id="23" name="正方形/長方形 22">
                <a:extLst>
                  <a:ext uri="{FF2B5EF4-FFF2-40B4-BE49-F238E27FC236}">
                    <a16:creationId xmlns:a16="http://schemas.microsoft.com/office/drawing/2014/main" id="{01EF05B2-AADA-42AD-B31C-05850FF8ED77}"/>
                  </a:ext>
                </a:extLst>
              </p:cNvPr>
              <p:cNvSpPr>
                <a:spLocks noRot="1" noChangeAspect="1" noMove="1" noResize="1" noEditPoints="1" noAdjustHandles="1" noChangeArrowheads="1" noChangeShapeType="1" noTextEdit="1"/>
              </p:cNvSpPr>
              <p:nvPr/>
            </p:nvSpPr>
            <p:spPr>
              <a:xfrm>
                <a:off x="6816031" y="4862280"/>
                <a:ext cx="1613262" cy="323165"/>
              </a:xfrm>
              <a:prstGeom prst="rect">
                <a:avLst/>
              </a:prstGeom>
              <a:blipFill>
                <a:blip r:embed="rId8"/>
                <a:stretch>
                  <a:fillRect r="-5283" b="-11321"/>
                </a:stretch>
              </a:blipFill>
            </p:spPr>
            <p:txBody>
              <a:bodyPr/>
              <a:lstStyle/>
              <a:p>
                <a:r>
                  <a:rPr lang="ja-JP" altLang="en-US">
                    <a:noFill/>
                  </a:rPr>
                  <a:t> </a:t>
                </a:r>
              </a:p>
            </p:txBody>
          </p:sp>
        </mc:Fallback>
      </mc:AlternateContent>
      <p:sp>
        <p:nvSpPr>
          <p:cNvPr id="24" name="テキスト ボックス 23">
            <a:extLst>
              <a:ext uri="{FF2B5EF4-FFF2-40B4-BE49-F238E27FC236}">
                <a16:creationId xmlns:a16="http://schemas.microsoft.com/office/drawing/2014/main" id="{D1D85661-24CD-4A12-AFBD-C8B70700EDD8}"/>
              </a:ext>
            </a:extLst>
          </p:cNvPr>
          <p:cNvSpPr txBox="1"/>
          <p:nvPr/>
        </p:nvSpPr>
        <p:spPr>
          <a:xfrm>
            <a:off x="6819625" y="4656050"/>
            <a:ext cx="1819729" cy="323165"/>
          </a:xfrm>
          <a:prstGeom prst="rect">
            <a:avLst/>
          </a:prstGeom>
          <a:noFill/>
        </p:spPr>
        <p:txBody>
          <a:bodyPr wrap="none" rtlCol="0">
            <a:spAutoFit/>
          </a:bodyPr>
          <a:lstStyle/>
          <a:p>
            <a:r>
              <a:rPr kumimoji="1" lang="ja-JP" altLang="en-US" sz="1500" dirty="0">
                <a:solidFill>
                  <a:srgbClr val="FF0000"/>
                </a:solidFill>
                <a:latin typeface="ＭＳ Ｐゴシック" panose="020B0600070205080204" pitchFamily="50" charset="-128"/>
                <a:ea typeface="ＭＳ Ｐゴシック" panose="020B0600070205080204" pitchFamily="50" charset="-128"/>
              </a:rPr>
              <a:t>観測値</a:t>
            </a:r>
            <a:r>
              <a:rPr kumimoji="1" lang="en-US" altLang="ja-JP" sz="1500" dirty="0">
                <a:solidFill>
                  <a:srgbClr val="FF0000"/>
                </a:solidFill>
                <a:latin typeface="ＭＳ Ｐゴシック" panose="020B0600070205080204" pitchFamily="50" charset="-128"/>
                <a:ea typeface="ＭＳ Ｐゴシック" panose="020B0600070205080204" pitchFamily="50" charset="-128"/>
              </a:rPr>
              <a:t>2</a:t>
            </a:r>
            <a:r>
              <a:rPr kumimoji="1" lang="ja-JP" altLang="en-US" sz="1500" dirty="0">
                <a:solidFill>
                  <a:schemeClr val="bg1"/>
                </a:solidFill>
                <a:latin typeface="ＭＳ Ｐゴシック" panose="020B0600070205080204" pitchFamily="50" charset="-128"/>
                <a:ea typeface="ＭＳ Ｐゴシック" panose="020B0600070205080204" pitchFamily="50" charset="-128"/>
              </a:rPr>
              <a:t>の偏差の積</a:t>
            </a:r>
          </a:p>
        </p:txBody>
      </p:sp>
      <p:sp>
        <p:nvSpPr>
          <p:cNvPr id="32" name="テキスト ボックス 31">
            <a:extLst>
              <a:ext uri="{FF2B5EF4-FFF2-40B4-BE49-F238E27FC236}">
                <a16:creationId xmlns:a16="http://schemas.microsoft.com/office/drawing/2014/main" id="{578D14DC-188A-453F-8465-2A8B22CC8072}"/>
              </a:ext>
            </a:extLst>
          </p:cNvPr>
          <p:cNvSpPr txBox="1"/>
          <p:nvPr/>
        </p:nvSpPr>
        <p:spPr>
          <a:xfrm>
            <a:off x="6095770" y="4637920"/>
            <a:ext cx="312906" cy="246221"/>
          </a:xfrm>
          <a:prstGeom prst="rect">
            <a:avLst/>
          </a:prstGeom>
          <a:noFill/>
        </p:spPr>
        <p:txBody>
          <a:bodyPr wrap="none" rtlCol="0">
            <a:spAutoFit/>
          </a:bodyPr>
          <a:lstStyle/>
          <a:p>
            <a:r>
              <a:rPr kumimoji="1" lang="ja-JP" altLang="en-US" sz="1000" dirty="0">
                <a:solidFill>
                  <a:srgbClr val="FF0000"/>
                </a:solidFill>
                <a:effectLst>
                  <a:outerShdw blurRad="38100" dist="38100" dir="2700000" algn="tl">
                    <a:srgbClr val="000000">
                      <a:alpha val="43137"/>
                    </a:srgbClr>
                  </a:outerShdw>
                </a:effectLst>
              </a:rPr>
              <a:t>●</a:t>
            </a:r>
          </a:p>
        </p:txBody>
      </p:sp>
      <p:sp>
        <p:nvSpPr>
          <p:cNvPr id="33" name="コンテンツ プレースホルダー 2">
            <a:extLst>
              <a:ext uri="{FF2B5EF4-FFF2-40B4-BE49-F238E27FC236}">
                <a16:creationId xmlns:a16="http://schemas.microsoft.com/office/drawing/2014/main" id="{A09D4AA2-3C7E-45C1-8E5A-69E000F372E8}"/>
              </a:ext>
            </a:extLst>
          </p:cNvPr>
          <p:cNvSpPr>
            <a:spLocks noGrp="1"/>
          </p:cNvSpPr>
          <p:nvPr>
            <p:ph idx="1"/>
          </p:nvPr>
        </p:nvSpPr>
        <p:spPr>
          <a:xfrm>
            <a:off x="685800" y="2057400"/>
            <a:ext cx="7486600" cy="488856"/>
          </a:xfrm>
        </p:spPr>
        <p:txBody>
          <a:bodyPr/>
          <a:lstStyle/>
          <a:p>
            <a:r>
              <a:rPr kumimoji="1" lang="en-US" altLang="ja-JP" sz="2500" dirty="0"/>
              <a:t>2</a:t>
            </a:r>
            <a:r>
              <a:rPr kumimoji="1" lang="ja-JP" altLang="en-US" sz="2500" dirty="0"/>
              <a:t>変数の</a:t>
            </a:r>
            <a:r>
              <a:rPr kumimoji="1" lang="ja-JP" altLang="en-US" sz="2500" dirty="0">
                <a:solidFill>
                  <a:srgbClr val="FFFF00"/>
                </a:solidFill>
              </a:rPr>
              <a:t>偏差の積の平均</a:t>
            </a:r>
            <a:r>
              <a:rPr kumimoji="1" lang="ja-JP" altLang="en-US" sz="2500" dirty="0"/>
              <a:t>で相関関係を捉える</a:t>
            </a:r>
          </a:p>
        </p:txBody>
      </p:sp>
      <p:sp>
        <p:nvSpPr>
          <p:cNvPr id="34" name="コンテンツ プレースホルダー 2">
            <a:extLst>
              <a:ext uri="{FF2B5EF4-FFF2-40B4-BE49-F238E27FC236}">
                <a16:creationId xmlns:a16="http://schemas.microsoft.com/office/drawing/2014/main" id="{35900739-B92E-454A-BF36-8BCB72D40D95}"/>
              </a:ext>
            </a:extLst>
          </p:cNvPr>
          <p:cNvSpPr txBox="1">
            <a:spLocks/>
          </p:cNvSpPr>
          <p:nvPr/>
        </p:nvSpPr>
        <p:spPr bwMode="auto">
          <a:xfrm>
            <a:off x="894981" y="4297923"/>
            <a:ext cx="1202730" cy="4888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9"/>
              </a:buBlip>
              <a:defRPr kumimoji="1" sz="32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marL="0" indent="0">
              <a:buNone/>
            </a:pPr>
            <a:r>
              <a:rPr lang="ja-JP" altLang="en-US" sz="2500" kern="0" dirty="0">
                <a:solidFill>
                  <a:srgbClr val="FFFF00"/>
                </a:solidFill>
              </a:rPr>
              <a:t>共分散</a:t>
            </a:r>
          </a:p>
        </p:txBody>
      </p:sp>
      <p:graphicFrame>
        <p:nvGraphicFramePr>
          <p:cNvPr id="35" name="オブジェクト 34">
            <a:extLst>
              <a:ext uri="{FF2B5EF4-FFF2-40B4-BE49-F238E27FC236}">
                <a16:creationId xmlns:a16="http://schemas.microsoft.com/office/drawing/2014/main" id="{5671EDAB-74A5-4DA4-AD83-4200D5EAEF45}"/>
              </a:ext>
            </a:extLst>
          </p:cNvPr>
          <p:cNvGraphicFramePr>
            <a:graphicFrameLocks noChangeAspect="1"/>
          </p:cNvGraphicFramePr>
          <p:nvPr>
            <p:extLst>
              <p:ext uri="{D42A27DB-BD31-4B8C-83A1-F6EECF244321}">
                <p14:modId xmlns:p14="http://schemas.microsoft.com/office/powerpoint/2010/main" val="2289167454"/>
              </p:ext>
            </p:extLst>
          </p:nvPr>
        </p:nvGraphicFramePr>
        <p:xfrm>
          <a:off x="2013780" y="4182783"/>
          <a:ext cx="2879725" cy="719137"/>
        </p:xfrm>
        <a:graphic>
          <a:graphicData uri="http://schemas.openxmlformats.org/presentationml/2006/ole">
            <mc:AlternateContent xmlns:mc="http://schemas.openxmlformats.org/markup-compatibility/2006">
              <mc:Choice xmlns:v="urn:schemas-microsoft-com:vml" Requires="v">
                <p:oleObj spid="_x0000_s8245" name="Equation" r:id="rId10" imgW="1574640" imgH="393480" progId="Equation.DSMT4">
                  <p:embed/>
                </p:oleObj>
              </mc:Choice>
              <mc:Fallback>
                <p:oleObj name="Equation" r:id="rId10" imgW="1574640" imgH="393480" progId="Equation.DSMT4">
                  <p:embed/>
                  <p:pic>
                    <p:nvPicPr>
                      <p:cNvPr id="0" name=""/>
                      <p:cNvPicPr/>
                      <p:nvPr/>
                    </p:nvPicPr>
                    <p:blipFill>
                      <a:blip r:embed="rId11"/>
                      <a:stretch>
                        <a:fillRect/>
                      </a:stretch>
                    </p:blipFill>
                    <p:spPr>
                      <a:xfrm>
                        <a:off x="2013780" y="4182783"/>
                        <a:ext cx="2879725" cy="719137"/>
                      </a:xfrm>
                      <a:prstGeom prst="rect">
                        <a:avLst/>
                      </a:prstGeom>
                    </p:spPr>
                  </p:pic>
                </p:oleObj>
              </mc:Fallback>
            </mc:AlternateContent>
          </a:graphicData>
        </a:graphic>
      </p:graphicFrame>
      <p:sp>
        <p:nvSpPr>
          <p:cNvPr id="36" name="正方形/長方形 35">
            <a:extLst>
              <a:ext uri="{FF2B5EF4-FFF2-40B4-BE49-F238E27FC236}">
                <a16:creationId xmlns:a16="http://schemas.microsoft.com/office/drawing/2014/main" id="{ACBC52FC-5F9A-4D96-A317-22C367CC038C}"/>
              </a:ext>
            </a:extLst>
          </p:cNvPr>
          <p:cNvSpPr/>
          <p:nvPr/>
        </p:nvSpPr>
        <p:spPr>
          <a:xfrm>
            <a:off x="693566" y="2770008"/>
            <a:ext cx="4443986" cy="615553"/>
          </a:xfrm>
          <a:prstGeom prst="rect">
            <a:avLst/>
          </a:prstGeom>
        </p:spPr>
        <p:txBody>
          <a:bodyPr wrap="square">
            <a:spAutoFit/>
          </a:bodyPr>
          <a:lstStyle/>
          <a:p>
            <a:pPr algn="just"/>
            <a:r>
              <a:rPr kumimoji="1" lang="ja-JP" altLang="en-US" sz="1700" dirty="0">
                <a:solidFill>
                  <a:schemeClr val="bg1"/>
                </a:solidFill>
              </a:rPr>
              <a:t>偏差の積の総和は，正の相関があるときには正となる（負の相関があるときには負となる）</a:t>
            </a:r>
            <a:endParaRPr lang="ja-JP" altLang="en-US" sz="1700" dirty="0">
              <a:solidFill>
                <a:schemeClr val="bg1"/>
              </a:solidFill>
            </a:endParaRPr>
          </a:p>
        </p:txBody>
      </p:sp>
      <p:cxnSp>
        <p:nvCxnSpPr>
          <p:cNvPr id="38" name="コネクタ: 曲線 37">
            <a:extLst>
              <a:ext uri="{FF2B5EF4-FFF2-40B4-BE49-F238E27FC236}">
                <a16:creationId xmlns:a16="http://schemas.microsoft.com/office/drawing/2014/main" id="{9F0DB724-5631-4085-9B9B-73F8C74363C4}"/>
              </a:ext>
            </a:extLst>
          </p:cNvPr>
          <p:cNvCxnSpPr>
            <a:cxnSpLocks/>
            <a:endCxn id="12" idx="1"/>
          </p:cNvCxnSpPr>
          <p:nvPr/>
        </p:nvCxnSpPr>
        <p:spPr>
          <a:xfrm>
            <a:off x="5093292" y="3553429"/>
            <a:ext cx="1541106" cy="630215"/>
          </a:xfrm>
          <a:prstGeom prst="curved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コネクタ: 曲線 40">
            <a:extLst>
              <a:ext uri="{FF2B5EF4-FFF2-40B4-BE49-F238E27FC236}">
                <a16:creationId xmlns:a16="http://schemas.microsoft.com/office/drawing/2014/main" id="{182CC585-42CD-4A3F-82A6-DD57CDDD6111}"/>
              </a:ext>
            </a:extLst>
          </p:cNvPr>
          <p:cNvCxnSpPr>
            <a:cxnSpLocks/>
            <a:endCxn id="19" idx="1"/>
          </p:cNvCxnSpPr>
          <p:nvPr/>
        </p:nvCxnSpPr>
        <p:spPr>
          <a:xfrm>
            <a:off x="5076558" y="3651302"/>
            <a:ext cx="1190628" cy="943432"/>
          </a:xfrm>
          <a:prstGeom prst="curved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3" name="オブジェクト 42">
            <a:extLst>
              <a:ext uri="{FF2B5EF4-FFF2-40B4-BE49-F238E27FC236}">
                <a16:creationId xmlns:a16="http://schemas.microsoft.com/office/drawing/2014/main" id="{38A6E60D-8F21-42D4-819E-045108876063}"/>
              </a:ext>
            </a:extLst>
          </p:cNvPr>
          <p:cNvGraphicFramePr>
            <a:graphicFrameLocks noChangeAspect="1"/>
          </p:cNvGraphicFramePr>
          <p:nvPr>
            <p:extLst>
              <p:ext uri="{D42A27DB-BD31-4B8C-83A1-F6EECF244321}">
                <p14:modId xmlns:p14="http://schemas.microsoft.com/office/powerpoint/2010/main" val="38702642"/>
              </p:ext>
            </p:extLst>
          </p:nvPr>
        </p:nvGraphicFramePr>
        <p:xfrm>
          <a:off x="3246160" y="3370456"/>
          <a:ext cx="1760537" cy="395288"/>
        </p:xfrm>
        <a:graphic>
          <a:graphicData uri="http://schemas.openxmlformats.org/presentationml/2006/ole">
            <mc:AlternateContent xmlns:mc="http://schemas.openxmlformats.org/markup-compatibility/2006">
              <mc:Choice xmlns:v="urn:schemas-microsoft-com:vml" Requires="v">
                <p:oleObj spid="_x0000_s8246" name="Equation" r:id="rId12" imgW="1130040" imgH="253800" progId="Equation.DSMT4">
                  <p:embed/>
                </p:oleObj>
              </mc:Choice>
              <mc:Fallback>
                <p:oleObj name="Equation" r:id="rId12" imgW="1130040" imgH="253800" progId="Equation.DSMT4">
                  <p:embed/>
                  <p:pic>
                    <p:nvPicPr>
                      <p:cNvPr id="35" name="オブジェクト 34">
                        <a:extLst>
                          <a:ext uri="{FF2B5EF4-FFF2-40B4-BE49-F238E27FC236}">
                            <a16:creationId xmlns:a16="http://schemas.microsoft.com/office/drawing/2014/main" id="{5671EDAB-74A5-4DA4-AD83-4200D5EAEF45}"/>
                          </a:ext>
                        </a:extLst>
                      </p:cNvPr>
                      <p:cNvPicPr/>
                      <p:nvPr/>
                    </p:nvPicPr>
                    <p:blipFill>
                      <a:blip r:embed="rId13"/>
                      <a:stretch>
                        <a:fillRect/>
                      </a:stretch>
                    </p:blipFill>
                    <p:spPr>
                      <a:xfrm>
                        <a:off x="3246160" y="3370456"/>
                        <a:ext cx="1760537" cy="395288"/>
                      </a:xfrm>
                      <a:prstGeom prst="rect">
                        <a:avLst/>
                      </a:prstGeom>
                    </p:spPr>
                  </p:pic>
                </p:oleObj>
              </mc:Fallback>
            </mc:AlternateContent>
          </a:graphicData>
        </a:graphic>
      </p:graphicFrame>
      <p:sp>
        <p:nvSpPr>
          <p:cNvPr id="44" name="矢印: 下 43">
            <a:extLst>
              <a:ext uri="{FF2B5EF4-FFF2-40B4-BE49-F238E27FC236}">
                <a16:creationId xmlns:a16="http://schemas.microsoft.com/office/drawing/2014/main" id="{FC076082-D734-4D29-9B0E-700B853A7A3F}"/>
              </a:ext>
            </a:extLst>
          </p:cNvPr>
          <p:cNvSpPr/>
          <p:nvPr/>
        </p:nvSpPr>
        <p:spPr>
          <a:xfrm>
            <a:off x="4097563" y="3805770"/>
            <a:ext cx="288032" cy="463530"/>
          </a:xfrm>
          <a:prstGeom prst="down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EDA62F68-E573-4FEF-933C-108C5F2140DF}"/>
              </a:ext>
            </a:extLst>
          </p:cNvPr>
          <p:cNvSpPr/>
          <p:nvPr/>
        </p:nvSpPr>
        <p:spPr>
          <a:xfrm>
            <a:off x="684486" y="3875144"/>
            <a:ext cx="3472507" cy="323165"/>
          </a:xfrm>
          <a:prstGeom prst="rect">
            <a:avLst/>
          </a:prstGeom>
        </p:spPr>
        <p:txBody>
          <a:bodyPr wrap="square">
            <a:spAutoFit/>
          </a:bodyPr>
          <a:lstStyle/>
          <a:p>
            <a:pPr algn="just"/>
            <a:r>
              <a:rPr kumimoji="1" lang="ja-JP" altLang="en-US" sz="1500" dirty="0">
                <a:solidFill>
                  <a:schemeClr val="bg1"/>
                </a:solidFill>
              </a:rPr>
              <a:t>標本サイズに左右されないように</a:t>
            </a:r>
            <a:r>
              <a:rPr kumimoji="1" lang="en-US" altLang="ja-JP" sz="1500" i="1" dirty="0">
                <a:solidFill>
                  <a:schemeClr val="bg1"/>
                </a:solidFill>
              </a:rPr>
              <a:t>n</a:t>
            </a:r>
            <a:r>
              <a:rPr kumimoji="1" lang="ja-JP" altLang="en-US" sz="1500" dirty="0">
                <a:solidFill>
                  <a:schemeClr val="bg1"/>
                </a:solidFill>
              </a:rPr>
              <a:t>で割る</a:t>
            </a:r>
            <a:endParaRPr kumimoji="1" lang="en-US" altLang="ja-JP" sz="1500" dirty="0">
              <a:solidFill>
                <a:schemeClr val="bg1"/>
              </a:solidFill>
            </a:endParaRPr>
          </a:p>
        </p:txBody>
      </p:sp>
      <p:sp>
        <p:nvSpPr>
          <p:cNvPr id="46" name="テキスト ボックス 45">
            <a:extLst>
              <a:ext uri="{FF2B5EF4-FFF2-40B4-BE49-F238E27FC236}">
                <a16:creationId xmlns:a16="http://schemas.microsoft.com/office/drawing/2014/main" id="{D8C82706-8315-4B93-81CB-A66C491B8DDC}"/>
              </a:ext>
            </a:extLst>
          </p:cNvPr>
          <p:cNvSpPr txBox="1"/>
          <p:nvPr/>
        </p:nvSpPr>
        <p:spPr>
          <a:xfrm>
            <a:off x="479602" y="5724217"/>
            <a:ext cx="3012278" cy="369332"/>
          </a:xfrm>
          <a:prstGeom prst="rect">
            <a:avLst/>
          </a:prstGeom>
          <a:solidFill>
            <a:srgbClr val="00B050"/>
          </a:solidFill>
        </p:spPr>
        <p:txBody>
          <a:bodyPr wrap="square" rtlCol="0">
            <a:spAutoFit/>
          </a:bodyPr>
          <a:lstStyle/>
          <a:p>
            <a:pPr algn="just"/>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Excel</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関数＝</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COVARIANCE.P</a:t>
            </a:r>
            <a:endPar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47" name="コンテンツ プレースホルダー 2">
            <a:extLst>
              <a:ext uri="{FF2B5EF4-FFF2-40B4-BE49-F238E27FC236}">
                <a16:creationId xmlns:a16="http://schemas.microsoft.com/office/drawing/2014/main" id="{7C7BCE47-FF01-494C-8091-918955150BF7}"/>
              </a:ext>
            </a:extLst>
          </p:cNvPr>
          <p:cNvSpPr txBox="1">
            <a:spLocks/>
          </p:cNvSpPr>
          <p:nvPr/>
        </p:nvSpPr>
        <p:spPr bwMode="auto">
          <a:xfrm>
            <a:off x="711511" y="4925885"/>
            <a:ext cx="4605338" cy="8212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9"/>
              </a:buBlip>
              <a:defRPr kumimoji="1" sz="32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marL="540000" indent="-792000" algn="just">
              <a:spcAft>
                <a:spcPts val="600"/>
              </a:spcAft>
              <a:buNone/>
            </a:pPr>
            <a:r>
              <a:rPr lang="ja-JP" altLang="en-US" sz="2000" kern="0" dirty="0">
                <a:solidFill>
                  <a:srgbClr val="FF0000"/>
                </a:solidFill>
              </a:rPr>
              <a:t>欠点</a:t>
            </a:r>
            <a:r>
              <a:rPr lang="ja-JP" altLang="en-US" sz="2000" kern="0" dirty="0"/>
              <a:t>：バラツキによって値が大きく変わってしまう（異なる単位も混在）</a:t>
            </a:r>
          </a:p>
        </p:txBody>
      </p:sp>
    </p:spTree>
    <p:extLst>
      <p:ext uri="{BB962C8B-B14F-4D97-AF65-F5344CB8AC3E}">
        <p14:creationId xmlns:p14="http://schemas.microsoft.com/office/powerpoint/2010/main" val="332829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500"/>
                                        <p:tgtEl>
                                          <p:spTgt spid="3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par>
                                <p:cTn id="37" presetID="10"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par>
                                <p:cTn id="40" presetID="10" presetClass="entr" presetSubtype="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500"/>
                                        <p:tgtEl>
                                          <p:spTgt spid="4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500"/>
                                        <p:tgtEl>
                                          <p:spTgt spid="44"/>
                                        </p:tgtEl>
                                      </p:cBhvr>
                                    </p:animEffect>
                                  </p:childTnLst>
                                </p:cTn>
                              </p:par>
                              <p:par>
                                <p:cTn id="51" presetID="10" presetClass="entr" presetSubtype="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7" grpId="0"/>
      <p:bldP spid="19" grpId="0" animBg="1"/>
      <p:bldP spid="23" grpId="0"/>
      <p:bldP spid="24" grpId="0"/>
      <p:bldP spid="33" grpId="0" build="p"/>
      <p:bldP spid="34" grpId="0"/>
      <p:bldP spid="36" grpId="0"/>
      <p:bldP spid="44" grpId="0" animBg="1"/>
      <p:bldP spid="45" grpId="0"/>
      <p:bldP spid="46" grpId="0" animBg="1"/>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BD1284-0B1B-4092-9C2C-8A30BB777370}"/>
              </a:ext>
            </a:extLst>
          </p:cNvPr>
          <p:cNvSpPr>
            <a:spLocks noGrp="1"/>
          </p:cNvSpPr>
          <p:nvPr>
            <p:ph type="title"/>
          </p:nvPr>
        </p:nvSpPr>
        <p:spPr/>
        <p:txBody>
          <a:bodyPr/>
          <a:lstStyle/>
          <a:p>
            <a:r>
              <a:rPr kumimoji="1" lang="ja-JP" altLang="en-US" dirty="0"/>
              <a:t>相関係数</a:t>
            </a:r>
          </a:p>
        </p:txBody>
      </p:sp>
      <p:sp>
        <p:nvSpPr>
          <p:cNvPr id="3" name="コンテンツ プレースホルダー 2">
            <a:extLst>
              <a:ext uri="{FF2B5EF4-FFF2-40B4-BE49-F238E27FC236}">
                <a16:creationId xmlns:a16="http://schemas.microsoft.com/office/drawing/2014/main" id="{35C6B517-4F30-4EEF-B2FD-8A61FB25CA4C}"/>
              </a:ext>
            </a:extLst>
          </p:cNvPr>
          <p:cNvSpPr>
            <a:spLocks noGrp="1"/>
          </p:cNvSpPr>
          <p:nvPr>
            <p:ph idx="1"/>
          </p:nvPr>
        </p:nvSpPr>
        <p:spPr>
          <a:xfrm>
            <a:off x="685800" y="2057400"/>
            <a:ext cx="7772400" cy="579512"/>
          </a:xfrm>
        </p:spPr>
        <p:txBody>
          <a:bodyPr/>
          <a:lstStyle/>
          <a:p>
            <a:r>
              <a:rPr kumimoji="1" lang="ja-JP" altLang="en-US" sz="2500" dirty="0"/>
              <a:t>どちらの偏差も標準偏差</a:t>
            </a:r>
            <a:r>
              <a:rPr kumimoji="1" lang="en-US" altLang="ja-JP" sz="2500" i="1" dirty="0">
                <a:latin typeface="Times New Roman" panose="02020603050405020304" pitchFamily="18" charset="0"/>
                <a:cs typeface="Times New Roman" panose="02020603050405020304" pitchFamily="18" charset="0"/>
              </a:rPr>
              <a:t>s</a:t>
            </a:r>
            <a:r>
              <a:rPr kumimoji="1" lang="ja-JP" altLang="en-US" sz="2500" dirty="0"/>
              <a:t>で割ってバラツキをそろえる</a:t>
            </a:r>
            <a:endParaRPr kumimoji="1" lang="ja-JP" altLang="en-US" sz="2000" dirty="0"/>
          </a:p>
        </p:txBody>
      </p:sp>
      <p:graphicFrame>
        <p:nvGraphicFramePr>
          <p:cNvPr id="4" name="オブジェクト 3">
            <a:extLst>
              <a:ext uri="{FF2B5EF4-FFF2-40B4-BE49-F238E27FC236}">
                <a16:creationId xmlns:a16="http://schemas.microsoft.com/office/drawing/2014/main" id="{464BBCF2-EED4-40E5-9D7E-BF9119B51141}"/>
              </a:ext>
            </a:extLst>
          </p:cNvPr>
          <p:cNvGraphicFramePr>
            <a:graphicFrameLocks noChangeAspect="1"/>
          </p:cNvGraphicFramePr>
          <p:nvPr>
            <p:extLst>
              <p:ext uri="{D42A27DB-BD31-4B8C-83A1-F6EECF244321}">
                <p14:modId xmlns:p14="http://schemas.microsoft.com/office/powerpoint/2010/main" val="4264529721"/>
              </p:ext>
            </p:extLst>
          </p:nvPr>
        </p:nvGraphicFramePr>
        <p:xfrm>
          <a:off x="2267744" y="2654300"/>
          <a:ext cx="5885656" cy="908217"/>
        </p:xfrm>
        <a:graphic>
          <a:graphicData uri="http://schemas.openxmlformats.org/presentationml/2006/ole">
            <mc:AlternateContent xmlns:mc="http://schemas.openxmlformats.org/markup-compatibility/2006">
              <mc:Choice xmlns:v="urn:schemas-microsoft-com:vml" Requires="v">
                <p:oleObj spid="_x0000_s9239" name="Equation" r:id="rId3" imgW="3454200" imgH="533160" progId="Equation.DSMT4">
                  <p:embed/>
                </p:oleObj>
              </mc:Choice>
              <mc:Fallback>
                <p:oleObj name="Equation" r:id="rId3" imgW="3454200" imgH="533160" progId="Equation.DSMT4">
                  <p:embed/>
                  <p:pic>
                    <p:nvPicPr>
                      <p:cNvPr id="35" name="オブジェクト 34">
                        <a:extLst>
                          <a:ext uri="{FF2B5EF4-FFF2-40B4-BE49-F238E27FC236}">
                            <a16:creationId xmlns:a16="http://schemas.microsoft.com/office/drawing/2014/main" id="{5671EDAB-74A5-4DA4-AD83-4200D5EAEF45}"/>
                          </a:ext>
                        </a:extLst>
                      </p:cNvPr>
                      <p:cNvPicPr/>
                      <p:nvPr/>
                    </p:nvPicPr>
                    <p:blipFill>
                      <a:blip r:embed="rId4"/>
                      <a:stretch>
                        <a:fillRect/>
                      </a:stretch>
                    </p:blipFill>
                    <p:spPr>
                      <a:xfrm>
                        <a:off x="2267744" y="2654300"/>
                        <a:ext cx="5885656" cy="908217"/>
                      </a:xfrm>
                      <a:prstGeom prst="rect">
                        <a:avLst/>
                      </a:prstGeom>
                    </p:spPr>
                  </p:pic>
                </p:oleObj>
              </mc:Fallback>
            </mc:AlternateContent>
          </a:graphicData>
        </a:graphic>
      </p:graphicFrame>
      <p:sp>
        <p:nvSpPr>
          <p:cNvPr id="5" name="コンテンツ プレースホルダー 2">
            <a:extLst>
              <a:ext uri="{FF2B5EF4-FFF2-40B4-BE49-F238E27FC236}">
                <a16:creationId xmlns:a16="http://schemas.microsoft.com/office/drawing/2014/main" id="{9798F434-DF8A-4699-BA73-AB410BD6CFEA}"/>
              </a:ext>
            </a:extLst>
          </p:cNvPr>
          <p:cNvSpPr txBox="1">
            <a:spLocks/>
          </p:cNvSpPr>
          <p:nvPr/>
        </p:nvSpPr>
        <p:spPr bwMode="auto">
          <a:xfrm>
            <a:off x="839402" y="2798316"/>
            <a:ext cx="1500349" cy="4888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5"/>
              </a:buBlip>
              <a:defRPr kumimoji="1" sz="32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marL="0" indent="0">
              <a:buNone/>
            </a:pPr>
            <a:r>
              <a:rPr lang="ja-JP" altLang="en-US" sz="2500" kern="0" dirty="0">
                <a:solidFill>
                  <a:srgbClr val="FFFF00"/>
                </a:solidFill>
              </a:rPr>
              <a:t>相関係数</a:t>
            </a:r>
          </a:p>
        </p:txBody>
      </p:sp>
      <p:sp>
        <p:nvSpPr>
          <p:cNvPr id="6" name="テキスト ボックス 5">
            <a:extLst>
              <a:ext uri="{FF2B5EF4-FFF2-40B4-BE49-F238E27FC236}">
                <a16:creationId xmlns:a16="http://schemas.microsoft.com/office/drawing/2014/main" id="{AE87766B-A05A-4F09-B301-CCE1A47E1F57}"/>
              </a:ext>
            </a:extLst>
          </p:cNvPr>
          <p:cNvSpPr txBox="1"/>
          <p:nvPr/>
        </p:nvSpPr>
        <p:spPr>
          <a:xfrm>
            <a:off x="611560" y="5733256"/>
            <a:ext cx="2292198" cy="369332"/>
          </a:xfrm>
          <a:prstGeom prst="rect">
            <a:avLst/>
          </a:prstGeom>
          <a:solidFill>
            <a:srgbClr val="00B050"/>
          </a:solidFill>
        </p:spPr>
        <p:txBody>
          <a:bodyPr wrap="square" rtlCol="0">
            <a:spAutoFit/>
          </a:bodyPr>
          <a:lstStyle/>
          <a:p>
            <a:pPr algn="just"/>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Excel</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関数＝</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CORREL</a:t>
            </a:r>
            <a:endPar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7" name="四角形: 角を丸くする 6">
            <a:extLst>
              <a:ext uri="{FF2B5EF4-FFF2-40B4-BE49-F238E27FC236}">
                <a16:creationId xmlns:a16="http://schemas.microsoft.com/office/drawing/2014/main" id="{B3B51D9C-6D75-46F2-B825-54A2F50E941B}"/>
              </a:ext>
            </a:extLst>
          </p:cNvPr>
          <p:cNvSpPr/>
          <p:nvPr/>
        </p:nvSpPr>
        <p:spPr>
          <a:xfrm>
            <a:off x="3563888" y="3158025"/>
            <a:ext cx="288032" cy="293331"/>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6F2B32A9-70BC-4E7D-8F5F-1A3876C646E4}"/>
              </a:ext>
            </a:extLst>
          </p:cNvPr>
          <p:cNvSpPr/>
          <p:nvPr/>
        </p:nvSpPr>
        <p:spPr>
          <a:xfrm>
            <a:off x="4427984" y="3158025"/>
            <a:ext cx="360040" cy="293331"/>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コンテンツ プレースホルダー 2">
            <a:extLst>
              <a:ext uri="{FF2B5EF4-FFF2-40B4-BE49-F238E27FC236}">
                <a16:creationId xmlns:a16="http://schemas.microsoft.com/office/drawing/2014/main" id="{19BFD43F-2317-4D56-9D9F-F61ACE4C35F2}"/>
              </a:ext>
            </a:extLst>
          </p:cNvPr>
          <p:cNvSpPr txBox="1">
            <a:spLocks/>
          </p:cNvSpPr>
          <p:nvPr/>
        </p:nvSpPr>
        <p:spPr bwMode="auto">
          <a:xfrm>
            <a:off x="842908" y="3759375"/>
            <a:ext cx="5397336" cy="203055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5"/>
              </a:buBlip>
              <a:defRPr kumimoji="1" sz="32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marL="0" indent="0">
              <a:buNone/>
            </a:pPr>
            <a:r>
              <a:rPr lang="ja-JP" altLang="en-US" sz="2000" kern="0" dirty="0"/>
              <a:t>相関係数の性質：</a:t>
            </a:r>
            <a:endParaRPr lang="en-US" altLang="ja-JP" sz="2000" kern="0" dirty="0"/>
          </a:p>
          <a:p>
            <a:pPr marL="252000" indent="-457200">
              <a:buNone/>
            </a:pPr>
            <a:r>
              <a:rPr lang="ja-JP" altLang="en-US" sz="2000" kern="0" dirty="0"/>
              <a:t>①</a:t>
            </a:r>
            <a:r>
              <a:rPr lang="en-US" altLang="ja-JP" sz="2000" kern="0" dirty="0">
                <a:solidFill>
                  <a:srgbClr val="FFFF00"/>
                </a:solidFill>
              </a:rPr>
              <a:t>-1</a:t>
            </a:r>
            <a:r>
              <a:rPr lang="ja-JP" altLang="en-US" sz="2000" kern="0" dirty="0">
                <a:solidFill>
                  <a:srgbClr val="FFFF00"/>
                </a:solidFill>
              </a:rPr>
              <a:t>から</a:t>
            </a:r>
            <a:r>
              <a:rPr lang="en-US" altLang="ja-JP" sz="2000" kern="0" dirty="0">
                <a:solidFill>
                  <a:srgbClr val="FFFF00"/>
                </a:solidFill>
              </a:rPr>
              <a:t>1</a:t>
            </a:r>
            <a:r>
              <a:rPr lang="ja-JP" altLang="en-US" sz="2000" kern="0" dirty="0" err="1">
                <a:solidFill>
                  <a:srgbClr val="FFFF00"/>
                </a:solidFill>
              </a:rPr>
              <a:t>までの</a:t>
            </a:r>
            <a:r>
              <a:rPr lang="ja-JP" altLang="en-US" sz="2000" kern="0" dirty="0">
                <a:solidFill>
                  <a:srgbClr val="FFFF00"/>
                </a:solidFill>
              </a:rPr>
              <a:t>値</a:t>
            </a:r>
            <a:r>
              <a:rPr lang="ja-JP" altLang="en-US" sz="2000" kern="0" dirty="0"/>
              <a:t>を取る（</a:t>
            </a:r>
            <a:r>
              <a:rPr lang="en-US" altLang="ja-JP" sz="2000" kern="0" dirty="0"/>
              <a:t>0</a:t>
            </a:r>
            <a:r>
              <a:rPr lang="ja-JP" altLang="en-US" sz="2000" kern="0" dirty="0"/>
              <a:t>は無相関）が，いくつ以上が強い相関という基準はない</a:t>
            </a:r>
            <a:endParaRPr lang="en-US" altLang="ja-JP" sz="2000" kern="0" dirty="0"/>
          </a:p>
          <a:p>
            <a:pPr marL="252000" indent="-457200">
              <a:buNone/>
            </a:pPr>
            <a:r>
              <a:rPr lang="ja-JP" altLang="en-US" sz="2000" kern="0" dirty="0"/>
              <a:t>②あくまで</a:t>
            </a:r>
            <a:r>
              <a:rPr lang="en-US" altLang="ja-JP" sz="2000" kern="0" dirty="0"/>
              <a:t>2</a:t>
            </a:r>
            <a:r>
              <a:rPr lang="ja-JP" altLang="en-US" sz="2000" kern="0" dirty="0"/>
              <a:t>変数の</a:t>
            </a:r>
            <a:r>
              <a:rPr lang="ja-JP" altLang="en-US" sz="2000" kern="0" dirty="0">
                <a:solidFill>
                  <a:srgbClr val="FFFF00"/>
                </a:solidFill>
              </a:rPr>
              <a:t>直線的な関係</a:t>
            </a:r>
            <a:r>
              <a:rPr lang="ja-JP" altLang="en-US" sz="2000" kern="0" dirty="0"/>
              <a:t>を捉えるだけ</a:t>
            </a:r>
            <a:endParaRPr lang="en-US" altLang="ja-JP" sz="2000" kern="0" dirty="0"/>
          </a:p>
          <a:p>
            <a:pPr marL="252000" indent="-457200">
              <a:buNone/>
            </a:pPr>
            <a:r>
              <a:rPr lang="ja-JP" altLang="en-US" sz="2000" kern="0" dirty="0"/>
              <a:t>　（右図のような関係があっても捉えられない→）</a:t>
            </a:r>
          </a:p>
        </p:txBody>
      </p:sp>
      <p:cxnSp>
        <p:nvCxnSpPr>
          <p:cNvPr id="17" name="直線矢印コネクタ 16">
            <a:extLst>
              <a:ext uri="{FF2B5EF4-FFF2-40B4-BE49-F238E27FC236}">
                <a16:creationId xmlns:a16="http://schemas.microsoft.com/office/drawing/2014/main" id="{6727FE61-35B8-4EBC-8C5A-650C08C23C9D}"/>
              </a:ext>
            </a:extLst>
          </p:cNvPr>
          <p:cNvCxnSpPr>
            <a:cxnSpLocks/>
          </p:cNvCxnSpPr>
          <p:nvPr/>
        </p:nvCxnSpPr>
        <p:spPr>
          <a:xfrm flipV="1">
            <a:off x="6804248" y="4221088"/>
            <a:ext cx="0" cy="151217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58453689-0CAE-4620-ABDF-F43155026676}"/>
              </a:ext>
            </a:extLst>
          </p:cNvPr>
          <p:cNvCxnSpPr>
            <a:cxnSpLocks/>
          </p:cNvCxnSpPr>
          <p:nvPr/>
        </p:nvCxnSpPr>
        <p:spPr>
          <a:xfrm>
            <a:off x="6804248" y="5733256"/>
            <a:ext cx="1440160" cy="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3E4011EC-26B1-4435-A82F-3D9C278D5891}"/>
              </a:ext>
            </a:extLst>
          </p:cNvPr>
          <p:cNvSpPr txBox="1"/>
          <p:nvPr/>
        </p:nvSpPr>
        <p:spPr>
          <a:xfrm>
            <a:off x="6659817" y="3820977"/>
            <a:ext cx="288862" cy="400110"/>
          </a:xfrm>
          <a:prstGeom prst="rect">
            <a:avLst/>
          </a:prstGeom>
          <a:noFill/>
        </p:spPr>
        <p:txBody>
          <a:bodyPr wrap="none" rtlCol="0">
            <a:spAutoFit/>
          </a:bodyPr>
          <a:lstStyle/>
          <a:p>
            <a:r>
              <a:rPr kumimoji="1" lang="en-US" altLang="ja-JP" sz="2000" i="1" dirty="0">
                <a:solidFill>
                  <a:schemeClr val="bg1"/>
                </a:solidFill>
                <a:latin typeface="CenturyOldst" panose="02050603050705020204" pitchFamily="18" charset="0"/>
              </a:rPr>
              <a:t>y</a:t>
            </a:r>
            <a:endParaRPr kumimoji="1" lang="ja-JP" altLang="en-US" sz="2000" i="1" dirty="0">
              <a:solidFill>
                <a:schemeClr val="bg1"/>
              </a:solidFill>
              <a:latin typeface="CenturyOldst" panose="02050603050705020204" pitchFamily="18" charset="0"/>
            </a:endParaRPr>
          </a:p>
        </p:txBody>
      </p:sp>
      <p:sp>
        <p:nvSpPr>
          <p:cNvPr id="20" name="テキスト ボックス 19">
            <a:extLst>
              <a:ext uri="{FF2B5EF4-FFF2-40B4-BE49-F238E27FC236}">
                <a16:creationId xmlns:a16="http://schemas.microsoft.com/office/drawing/2014/main" id="{F0980468-379C-4D35-9AA6-A7F4D7134F9B}"/>
              </a:ext>
            </a:extLst>
          </p:cNvPr>
          <p:cNvSpPr txBox="1"/>
          <p:nvPr/>
        </p:nvSpPr>
        <p:spPr>
          <a:xfrm>
            <a:off x="8179096" y="5517812"/>
            <a:ext cx="298480" cy="400110"/>
          </a:xfrm>
          <a:prstGeom prst="rect">
            <a:avLst/>
          </a:prstGeom>
          <a:noFill/>
        </p:spPr>
        <p:txBody>
          <a:bodyPr wrap="none" rtlCol="0">
            <a:spAutoFit/>
          </a:bodyPr>
          <a:lstStyle/>
          <a:p>
            <a:r>
              <a:rPr kumimoji="1" lang="en-US" altLang="ja-JP" sz="2000" i="1" dirty="0">
                <a:solidFill>
                  <a:schemeClr val="bg1"/>
                </a:solidFill>
                <a:latin typeface="CenturyOldst" panose="02050603050705020204" pitchFamily="18" charset="0"/>
              </a:rPr>
              <a:t>x</a:t>
            </a:r>
            <a:endParaRPr kumimoji="1" lang="ja-JP" altLang="en-US" sz="2000" i="1" dirty="0">
              <a:solidFill>
                <a:schemeClr val="bg1"/>
              </a:solidFill>
              <a:latin typeface="CenturyOldst" panose="02050603050705020204" pitchFamily="18" charset="0"/>
            </a:endParaRPr>
          </a:p>
        </p:txBody>
      </p:sp>
      <p:sp>
        <p:nvSpPr>
          <p:cNvPr id="38" name="テキスト ボックス 37">
            <a:extLst>
              <a:ext uri="{FF2B5EF4-FFF2-40B4-BE49-F238E27FC236}">
                <a16:creationId xmlns:a16="http://schemas.microsoft.com/office/drawing/2014/main" id="{A21D1153-0989-481D-8955-FD70BE3A3D26}"/>
              </a:ext>
            </a:extLst>
          </p:cNvPr>
          <p:cNvSpPr txBox="1"/>
          <p:nvPr/>
        </p:nvSpPr>
        <p:spPr>
          <a:xfrm>
            <a:off x="6876256" y="4644587"/>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54" name="テキスト ボックス 53">
            <a:extLst>
              <a:ext uri="{FF2B5EF4-FFF2-40B4-BE49-F238E27FC236}">
                <a16:creationId xmlns:a16="http://schemas.microsoft.com/office/drawing/2014/main" id="{F472C328-912F-4675-BD0E-0034342FDE0E}"/>
              </a:ext>
            </a:extLst>
          </p:cNvPr>
          <p:cNvSpPr txBox="1"/>
          <p:nvPr/>
        </p:nvSpPr>
        <p:spPr>
          <a:xfrm>
            <a:off x="6722772" y="5800908"/>
            <a:ext cx="1486304" cy="353943"/>
          </a:xfrm>
          <a:prstGeom prst="rect">
            <a:avLst/>
          </a:prstGeom>
          <a:noFill/>
        </p:spPr>
        <p:txBody>
          <a:bodyPr wrap="none" rtlCol="0">
            <a:spAutoFit/>
          </a:bodyPr>
          <a:lstStyle/>
          <a:p>
            <a:pPr algn="l"/>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相関係数</a:t>
            </a:r>
            <a:r>
              <a:rPr kumimoji="1" lang="en-US" altLang="ja-JP" sz="17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r</a:t>
            </a:r>
            <a:r>
              <a:rPr kumimoji="1" lang="en-US" altLang="ja-JP" sz="1700" baseline="-250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xy</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a:t>
            </a:r>
            <a:endPar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61" name="テキスト ボックス 60">
            <a:extLst>
              <a:ext uri="{FF2B5EF4-FFF2-40B4-BE49-F238E27FC236}">
                <a16:creationId xmlns:a16="http://schemas.microsoft.com/office/drawing/2014/main" id="{251FEBA0-C0FA-4763-A43E-3F8D245D14A0}"/>
              </a:ext>
            </a:extLst>
          </p:cNvPr>
          <p:cNvSpPr txBox="1"/>
          <p:nvPr/>
        </p:nvSpPr>
        <p:spPr>
          <a:xfrm>
            <a:off x="6948679" y="4828464"/>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64" name="テキスト ボックス 63">
            <a:extLst>
              <a:ext uri="{FF2B5EF4-FFF2-40B4-BE49-F238E27FC236}">
                <a16:creationId xmlns:a16="http://schemas.microsoft.com/office/drawing/2014/main" id="{6485167E-1C81-4926-86B3-16BA1281DBCE}"/>
              </a:ext>
            </a:extLst>
          </p:cNvPr>
          <p:cNvSpPr txBox="1"/>
          <p:nvPr/>
        </p:nvSpPr>
        <p:spPr>
          <a:xfrm>
            <a:off x="7021102" y="4977173"/>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65" name="テキスト ボックス 64">
            <a:extLst>
              <a:ext uri="{FF2B5EF4-FFF2-40B4-BE49-F238E27FC236}">
                <a16:creationId xmlns:a16="http://schemas.microsoft.com/office/drawing/2014/main" id="{6802EC71-79A1-4BB8-9209-5941FE2B214A}"/>
              </a:ext>
            </a:extLst>
          </p:cNvPr>
          <p:cNvSpPr txBox="1"/>
          <p:nvPr/>
        </p:nvSpPr>
        <p:spPr>
          <a:xfrm>
            <a:off x="7149409" y="5134109"/>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66" name="テキスト ボックス 65">
            <a:extLst>
              <a:ext uri="{FF2B5EF4-FFF2-40B4-BE49-F238E27FC236}">
                <a16:creationId xmlns:a16="http://schemas.microsoft.com/office/drawing/2014/main" id="{91F8DF8C-0229-4F39-98ED-5C37C1DB04A8}"/>
              </a:ext>
            </a:extLst>
          </p:cNvPr>
          <p:cNvSpPr txBox="1"/>
          <p:nvPr/>
        </p:nvSpPr>
        <p:spPr>
          <a:xfrm>
            <a:off x="7297155" y="5248992"/>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67" name="テキスト ボックス 66">
            <a:extLst>
              <a:ext uri="{FF2B5EF4-FFF2-40B4-BE49-F238E27FC236}">
                <a16:creationId xmlns:a16="http://schemas.microsoft.com/office/drawing/2014/main" id="{14A65F26-C47A-4EF6-9A62-BD3EBC6F1C13}"/>
              </a:ext>
            </a:extLst>
          </p:cNvPr>
          <p:cNvSpPr txBox="1"/>
          <p:nvPr/>
        </p:nvSpPr>
        <p:spPr>
          <a:xfrm>
            <a:off x="7462315" y="5316642"/>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68" name="テキスト ボックス 67">
            <a:extLst>
              <a:ext uri="{FF2B5EF4-FFF2-40B4-BE49-F238E27FC236}">
                <a16:creationId xmlns:a16="http://schemas.microsoft.com/office/drawing/2014/main" id="{BA5E97F9-04A9-4CEF-96F3-FE4AC2849CFA}"/>
              </a:ext>
            </a:extLst>
          </p:cNvPr>
          <p:cNvSpPr txBox="1"/>
          <p:nvPr/>
        </p:nvSpPr>
        <p:spPr>
          <a:xfrm>
            <a:off x="7651022" y="5248991"/>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69" name="テキスト ボックス 68">
            <a:extLst>
              <a:ext uri="{FF2B5EF4-FFF2-40B4-BE49-F238E27FC236}">
                <a16:creationId xmlns:a16="http://schemas.microsoft.com/office/drawing/2014/main" id="{E2913DBD-6D0B-418D-B4F9-2D344A6BE0FC}"/>
              </a:ext>
            </a:extLst>
          </p:cNvPr>
          <p:cNvSpPr txBox="1"/>
          <p:nvPr/>
        </p:nvSpPr>
        <p:spPr>
          <a:xfrm>
            <a:off x="7771060" y="5125879"/>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70" name="テキスト ボックス 69">
            <a:extLst>
              <a:ext uri="{FF2B5EF4-FFF2-40B4-BE49-F238E27FC236}">
                <a16:creationId xmlns:a16="http://schemas.microsoft.com/office/drawing/2014/main" id="{BD5B0945-33B0-4F75-AC24-3CD92A5BFFDC}"/>
              </a:ext>
            </a:extLst>
          </p:cNvPr>
          <p:cNvSpPr txBox="1"/>
          <p:nvPr/>
        </p:nvSpPr>
        <p:spPr>
          <a:xfrm>
            <a:off x="7899367" y="4932528"/>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71" name="テキスト ボックス 70">
            <a:extLst>
              <a:ext uri="{FF2B5EF4-FFF2-40B4-BE49-F238E27FC236}">
                <a16:creationId xmlns:a16="http://schemas.microsoft.com/office/drawing/2014/main" id="{C2C11541-1657-4F77-9740-AD9796550ED0}"/>
              </a:ext>
            </a:extLst>
          </p:cNvPr>
          <p:cNvSpPr txBox="1"/>
          <p:nvPr/>
        </p:nvSpPr>
        <p:spPr>
          <a:xfrm>
            <a:off x="7966764" y="4730948"/>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72" name="テキスト ボックス 71">
            <a:extLst>
              <a:ext uri="{FF2B5EF4-FFF2-40B4-BE49-F238E27FC236}">
                <a16:creationId xmlns:a16="http://schemas.microsoft.com/office/drawing/2014/main" id="{FED42701-419D-477F-B969-2644BD2642D1}"/>
              </a:ext>
            </a:extLst>
          </p:cNvPr>
          <p:cNvSpPr txBox="1"/>
          <p:nvPr/>
        </p:nvSpPr>
        <p:spPr>
          <a:xfrm>
            <a:off x="8022643" y="4578585"/>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73" name="テキスト ボックス 72">
            <a:extLst>
              <a:ext uri="{FF2B5EF4-FFF2-40B4-BE49-F238E27FC236}">
                <a16:creationId xmlns:a16="http://schemas.microsoft.com/office/drawing/2014/main" id="{3D774D18-4543-40BC-A683-EA4AC1C4F9B0}"/>
              </a:ext>
            </a:extLst>
          </p:cNvPr>
          <p:cNvSpPr txBox="1"/>
          <p:nvPr/>
        </p:nvSpPr>
        <p:spPr>
          <a:xfrm>
            <a:off x="8078090" y="4406257"/>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
        <p:nvSpPr>
          <p:cNvPr id="74" name="テキスト ボックス 73">
            <a:extLst>
              <a:ext uri="{FF2B5EF4-FFF2-40B4-BE49-F238E27FC236}">
                <a16:creationId xmlns:a16="http://schemas.microsoft.com/office/drawing/2014/main" id="{41505FDC-EF46-4A7D-9312-1B59E30FEEB7}"/>
              </a:ext>
            </a:extLst>
          </p:cNvPr>
          <p:cNvSpPr txBox="1"/>
          <p:nvPr/>
        </p:nvSpPr>
        <p:spPr>
          <a:xfrm>
            <a:off x="6820376" y="4455952"/>
            <a:ext cx="312906" cy="246221"/>
          </a:xfrm>
          <a:prstGeom prst="rect">
            <a:avLst/>
          </a:prstGeom>
          <a:noFill/>
        </p:spPr>
        <p:txBody>
          <a:bodyPr wrap="none" rtlCol="0">
            <a:spAutoFit/>
          </a:bodyPr>
          <a:lstStyle/>
          <a:p>
            <a:r>
              <a:rPr kumimoji="1" lang="ja-JP" altLang="en-US" sz="1000" dirty="0">
                <a:solidFill>
                  <a:srgbClr val="79DCFF"/>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15342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500"/>
                                        <p:tgtEl>
                                          <p:spTgt spid="6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fade">
                                      <p:cBhvr>
                                        <p:cTn id="34" dur="500"/>
                                        <p:tgtEl>
                                          <p:spTgt spid="6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500"/>
                                        <p:tgtEl>
                                          <p:spTgt spid="6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fade">
                                      <p:cBhvr>
                                        <p:cTn id="40" dur="500"/>
                                        <p:tgtEl>
                                          <p:spTgt spid="6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fade">
                                      <p:cBhvr>
                                        <p:cTn id="43" dur="500"/>
                                        <p:tgtEl>
                                          <p:spTgt spid="6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9"/>
                                        </p:tgtEl>
                                        <p:attrNameLst>
                                          <p:attrName>style.visibility</p:attrName>
                                        </p:attrNameLst>
                                      </p:cBhvr>
                                      <p:to>
                                        <p:strVal val="visible"/>
                                      </p:to>
                                    </p:set>
                                    <p:animEffect transition="in" filter="fade">
                                      <p:cBhvr>
                                        <p:cTn id="46" dur="500"/>
                                        <p:tgtEl>
                                          <p:spTgt spid="6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fade">
                                      <p:cBhvr>
                                        <p:cTn id="49" dur="500"/>
                                        <p:tgtEl>
                                          <p:spTgt spid="7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fade">
                                      <p:cBhvr>
                                        <p:cTn id="52" dur="500"/>
                                        <p:tgtEl>
                                          <p:spTgt spid="7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fade">
                                      <p:cBhvr>
                                        <p:cTn id="55" dur="500"/>
                                        <p:tgtEl>
                                          <p:spTgt spid="7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500"/>
                                        <p:tgtEl>
                                          <p:spTgt spid="7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fade">
                                      <p:cBhvr>
                                        <p:cTn id="61"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P spid="38" grpId="0"/>
      <p:bldP spid="54" grpId="0"/>
      <p:bldP spid="61" grpId="0"/>
      <p:bldP spid="64" grpId="0"/>
      <p:bldP spid="65" grpId="0"/>
      <p:bldP spid="66" grpId="0"/>
      <p:bldP spid="67" grpId="0"/>
      <p:bldP spid="68" grpId="0"/>
      <p:bldP spid="69" grpId="0"/>
      <p:bldP spid="70" grpId="0"/>
      <p:bldP spid="71" grpId="0"/>
      <p:bldP spid="72" grpId="0"/>
      <p:bldP spid="73" grpId="0"/>
      <p:bldP spid="7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6A58F1F-0309-48CD-AD65-5749A59C8492}"/>
              </a:ext>
            </a:extLst>
          </p:cNvPr>
          <p:cNvSpPr>
            <a:spLocks noGrp="1"/>
          </p:cNvSpPr>
          <p:nvPr>
            <p:ph type="title"/>
          </p:nvPr>
        </p:nvSpPr>
        <p:spPr/>
        <p:txBody>
          <a:bodyPr/>
          <a:lstStyle/>
          <a:p>
            <a:r>
              <a:rPr kumimoji="1" lang="ja-JP" altLang="en-US" dirty="0">
                <a:latin typeface="+mn-ea"/>
                <a:ea typeface="+mn-ea"/>
              </a:rPr>
              <a:t>以上で第１章は終了です。</a:t>
            </a:r>
          </a:p>
        </p:txBody>
      </p:sp>
    </p:spTree>
    <p:extLst>
      <p:ext uri="{BB962C8B-B14F-4D97-AF65-F5344CB8AC3E}">
        <p14:creationId xmlns:p14="http://schemas.microsoft.com/office/powerpoint/2010/main" val="2280975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26990" y="631496"/>
            <a:ext cx="7397824" cy="1143000"/>
          </a:xfrm>
        </p:spPr>
        <p:txBody>
          <a:bodyPr/>
          <a:lstStyle/>
          <a:p>
            <a:r>
              <a:rPr lang="ja-JP" altLang="en-US" sz="3800"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50" charset="-128"/>
              </a:rPr>
              <a:t>色々な場面で使われている統計学</a:t>
            </a:r>
            <a:endParaRPr kumimoji="1" lang="ja-JP" altLang="en-US" sz="3800"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50" charset="-128"/>
            </a:endParaRPr>
          </a:p>
        </p:txBody>
      </p:sp>
      <p:sp>
        <p:nvSpPr>
          <p:cNvPr id="3" name="コンテンツ プレースホルダー 2"/>
          <p:cNvSpPr>
            <a:spLocks noGrp="1"/>
          </p:cNvSpPr>
          <p:nvPr>
            <p:ph idx="1"/>
          </p:nvPr>
        </p:nvSpPr>
        <p:spPr/>
        <p:txBody>
          <a:bodyPr/>
          <a:lstStyle/>
          <a:p>
            <a:r>
              <a:rPr lang="ja-JP" altLang="en-US" dirty="0">
                <a:latin typeface="ＭＳ Ｐゴシック" pitchFamily="50" charset="-128"/>
                <a:ea typeface="ＭＳ Ｐゴシック" pitchFamily="50" charset="-128"/>
                <a:cs typeface="Meiryo UI" pitchFamily="50" charset="-128"/>
              </a:rPr>
              <a:t>地震の予測</a:t>
            </a:r>
            <a:endParaRPr lang="en-US" altLang="ja-JP" dirty="0">
              <a:latin typeface="ＭＳ Ｐゴシック" pitchFamily="50" charset="-128"/>
              <a:ea typeface="ＭＳ Ｐゴシック" pitchFamily="50" charset="-128"/>
              <a:cs typeface="Meiryo UI" pitchFamily="50" charset="-128"/>
            </a:endParaRPr>
          </a:p>
          <a:p>
            <a:r>
              <a:rPr lang="ja-JP" altLang="en-US" dirty="0">
                <a:latin typeface="ＭＳ Ｐゴシック" pitchFamily="50" charset="-128"/>
                <a:ea typeface="ＭＳ Ｐゴシック" pitchFamily="50" charset="-128"/>
                <a:cs typeface="Meiryo UI" pitchFamily="50" charset="-128"/>
              </a:rPr>
              <a:t>選挙速報の当確</a:t>
            </a:r>
            <a:endParaRPr lang="en-US" altLang="ja-JP" dirty="0">
              <a:latin typeface="ＭＳ Ｐゴシック" pitchFamily="50" charset="-128"/>
              <a:ea typeface="ＭＳ Ｐゴシック" pitchFamily="50" charset="-128"/>
              <a:cs typeface="Meiryo UI" pitchFamily="50" charset="-128"/>
            </a:endParaRPr>
          </a:p>
          <a:p>
            <a:r>
              <a:rPr kumimoji="1" lang="ja-JP" altLang="en-US" dirty="0">
                <a:latin typeface="ＭＳ Ｐゴシック" pitchFamily="50" charset="-128"/>
                <a:ea typeface="ＭＳ Ｐゴシック" pitchFamily="50" charset="-128"/>
                <a:cs typeface="Meiryo UI" pitchFamily="50" charset="-128"/>
              </a:rPr>
              <a:t>テレビの視聴率</a:t>
            </a:r>
            <a:endParaRPr lang="en-US" altLang="ja-JP" dirty="0">
              <a:latin typeface="ＭＳ Ｐゴシック" pitchFamily="50" charset="-128"/>
              <a:ea typeface="ＭＳ Ｐゴシック" pitchFamily="50" charset="-128"/>
              <a:cs typeface="Meiryo UI" pitchFamily="50" charset="-128"/>
            </a:endParaRPr>
          </a:p>
          <a:p>
            <a:r>
              <a:rPr kumimoji="1" lang="ja-JP" altLang="en-US" dirty="0">
                <a:latin typeface="ＭＳ Ｐゴシック" pitchFamily="50" charset="-128"/>
                <a:ea typeface="ＭＳ Ｐゴシック" pitchFamily="50" charset="-128"/>
                <a:cs typeface="Meiryo UI" pitchFamily="50" charset="-128"/>
              </a:rPr>
              <a:t>新薬の有効性</a:t>
            </a:r>
            <a:endParaRPr kumimoji="1" lang="en-US" altLang="ja-JP" dirty="0">
              <a:latin typeface="ＭＳ Ｐゴシック" pitchFamily="50" charset="-128"/>
              <a:ea typeface="ＭＳ Ｐゴシック" pitchFamily="50" charset="-128"/>
              <a:cs typeface="Meiryo UI" pitchFamily="50" charset="-128"/>
            </a:endParaRPr>
          </a:p>
          <a:p>
            <a:r>
              <a:rPr kumimoji="1" lang="ja-JP" altLang="en-US" dirty="0">
                <a:latin typeface="ＭＳ Ｐゴシック" pitchFamily="50" charset="-128"/>
                <a:ea typeface="ＭＳ Ｐゴシック" pitchFamily="50" charset="-128"/>
                <a:cs typeface="Meiryo UI" pitchFamily="50" charset="-128"/>
              </a:rPr>
              <a:t>アパートの家賃</a:t>
            </a:r>
            <a:endParaRPr kumimoji="1" lang="en-US" altLang="ja-JP" dirty="0">
              <a:latin typeface="ＭＳ Ｐゴシック" pitchFamily="50" charset="-128"/>
              <a:ea typeface="ＭＳ Ｐゴシック" pitchFamily="50" charset="-128"/>
              <a:cs typeface="Meiryo UI" pitchFamily="50" charset="-128"/>
            </a:endParaRPr>
          </a:p>
          <a:p>
            <a:r>
              <a:rPr kumimoji="1" lang="ja-JP" altLang="en-US" dirty="0">
                <a:latin typeface="ＭＳ Ｐゴシック" pitchFamily="50" charset="-128"/>
                <a:ea typeface="ＭＳ Ｐゴシック" pitchFamily="50" charset="-128"/>
                <a:cs typeface="Meiryo UI" pitchFamily="50" charset="-128"/>
              </a:rPr>
              <a:t>品質の管理</a:t>
            </a:r>
            <a:endParaRPr kumimoji="1" lang="en-US" altLang="ja-JP" dirty="0">
              <a:latin typeface="ＭＳ Ｐゴシック" pitchFamily="50" charset="-128"/>
              <a:ea typeface="ＭＳ Ｐゴシック" pitchFamily="50" charset="-128"/>
              <a:cs typeface="Meiryo UI" pitchFamily="50" charset="-128"/>
            </a:endParaRPr>
          </a:p>
          <a:p>
            <a:r>
              <a:rPr lang="ja-JP" altLang="en-US" dirty="0">
                <a:latin typeface="ＭＳ Ｐゴシック" pitchFamily="50" charset="-128"/>
                <a:ea typeface="ＭＳ Ｐゴシック" pitchFamily="50" charset="-128"/>
                <a:cs typeface="Meiryo UI" pitchFamily="50" charset="-128"/>
              </a:rPr>
              <a:t>ビッグデータの解析</a:t>
            </a:r>
            <a:r>
              <a:rPr lang="en-US" altLang="ja-JP" dirty="0">
                <a:latin typeface="ＭＳ Ｐゴシック" pitchFamily="50" charset="-128"/>
                <a:ea typeface="ＭＳ Ｐゴシック" pitchFamily="50" charset="-128"/>
                <a:cs typeface="Meiryo UI" pitchFamily="50" charset="-128"/>
              </a:rPr>
              <a:t>…</a:t>
            </a:r>
            <a:r>
              <a:rPr lang="ja-JP" altLang="en-US" dirty="0">
                <a:latin typeface="ＭＳ Ｐゴシック" pitchFamily="50" charset="-128"/>
                <a:ea typeface="ＭＳ Ｐゴシック" pitchFamily="50" charset="-128"/>
                <a:cs typeface="Meiryo UI" pitchFamily="50" charset="-128"/>
              </a:rPr>
              <a:t>，他にも沢山！</a:t>
            </a:r>
            <a:endParaRPr kumimoji="1" lang="en-US" altLang="ja-JP" dirty="0">
              <a:latin typeface="ＭＳ Ｐゴシック" pitchFamily="50" charset="-128"/>
              <a:ea typeface="ＭＳ Ｐゴシック" pitchFamily="50" charset="-128"/>
              <a:cs typeface="Meiryo UI" pitchFamily="50" charset="-128"/>
            </a:endParaRPr>
          </a:p>
        </p:txBody>
      </p:sp>
      <p:pic>
        <p:nvPicPr>
          <p:cNvPr id="5" name="図 4">
            <a:extLst>
              <a:ext uri="{FF2B5EF4-FFF2-40B4-BE49-F238E27FC236}">
                <a16:creationId xmlns:a16="http://schemas.microsoft.com/office/drawing/2014/main" id="{39755BEF-C0AA-41DC-97C3-A9E86440A6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902" y="2196004"/>
            <a:ext cx="1738080" cy="1235968"/>
          </a:xfrm>
          <a:prstGeom prst="rect">
            <a:avLst/>
          </a:prstGeom>
        </p:spPr>
      </p:pic>
      <p:pic>
        <p:nvPicPr>
          <p:cNvPr id="7" name="図 6">
            <a:extLst>
              <a:ext uri="{FF2B5EF4-FFF2-40B4-BE49-F238E27FC236}">
                <a16:creationId xmlns:a16="http://schemas.microsoft.com/office/drawing/2014/main" id="{74DA23D4-A43C-41F7-B98A-35704782B4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5152" y="3674205"/>
            <a:ext cx="1130052" cy="1378112"/>
          </a:xfrm>
          <a:prstGeom prst="rect">
            <a:avLst/>
          </a:prstGeom>
        </p:spPr>
      </p:pic>
      <p:pic>
        <p:nvPicPr>
          <p:cNvPr id="11" name="図 10">
            <a:extLst>
              <a:ext uri="{FF2B5EF4-FFF2-40B4-BE49-F238E27FC236}">
                <a16:creationId xmlns:a16="http://schemas.microsoft.com/office/drawing/2014/main" id="{4EA02FEC-71C7-47FF-BF9F-29B99BA5D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5022" y="2260118"/>
            <a:ext cx="1733178" cy="1147364"/>
          </a:xfrm>
          <a:prstGeom prst="rect">
            <a:avLst/>
          </a:prstGeom>
        </p:spPr>
      </p:pic>
      <p:pic>
        <p:nvPicPr>
          <p:cNvPr id="13" name="図 12">
            <a:extLst>
              <a:ext uri="{FF2B5EF4-FFF2-40B4-BE49-F238E27FC236}">
                <a16:creationId xmlns:a16="http://schemas.microsoft.com/office/drawing/2014/main" id="{44BED093-DAAB-4709-885F-3BF9BB40BA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65111" y="3700761"/>
            <a:ext cx="1091952" cy="1364940"/>
          </a:xfrm>
          <a:prstGeom prst="rect">
            <a:avLst/>
          </a:prstGeom>
        </p:spPr>
      </p:pic>
      <p:pic>
        <p:nvPicPr>
          <p:cNvPr id="19" name="図 18">
            <a:extLst>
              <a:ext uri="{FF2B5EF4-FFF2-40B4-BE49-F238E27FC236}">
                <a16:creationId xmlns:a16="http://schemas.microsoft.com/office/drawing/2014/main" id="{56618C47-01D8-4EAF-8DAC-917AFF55C17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82036" y="3825259"/>
            <a:ext cx="1512168" cy="1383634"/>
          </a:xfrm>
          <a:prstGeom prst="rect">
            <a:avLst/>
          </a:prstGeom>
        </p:spPr>
      </p:pic>
    </p:spTree>
    <p:extLst>
      <p:ext uri="{BB962C8B-B14F-4D97-AF65-F5344CB8AC3E}">
        <p14:creationId xmlns:p14="http://schemas.microsoft.com/office/powerpoint/2010/main" val="1968660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99369A-078B-4685-A145-C18757D172A1}"/>
              </a:ext>
            </a:extLst>
          </p:cNvPr>
          <p:cNvSpPr>
            <a:spLocks noGrp="1"/>
          </p:cNvSpPr>
          <p:nvPr>
            <p:ph type="title"/>
          </p:nvPr>
        </p:nvSpPr>
        <p:spPr/>
        <p:txBody>
          <a:bodyPr/>
          <a:lstStyle/>
          <a:p>
            <a:r>
              <a:rPr kumimoji="1" lang="ja-JP" altLang="en-US" dirty="0"/>
              <a:t>統計学の種類</a:t>
            </a:r>
          </a:p>
        </p:txBody>
      </p:sp>
      <p:sp>
        <p:nvSpPr>
          <p:cNvPr id="4" name="正方形/長方形 3">
            <a:extLst>
              <a:ext uri="{FF2B5EF4-FFF2-40B4-BE49-F238E27FC236}">
                <a16:creationId xmlns:a16="http://schemas.microsoft.com/office/drawing/2014/main" id="{2A33D8ED-062B-4295-9312-834B093B8D47}"/>
              </a:ext>
            </a:extLst>
          </p:cNvPr>
          <p:cNvSpPr/>
          <p:nvPr/>
        </p:nvSpPr>
        <p:spPr>
          <a:xfrm>
            <a:off x="395536" y="3601126"/>
            <a:ext cx="1152128" cy="504056"/>
          </a:xfrm>
          <a:prstGeom prst="rect">
            <a:avLst/>
          </a:prstGeom>
          <a:solidFill>
            <a:schemeClr val="accent2">
              <a:lumMod val="60000"/>
              <a:lumOff val="40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統計学</a:t>
            </a:r>
          </a:p>
        </p:txBody>
      </p:sp>
      <p:sp>
        <p:nvSpPr>
          <p:cNvPr id="5" name="正方形/長方形 4">
            <a:extLst>
              <a:ext uri="{FF2B5EF4-FFF2-40B4-BE49-F238E27FC236}">
                <a16:creationId xmlns:a16="http://schemas.microsoft.com/office/drawing/2014/main" id="{63DD08B0-C5EA-4BBE-A385-AC03C81D93A2}"/>
              </a:ext>
            </a:extLst>
          </p:cNvPr>
          <p:cNvSpPr/>
          <p:nvPr/>
        </p:nvSpPr>
        <p:spPr>
          <a:xfrm>
            <a:off x="2208456" y="2791439"/>
            <a:ext cx="1728192" cy="504056"/>
          </a:xfrm>
          <a:prstGeom prst="rect">
            <a:avLst/>
          </a:prstGeom>
          <a:solidFill>
            <a:srgbClr val="00B05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記述統計学</a:t>
            </a:r>
          </a:p>
        </p:txBody>
      </p:sp>
      <p:sp>
        <p:nvSpPr>
          <p:cNvPr id="6" name="正方形/長方形 5">
            <a:extLst>
              <a:ext uri="{FF2B5EF4-FFF2-40B4-BE49-F238E27FC236}">
                <a16:creationId xmlns:a16="http://schemas.microsoft.com/office/drawing/2014/main" id="{210E4F52-EB1F-43C7-932A-6757BE8D35A7}"/>
              </a:ext>
            </a:extLst>
          </p:cNvPr>
          <p:cNvSpPr/>
          <p:nvPr/>
        </p:nvSpPr>
        <p:spPr>
          <a:xfrm>
            <a:off x="2179752" y="4323246"/>
            <a:ext cx="1728192" cy="504056"/>
          </a:xfrm>
          <a:prstGeom prst="rect">
            <a:avLst/>
          </a:prstGeom>
          <a:solidFill>
            <a:srgbClr val="CC660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推測統計学</a:t>
            </a:r>
          </a:p>
        </p:txBody>
      </p:sp>
      <p:sp>
        <p:nvSpPr>
          <p:cNvPr id="7" name="正方形/長方形 6">
            <a:extLst>
              <a:ext uri="{FF2B5EF4-FFF2-40B4-BE49-F238E27FC236}">
                <a16:creationId xmlns:a16="http://schemas.microsoft.com/office/drawing/2014/main" id="{9A826BE0-33AC-4BD6-914F-5D19BE03117C}"/>
              </a:ext>
            </a:extLst>
          </p:cNvPr>
          <p:cNvSpPr/>
          <p:nvPr/>
        </p:nvSpPr>
        <p:spPr>
          <a:xfrm>
            <a:off x="4572000" y="3789040"/>
            <a:ext cx="2385889" cy="504056"/>
          </a:xfrm>
          <a:prstGeom prst="rect">
            <a:avLst/>
          </a:prstGeom>
          <a:solidFill>
            <a:srgbClr val="C0000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頻度論的統計学</a:t>
            </a:r>
          </a:p>
        </p:txBody>
      </p:sp>
      <p:sp>
        <p:nvSpPr>
          <p:cNvPr id="8" name="正方形/長方形 7">
            <a:extLst>
              <a:ext uri="{FF2B5EF4-FFF2-40B4-BE49-F238E27FC236}">
                <a16:creationId xmlns:a16="http://schemas.microsoft.com/office/drawing/2014/main" id="{C65D8063-24D0-4099-8DCB-646029281998}"/>
              </a:ext>
            </a:extLst>
          </p:cNvPr>
          <p:cNvSpPr/>
          <p:nvPr/>
        </p:nvSpPr>
        <p:spPr>
          <a:xfrm>
            <a:off x="4575818" y="5021070"/>
            <a:ext cx="2016224" cy="504056"/>
          </a:xfrm>
          <a:prstGeom prst="rect">
            <a:avLst/>
          </a:prstGeom>
          <a:solidFill>
            <a:srgbClr val="0070C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ベイズ統計学</a:t>
            </a:r>
          </a:p>
        </p:txBody>
      </p:sp>
      <p:cxnSp>
        <p:nvCxnSpPr>
          <p:cNvPr id="10" name="直線コネクタ 9">
            <a:extLst>
              <a:ext uri="{FF2B5EF4-FFF2-40B4-BE49-F238E27FC236}">
                <a16:creationId xmlns:a16="http://schemas.microsoft.com/office/drawing/2014/main" id="{A06196C1-CEF3-4234-BF4F-AE8846AC5132}"/>
              </a:ext>
            </a:extLst>
          </p:cNvPr>
          <p:cNvCxnSpPr>
            <a:cxnSpLocks/>
            <a:stCxn id="4" idx="3"/>
          </p:cNvCxnSpPr>
          <p:nvPr/>
        </p:nvCxnSpPr>
        <p:spPr>
          <a:xfrm>
            <a:off x="1547664" y="3853154"/>
            <a:ext cx="288032" cy="0"/>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7DE46A57-DE62-4C6B-A8A1-541F760EEFDB}"/>
              </a:ext>
            </a:extLst>
          </p:cNvPr>
          <p:cNvCxnSpPr>
            <a:cxnSpLocks/>
          </p:cNvCxnSpPr>
          <p:nvPr/>
        </p:nvCxnSpPr>
        <p:spPr>
          <a:xfrm>
            <a:off x="1835696" y="3068960"/>
            <a:ext cx="360040" cy="0"/>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DAD5D912-19AD-4B2E-ACEF-0B7B91464C95}"/>
              </a:ext>
            </a:extLst>
          </p:cNvPr>
          <p:cNvCxnSpPr>
            <a:cxnSpLocks/>
          </p:cNvCxnSpPr>
          <p:nvPr/>
        </p:nvCxnSpPr>
        <p:spPr>
          <a:xfrm>
            <a:off x="1848973" y="3068960"/>
            <a:ext cx="0" cy="1512168"/>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0293726C-872E-44FE-937B-871728F16A28}"/>
              </a:ext>
            </a:extLst>
          </p:cNvPr>
          <p:cNvCxnSpPr>
            <a:cxnSpLocks/>
          </p:cNvCxnSpPr>
          <p:nvPr/>
        </p:nvCxnSpPr>
        <p:spPr>
          <a:xfrm>
            <a:off x="1835696" y="4575274"/>
            <a:ext cx="360040" cy="0"/>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D6A75300-FF34-4302-89A3-3ECFC397F49E}"/>
              </a:ext>
            </a:extLst>
          </p:cNvPr>
          <p:cNvCxnSpPr>
            <a:cxnSpLocks/>
          </p:cNvCxnSpPr>
          <p:nvPr/>
        </p:nvCxnSpPr>
        <p:spPr>
          <a:xfrm>
            <a:off x="3923928" y="4627329"/>
            <a:ext cx="288032" cy="0"/>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B4983DF7-1A48-4A9C-B038-AB90EA728603}"/>
              </a:ext>
            </a:extLst>
          </p:cNvPr>
          <p:cNvCxnSpPr>
            <a:cxnSpLocks/>
          </p:cNvCxnSpPr>
          <p:nvPr/>
        </p:nvCxnSpPr>
        <p:spPr>
          <a:xfrm>
            <a:off x="4211960" y="4012958"/>
            <a:ext cx="360040" cy="0"/>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F2D39E3B-9D39-4233-A131-C5CC68FC7A97}"/>
              </a:ext>
            </a:extLst>
          </p:cNvPr>
          <p:cNvCxnSpPr>
            <a:cxnSpLocks/>
          </p:cNvCxnSpPr>
          <p:nvPr/>
        </p:nvCxnSpPr>
        <p:spPr>
          <a:xfrm>
            <a:off x="4225237" y="4012958"/>
            <a:ext cx="0" cy="1278231"/>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F071168-7B22-4FB7-8220-7052AF60401C}"/>
              </a:ext>
            </a:extLst>
          </p:cNvPr>
          <p:cNvCxnSpPr>
            <a:cxnSpLocks/>
          </p:cNvCxnSpPr>
          <p:nvPr/>
        </p:nvCxnSpPr>
        <p:spPr>
          <a:xfrm>
            <a:off x="4211960" y="5285335"/>
            <a:ext cx="360040" cy="0"/>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25A9BE1F-AF76-476E-9973-1E45829EA5D7}"/>
              </a:ext>
            </a:extLst>
          </p:cNvPr>
          <p:cNvSpPr txBox="1"/>
          <p:nvPr/>
        </p:nvSpPr>
        <p:spPr>
          <a:xfrm>
            <a:off x="4716016" y="4246006"/>
            <a:ext cx="1947969" cy="477054"/>
          </a:xfrm>
          <a:prstGeom prst="rect">
            <a:avLst/>
          </a:prstGeom>
          <a:noFill/>
        </p:spPr>
        <p:txBody>
          <a:bodyPr wrap="none" rtlCol="0">
            <a:spAutoFit/>
          </a:bodyPr>
          <a:lstStyle/>
          <a:p>
            <a:pPr algn="l"/>
            <a:r>
              <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（第</a:t>
            </a:r>
            <a:r>
              <a:rPr kumimoji="1" lang="en-US" altLang="ja-JP"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3</a:t>
            </a:r>
            <a:r>
              <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章以降）</a:t>
            </a:r>
          </a:p>
        </p:txBody>
      </p:sp>
      <p:sp>
        <p:nvSpPr>
          <p:cNvPr id="27" name="テキスト ボックス 26">
            <a:extLst>
              <a:ext uri="{FF2B5EF4-FFF2-40B4-BE49-F238E27FC236}">
                <a16:creationId xmlns:a16="http://schemas.microsoft.com/office/drawing/2014/main" id="{04DA24D8-FFB6-47BF-9AF3-FC2A9B3A9AD2}"/>
              </a:ext>
            </a:extLst>
          </p:cNvPr>
          <p:cNvSpPr txBox="1"/>
          <p:nvPr/>
        </p:nvSpPr>
        <p:spPr>
          <a:xfrm>
            <a:off x="2150283" y="3275291"/>
            <a:ext cx="1787669" cy="477054"/>
          </a:xfrm>
          <a:prstGeom prst="rect">
            <a:avLst/>
          </a:prstGeom>
          <a:noFill/>
        </p:spPr>
        <p:txBody>
          <a:bodyPr wrap="none" rtlCol="0">
            <a:spAutoFit/>
          </a:bodyPr>
          <a:lstStyle/>
          <a:p>
            <a:pPr algn="l"/>
            <a:r>
              <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（第</a:t>
            </a:r>
            <a:r>
              <a:rPr kumimoji="1" lang="en-US" altLang="ja-JP"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章）</a:t>
            </a:r>
          </a:p>
        </p:txBody>
      </p:sp>
      <p:sp>
        <p:nvSpPr>
          <p:cNvPr id="28" name="テキスト ボックス 27">
            <a:extLst>
              <a:ext uri="{FF2B5EF4-FFF2-40B4-BE49-F238E27FC236}">
                <a16:creationId xmlns:a16="http://schemas.microsoft.com/office/drawing/2014/main" id="{29642264-D919-47BA-A94D-9FCB806BB013}"/>
              </a:ext>
            </a:extLst>
          </p:cNvPr>
          <p:cNvSpPr txBox="1"/>
          <p:nvPr/>
        </p:nvSpPr>
        <p:spPr>
          <a:xfrm>
            <a:off x="4956466" y="5510734"/>
            <a:ext cx="1467068" cy="477054"/>
          </a:xfrm>
          <a:prstGeom prst="rect">
            <a:avLst/>
          </a:prstGeom>
          <a:noFill/>
        </p:spPr>
        <p:txBody>
          <a:bodyPr wrap="none" rtlCol="0">
            <a:spAutoFit/>
          </a:bodyPr>
          <a:lstStyle/>
          <a:p>
            <a:pPr algn="l"/>
            <a:r>
              <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（第</a:t>
            </a:r>
            <a:r>
              <a:rPr kumimoji="1" lang="en-US" altLang="ja-JP"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15</a:t>
            </a:r>
            <a:r>
              <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章）</a:t>
            </a:r>
          </a:p>
        </p:txBody>
      </p:sp>
      <p:sp>
        <p:nvSpPr>
          <p:cNvPr id="29" name="テキスト ボックス 28">
            <a:extLst>
              <a:ext uri="{FF2B5EF4-FFF2-40B4-BE49-F238E27FC236}">
                <a16:creationId xmlns:a16="http://schemas.microsoft.com/office/drawing/2014/main" id="{32E3004A-58C8-4A01-8D28-0A3BA20DE44B}"/>
              </a:ext>
            </a:extLst>
          </p:cNvPr>
          <p:cNvSpPr txBox="1"/>
          <p:nvPr/>
        </p:nvSpPr>
        <p:spPr>
          <a:xfrm>
            <a:off x="3974173" y="2804792"/>
            <a:ext cx="4092787"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▶手元にあるデータの特性を調べる</a:t>
            </a:r>
          </a:p>
        </p:txBody>
      </p:sp>
      <p:sp>
        <p:nvSpPr>
          <p:cNvPr id="30" name="テキスト ボックス 29">
            <a:extLst>
              <a:ext uri="{FF2B5EF4-FFF2-40B4-BE49-F238E27FC236}">
                <a16:creationId xmlns:a16="http://schemas.microsoft.com/office/drawing/2014/main" id="{8D03BE14-F3A8-41D7-882F-C1557A2FB2AF}"/>
              </a:ext>
            </a:extLst>
          </p:cNvPr>
          <p:cNvSpPr txBox="1"/>
          <p:nvPr/>
        </p:nvSpPr>
        <p:spPr>
          <a:xfrm>
            <a:off x="2118265" y="4887757"/>
            <a:ext cx="1949679" cy="707886"/>
          </a:xfrm>
          <a:prstGeom prst="rect">
            <a:avLst/>
          </a:prstGeom>
          <a:no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標本から母集団の特性を推測</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32" name="コネクタ: 曲線 31">
            <a:extLst>
              <a:ext uri="{FF2B5EF4-FFF2-40B4-BE49-F238E27FC236}">
                <a16:creationId xmlns:a16="http://schemas.microsoft.com/office/drawing/2014/main" id="{9B81838A-7EA4-40AD-B53B-E6A5E52C95D3}"/>
              </a:ext>
            </a:extLst>
          </p:cNvPr>
          <p:cNvCxnSpPr>
            <a:cxnSpLocks/>
          </p:cNvCxnSpPr>
          <p:nvPr/>
        </p:nvCxnSpPr>
        <p:spPr>
          <a:xfrm rot="5400000">
            <a:off x="2844562" y="2521734"/>
            <a:ext cx="238088" cy="217891"/>
          </a:xfrm>
          <a:prstGeom prst="curved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C1058016-CA72-4F76-8025-6BC74A5CB92B}"/>
              </a:ext>
            </a:extLst>
          </p:cNvPr>
          <p:cNvSpPr txBox="1"/>
          <p:nvPr/>
        </p:nvSpPr>
        <p:spPr>
          <a:xfrm>
            <a:off x="2034922" y="2162901"/>
            <a:ext cx="4472699" cy="353943"/>
          </a:xfrm>
          <a:prstGeom prst="rect">
            <a:avLst/>
          </a:prstGeom>
          <a:noFill/>
        </p:spPr>
        <p:txBody>
          <a:bodyPr wrap="none" rtlCol="0">
            <a:spAutoFit/>
          </a:bodyPr>
          <a:lstStyle/>
          <a:p>
            <a:pPr algn="l"/>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推測統計学の基本でもあるので，これから学ぶ</a:t>
            </a:r>
          </a:p>
        </p:txBody>
      </p:sp>
      <p:sp>
        <p:nvSpPr>
          <p:cNvPr id="35" name="テキスト ボックス 34">
            <a:extLst>
              <a:ext uri="{FF2B5EF4-FFF2-40B4-BE49-F238E27FC236}">
                <a16:creationId xmlns:a16="http://schemas.microsoft.com/office/drawing/2014/main" id="{35546894-EA0D-45BF-AF12-37816CC468D3}"/>
              </a:ext>
            </a:extLst>
          </p:cNvPr>
          <p:cNvSpPr txBox="1"/>
          <p:nvPr/>
        </p:nvSpPr>
        <p:spPr>
          <a:xfrm>
            <a:off x="6966155" y="3629397"/>
            <a:ext cx="1845113" cy="1015663"/>
          </a:xfrm>
          <a:prstGeom prst="rect">
            <a:avLst/>
          </a:prstGeom>
          <a:noFill/>
        </p:spPr>
        <p:txBody>
          <a:bodyPr wrap="square" rtlCol="0">
            <a:spAutoFit/>
          </a:bodyPr>
          <a:lstStyle/>
          <a:p>
            <a:pPr algn="just"/>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▶区間推定や仮説検定など伝統的な手法</a:t>
            </a:r>
          </a:p>
        </p:txBody>
      </p:sp>
      <p:sp>
        <p:nvSpPr>
          <p:cNvPr id="36" name="テキスト ボックス 35">
            <a:extLst>
              <a:ext uri="{FF2B5EF4-FFF2-40B4-BE49-F238E27FC236}">
                <a16:creationId xmlns:a16="http://schemas.microsoft.com/office/drawing/2014/main" id="{B371D2CB-4FF7-44C4-A09F-827352A35B40}"/>
              </a:ext>
            </a:extLst>
          </p:cNvPr>
          <p:cNvSpPr txBox="1"/>
          <p:nvPr/>
        </p:nvSpPr>
        <p:spPr>
          <a:xfrm>
            <a:off x="6600680" y="4877234"/>
            <a:ext cx="2231464" cy="1015663"/>
          </a:xfrm>
          <a:prstGeom prst="rect">
            <a:avLst/>
          </a:prstGeom>
          <a:noFill/>
        </p:spPr>
        <p:txBody>
          <a:bodyPr wrap="square" rtlCol="0">
            <a:spAutoFit/>
          </a:bodyPr>
          <a:lstStyle/>
          <a:p>
            <a:pPr algn="just"/>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▶データが逐次更新される場合や複雑なモデル向き</a:t>
            </a:r>
          </a:p>
        </p:txBody>
      </p:sp>
      <p:sp>
        <p:nvSpPr>
          <p:cNvPr id="38" name="正方形/長方形 37">
            <a:extLst>
              <a:ext uri="{FF2B5EF4-FFF2-40B4-BE49-F238E27FC236}">
                <a16:creationId xmlns:a16="http://schemas.microsoft.com/office/drawing/2014/main" id="{5FDF70B9-B8F9-40C4-A00E-E268FA490C8D}"/>
              </a:ext>
            </a:extLst>
          </p:cNvPr>
          <p:cNvSpPr/>
          <p:nvPr/>
        </p:nvSpPr>
        <p:spPr>
          <a:xfrm>
            <a:off x="2195737" y="2782283"/>
            <a:ext cx="1728191" cy="504054"/>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1151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93FCE3-0F91-4BB7-B289-5DCFA21F8049}"/>
              </a:ext>
            </a:extLst>
          </p:cNvPr>
          <p:cNvSpPr>
            <a:spLocks noGrp="1"/>
          </p:cNvSpPr>
          <p:nvPr>
            <p:ph type="title"/>
          </p:nvPr>
        </p:nvSpPr>
        <p:spPr/>
        <p:txBody>
          <a:bodyPr/>
          <a:lstStyle/>
          <a:p>
            <a:r>
              <a:rPr kumimoji="1" lang="ja-JP" altLang="en-US" dirty="0"/>
              <a:t>そのほかの統計学</a:t>
            </a:r>
          </a:p>
        </p:txBody>
      </p:sp>
      <p:sp>
        <p:nvSpPr>
          <p:cNvPr id="4" name="正方形/長方形 3">
            <a:extLst>
              <a:ext uri="{FF2B5EF4-FFF2-40B4-BE49-F238E27FC236}">
                <a16:creationId xmlns:a16="http://schemas.microsoft.com/office/drawing/2014/main" id="{88E74F6B-FEEE-488A-951E-C8707EBAEDA6}"/>
              </a:ext>
            </a:extLst>
          </p:cNvPr>
          <p:cNvSpPr/>
          <p:nvPr/>
        </p:nvSpPr>
        <p:spPr>
          <a:xfrm>
            <a:off x="1014139" y="3501008"/>
            <a:ext cx="1528223" cy="727401"/>
          </a:xfrm>
          <a:prstGeom prst="rect">
            <a:avLst/>
          </a:prstGeom>
          <a:solidFill>
            <a:schemeClr val="accent2">
              <a:lumMod val="60000"/>
              <a:lumOff val="40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その他の統計学</a:t>
            </a:r>
          </a:p>
        </p:txBody>
      </p:sp>
      <p:sp>
        <p:nvSpPr>
          <p:cNvPr id="5" name="正方形/長方形 4">
            <a:extLst>
              <a:ext uri="{FF2B5EF4-FFF2-40B4-BE49-F238E27FC236}">
                <a16:creationId xmlns:a16="http://schemas.microsoft.com/office/drawing/2014/main" id="{60E4E35E-FC5C-40CD-858F-118F58B9D530}"/>
              </a:ext>
            </a:extLst>
          </p:cNvPr>
          <p:cNvSpPr/>
          <p:nvPr/>
        </p:nvSpPr>
        <p:spPr>
          <a:xfrm>
            <a:off x="3232623" y="2770650"/>
            <a:ext cx="1728192" cy="504056"/>
          </a:xfrm>
          <a:prstGeom prst="rect">
            <a:avLst/>
          </a:prstGeom>
          <a:solidFill>
            <a:srgbClr val="00B05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多変量解析</a:t>
            </a:r>
          </a:p>
        </p:txBody>
      </p:sp>
      <p:sp>
        <p:nvSpPr>
          <p:cNvPr id="6" name="正方形/長方形 5">
            <a:extLst>
              <a:ext uri="{FF2B5EF4-FFF2-40B4-BE49-F238E27FC236}">
                <a16:creationId xmlns:a16="http://schemas.microsoft.com/office/drawing/2014/main" id="{FAE05FB9-C8A2-4306-9EF1-D7F10EE50ABF}"/>
              </a:ext>
            </a:extLst>
          </p:cNvPr>
          <p:cNvSpPr/>
          <p:nvPr/>
        </p:nvSpPr>
        <p:spPr>
          <a:xfrm>
            <a:off x="3203919" y="4302457"/>
            <a:ext cx="1728192" cy="504056"/>
          </a:xfrm>
          <a:prstGeom prst="rect">
            <a:avLst/>
          </a:prstGeom>
          <a:solidFill>
            <a:srgbClr val="CC660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実験計画法</a:t>
            </a:r>
          </a:p>
        </p:txBody>
      </p:sp>
      <p:cxnSp>
        <p:nvCxnSpPr>
          <p:cNvPr id="9" name="直線コネクタ 8">
            <a:extLst>
              <a:ext uri="{FF2B5EF4-FFF2-40B4-BE49-F238E27FC236}">
                <a16:creationId xmlns:a16="http://schemas.microsoft.com/office/drawing/2014/main" id="{C7F40E5D-2E42-4157-B5DA-1DDC2B5F80E3}"/>
              </a:ext>
            </a:extLst>
          </p:cNvPr>
          <p:cNvCxnSpPr>
            <a:cxnSpLocks/>
            <a:stCxn id="4" idx="3"/>
          </p:cNvCxnSpPr>
          <p:nvPr/>
        </p:nvCxnSpPr>
        <p:spPr>
          <a:xfrm>
            <a:off x="2542362" y="3864709"/>
            <a:ext cx="317501" cy="0"/>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6A41C809-AE49-415F-8EB4-D6747AD1B0FA}"/>
              </a:ext>
            </a:extLst>
          </p:cNvPr>
          <p:cNvCxnSpPr>
            <a:cxnSpLocks/>
          </p:cNvCxnSpPr>
          <p:nvPr/>
        </p:nvCxnSpPr>
        <p:spPr>
          <a:xfrm>
            <a:off x="2859863" y="3048171"/>
            <a:ext cx="360040" cy="0"/>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A1FD4712-3E31-43B1-962E-27489EF20D78}"/>
              </a:ext>
            </a:extLst>
          </p:cNvPr>
          <p:cNvCxnSpPr>
            <a:cxnSpLocks/>
          </p:cNvCxnSpPr>
          <p:nvPr/>
        </p:nvCxnSpPr>
        <p:spPr>
          <a:xfrm>
            <a:off x="2873140" y="3048171"/>
            <a:ext cx="0" cy="1512168"/>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0F1292B8-D571-4F5B-A7C8-5987EDDBD21E}"/>
              </a:ext>
            </a:extLst>
          </p:cNvPr>
          <p:cNvCxnSpPr>
            <a:cxnSpLocks/>
          </p:cNvCxnSpPr>
          <p:nvPr/>
        </p:nvCxnSpPr>
        <p:spPr>
          <a:xfrm>
            <a:off x="2859863" y="4554485"/>
            <a:ext cx="360040" cy="0"/>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5D68195D-A87C-45F1-8D16-C38047C778B4}"/>
              </a:ext>
            </a:extLst>
          </p:cNvPr>
          <p:cNvSpPr txBox="1"/>
          <p:nvPr/>
        </p:nvSpPr>
        <p:spPr>
          <a:xfrm>
            <a:off x="3042584" y="3248685"/>
            <a:ext cx="2108269" cy="477054"/>
          </a:xfrm>
          <a:prstGeom prst="rect">
            <a:avLst/>
          </a:prstGeom>
          <a:noFill/>
        </p:spPr>
        <p:txBody>
          <a:bodyPr wrap="none" rtlCol="0">
            <a:spAutoFit/>
          </a:bodyPr>
          <a:lstStyle/>
          <a:p>
            <a:pPr algn="l"/>
            <a:r>
              <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（第</a:t>
            </a:r>
            <a:r>
              <a:rPr kumimoji="1" lang="en-US" altLang="ja-JP"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12</a:t>
            </a:r>
            <a:r>
              <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14</a:t>
            </a:r>
            <a:r>
              <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章）</a:t>
            </a:r>
          </a:p>
        </p:txBody>
      </p:sp>
      <p:sp>
        <p:nvSpPr>
          <p:cNvPr id="20" name="テキスト ボックス 19">
            <a:extLst>
              <a:ext uri="{FF2B5EF4-FFF2-40B4-BE49-F238E27FC236}">
                <a16:creationId xmlns:a16="http://schemas.microsoft.com/office/drawing/2014/main" id="{841CB4AA-6DF9-41B1-876E-4BECEBA2BDB4}"/>
              </a:ext>
            </a:extLst>
          </p:cNvPr>
          <p:cNvSpPr txBox="1"/>
          <p:nvPr/>
        </p:nvSpPr>
        <p:spPr>
          <a:xfrm>
            <a:off x="5185586" y="2659488"/>
            <a:ext cx="3058817" cy="1015663"/>
          </a:xfrm>
          <a:prstGeom prst="rect">
            <a:avLst/>
          </a:prstGeom>
          <a:noFill/>
        </p:spPr>
        <p:txBody>
          <a:bodyPr wrap="square" rtlCol="0">
            <a:spAutoFit/>
          </a:bodyPr>
          <a:lstStyle/>
          <a:p>
            <a:pPr algn="just"/>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▶複数の変数の因果関係を明らかにしたり，個体を分類するための分析手法</a:t>
            </a:r>
          </a:p>
        </p:txBody>
      </p:sp>
      <p:sp>
        <p:nvSpPr>
          <p:cNvPr id="21" name="テキスト ボックス 20">
            <a:extLst>
              <a:ext uri="{FF2B5EF4-FFF2-40B4-BE49-F238E27FC236}">
                <a16:creationId xmlns:a16="http://schemas.microsoft.com/office/drawing/2014/main" id="{5A7348CA-5095-431E-85C8-F8A5E5077514}"/>
              </a:ext>
            </a:extLst>
          </p:cNvPr>
          <p:cNvSpPr txBox="1"/>
          <p:nvPr/>
        </p:nvSpPr>
        <p:spPr>
          <a:xfrm>
            <a:off x="3351156" y="4806513"/>
            <a:ext cx="1584176" cy="477054"/>
          </a:xfrm>
          <a:prstGeom prst="rect">
            <a:avLst/>
          </a:prstGeom>
          <a:noFill/>
        </p:spPr>
        <p:txBody>
          <a:bodyPr wrap="square" rtlCol="0">
            <a:spAutoFit/>
          </a:bodyPr>
          <a:lstStyle/>
          <a:p>
            <a:pPr algn="l"/>
            <a:r>
              <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（第</a:t>
            </a:r>
            <a:r>
              <a:rPr kumimoji="1" lang="en-US" altLang="ja-JP"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10</a:t>
            </a:r>
            <a:r>
              <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章）</a:t>
            </a:r>
            <a:endParaRPr kumimoji="1" lang="en-US" altLang="ja-JP"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7" name="テキスト ボックス 26">
            <a:extLst>
              <a:ext uri="{FF2B5EF4-FFF2-40B4-BE49-F238E27FC236}">
                <a16:creationId xmlns:a16="http://schemas.microsoft.com/office/drawing/2014/main" id="{0B25CC0F-B30A-4BFD-970E-515DBCE224DA}"/>
              </a:ext>
            </a:extLst>
          </p:cNvPr>
          <p:cNvSpPr txBox="1"/>
          <p:nvPr/>
        </p:nvSpPr>
        <p:spPr>
          <a:xfrm>
            <a:off x="5164049" y="4130247"/>
            <a:ext cx="3251442" cy="1015663"/>
          </a:xfrm>
          <a:prstGeom prst="rect">
            <a:avLst/>
          </a:prstGeom>
          <a:noFill/>
        </p:spPr>
        <p:txBody>
          <a:bodyPr wrap="square" rtlCol="0">
            <a:spAutoFit/>
          </a:bodyPr>
          <a:lstStyle/>
          <a:p>
            <a:pPr algn="just"/>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▶誤差の影響を受けないような実験や，効率的にデータを収集できる実験を計画する</a:t>
            </a:r>
          </a:p>
        </p:txBody>
      </p:sp>
    </p:spTree>
    <p:extLst>
      <p:ext uri="{BB962C8B-B14F-4D97-AF65-F5344CB8AC3E}">
        <p14:creationId xmlns:p14="http://schemas.microsoft.com/office/powerpoint/2010/main" val="3321836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958986-CF48-4F12-9648-37FA60C7315B}"/>
              </a:ext>
            </a:extLst>
          </p:cNvPr>
          <p:cNvSpPr>
            <a:spLocks noGrp="1"/>
          </p:cNvSpPr>
          <p:nvPr>
            <p:ph type="title"/>
          </p:nvPr>
        </p:nvSpPr>
        <p:spPr/>
        <p:txBody>
          <a:bodyPr/>
          <a:lstStyle/>
          <a:p>
            <a:r>
              <a:rPr lang="en-US" altLang="ja-JP" dirty="0"/>
              <a:t>1.1</a:t>
            </a:r>
            <a:r>
              <a:rPr lang="ja-JP" altLang="en-US" dirty="0"/>
              <a:t>　記述統計学</a:t>
            </a:r>
            <a:endParaRPr kumimoji="1" lang="ja-JP" altLang="en-US" dirty="0"/>
          </a:p>
        </p:txBody>
      </p:sp>
      <p:pic>
        <p:nvPicPr>
          <p:cNvPr id="5" name="コンテンツ プレースホルダー 4">
            <a:extLst>
              <a:ext uri="{FF2B5EF4-FFF2-40B4-BE49-F238E27FC236}">
                <a16:creationId xmlns:a16="http://schemas.microsoft.com/office/drawing/2014/main" id="{8E69627A-71AC-4936-A05F-3B06FF46610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flipH="1">
            <a:off x="2701027" y="5157192"/>
            <a:ext cx="1118540" cy="1312070"/>
          </a:xfrm>
        </p:spPr>
      </p:pic>
      <p:pic>
        <p:nvPicPr>
          <p:cNvPr id="7" name="図 6">
            <a:extLst>
              <a:ext uri="{FF2B5EF4-FFF2-40B4-BE49-F238E27FC236}">
                <a16:creationId xmlns:a16="http://schemas.microsoft.com/office/drawing/2014/main" id="{5E5FF86F-B469-4865-815B-BB7C71C5AC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5294529"/>
            <a:ext cx="1584176" cy="890019"/>
          </a:xfrm>
          <a:prstGeom prst="rect">
            <a:avLst/>
          </a:prstGeom>
        </p:spPr>
      </p:pic>
      <p:pic>
        <p:nvPicPr>
          <p:cNvPr id="9" name="図 8">
            <a:extLst>
              <a:ext uri="{FF2B5EF4-FFF2-40B4-BE49-F238E27FC236}">
                <a16:creationId xmlns:a16="http://schemas.microsoft.com/office/drawing/2014/main" id="{BE86A51F-AB02-4E2E-84B2-88F4D8BE32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2701" y="4973459"/>
            <a:ext cx="1793999" cy="1349984"/>
          </a:xfrm>
          <a:prstGeom prst="rect">
            <a:avLst/>
          </a:prstGeom>
        </p:spPr>
      </p:pic>
      <p:pic>
        <p:nvPicPr>
          <p:cNvPr id="11" name="図 10">
            <a:extLst>
              <a:ext uri="{FF2B5EF4-FFF2-40B4-BE49-F238E27FC236}">
                <a16:creationId xmlns:a16="http://schemas.microsoft.com/office/drawing/2014/main" id="{ED4868F2-FC5C-4599-9C31-14D3AEDFA8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0925" y="4973459"/>
            <a:ext cx="1507166" cy="1363985"/>
          </a:xfrm>
          <a:prstGeom prst="rect">
            <a:avLst/>
          </a:prstGeom>
        </p:spPr>
      </p:pic>
      <p:sp>
        <p:nvSpPr>
          <p:cNvPr id="13" name="コンテンツ プレースホルダー 2">
            <a:extLst>
              <a:ext uri="{FF2B5EF4-FFF2-40B4-BE49-F238E27FC236}">
                <a16:creationId xmlns:a16="http://schemas.microsoft.com/office/drawing/2014/main" id="{6D9C96FA-04EB-408F-B68E-04840E8DCE98}"/>
              </a:ext>
            </a:extLst>
          </p:cNvPr>
          <p:cNvSpPr txBox="1">
            <a:spLocks/>
          </p:cNvSpPr>
          <p:nvPr/>
        </p:nvSpPr>
        <p:spPr bwMode="auto">
          <a:xfrm>
            <a:off x="665690" y="1988840"/>
            <a:ext cx="7938757" cy="26642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6"/>
              </a:buBlip>
              <a:defRPr kumimoji="1" sz="32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algn="just"/>
            <a:r>
              <a:rPr lang="ja-JP" altLang="en-US" sz="3000" kern="0" dirty="0"/>
              <a:t>記述統計学：統計量（平均や分散）や図表に整理することで，観測したデータ（変数に値が入った状態）の特性を捉える統計学</a:t>
            </a:r>
            <a:endParaRPr lang="en-US" altLang="ja-JP" sz="3000" kern="0" dirty="0"/>
          </a:p>
          <a:p>
            <a:pPr algn="just"/>
            <a:r>
              <a:rPr lang="ja-JP" altLang="en-US" sz="3000" kern="0" dirty="0"/>
              <a:t>推測統計学（第</a:t>
            </a:r>
            <a:r>
              <a:rPr lang="en-US" altLang="ja-JP" sz="3000" kern="0" dirty="0"/>
              <a:t>3</a:t>
            </a:r>
            <a:r>
              <a:rPr lang="ja-JP" altLang="en-US" sz="3000" kern="0" dirty="0"/>
              <a:t>章以降）との違い：記述統計学は</a:t>
            </a:r>
            <a:r>
              <a:rPr lang="ja-JP" altLang="en-US" sz="3000" kern="0" dirty="0">
                <a:solidFill>
                  <a:srgbClr val="FFFF00"/>
                </a:solidFill>
              </a:rPr>
              <a:t>手元のデータの特性</a:t>
            </a:r>
            <a:r>
              <a:rPr lang="ja-JP" altLang="en-US" sz="3000" kern="0" dirty="0"/>
              <a:t>を知ることが目的（次掲）</a:t>
            </a:r>
          </a:p>
        </p:txBody>
      </p:sp>
      <p:sp>
        <p:nvSpPr>
          <p:cNvPr id="14" name="矢印: 右 13">
            <a:extLst>
              <a:ext uri="{FF2B5EF4-FFF2-40B4-BE49-F238E27FC236}">
                <a16:creationId xmlns:a16="http://schemas.microsoft.com/office/drawing/2014/main" id="{D607F35E-57F8-43C3-8BFA-A2DB0955107B}"/>
              </a:ext>
            </a:extLst>
          </p:cNvPr>
          <p:cNvSpPr/>
          <p:nvPr/>
        </p:nvSpPr>
        <p:spPr>
          <a:xfrm>
            <a:off x="4123102" y="5655452"/>
            <a:ext cx="576064" cy="432048"/>
          </a:xfrm>
          <a:prstGeom prst="rightArrow">
            <a:avLst/>
          </a:prstGeom>
          <a:solidFill>
            <a:srgbClr val="FFFFFF"/>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18189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321AC1-CE19-4D21-BDD1-51D4307F3418}"/>
              </a:ext>
            </a:extLst>
          </p:cNvPr>
          <p:cNvSpPr>
            <a:spLocks noGrp="1"/>
          </p:cNvSpPr>
          <p:nvPr>
            <p:ph type="title"/>
          </p:nvPr>
        </p:nvSpPr>
        <p:spPr>
          <a:xfrm>
            <a:off x="990600" y="620688"/>
            <a:ext cx="7162800" cy="1143000"/>
          </a:xfrm>
        </p:spPr>
        <p:txBody>
          <a:bodyPr/>
          <a:lstStyle/>
          <a:p>
            <a:r>
              <a:rPr kumimoji="1" lang="ja-JP" altLang="en-US" dirty="0"/>
              <a:t>記述</a:t>
            </a:r>
            <a:r>
              <a:rPr lang="ja-JP" altLang="en-US" dirty="0"/>
              <a:t>統計学 </a:t>
            </a:r>
            <a:r>
              <a:rPr lang="en-US" altLang="ja-JP" dirty="0"/>
              <a:t>vs </a:t>
            </a:r>
            <a:r>
              <a:rPr lang="ja-JP" altLang="en-US" dirty="0"/>
              <a:t>推測統計学</a:t>
            </a:r>
            <a:endParaRPr kumimoji="1" lang="ja-JP" altLang="en-US" dirty="0"/>
          </a:p>
        </p:txBody>
      </p:sp>
      <p:sp>
        <p:nvSpPr>
          <p:cNvPr id="4" name="楕円 3">
            <a:extLst>
              <a:ext uri="{FF2B5EF4-FFF2-40B4-BE49-F238E27FC236}">
                <a16:creationId xmlns:a16="http://schemas.microsoft.com/office/drawing/2014/main" id="{305C7A0A-6D69-426F-8A98-CBCD992F7254}"/>
              </a:ext>
            </a:extLst>
          </p:cNvPr>
          <p:cNvSpPr/>
          <p:nvPr/>
        </p:nvSpPr>
        <p:spPr>
          <a:xfrm>
            <a:off x="5157498" y="2386329"/>
            <a:ext cx="1872208" cy="1944216"/>
          </a:xfrm>
          <a:prstGeom prst="ellipse">
            <a:avLst/>
          </a:prstGeom>
          <a:solidFill>
            <a:srgbClr val="0070C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1C5C5B2A-A364-4AD0-A83F-29EC77453DFF}"/>
              </a:ext>
            </a:extLst>
          </p:cNvPr>
          <p:cNvSpPr/>
          <p:nvPr/>
        </p:nvSpPr>
        <p:spPr>
          <a:xfrm>
            <a:off x="2441603" y="2656929"/>
            <a:ext cx="1332837" cy="1497213"/>
          </a:xfrm>
          <a:prstGeom prst="ellipse">
            <a:avLst/>
          </a:prstGeom>
          <a:solidFill>
            <a:srgbClr val="00B05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C6DC629F-7EA7-4BEE-B6E0-77481E1C3B07}"/>
              </a:ext>
            </a:extLst>
          </p:cNvPr>
          <p:cNvSpPr txBox="1"/>
          <p:nvPr/>
        </p:nvSpPr>
        <p:spPr>
          <a:xfrm>
            <a:off x="5877578" y="2876272"/>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7" name="テキスト ボックス 6">
            <a:extLst>
              <a:ext uri="{FF2B5EF4-FFF2-40B4-BE49-F238E27FC236}">
                <a16:creationId xmlns:a16="http://schemas.microsoft.com/office/drawing/2014/main" id="{8C9BB1FD-5258-43A1-A482-8789DA78554A}"/>
              </a:ext>
            </a:extLst>
          </p:cNvPr>
          <p:cNvSpPr txBox="1"/>
          <p:nvPr/>
        </p:nvSpPr>
        <p:spPr>
          <a:xfrm>
            <a:off x="5661554" y="1951650"/>
            <a:ext cx="954107"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母集団</a:t>
            </a:r>
          </a:p>
        </p:txBody>
      </p:sp>
      <p:sp>
        <p:nvSpPr>
          <p:cNvPr id="8" name="テキスト ボックス 7">
            <a:extLst>
              <a:ext uri="{FF2B5EF4-FFF2-40B4-BE49-F238E27FC236}">
                <a16:creationId xmlns:a16="http://schemas.microsoft.com/office/drawing/2014/main" id="{1F3A42B6-E005-4E93-A0A8-A8DC9518B6B6}"/>
              </a:ext>
            </a:extLst>
          </p:cNvPr>
          <p:cNvSpPr txBox="1"/>
          <p:nvPr/>
        </p:nvSpPr>
        <p:spPr>
          <a:xfrm>
            <a:off x="2717329" y="1971570"/>
            <a:ext cx="697627" cy="400110"/>
          </a:xfrm>
          <a:prstGeom prst="rect">
            <a:avLst/>
          </a:prstGeom>
          <a:noFill/>
        </p:spPr>
        <p:txBody>
          <a:bodyPr wrap="none" rtlCol="0">
            <a:spAutoFit/>
          </a:body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標本</a:t>
            </a:r>
          </a:p>
        </p:txBody>
      </p:sp>
      <p:sp>
        <p:nvSpPr>
          <p:cNvPr id="9" name="テキスト ボックス 8">
            <a:extLst>
              <a:ext uri="{FF2B5EF4-FFF2-40B4-BE49-F238E27FC236}">
                <a16:creationId xmlns:a16="http://schemas.microsoft.com/office/drawing/2014/main" id="{C6B513DA-4C0B-4086-837C-2E614AA7978B}"/>
              </a:ext>
            </a:extLst>
          </p:cNvPr>
          <p:cNvSpPr txBox="1"/>
          <p:nvPr/>
        </p:nvSpPr>
        <p:spPr>
          <a:xfrm>
            <a:off x="5721125" y="3357187"/>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0" name="テキスト ボックス 9">
            <a:extLst>
              <a:ext uri="{FF2B5EF4-FFF2-40B4-BE49-F238E27FC236}">
                <a16:creationId xmlns:a16="http://schemas.microsoft.com/office/drawing/2014/main" id="{34294CDA-4C9A-4825-9C75-D6A3572C5438}"/>
              </a:ext>
            </a:extLst>
          </p:cNvPr>
          <p:cNvSpPr txBox="1"/>
          <p:nvPr/>
        </p:nvSpPr>
        <p:spPr>
          <a:xfrm>
            <a:off x="6218962" y="3233124"/>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1" name="テキスト ボックス 10">
            <a:extLst>
              <a:ext uri="{FF2B5EF4-FFF2-40B4-BE49-F238E27FC236}">
                <a16:creationId xmlns:a16="http://schemas.microsoft.com/office/drawing/2014/main" id="{F6C8D5AD-B802-4E19-A45E-F8713E6EB4BE}"/>
              </a:ext>
            </a:extLst>
          </p:cNvPr>
          <p:cNvSpPr txBox="1"/>
          <p:nvPr/>
        </p:nvSpPr>
        <p:spPr>
          <a:xfrm>
            <a:off x="6218962" y="2686387"/>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2" name="テキスト ボックス 11">
            <a:extLst>
              <a:ext uri="{FF2B5EF4-FFF2-40B4-BE49-F238E27FC236}">
                <a16:creationId xmlns:a16="http://schemas.microsoft.com/office/drawing/2014/main" id="{D2A8332C-C17E-446E-8EAF-2ADB9045E1F4}"/>
              </a:ext>
            </a:extLst>
          </p:cNvPr>
          <p:cNvSpPr txBox="1"/>
          <p:nvPr/>
        </p:nvSpPr>
        <p:spPr>
          <a:xfrm>
            <a:off x="5550433" y="2775309"/>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3" name="テキスト ボックス 12">
            <a:extLst>
              <a:ext uri="{FF2B5EF4-FFF2-40B4-BE49-F238E27FC236}">
                <a16:creationId xmlns:a16="http://schemas.microsoft.com/office/drawing/2014/main" id="{DA604BC4-A661-40A7-A873-709E5107706F}"/>
              </a:ext>
            </a:extLst>
          </p:cNvPr>
          <p:cNvSpPr txBox="1"/>
          <p:nvPr/>
        </p:nvSpPr>
        <p:spPr>
          <a:xfrm>
            <a:off x="6221481" y="3656750"/>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4" name="テキスト ボックス 13">
            <a:extLst>
              <a:ext uri="{FF2B5EF4-FFF2-40B4-BE49-F238E27FC236}">
                <a16:creationId xmlns:a16="http://schemas.microsoft.com/office/drawing/2014/main" id="{D8D2C3EE-DA72-40B2-8403-2BD7DF81FCDE}"/>
              </a:ext>
            </a:extLst>
          </p:cNvPr>
          <p:cNvSpPr txBox="1"/>
          <p:nvPr/>
        </p:nvSpPr>
        <p:spPr>
          <a:xfrm>
            <a:off x="5877578" y="3824680"/>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5" name="テキスト ボックス 14">
            <a:extLst>
              <a:ext uri="{FF2B5EF4-FFF2-40B4-BE49-F238E27FC236}">
                <a16:creationId xmlns:a16="http://schemas.microsoft.com/office/drawing/2014/main" id="{F1F5935C-7086-4A20-919E-997CC67D9506}"/>
              </a:ext>
            </a:extLst>
          </p:cNvPr>
          <p:cNvSpPr txBox="1"/>
          <p:nvPr/>
        </p:nvSpPr>
        <p:spPr>
          <a:xfrm>
            <a:off x="5329992" y="3336012"/>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6" name="テキスト ボックス 15">
            <a:extLst>
              <a:ext uri="{FF2B5EF4-FFF2-40B4-BE49-F238E27FC236}">
                <a16:creationId xmlns:a16="http://schemas.microsoft.com/office/drawing/2014/main" id="{6A342946-2B8D-4FE4-A393-793FBE2DB5DB}"/>
              </a:ext>
            </a:extLst>
          </p:cNvPr>
          <p:cNvSpPr txBox="1"/>
          <p:nvPr/>
        </p:nvSpPr>
        <p:spPr>
          <a:xfrm>
            <a:off x="6482120" y="3444937"/>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7" name="テキスト ボックス 16">
            <a:extLst>
              <a:ext uri="{FF2B5EF4-FFF2-40B4-BE49-F238E27FC236}">
                <a16:creationId xmlns:a16="http://schemas.microsoft.com/office/drawing/2014/main" id="{C84125EE-4B96-4BBA-8462-643F1108D21B}"/>
              </a:ext>
            </a:extLst>
          </p:cNvPr>
          <p:cNvSpPr txBox="1"/>
          <p:nvPr/>
        </p:nvSpPr>
        <p:spPr>
          <a:xfrm>
            <a:off x="6467881" y="2874391"/>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8" name="テキスト ボックス 17">
            <a:extLst>
              <a:ext uri="{FF2B5EF4-FFF2-40B4-BE49-F238E27FC236}">
                <a16:creationId xmlns:a16="http://schemas.microsoft.com/office/drawing/2014/main" id="{20ED1938-B06D-449D-BEA4-C0B9CA9851B4}"/>
              </a:ext>
            </a:extLst>
          </p:cNvPr>
          <p:cNvSpPr txBox="1"/>
          <p:nvPr/>
        </p:nvSpPr>
        <p:spPr>
          <a:xfrm>
            <a:off x="6311428" y="3957265"/>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9" name="テキスト ボックス 18">
            <a:extLst>
              <a:ext uri="{FF2B5EF4-FFF2-40B4-BE49-F238E27FC236}">
                <a16:creationId xmlns:a16="http://schemas.microsoft.com/office/drawing/2014/main" id="{198E017B-0A94-49B8-91B5-972EA01BB609}"/>
              </a:ext>
            </a:extLst>
          </p:cNvPr>
          <p:cNvSpPr txBox="1"/>
          <p:nvPr/>
        </p:nvSpPr>
        <p:spPr>
          <a:xfrm>
            <a:off x="5845953" y="2536452"/>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20" name="テキスト ボックス 19">
            <a:extLst>
              <a:ext uri="{FF2B5EF4-FFF2-40B4-BE49-F238E27FC236}">
                <a16:creationId xmlns:a16="http://schemas.microsoft.com/office/drawing/2014/main" id="{D8584FA1-96A1-4F9E-A02B-007D7FA51F37}"/>
              </a:ext>
            </a:extLst>
          </p:cNvPr>
          <p:cNvSpPr txBox="1"/>
          <p:nvPr/>
        </p:nvSpPr>
        <p:spPr>
          <a:xfrm>
            <a:off x="5625178" y="3739127"/>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21" name="テキスト ボックス 20">
            <a:extLst>
              <a:ext uri="{FF2B5EF4-FFF2-40B4-BE49-F238E27FC236}">
                <a16:creationId xmlns:a16="http://schemas.microsoft.com/office/drawing/2014/main" id="{AB224ABB-10B8-4639-BBC7-550AF2B1C640}"/>
              </a:ext>
            </a:extLst>
          </p:cNvPr>
          <p:cNvSpPr txBox="1"/>
          <p:nvPr/>
        </p:nvSpPr>
        <p:spPr>
          <a:xfrm>
            <a:off x="2865786" y="2977975"/>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22" name="テキスト ボックス 21">
            <a:extLst>
              <a:ext uri="{FF2B5EF4-FFF2-40B4-BE49-F238E27FC236}">
                <a16:creationId xmlns:a16="http://schemas.microsoft.com/office/drawing/2014/main" id="{BB63CF00-BD91-4A97-93E0-B3F5AB075B49}"/>
              </a:ext>
            </a:extLst>
          </p:cNvPr>
          <p:cNvSpPr txBox="1"/>
          <p:nvPr/>
        </p:nvSpPr>
        <p:spPr>
          <a:xfrm>
            <a:off x="2831465" y="3455023"/>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24" name="テキスト ボックス 23">
            <a:extLst>
              <a:ext uri="{FF2B5EF4-FFF2-40B4-BE49-F238E27FC236}">
                <a16:creationId xmlns:a16="http://schemas.microsoft.com/office/drawing/2014/main" id="{C781D316-9815-4AA9-82B2-2797DF8FFCE9}"/>
              </a:ext>
            </a:extLst>
          </p:cNvPr>
          <p:cNvSpPr txBox="1"/>
          <p:nvPr/>
        </p:nvSpPr>
        <p:spPr>
          <a:xfrm>
            <a:off x="3157783" y="3344676"/>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25" name="テキスト ボックス 24">
            <a:extLst>
              <a:ext uri="{FF2B5EF4-FFF2-40B4-BE49-F238E27FC236}">
                <a16:creationId xmlns:a16="http://schemas.microsoft.com/office/drawing/2014/main" id="{22DDE247-3C2E-4DF5-9AE3-8A60AB172699}"/>
              </a:ext>
            </a:extLst>
          </p:cNvPr>
          <p:cNvSpPr txBox="1"/>
          <p:nvPr/>
        </p:nvSpPr>
        <p:spPr>
          <a:xfrm>
            <a:off x="3305430" y="3699257"/>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28" name="円弧 27">
            <a:extLst>
              <a:ext uri="{FF2B5EF4-FFF2-40B4-BE49-F238E27FC236}">
                <a16:creationId xmlns:a16="http://schemas.microsoft.com/office/drawing/2014/main" id="{7F80F63C-C38C-48EA-8C82-3A86DD3BA3AE}"/>
              </a:ext>
            </a:extLst>
          </p:cNvPr>
          <p:cNvSpPr/>
          <p:nvPr/>
        </p:nvSpPr>
        <p:spPr>
          <a:xfrm rot="10800000">
            <a:off x="3154951" y="2519530"/>
            <a:ext cx="3485947" cy="1677813"/>
          </a:xfrm>
          <a:prstGeom prst="arc">
            <a:avLst>
              <a:gd name="adj1" fmla="val 12659575"/>
              <a:gd name="adj2" fmla="val 20375289"/>
            </a:avLst>
          </a:prstGeom>
          <a:ln w="31750">
            <a:solidFill>
              <a:srgbClr val="FFFF00"/>
            </a:solidFill>
            <a:tailEnd type="arrow"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円弧 28">
            <a:extLst>
              <a:ext uri="{FF2B5EF4-FFF2-40B4-BE49-F238E27FC236}">
                <a16:creationId xmlns:a16="http://schemas.microsoft.com/office/drawing/2014/main" id="{27B854E1-66FF-44FE-B9CE-90E180832D26}"/>
              </a:ext>
            </a:extLst>
          </p:cNvPr>
          <p:cNvSpPr/>
          <p:nvPr/>
        </p:nvSpPr>
        <p:spPr>
          <a:xfrm rot="10994227" flipV="1">
            <a:off x="3439335" y="2743899"/>
            <a:ext cx="3032382" cy="1005260"/>
          </a:xfrm>
          <a:prstGeom prst="arc">
            <a:avLst>
              <a:gd name="adj1" fmla="val 12814300"/>
              <a:gd name="adj2" fmla="val 21205500"/>
            </a:avLst>
          </a:prstGeom>
          <a:ln w="31750">
            <a:solidFill>
              <a:srgbClr val="FFFF00"/>
            </a:solidFill>
            <a:tailEnd type="arrow"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2" name="直線矢印コネクタ 31">
            <a:extLst>
              <a:ext uri="{FF2B5EF4-FFF2-40B4-BE49-F238E27FC236}">
                <a16:creationId xmlns:a16="http://schemas.microsoft.com/office/drawing/2014/main" id="{3E65464E-396D-4258-9EB5-39B09C93B87C}"/>
              </a:ext>
            </a:extLst>
          </p:cNvPr>
          <p:cNvCxnSpPr>
            <a:cxnSpLocks/>
          </p:cNvCxnSpPr>
          <p:nvPr/>
        </p:nvCxnSpPr>
        <p:spPr>
          <a:xfrm flipH="1">
            <a:off x="3371783" y="3470621"/>
            <a:ext cx="1995532" cy="886"/>
          </a:xfrm>
          <a:prstGeom prst="straightConnector1">
            <a:avLst/>
          </a:prstGeom>
          <a:ln w="31750">
            <a:solidFill>
              <a:srgbClr val="FFFF00"/>
            </a:solidFill>
            <a:tailEnd type="arrow" w="lg" len="med"/>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B65F87CF-C2F4-497C-B6B8-A619EC3A0E9A}"/>
              </a:ext>
            </a:extLst>
          </p:cNvPr>
          <p:cNvSpPr txBox="1"/>
          <p:nvPr/>
        </p:nvSpPr>
        <p:spPr>
          <a:xfrm>
            <a:off x="4137701" y="3044827"/>
            <a:ext cx="697627" cy="400110"/>
          </a:xfrm>
          <a:prstGeom prst="rect">
            <a:avLst/>
          </a:prstGeom>
          <a:noFill/>
        </p:spPr>
        <p:txBody>
          <a:bodyPr wrap="non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抽出</a:t>
            </a:r>
          </a:p>
        </p:txBody>
      </p:sp>
      <p:sp>
        <p:nvSpPr>
          <p:cNvPr id="36" name="テキスト ボックス 35">
            <a:extLst>
              <a:ext uri="{FF2B5EF4-FFF2-40B4-BE49-F238E27FC236}">
                <a16:creationId xmlns:a16="http://schemas.microsoft.com/office/drawing/2014/main" id="{5F8854B2-31E3-42BF-8C9E-EED8C38E7E7D}"/>
              </a:ext>
            </a:extLst>
          </p:cNvPr>
          <p:cNvSpPr txBox="1"/>
          <p:nvPr/>
        </p:nvSpPr>
        <p:spPr>
          <a:xfrm>
            <a:off x="7029706" y="3146660"/>
            <a:ext cx="1709340" cy="615553"/>
          </a:xfrm>
          <a:prstGeom prst="rect">
            <a:avLst/>
          </a:prstGeom>
          <a:noFill/>
        </p:spPr>
        <p:txBody>
          <a:bodyPr wrap="square" rtlCol="0">
            <a:spAutoFit/>
          </a:bodyPr>
          <a:lstStyle/>
          <a:p>
            <a:pPr algn="just"/>
            <a:r>
              <a:rPr kumimoji="1" lang="ja-JP" altLang="en-US" sz="1700"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調べようとする調査の対象全体</a:t>
            </a:r>
          </a:p>
        </p:txBody>
      </p:sp>
      <p:sp>
        <p:nvSpPr>
          <p:cNvPr id="37" name="テキスト ボックス 36">
            <a:extLst>
              <a:ext uri="{FF2B5EF4-FFF2-40B4-BE49-F238E27FC236}">
                <a16:creationId xmlns:a16="http://schemas.microsoft.com/office/drawing/2014/main" id="{1D3EA62A-B2D2-4379-AB62-280595EC6A91}"/>
              </a:ext>
            </a:extLst>
          </p:cNvPr>
          <p:cNvSpPr txBox="1"/>
          <p:nvPr/>
        </p:nvSpPr>
        <p:spPr>
          <a:xfrm>
            <a:off x="543611" y="3029204"/>
            <a:ext cx="1785875" cy="877163"/>
          </a:xfrm>
          <a:prstGeom prst="rect">
            <a:avLst/>
          </a:prstGeom>
          <a:noFill/>
        </p:spPr>
        <p:txBody>
          <a:bodyPr wrap="square" rtlCol="0">
            <a:spAutoFit/>
          </a:bodyPr>
          <a:lstStyle/>
          <a:p>
            <a:pPr algn="just"/>
            <a:r>
              <a:rPr kumimoji="1" lang="ja-JP" altLang="en-US" sz="1700" dirty="0">
                <a:solidFill>
                  <a:srgbClr val="92D05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調査のために母集団から抜き出された要素の全体</a:t>
            </a:r>
          </a:p>
        </p:txBody>
      </p:sp>
      <p:sp>
        <p:nvSpPr>
          <p:cNvPr id="38" name="テキスト ボックス 37">
            <a:extLst>
              <a:ext uri="{FF2B5EF4-FFF2-40B4-BE49-F238E27FC236}">
                <a16:creationId xmlns:a16="http://schemas.microsoft.com/office/drawing/2014/main" id="{B775D2FC-916E-4E5B-86FB-4FC0CAC5275E}"/>
              </a:ext>
            </a:extLst>
          </p:cNvPr>
          <p:cNvSpPr txBox="1"/>
          <p:nvPr/>
        </p:nvSpPr>
        <p:spPr>
          <a:xfrm>
            <a:off x="4736385" y="4749766"/>
            <a:ext cx="3590966" cy="1015663"/>
          </a:xfrm>
          <a:prstGeom prst="rect">
            <a:avLst/>
          </a:prstGeom>
          <a:noFill/>
        </p:spPr>
        <p:txBody>
          <a:bodyPr wrap="square" rtlCol="0">
            <a:spAutoFit/>
          </a:bodyPr>
          <a:lstStyle/>
          <a:p>
            <a:pPr algn="just"/>
            <a:r>
              <a:rPr kumimoji="1" lang="ja-JP" altLang="en-US" sz="2000" b="1" dirty="0">
                <a:solidFill>
                  <a:srgbClr val="FFC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推測統計学</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：母集団の特性（平均や分散など）を標本から推測</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→（第</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3</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章以降で学ぶ）</a:t>
            </a:r>
          </a:p>
        </p:txBody>
      </p:sp>
      <p:sp>
        <p:nvSpPr>
          <p:cNvPr id="39" name="テキスト ボックス 38">
            <a:extLst>
              <a:ext uri="{FF2B5EF4-FFF2-40B4-BE49-F238E27FC236}">
                <a16:creationId xmlns:a16="http://schemas.microsoft.com/office/drawing/2014/main" id="{26246F10-7B31-4F11-B6D6-C0A648759255}"/>
              </a:ext>
            </a:extLst>
          </p:cNvPr>
          <p:cNvSpPr txBox="1"/>
          <p:nvPr/>
        </p:nvSpPr>
        <p:spPr>
          <a:xfrm>
            <a:off x="419872" y="4728203"/>
            <a:ext cx="3851213" cy="1015663"/>
          </a:xfrm>
          <a:prstGeom prst="rect">
            <a:avLst/>
          </a:prstGeom>
          <a:noFill/>
        </p:spPr>
        <p:txBody>
          <a:bodyPr wrap="square" rtlCol="0">
            <a:spAutoFit/>
          </a:bodyPr>
          <a:lstStyle/>
          <a:p>
            <a:pPr algn="just"/>
            <a:r>
              <a:rPr kumimoji="1" lang="ja-JP" altLang="en-US" sz="2000" b="1" dirty="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記述統計学</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：手元にある観測データの特性（平均や分散）を知る</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→本章で学ぶ</a:t>
            </a:r>
          </a:p>
        </p:txBody>
      </p:sp>
      <p:cxnSp>
        <p:nvCxnSpPr>
          <p:cNvPr id="41" name="コネクタ: 曲線 40">
            <a:extLst>
              <a:ext uri="{FF2B5EF4-FFF2-40B4-BE49-F238E27FC236}">
                <a16:creationId xmlns:a16="http://schemas.microsoft.com/office/drawing/2014/main" id="{EBE3009A-3988-443F-B2E6-800CF8EBE3E0}"/>
              </a:ext>
            </a:extLst>
          </p:cNvPr>
          <p:cNvCxnSpPr>
            <a:cxnSpLocks/>
          </p:cNvCxnSpPr>
          <p:nvPr/>
        </p:nvCxnSpPr>
        <p:spPr>
          <a:xfrm rot="5400000" flipH="1" flipV="1">
            <a:off x="2136592" y="4101902"/>
            <a:ext cx="702262" cy="593466"/>
          </a:xfrm>
          <a:prstGeom prst="curvedConnector3">
            <a:avLst>
              <a:gd name="adj1" fmla="val 50000"/>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E2FA4373-0489-44C1-B317-A0A7E74F2CFA}"/>
              </a:ext>
            </a:extLst>
          </p:cNvPr>
          <p:cNvSpPr txBox="1"/>
          <p:nvPr/>
        </p:nvSpPr>
        <p:spPr>
          <a:xfrm>
            <a:off x="458456" y="4233123"/>
            <a:ext cx="2009843" cy="353943"/>
          </a:xfrm>
          <a:prstGeom prst="rect">
            <a:avLst/>
          </a:prstGeom>
          <a:noFill/>
        </p:spPr>
        <p:txBody>
          <a:bodyPr wrap="square" rtlCol="0">
            <a:spAutoFit/>
          </a:bodyPr>
          <a:lstStyle/>
          <a:p>
            <a:pPr algn="just"/>
            <a:r>
              <a:rPr kumimoji="1" lang="ja-JP" altLang="en-US"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こっちのみに興味</a:t>
            </a:r>
          </a:p>
        </p:txBody>
      </p:sp>
      <p:sp>
        <p:nvSpPr>
          <p:cNvPr id="45" name="矢印: U ターン 44">
            <a:extLst>
              <a:ext uri="{FF2B5EF4-FFF2-40B4-BE49-F238E27FC236}">
                <a16:creationId xmlns:a16="http://schemas.microsoft.com/office/drawing/2014/main" id="{C19D344E-EBD3-482F-BA93-8E333F8FF40C}"/>
              </a:ext>
            </a:extLst>
          </p:cNvPr>
          <p:cNvSpPr/>
          <p:nvPr/>
        </p:nvSpPr>
        <p:spPr>
          <a:xfrm rot="10800000" flipH="1">
            <a:off x="3138264" y="4164537"/>
            <a:ext cx="3052220" cy="542454"/>
          </a:xfrm>
          <a:prstGeom prst="uturnArrow">
            <a:avLst>
              <a:gd name="adj1" fmla="val 16614"/>
              <a:gd name="adj2" fmla="val 25000"/>
              <a:gd name="adj3" fmla="val 25000"/>
              <a:gd name="adj4" fmla="val 43750"/>
              <a:gd name="adj5" fmla="val 58754"/>
            </a:avLst>
          </a:prstGeom>
          <a:solidFill>
            <a:srgbClr val="FFC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8" name="テキスト ボックス 47">
            <a:extLst>
              <a:ext uri="{FF2B5EF4-FFF2-40B4-BE49-F238E27FC236}">
                <a16:creationId xmlns:a16="http://schemas.microsoft.com/office/drawing/2014/main" id="{C89C31F0-9837-4BE1-B85F-798936C2DCAF}"/>
              </a:ext>
            </a:extLst>
          </p:cNvPr>
          <p:cNvSpPr txBox="1"/>
          <p:nvPr/>
        </p:nvSpPr>
        <p:spPr>
          <a:xfrm>
            <a:off x="4104753" y="4280928"/>
            <a:ext cx="1538274" cy="353943"/>
          </a:xfrm>
          <a:prstGeom prst="rect">
            <a:avLst/>
          </a:prstGeom>
          <a:noFill/>
        </p:spPr>
        <p:txBody>
          <a:bodyPr wrap="square" rtlCol="0">
            <a:spAutoFit/>
          </a:bodyPr>
          <a:lstStyle/>
          <a:p>
            <a:pPr algn="just"/>
            <a:r>
              <a:rPr kumimoji="1" lang="ja-JP" altLang="en-US" sz="17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母集団に興味</a:t>
            </a:r>
          </a:p>
        </p:txBody>
      </p:sp>
      <p:sp>
        <p:nvSpPr>
          <p:cNvPr id="49" name="テキスト ボックス 48">
            <a:extLst>
              <a:ext uri="{FF2B5EF4-FFF2-40B4-BE49-F238E27FC236}">
                <a16:creationId xmlns:a16="http://schemas.microsoft.com/office/drawing/2014/main" id="{220CE26E-A361-4BE1-AD08-736BF72CB407}"/>
              </a:ext>
            </a:extLst>
          </p:cNvPr>
          <p:cNvSpPr txBox="1"/>
          <p:nvPr/>
        </p:nvSpPr>
        <p:spPr>
          <a:xfrm>
            <a:off x="2385918" y="2254685"/>
            <a:ext cx="1388522" cy="400110"/>
          </a:xfrm>
          <a:prstGeom prst="rect">
            <a:avLst/>
          </a:prstGeom>
          <a:noFill/>
        </p:spPr>
        <p:txBody>
          <a:bodyPr wrap="none" rtlCol="0">
            <a:spAutoFit/>
          </a:body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観測データ</a:t>
            </a:r>
          </a:p>
        </p:txBody>
      </p:sp>
      <p:sp>
        <p:nvSpPr>
          <p:cNvPr id="50" name="テキスト ボックス 49">
            <a:extLst>
              <a:ext uri="{FF2B5EF4-FFF2-40B4-BE49-F238E27FC236}">
                <a16:creationId xmlns:a16="http://schemas.microsoft.com/office/drawing/2014/main" id="{EC09C6F9-A665-4497-9F3C-0A8406E07FBA}"/>
              </a:ext>
            </a:extLst>
          </p:cNvPr>
          <p:cNvSpPr txBox="1"/>
          <p:nvPr/>
        </p:nvSpPr>
        <p:spPr>
          <a:xfrm>
            <a:off x="3358743" y="2861404"/>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51" name="テキスト ボックス 50">
            <a:extLst>
              <a:ext uri="{FF2B5EF4-FFF2-40B4-BE49-F238E27FC236}">
                <a16:creationId xmlns:a16="http://schemas.microsoft.com/office/drawing/2014/main" id="{31CADBEB-1E3C-4391-AD06-84038F40BF4E}"/>
              </a:ext>
            </a:extLst>
          </p:cNvPr>
          <p:cNvSpPr txBox="1"/>
          <p:nvPr/>
        </p:nvSpPr>
        <p:spPr>
          <a:xfrm>
            <a:off x="2468299" y="3201338"/>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Tree>
    <p:extLst>
      <p:ext uri="{BB962C8B-B14F-4D97-AF65-F5344CB8AC3E}">
        <p14:creationId xmlns:p14="http://schemas.microsoft.com/office/powerpoint/2010/main" val="199833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par>
                                <p:cTn id="56" presetID="10" presetClass="entr" presetSubtype="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500"/>
                                        <p:tgtEl>
                                          <p:spTgt spid="4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500"/>
                                        <p:tgtEl>
                                          <p:spTgt spid="3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500"/>
                                        <p:tgtEl>
                                          <p:spTgt spid="3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500"/>
                                        <p:tgtEl>
                                          <p:spTgt spid="3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8" grpId="0" animBg="1"/>
      <p:bldP spid="29" grpId="0" animBg="1"/>
      <p:bldP spid="35" grpId="0"/>
      <p:bldP spid="36" grpId="0"/>
      <p:bldP spid="37" grpId="0"/>
      <p:bldP spid="38" grpId="0"/>
      <p:bldP spid="45" grpId="0" animBg="1"/>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08E8CB-FE78-4508-AC19-306864504326}"/>
              </a:ext>
            </a:extLst>
          </p:cNvPr>
          <p:cNvSpPr>
            <a:spLocks noGrp="1"/>
          </p:cNvSpPr>
          <p:nvPr>
            <p:ph type="title"/>
          </p:nvPr>
        </p:nvSpPr>
        <p:spPr>
          <a:xfrm>
            <a:off x="990600" y="620688"/>
            <a:ext cx="7467600" cy="1143000"/>
          </a:xfrm>
        </p:spPr>
        <p:txBody>
          <a:bodyPr/>
          <a:lstStyle/>
          <a:p>
            <a:r>
              <a:rPr kumimoji="1" lang="ja-JP" altLang="en-US" dirty="0"/>
              <a:t>尺度水準の問題</a:t>
            </a:r>
          </a:p>
        </p:txBody>
      </p:sp>
      <p:sp>
        <p:nvSpPr>
          <p:cNvPr id="3" name="コンテンツ プレースホルダー 2">
            <a:extLst>
              <a:ext uri="{FF2B5EF4-FFF2-40B4-BE49-F238E27FC236}">
                <a16:creationId xmlns:a16="http://schemas.microsoft.com/office/drawing/2014/main" id="{79F7C5AA-C47E-4D35-8117-CE46B45B7421}"/>
              </a:ext>
            </a:extLst>
          </p:cNvPr>
          <p:cNvSpPr>
            <a:spLocks noGrp="1"/>
          </p:cNvSpPr>
          <p:nvPr>
            <p:ph idx="1"/>
          </p:nvPr>
        </p:nvSpPr>
        <p:spPr>
          <a:xfrm>
            <a:off x="685800" y="1979142"/>
            <a:ext cx="7772400" cy="1227584"/>
          </a:xfrm>
        </p:spPr>
        <p:txBody>
          <a:bodyPr/>
          <a:lstStyle/>
          <a:p>
            <a:r>
              <a:rPr kumimoji="1" lang="ja-JP" altLang="en-US" sz="3000" dirty="0"/>
              <a:t>データを測定（観測）する尺度によって，許される計算や分析が異なる（</a:t>
            </a:r>
            <a:r>
              <a:rPr lang="ja-JP" altLang="en-US" sz="3000" dirty="0">
                <a:solidFill>
                  <a:srgbClr val="FFFF00"/>
                </a:solidFill>
              </a:rPr>
              <a:t>尺度水準の問題</a:t>
            </a:r>
            <a:r>
              <a:rPr lang="ja-JP" altLang="en-US" sz="3000" dirty="0"/>
              <a:t>）</a:t>
            </a:r>
            <a:endParaRPr kumimoji="1" lang="en-US" altLang="ja-JP" sz="3000" dirty="0"/>
          </a:p>
          <a:p>
            <a:r>
              <a:rPr kumimoji="1" lang="ja-JP" altLang="en-US" sz="3000" dirty="0"/>
              <a:t>手元のデータは，どの尺度水準で測定されたものなのかを区別できなければならない</a:t>
            </a:r>
          </a:p>
        </p:txBody>
      </p:sp>
      <p:sp>
        <p:nvSpPr>
          <p:cNvPr id="4" name="テキスト ボックス 3">
            <a:extLst>
              <a:ext uri="{FF2B5EF4-FFF2-40B4-BE49-F238E27FC236}">
                <a16:creationId xmlns:a16="http://schemas.microsoft.com/office/drawing/2014/main" id="{640EA2AA-9ED2-43FA-9808-1D565C86691B}"/>
              </a:ext>
            </a:extLst>
          </p:cNvPr>
          <p:cNvSpPr txBox="1"/>
          <p:nvPr/>
        </p:nvSpPr>
        <p:spPr>
          <a:xfrm>
            <a:off x="420243" y="4944847"/>
            <a:ext cx="130716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schemeClr val="bg1"/>
                </a:solidFill>
                <a:effectLst/>
                <a:uLnTx/>
                <a:uFillTx/>
                <a:latin typeface="ＭＳ Ｐゴシック" pitchFamily="50" charset="-128"/>
                <a:ea typeface="ＭＳ Ｐゴシック" pitchFamily="50" charset="-128"/>
                <a:cs typeface="Meiryo UI" pitchFamily="50" charset="-128"/>
              </a:rPr>
              <a:t>測定データ</a:t>
            </a:r>
          </a:p>
        </p:txBody>
      </p:sp>
      <p:cxnSp>
        <p:nvCxnSpPr>
          <p:cNvPr id="5" name="直線コネクタ 4">
            <a:extLst>
              <a:ext uri="{FF2B5EF4-FFF2-40B4-BE49-F238E27FC236}">
                <a16:creationId xmlns:a16="http://schemas.microsoft.com/office/drawing/2014/main" id="{E84BF12D-9F5B-402F-B835-CE017840B05A}"/>
              </a:ext>
            </a:extLst>
          </p:cNvPr>
          <p:cNvCxnSpPr/>
          <p:nvPr/>
        </p:nvCxnSpPr>
        <p:spPr>
          <a:xfrm>
            <a:off x="2051720" y="4647523"/>
            <a:ext cx="0" cy="936104"/>
          </a:xfrm>
          <a:prstGeom prst="line">
            <a:avLst/>
          </a:prstGeom>
          <a:noFill/>
          <a:ln w="19050" cap="flat" cmpd="sng" algn="ctr">
            <a:solidFill>
              <a:schemeClr val="bg1"/>
            </a:solidFill>
            <a:prstDash val="solid"/>
          </a:ln>
          <a:effectLst/>
        </p:spPr>
      </p:cxnSp>
      <p:cxnSp>
        <p:nvCxnSpPr>
          <p:cNvPr id="6" name="直線コネクタ 5">
            <a:extLst>
              <a:ext uri="{FF2B5EF4-FFF2-40B4-BE49-F238E27FC236}">
                <a16:creationId xmlns:a16="http://schemas.microsoft.com/office/drawing/2014/main" id="{9E03B30B-68EB-43E2-B578-43E1B561F48E}"/>
              </a:ext>
            </a:extLst>
          </p:cNvPr>
          <p:cNvCxnSpPr/>
          <p:nvPr/>
        </p:nvCxnSpPr>
        <p:spPr>
          <a:xfrm>
            <a:off x="2051720" y="4647523"/>
            <a:ext cx="360040" cy="0"/>
          </a:xfrm>
          <a:prstGeom prst="line">
            <a:avLst/>
          </a:prstGeom>
          <a:noFill/>
          <a:ln w="19050" cap="flat" cmpd="sng" algn="ctr">
            <a:solidFill>
              <a:schemeClr val="bg1"/>
            </a:solidFill>
            <a:prstDash val="solid"/>
          </a:ln>
          <a:effectLst/>
        </p:spPr>
      </p:cxnSp>
      <p:sp>
        <p:nvSpPr>
          <p:cNvPr id="7" name="テキスト ボックス 6">
            <a:extLst>
              <a:ext uri="{FF2B5EF4-FFF2-40B4-BE49-F238E27FC236}">
                <a16:creationId xmlns:a16="http://schemas.microsoft.com/office/drawing/2014/main" id="{BF78987B-8FD1-41C5-950A-2A3EB3A08B2E}"/>
              </a:ext>
            </a:extLst>
          </p:cNvPr>
          <p:cNvSpPr txBox="1"/>
          <p:nvPr/>
        </p:nvSpPr>
        <p:spPr>
          <a:xfrm>
            <a:off x="2370845" y="4472789"/>
            <a:ext cx="144016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schemeClr val="bg1"/>
                </a:solidFill>
                <a:effectLst/>
                <a:uLnTx/>
                <a:uFillTx/>
                <a:latin typeface="ＭＳ Ｐゴシック" pitchFamily="50" charset="-128"/>
                <a:ea typeface="ＭＳ Ｐゴシック" pitchFamily="50" charset="-128"/>
                <a:cs typeface="Meiryo UI" pitchFamily="50" charset="-128"/>
              </a:rPr>
              <a:t>量的データ</a:t>
            </a:r>
          </a:p>
        </p:txBody>
      </p:sp>
      <p:sp>
        <p:nvSpPr>
          <p:cNvPr id="8" name="テキスト ボックス 7">
            <a:extLst>
              <a:ext uri="{FF2B5EF4-FFF2-40B4-BE49-F238E27FC236}">
                <a16:creationId xmlns:a16="http://schemas.microsoft.com/office/drawing/2014/main" id="{B2B9A615-DB88-4AF7-ABBE-0D7EEEC85A80}"/>
              </a:ext>
            </a:extLst>
          </p:cNvPr>
          <p:cNvSpPr txBox="1"/>
          <p:nvPr/>
        </p:nvSpPr>
        <p:spPr>
          <a:xfrm>
            <a:off x="2370845" y="5407926"/>
            <a:ext cx="144016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schemeClr val="bg1"/>
                </a:solidFill>
                <a:effectLst/>
                <a:uLnTx/>
                <a:uFillTx/>
                <a:latin typeface="ＭＳ Ｐゴシック" pitchFamily="50" charset="-128"/>
                <a:ea typeface="ＭＳ Ｐゴシック" pitchFamily="50" charset="-128"/>
                <a:cs typeface="Meiryo UI" pitchFamily="50" charset="-128"/>
              </a:rPr>
              <a:t>質的データ</a:t>
            </a:r>
          </a:p>
        </p:txBody>
      </p:sp>
      <p:cxnSp>
        <p:nvCxnSpPr>
          <p:cNvPr id="9" name="直線コネクタ 8">
            <a:extLst>
              <a:ext uri="{FF2B5EF4-FFF2-40B4-BE49-F238E27FC236}">
                <a16:creationId xmlns:a16="http://schemas.microsoft.com/office/drawing/2014/main" id="{531AC996-B74E-4F5A-98DB-F4F29D68A6EA}"/>
              </a:ext>
            </a:extLst>
          </p:cNvPr>
          <p:cNvCxnSpPr/>
          <p:nvPr/>
        </p:nvCxnSpPr>
        <p:spPr>
          <a:xfrm>
            <a:off x="2051720" y="5583627"/>
            <a:ext cx="360040" cy="0"/>
          </a:xfrm>
          <a:prstGeom prst="line">
            <a:avLst/>
          </a:prstGeom>
          <a:noFill/>
          <a:ln w="19050" cap="flat" cmpd="sng" algn="ctr">
            <a:solidFill>
              <a:schemeClr val="bg1"/>
            </a:solidFill>
            <a:prstDash val="solid"/>
          </a:ln>
          <a:effectLst/>
        </p:spPr>
      </p:cxnSp>
      <p:cxnSp>
        <p:nvCxnSpPr>
          <p:cNvPr id="10" name="直線コネクタ 9">
            <a:extLst>
              <a:ext uri="{FF2B5EF4-FFF2-40B4-BE49-F238E27FC236}">
                <a16:creationId xmlns:a16="http://schemas.microsoft.com/office/drawing/2014/main" id="{D992D8F4-1006-4817-B5C9-EC20344749DF}"/>
              </a:ext>
            </a:extLst>
          </p:cNvPr>
          <p:cNvCxnSpPr/>
          <p:nvPr/>
        </p:nvCxnSpPr>
        <p:spPr>
          <a:xfrm>
            <a:off x="1691680" y="5129513"/>
            <a:ext cx="360040" cy="0"/>
          </a:xfrm>
          <a:prstGeom prst="line">
            <a:avLst/>
          </a:prstGeom>
          <a:noFill/>
          <a:ln w="19050" cap="flat" cmpd="sng" algn="ctr">
            <a:solidFill>
              <a:schemeClr val="bg1"/>
            </a:solidFill>
            <a:prstDash val="solid"/>
          </a:ln>
          <a:effectLst/>
        </p:spPr>
      </p:cxnSp>
      <p:cxnSp>
        <p:nvCxnSpPr>
          <p:cNvPr id="11" name="直線コネクタ 10">
            <a:extLst>
              <a:ext uri="{FF2B5EF4-FFF2-40B4-BE49-F238E27FC236}">
                <a16:creationId xmlns:a16="http://schemas.microsoft.com/office/drawing/2014/main" id="{EDEAAE12-C6E4-4541-A03C-242110CE9926}"/>
              </a:ext>
            </a:extLst>
          </p:cNvPr>
          <p:cNvCxnSpPr/>
          <p:nvPr/>
        </p:nvCxnSpPr>
        <p:spPr>
          <a:xfrm>
            <a:off x="3923928" y="4365104"/>
            <a:ext cx="0" cy="495701"/>
          </a:xfrm>
          <a:prstGeom prst="line">
            <a:avLst/>
          </a:prstGeom>
          <a:noFill/>
          <a:ln w="19050" cap="flat" cmpd="sng" algn="ctr">
            <a:solidFill>
              <a:schemeClr val="bg1"/>
            </a:solidFill>
            <a:prstDash val="solid"/>
          </a:ln>
          <a:effectLst/>
        </p:spPr>
      </p:cxnSp>
      <p:cxnSp>
        <p:nvCxnSpPr>
          <p:cNvPr id="12" name="直線コネクタ 11">
            <a:extLst>
              <a:ext uri="{FF2B5EF4-FFF2-40B4-BE49-F238E27FC236}">
                <a16:creationId xmlns:a16="http://schemas.microsoft.com/office/drawing/2014/main" id="{FB3398C8-BA31-421D-B9A9-835F1318E72D}"/>
              </a:ext>
            </a:extLst>
          </p:cNvPr>
          <p:cNvCxnSpPr/>
          <p:nvPr/>
        </p:nvCxnSpPr>
        <p:spPr>
          <a:xfrm>
            <a:off x="3923928" y="4365104"/>
            <a:ext cx="360040" cy="0"/>
          </a:xfrm>
          <a:prstGeom prst="line">
            <a:avLst/>
          </a:prstGeom>
          <a:noFill/>
          <a:ln w="19050" cap="flat" cmpd="sng" algn="ctr">
            <a:solidFill>
              <a:schemeClr val="bg1"/>
            </a:solidFill>
            <a:prstDash val="solid"/>
          </a:ln>
          <a:effectLst/>
        </p:spPr>
      </p:cxnSp>
      <p:sp>
        <p:nvSpPr>
          <p:cNvPr id="13" name="テキスト ボックス 12">
            <a:extLst>
              <a:ext uri="{FF2B5EF4-FFF2-40B4-BE49-F238E27FC236}">
                <a16:creationId xmlns:a16="http://schemas.microsoft.com/office/drawing/2014/main" id="{E1951FD8-4B81-4011-A409-527B7DDED1A6}"/>
              </a:ext>
            </a:extLst>
          </p:cNvPr>
          <p:cNvSpPr txBox="1"/>
          <p:nvPr/>
        </p:nvSpPr>
        <p:spPr>
          <a:xfrm>
            <a:off x="4283967" y="4189290"/>
            <a:ext cx="259227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schemeClr val="bg1"/>
                </a:solidFill>
                <a:effectLst/>
                <a:uLnTx/>
                <a:uFillTx/>
                <a:latin typeface="ＭＳ Ｐゴシック" pitchFamily="50" charset="-128"/>
                <a:ea typeface="ＭＳ Ｐゴシック" pitchFamily="50" charset="-128"/>
                <a:cs typeface="Meiryo UI" pitchFamily="50" charset="-128"/>
              </a:rPr>
              <a:t>比率データ（比率尺度）</a:t>
            </a:r>
          </a:p>
        </p:txBody>
      </p:sp>
      <p:sp>
        <p:nvSpPr>
          <p:cNvPr id="14" name="テキスト ボックス 13">
            <a:extLst>
              <a:ext uri="{FF2B5EF4-FFF2-40B4-BE49-F238E27FC236}">
                <a16:creationId xmlns:a16="http://schemas.microsoft.com/office/drawing/2014/main" id="{425EC3DA-8C9A-43B0-B41D-37922017D4CD}"/>
              </a:ext>
            </a:extLst>
          </p:cNvPr>
          <p:cNvSpPr txBox="1"/>
          <p:nvPr/>
        </p:nvSpPr>
        <p:spPr>
          <a:xfrm>
            <a:off x="4255367" y="4676139"/>
            <a:ext cx="244841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schemeClr val="bg1"/>
                </a:solidFill>
                <a:effectLst/>
                <a:uLnTx/>
                <a:uFillTx/>
                <a:latin typeface="ＭＳ Ｐゴシック" pitchFamily="50" charset="-128"/>
                <a:ea typeface="ＭＳ Ｐゴシック" pitchFamily="50" charset="-128"/>
                <a:cs typeface="Meiryo UI" pitchFamily="50" charset="-128"/>
              </a:rPr>
              <a:t>間隔データ（間隔尺度）</a:t>
            </a:r>
          </a:p>
        </p:txBody>
      </p:sp>
      <p:cxnSp>
        <p:nvCxnSpPr>
          <p:cNvPr id="15" name="直線コネクタ 14">
            <a:extLst>
              <a:ext uri="{FF2B5EF4-FFF2-40B4-BE49-F238E27FC236}">
                <a16:creationId xmlns:a16="http://schemas.microsoft.com/office/drawing/2014/main" id="{742CE978-2A5E-4B19-99EA-83A4863A6545}"/>
              </a:ext>
            </a:extLst>
          </p:cNvPr>
          <p:cNvCxnSpPr/>
          <p:nvPr/>
        </p:nvCxnSpPr>
        <p:spPr>
          <a:xfrm>
            <a:off x="3923928" y="4860805"/>
            <a:ext cx="360040" cy="0"/>
          </a:xfrm>
          <a:prstGeom prst="line">
            <a:avLst/>
          </a:prstGeom>
          <a:noFill/>
          <a:ln w="19050" cap="flat" cmpd="sng" algn="ctr">
            <a:solidFill>
              <a:schemeClr val="bg1"/>
            </a:solidFill>
            <a:prstDash val="solid"/>
          </a:ln>
          <a:effectLst/>
        </p:spPr>
      </p:cxnSp>
      <p:cxnSp>
        <p:nvCxnSpPr>
          <p:cNvPr id="16" name="直線コネクタ 15">
            <a:extLst>
              <a:ext uri="{FF2B5EF4-FFF2-40B4-BE49-F238E27FC236}">
                <a16:creationId xmlns:a16="http://schemas.microsoft.com/office/drawing/2014/main" id="{5322EE42-A3FD-4FAE-93B2-2C919E738351}"/>
              </a:ext>
            </a:extLst>
          </p:cNvPr>
          <p:cNvCxnSpPr/>
          <p:nvPr/>
        </p:nvCxnSpPr>
        <p:spPr>
          <a:xfrm>
            <a:off x="3563888" y="4652496"/>
            <a:ext cx="360040" cy="0"/>
          </a:xfrm>
          <a:prstGeom prst="line">
            <a:avLst/>
          </a:prstGeom>
          <a:noFill/>
          <a:ln w="19050" cap="flat" cmpd="sng" algn="ctr">
            <a:solidFill>
              <a:schemeClr val="bg1"/>
            </a:solidFill>
            <a:prstDash val="solid"/>
          </a:ln>
          <a:effectLst/>
        </p:spPr>
      </p:cxnSp>
      <p:cxnSp>
        <p:nvCxnSpPr>
          <p:cNvPr id="17" name="直線コネクタ 16">
            <a:extLst>
              <a:ext uri="{FF2B5EF4-FFF2-40B4-BE49-F238E27FC236}">
                <a16:creationId xmlns:a16="http://schemas.microsoft.com/office/drawing/2014/main" id="{D82256EF-88A9-494F-BD07-CBF383978564}"/>
              </a:ext>
            </a:extLst>
          </p:cNvPr>
          <p:cNvCxnSpPr/>
          <p:nvPr/>
        </p:nvCxnSpPr>
        <p:spPr>
          <a:xfrm>
            <a:off x="3895328" y="5399100"/>
            <a:ext cx="0" cy="472058"/>
          </a:xfrm>
          <a:prstGeom prst="line">
            <a:avLst/>
          </a:prstGeom>
          <a:noFill/>
          <a:ln w="19050" cap="flat" cmpd="sng" algn="ctr">
            <a:solidFill>
              <a:schemeClr val="bg1"/>
            </a:solidFill>
            <a:prstDash val="solid"/>
          </a:ln>
          <a:effectLst/>
        </p:spPr>
      </p:cxnSp>
      <p:cxnSp>
        <p:nvCxnSpPr>
          <p:cNvPr id="18" name="直線コネクタ 17">
            <a:extLst>
              <a:ext uri="{FF2B5EF4-FFF2-40B4-BE49-F238E27FC236}">
                <a16:creationId xmlns:a16="http://schemas.microsoft.com/office/drawing/2014/main" id="{A436AC27-0803-4109-8052-F4B697E4D398}"/>
              </a:ext>
            </a:extLst>
          </p:cNvPr>
          <p:cNvCxnSpPr/>
          <p:nvPr/>
        </p:nvCxnSpPr>
        <p:spPr>
          <a:xfrm>
            <a:off x="3895328" y="5399100"/>
            <a:ext cx="360040" cy="0"/>
          </a:xfrm>
          <a:prstGeom prst="line">
            <a:avLst/>
          </a:prstGeom>
          <a:noFill/>
          <a:ln w="19050" cap="flat" cmpd="sng" algn="ctr">
            <a:solidFill>
              <a:schemeClr val="bg1"/>
            </a:solidFill>
            <a:prstDash val="solid"/>
          </a:ln>
          <a:effectLst/>
        </p:spPr>
      </p:cxnSp>
      <p:sp>
        <p:nvSpPr>
          <p:cNvPr id="19" name="テキスト ボックス 18">
            <a:extLst>
              <a:ext uri="{FF2B5EF4-FFF2-40B4-BE49-F238E27FC236}">
                <a16:creationId xmlns:a16="http://schemas.microsoft.com/office/drawing/2014/main" id="{8878158D-7AC0-4C37-A9D4-B4C9AAF6C8F6}"/>
              </a:ext>
            </a:extLst>
          </p:cNvPr>
          <p:cNvSpPr txBox="1"/>
          <p:nvPr/>
        </p:nvSpPr>
        <p:spPr>
          <a:xfrm>
            <a:off x="4255367" y="5207583"/>
            <a:ext cx="244841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schemeClr val="bg1"/>
                </a:solidFill>
                <a:effectLst/>
                <a:uLnTx/>
                <a:uFillTx/>
                <a:latin typeface="ＭＳ Ｐゴシック" pitchFamily="50" charset="-128"/>
                <a:ea typeface="ＭＳ Ｐゴシック" pitchFamily="50" charset="-128"/>
                <a:cs typeface="Meiryo UI" pitchFamily="50" charset="-128"/>
              </a:rPr>
              <a:t>順位データ（順序尺度）</a:t>
            </a:r>
          </a:p>
        </p:txBody>
      </p:sp>
      <p:sp>
        <p:nvSpPr>
          <p:cNvPr id="20" name="テキスト ボックス 19">
            <a:extLst>
              <a:ext uri="{FF2B5EF4-FFF2-40B4-BE49-F238E27FC236}">
                <a16:creationId xmlns:a16="http://schemas.microsoft.com/office/drawing/2014/main" id="{45EFE8FC-83A1-4D03-BB75-474E875D5B46}"/>
              </a:ext>
            </a:extLst>
          </p:cNvPr>
          <p:cNvSpPr txBox="1"/>
          <p:nvPr/>
        </p:nvSpPr>
        <p:spPr>
          <a:xfrm>
            <a:off x="4050125" y="5677180"/>
            <a:ext cx="283690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schemeClr val="bg1"/>
                </a:solidFill>
                <a:effectLst/>
                <a:uLnTx/>
                <a:uFillTx/>
                <a:latin typeface="ＭＳ Ｐゴシック" pitchFamily="50" charset="-128"/>
                <a:ea typeface="ＭＳ Ｐゴシック" pitchFamily="50" charset="-128"/>
                <a:cs typeface="Meiryo UI" pitchFamily="50" charset="-128"/>
              </a:rPr>
              <a:t>カテゴリデータ（名義尺度）</a:t>
            </a:r>
          </a:p>
        </p:txBody>
      </p:sp>
      <p:cxnSp>
        <p:nvCxnSpPr>
          <p:cNvPr id="21" name="直線コネクタ 20">
            <a:extLst>
              <a:ext uri="{FF2B5EF4-FFF2-40B4-BE49-F238E27FC236}">
                <a16:creationId xmlns:a16="http://schemas.microsoft.com/office/drawing/2014/main" id="{9C8DE7BE-6F3B-4C88-BDD5-0B57B6687EE0}"/>
              </a:ext>
            </a:extLst>
          </p:cNvPr>
          <p:cNvCxnSpPr>
            <a:cxnSpLocks/>
          </p:cNvCxnSpPr>
          <p:nvPr/>
        </p:nvCxnSpPr>
        <p:spPr>
          <a:xfrm flipV="1">
            <a:off x="3895328" y="5870002"/>
            <a:ext cx="172637" cy="1156"/>
          </a:xfrm>
          <a:prstGeom prst="line">
            <a:avLst/>
          </a:prstGeom>
          <a:noFill/>
          <a:ln w="19050" cap="flat" cmpd="sng" algn="ctr">
            <a:solidFill>
              <a:schemeClr val="bg1"/>
            </a:solidFill>
            <a:prstDash val="solid"/>
          </a:ln>
          <a:effectLst/>
        </p:spPr>
      </p:cxnSp>
      <p:cxnSp>
        <p:nvCxnSpPr>
          <p:cNvPr id="22" name="直線コネクタ 21">
            <a:extLst>
              <a:ext uri="{FF2B5EF4-FFF2-40B4-BE49-F238E27FC236}">
                <a16:creationId xmlns:a16="http://schemas.microsoft.com/office/drawing/2014/main" id="{C76E09FC-D1FF-459F-B874-7E16C1FB9D09}"/>
              </a:ext>
            </a:extLst>
          </p:cNvPr>
          <p:cNvCxnSpPr/>
          <p:nvPr/>
        </p:nvCxnSpPr>
        <p:spPr>
          <a:xfrm>
            <a:off x="3535288" y="5576915"/>
            <a:ext cx="360040" cy="0"/>
          </a:xfrm>
          <a:prstGeom prst="line">
            <a:avLst/>
          </a:prstGeom>
          <a:noFill/>
          <a:ln w="19050" cap="flat" cmpd="sng" algn="ctr">
            <a:solidFill>
              <a:schemeClr val="bg1"/>
            </a:solidFill>
            <a:prstDash val="solid"/>
          </a:ln>
          <a:effectLst/>
        </p:spPr>
      </p:cxnSp>
      <p:cxnSp>
        <p:nvCxnSpPr>
          <p:cNvPr id="23" name="直線矢印コネクタ 22">
            <a:extLst>
              <a:ext uri="{FF2B5EF4-FFF2-40B4-BE49-F238E27FC236}">
                <a16:creationId xmlns:a16="http://schemas.microsoft.com/office/drawing/2014/main" id="{ADC0F396-9BA7-432A-8EB8-4B6B919E16EB}"/>
              </a:ext>
            </a:extLst>
          </p:cNvPr>
          <p:cNvCxnSpPr/>
          <p:nvPr/>
        </p:nvCxnSpPr>
        <p:spPr>
          <a:xfrm flipV="1">
            <a:off x="6816712" y="4301421"/>
            <a:ext cx="0" cy="1656184"/>
          </a:xfrm>
          <a:prstGeom prst="straightConnector1">
            <a:avLst/>
          </a:prstGeom>
          <a:noFill/>
          <a:ln w="31750" cap="flat" cmpd="sng" algn="ctr">
            <a:solidFill>
              <a:srgbClr val="FFFF00"/>
            </a:solidFill>
            <a:prstDash val="solid"/>
            <a:tailEnd type="arrow"/>
          </a:ln>
          <a:effectLst/>
        </p:spPr>
      </p:cxnSp>
      <p:sp>
        <p:nvSpPr>
          <p:cNvPr id="24" name="テキスト ボックス 23">
            <a:extLst>
              <a:ext uri="{FF2B5EF4-FFF2-40B4-BE49-F238E27FC236}">
                <a16:creationId xmlns:a16="http://schemas.microsoft.com/office/drawing/2014/main" id="{34825FE8-E22C-4473-9EF9-F321D3A44988}"/>
              </a:ext>
            </a:extLst>
          </p:cNvPr>
          <p:cNvSpPr txBox="1"/>
          <p:nvPr/>
        </p:nvSpPr>
        <p:spPr>
          <a:xfrm>
            <a:off x="6816712" y="4197084"/>
            <a:ext cx="461665" cy="1995872"/>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srgbClr val="FFFF00"/>
                </a:solidFill>
                <a:effectLst/>
                <a:uLnTx/>
                <a:uFillTx/>
                <a:latin typeface="ＭＳ Ｐゴシック" pitchFamily="50" charset="-128"/>
                <a:ea typeface="ＭＳ Ｐゴシック" pitchFamily="50" charset="-128"/>
                <a:cs typeface="Meiryo UI" pitchFamily="50" charset="-128"/>
              </a:rPr>
              <a:t>　　　尺度水準</a:t>
            </a:r>
            <a:endParaRPr kumimoji="1" lang="ja-JP" altLang="en-US" sz="1800" b="0" i="0" u="none" strike="noStrike" kern="0" cap="none" spc="0" normalizeH="0" baseline="0" noProof="0" dirty="0">
              <a:ln>
                <a:noFill/>
              </a:ln>
              <a:solidFill>
                <a:schemeClr val="bg1"/>
              </a:solidFill>
              <a:effectLst/>
              <a:uLnTx/>
              <a:uFillTx/>
              <a:latin typeface="ＭＳ Ｐゴシック" pitchFamily="50" charset="-128"/>
              <a:ea typeface="ＭＳ Ｐゴシック" pitchFamily="50" charset="-128"/>
              <a:cs typeface="Meiryo UI" pitchFamily="50" charset="-128"/>
            </a:endParaRPr>
          </a:p>
        </p:txBody>
      </p:sp>
      <p:sp>
        <p:nvSpPr>
          <p:cNvPr id="25" name="テキスト ボックス 24">
            <a:extLst>
              <a:ext uri="{FF2B5EF4-FFF2-40B4-BE49-F238E27FC236}">
                <a16:creationId xmlns:a16="http://schemas.microsoft.com/office/drawing/2014/main" id="{2C0C8021-DB9A-459B-80B2-F57BF16A991B}"/>
              </a:ext>
            </a:extLst>
          </p:cNvPr>
          <p:cNvSpPr txBox="1"/>
          <p:nvPr/>
        </p:nvSpPr>
        <p:spPr>
          <a:xfrm>
            <a:off x="7308303" y="4690931"/>
            <a:ext cx="1415454" cy="877163"/>
          </a:xfrm>
          <a:prstGeom prst="rect">
            <a:avLst/>
          </a:prstGeom>
          <a:noFill/>
          <a:ln w="28575">
            <a:solidFill>
              <a:srgbClr val="FFFF00"/>
            </a:solidFill>
          </a:ln>
        </p:spPr>
        <p:txBody>
          <a:bodyPr wrap="square" rtlCol="0">
            <a:spAutoFit/>
          </a:bodyPr>
          <a:lstStyle/>
          <a:p>
            <a:pPr algn="just"/>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高い水準ほど許される演算が増える</a:t>
            </a:r>
          </a:p>
        </p:txBody>
      </p:sp>
    </p:spTree>
    <p:extLst>
      <p:ext uri="{BB962C8B-B14F-4D97-AF65-F5344CB8AC3E}">
        <p14:creationId xmlns:p14="http://schemas.microsoft.com/office/powerpoint/2010/main" val="1660467285"/>
      </p:ext>
    </p:extLst>
  </p:cSld>
  <p:clrMapOvr>
    <a:masterClrMapping/>
  </p:clrMapOvr>
</p:sld>
</file>

<file path=ppt/theme/theme1.xml><?xml version="1.0" encoding="utf-8"?>
<a:theme xmlns:a="http://schemas.openxmlformats.org/drawingml/2006/main" name="TS010336811">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rgbClr val="FFFF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31750">
          <a:solidFill>
            <a:srgbClr val="FFFF00"/>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kumimoji="1" sz="2000" dirty="0" smtClean="0">
            <a:solidFill>
              <a:schemeClr val="bg1"/>
            </a:solidFill>
            <a:latin typeface="ＭＳ Ｐゴシック" panose="020B0600070205080204" pitchFamily="50" charset="-128"/>
            <a:ea typeface="ＭＳ Ｐゴシック" panose="020B0600070205080204" pitchFamily="50" charset="-128"/>
            <a:cs typeface="Meiryo UI" pitchFamily="50" charset="-128"/>
          </a:defRPr>
        </a:defPPr>
      </a:lstStyle>
    </a:tx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090874C-63AE-4E35-B2A1-BFA9302105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TS010336811</Template>
  <TotalTime>20296</TotalTime>
  <Words>2979</Words>
  <Application>Microsoft Office PowerPoint</Application>
  <PresentationFormat>画面に合わせる (4:3)</PresentationFormat>
  <Paragraphs>663</Paragraphs>
  <Slides>34</Slides>
  <Notes>7</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34</vt:i4>
      </vt:variant>
    </vt:vector>
  </HeadingPairs>
  <TitlesOfParts>
    <vt:vector size="44" baseType="lpstr">
      <vt:lpstr>Mead Bold</vt:lpstr>
      <vt:lpstr>Meiryo UI</vt:lpstr>
      <vt:lpstr>ＭＳ Ｐゴシック</vt:lpstr>
      <vt:lpstr>ＭＳ Ｐ明朝</vt:lpstr>
      <vt:lpstr>Calibri</vt:lpstr>
      <vt:lpstr>Cambria Math</vt:lpstr>
      <vt:lpstr>CenturyOldst</vt:lpstr>
      <vt:lpstr>Times New Roman</vt:lpstr>
      <vt:lpstr>TS010336811</vt:lpstr>
      <vt:lpstr>Equation</vt:lpstr>
      <vt:lpstr>入門 統計学　第１章</vt:lpstr>
      <vt:lpstr>統計学とは？</vt:lpstr>
      <vt:lpstr>なぜ統計学を学ぶのか</vt:lpstr>
      <vt:lpstr>色々な場面で使われている統計学</vt:lpstr>
      <vt:lpstr>統計学の種類</vt:lpstr>
      <vt:lpstr>そのほかの統計学</vt:lpstr>
      <vt:lpstr>1.1　記述統計学</vt:lpstr>
      <vt:lpstr>記述統計学 vs 推測統計学</vt:lpstr>
      <vt:lpstr>尺度水準の問題</vt:lpstr>
      <vt:lpstr>測定尺度①　―量的データ―</vt:lpstr>
      <vt:lpstr>測定尺度②　―質的データ―</vt:lpstr>
      <vt:lpstr>（まとめ）測定尺度の一覧</vt:lpstr>
      <vt:lpstr>1.2　度数分布表とヒストグラム</vt:lpstr>
      <vt:lpstr>度数分布表の作成手順</vt:lpstr>
      <vt:lpstr>度数分布表（キュウリの事例）</vt:lpstr>
      <vt:lpstr>ヒストグラム</vt:lpstr>
      <vt:lpstr>Excel分析ツールによる 度数分布表とヒストグラムの作成</vt:lpstr>
      <vt:lpstr>1.3　代表値①　―平均―</vt:lpstr>
      <vt:lpstr>算術平均</vt:lpstr>
      <vt:lpstr>例題（キュウリ収量） 算術平均をExcel関数で求める</vt:lpstr>
      <vt:lpstr>加重平均 （群別標本サイズなどを重みとした平均）</vt:lpstr>
      <vt:lpstr>幾何平均 （外れ値のあるデータや変化率の平均）</vt:lpstr>
      <vt:lpstr>幾何平均で変化率の平均を求める</vt:lpstr>
      <vt:lpstr>移動平均 （変動を抑えて傾向を見る）</vt:lpstr>
      <vt:lpstr>1.4　代表値②　―バラツキの指標―</vt:lpstr>
      <vt:lpstr>偏　差 （もっとも基本的なバラツキの指標）</vt:lpstr>
      <vt:lpstr>偏差平方和と分散</vt:lpstr>
      <vt:lpstr>標準偏差</vt:lpstr>
      <vt:lpstr>変動係数</vt:lpstr>
      <vt:lpstr>1.5　質的データの代表値</vt:lpstr>
      <vt:lpstr>1.6　相関係数と共分散 ―２つの変数の関係―</vt:lpstr>
      <vt:lpstr>共分散</vt:lpstr>
      <vt:lpstr>相関係数</vt:lpstr>
      <vt:lpstr>以上で第１章は終了です。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入門 統計学①</dc:title>
  <dc:creator>Jaco</dc:creator>
  <cp:lastModifiedBy>kuri@faculty.chiba-u.jp</cp:lastModifiedBy>
  <cp:revision>1782</cp:revision>
  <dcterms:created xsi:type="dcterms:W3CDTF">2012-01-27T05:21:34Z</dcterms:created>
  <dcterms:modified xsi:type="dcterms:W3CDTF">2021-05-26T01:29:29Z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2587589</vt:lpwstr>
  </property>
  <property fmtid="{D5CDD505-2E9C-101B-9397-08002B2CF9AE}" name="NXPowerLiteSettings" pid="3">
    <vt:lpwstr>C700052003A000</vt:lpwstr>
  </property>
  <property fmtid="{D5CDD505-2E9C-101B-9397-08002B2CF9AE}" name="NXPowerLiteVersion" pid="4">
    <vt:lpwstr>D8.0.3</vt:lpwstr>
  </property>
  <property fmtid="{D5CDD505-2E9C-101B-9397-08002B2CF9AE}" name="_TemplateID" pid="5">
    <vt:lpwstr>TC103368119990</vt:lpwstr>
  </property>
</Properties>
</file>