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2"/>
  </p:notesMasterIdLst>
  <p:sldIdLst>
    <p:sldId id="256" r:id="rId3"/>
    <p:sldId id="381" r:id="rId4"/>
    <p:sldId id="382" r:id="rId5"/>
    <p:sldId id="260" r:id="rId6"/>
    <p:sldId id="261" r:id="rId7"/>
    <p:sldId id="262" r:id="rId8"/>
    <p:sldId id="264" r:id="rId9"/>
    <p:sldId id="289" r:id="rId10"/>
    <p:sldId id="290" r:id="rId11"/>
    <p:sldId id="292" r:id="rId12"/>
    <p:sldId id="293" r:id="rId13"/>
    <p:sldId id="294" r:id="rId14"/>
    <p:sldId id="306" r:id="rId15"/>
    <p:sldId id="274" r:id="rId16"/>
    <p:sldId id="265" r:id="rId17"/>
    <p:sldId id="267" r:id="rId18"/>
    <p:sldId id="298" r:id="rId19"/>
    <p:sldId id="266" r:id="rId20"/>
    <p:sldId id="268" r:id="rId21"/>
    <p:sldId id="270" r:id="rId22"/>
    <p:sldId id="269" r:id="rId23"/>
    <p:sldId id="271" r:id="rId24"/>
    <p:sldId id="272" r:id="rId25"/>
    <p:sldId id="273" r:id="rId26"/>
    <p:sldId id="383" r:id="rId27"/>
    <p:sldId id="503" r:id="rId28"/>
    <p:sldId id="504" r:id="rId29"/>
    <p:sldId id="505" r:id="rId30"/>
    <p:sldId id="38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ri@faculty.chiba-u.jp" initials="k" lastIdx="1" clrIdx="0">
    <p:extLst>
      <p:ext uri="{19B8F6BF-5375-455C-9EA6-DF929625EA0E}">
        <p15:presenceInfo xmlns:p15="http://schemas.microsoft.com/office/powerpoint/2012/main" userId="kuri@faculty.chiba-u.j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5D7FF"/>
    <a:srgbClr val="996600"/>
    <a:srgbClr val="79DCFF"/>
    <a:srgbClr val="336600"/>
    <a:srgbClr val="CC6600"/>
    <a:srgbClr val="666633"/>
    <a:srgbClr val="99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9" autoAdjust="0"/>
    <p:restoredTop sz="90509" autoAdjust="0"/>
  </p:normalViewPr>
  <p:slideViewPr>
    <p:cSldViewPr>
      <p:cViewPr varScale="1">
        <p:scale>
          <a:sx n="95" d="100"/>
          <a:sy n="95" d="100"/>
        </p:scale>
        <p:origin x="21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2FF37-B953-4175-B2B2-5CC4AC5C0D94}" type="datetimeFigureOut">
              <a:rPr kumimoji="1" lang="ja-JP" altLang="en-US" smtClean="0"/>
              <a:t>2021/6/27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92E8-5D94-4260-A9E5-A55708B34C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2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492E8-5D94-4260-A9E5-A55708B34C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4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162800" cy="1143000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 ?><Relationships xmlns="http://schemas.openxmlformats.org/package/2006/relationships"><Relationship Id="rId3" Target="../media/image44.pn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5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52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5.png" Type="http://schemas.openxmlformats.org/officeDocument/2006/relationships/image"/><Relationship Id="rId4" Target="../media/image54.pn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ie.hhu.de/arbeitsgruppen/allgemeine-psychologie-und-arbeitspsychologie/gpower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7939608" cy="1143000"/>
          </a:xfrm>
        </p:spPr>
        <p:txBody>
          <a:bodyPr/>
          <a:lstStyle/>
          <a:p>
            <a:r>
              <a:rPr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入門 統計学　準備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996952"/>
            <a:ext cx="4046984" cy="2337048"/>
          </a:xfrm>
        </p:spPr>
        <p:txBody>
          <a:bodyPr/>
          <a:lstStyle/>
          <a:p>
            <a:pPr>
              <a:buNone/>
            </a:pPr>
            <a:r>
              <a:rPr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ソフトウェアの準備</a:t>
            </a:r>
            <a:endParaRPr lang="en-US" altLang="ja-JP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　・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Excel</a:t>
            </a:r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分析ツール</a:t>
            </a: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　・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R</a:t>
            </a:r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コマンダー</a:t>
            </a:r>
            <a:endParaRPr lang="en-US" altLang="ja-JP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  <a:p>
            <a:pPr>
              <a:buNone/>
            </a:pPr>
            <a:r>
              <a:rPr lang="ja-JP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　・</a:t>
            </a:r>
            <a:r>
              <a:rPr lang="en-US" altLang="ja-JP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ea typeface="ＭＳ Ｐゴシック" pitchFamily="50" charset="-128"/>
                <a:cs typeface="Meiryo UI" pitchFamily="34" charset="-128"/>
              </a:rPr>
              <a:t>G*power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ea typeface="ＭＳ Ｐゴシック" pitchFamily="50" charset="-128"/>
              <a:cs typeface="Meiryo UI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5E54552-0C16-4E92-BB71-8096C0E19819}"/>
              </a:ext>
            </a:extLst>
          </p:cNvPr>
          <p:cNvSpPr/>
          <p:nvPr/>
        </p:nvSpPr>
        <p:spPr>
          <a:xfrm>
            <a:off x="4932040" y="3088171"/>
            <a:ext cx="3312368" cy="227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『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入門 統計学 第</a:t>
            </a: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2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版　</a:t>
            </a:r>
            <a:r>
              <a:rPr kumimoji="1" lang="ja-JP" altLang="en-US" sz="18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ー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検定から多変量解析・実験計画法・ベイズ統計学までー</a:t>
            </a: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』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（オーム社）</a:t>
            </a:r>
            <a:endParaRPr kumimoji="1" lang="en-US" altLang="ja-JP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  <a:p>
            <a:pPr lvl="0" algn="just">
              <a:spcBef>
                <a:spcPct val="20000"/>
              </a:spcBef>
            </a:pPr>
            <a:endParaRPr kumimoji="1" lang="en-US" altLang="ja-JP" sz="10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  <a:p>
            <a:pPr lvl="0" algn="just">
              <a:spcBef>
                <a:spcPct val="20000"/>
              </a:spcBef>
            </a:pPr>
            <a:r>
              <a:rPr kumimoji="1" lang="en-US" altLang="ja-JP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※</a:t>
            </a:r>
            <a:r>
              <a:rPr kumimoji="1" lang="ja-JP" altLang="en-US" sz="1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  <a:cs typeface="Meiryo UI" pitchFamily="34" charset="-128"/>
              </a:rPr>
              <a:t>注：本書を購入された方へのサービスですので，教科書指定（参考図書は不可）していない授業での使用はお控えください。</a:t>
            </a:r>
            <a:endParaRPr kumimoji="1" lang="en-US" altLang="ja-JP" sz="1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itchFamily="50" charset="-128"/>
              <a:cs typeface="Meiryo UI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1720128-B52A-44B9-ABD8-EE1F200B0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60" y="2580857"/>
            <a:ext cx="2343167" cy="360047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コマンダーのインストール①</a:t>
            </a:r>
            <a:endParaRPr kumimoji="1"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611560" y="2097114"/>
            <a:ext cx="3456384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en-US" altLang="ja-JP" sz="20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のアイコンをダブル</a:t>
            </a:r>
            <a:endParaRPr lang="en-US" altLang="ja-JP" sz="20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クリックして</a:t>
            </a:r>
            <a:r>
              <a:rPr lang="en-US" altLang="ja-JP" sz="2000" kern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RGui</a:t>
            </a:r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を起動する</a:t>
            </a:r>
            <a:endParaRPr lang="ja-JP" altLang="en-US" sz="2000" kern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740165" y="3356992"/>
            <a:ext cx="9839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4535996" y="3789040"/>
            <a:ext cx="1540272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ダウンロード先を選ぶ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156176" y="3933056"/>
            <a:ext cx="129614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3904FC4-4773-4E98-98AD-FEC4C91B2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8" y="2780928"/>
            <a:ext cx="4143359" cy="3378144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1763688" y="3284984"/>
            <a:ext cx="115212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41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66DC1EE-3463-451A-9EC6-BE0C43A1B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20" y="2070607"/>
            <a:ext cx="2190766" cy="36004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7B9FBC7-A5E4-4932-8D89-16C951DE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83494"/>
            <a:ext cx="4332383" cy="353225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コマンダーのインストール②</a:t>
            </a:r>
            <a:endParaRPr kumimoji="1"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431540" y="2146643"/>
            <a:ext cx="4140460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［パッケージのインストール］を選択</a:t>
            </a:r>
          </a:p>
        </p:txBody>
      </p:sp>
      <p:sp>
        <p:nvSpPr>
          <p:cNvPr id="21" name="右矢印 20"/>
          <p:cNvSpPr/>
          <p:nvPr/>
        </p:nvSpPr>
        <p:spPr>
          <a:xfrm>
            <a:off x="4987227" y="3752521"/>
            <a:ext cx="121859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835696" y="3471353"/>
            <a:ext cx="115212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4577633" y="4112561"/>
            <a:ext cx="1872636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en-US" altLang="ja-JP" sz="2000" kern="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Rcmdr</a:t>
            </a:r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を選ぶ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6444208" y="3673905"/>
            <a:ext cx="576064" cy="1871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6413547" y="5719078"/>
            <a:ext cx="2305998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7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質問が出てきたら、</a:t>
            </a:r>
            <a:endParaRPr lang="en-US" altLang="ja-JP" sz="17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7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はい</a:t>
            </a:r>
            <a:r>
              <a:rPr lang="en-US" altLang="ja-JP" sz="17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/YES</a:t>
            </a:r>
            <a:r>
              <a:rPr lang="ja-JP" altLang="en-US" sz="17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で進ませる。</a:t>
            </a:r>
          </a:p>
        </p:txBody>
      </p:sp>
    </p:spTree>
    <p:extLst>
      <p:ext uri="{BB962C8B-B14F-4D97-AF65-F5344CB8AC3E}">
        <p14:creationId xmlns:p14="http://schemas.microsoft.com/office/powerpoint/2010/main" val="1625764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5" y="4430627"/>
            <a:ext cx="3960440" cy="12673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コマンダーのインストール③</a:t>
            </a:r>
            <a:endParaRPr kumimoji="1"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510389" y="2699063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3563" y="2058961"/>
            <a:ext cx="2938838" cy="144451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3655115"/>
            <a:ext cx="3070037" cy="2474826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704185" y="1966337"/>
            <a:ext cx="3214374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en-US" altLang="ja-JP" sz="20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&gt; library(</a:t>
            </a:r>
            <a:r>
              <a:rPr lang="en-US" altLang="ja-JP" sz="2000" kern="0" dirty="0" err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Rcmdr</a:t>
            </a:r>
            <a:r>
              <a:rPr lang="en-US" altLang="ja-JP" sz="20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r>
              <a:rPr lang="ja-JP" altLang="en-US" sz="20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と入力して起動を試みる</a:t>
            </a:r>
          </a:p>
        </p:txBody>
      </p:sp>
      <p:sp>
        <p:nvSpPr>
          <p:cNvPr id="17" name="右矢印 16"/>
          <p:cNvSpPr/>
          <p:nvPr/>
        </p:nvSpPr>
        <p:spPr>
          <a:xfrm rot="8051252">
            <a:off x="4583977" y="3578615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4706191" y="479715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5262955" y="4968390"/>
            <a:ext cx="3485509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en-US" altLang="ja-JP" sz="1800" b="1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1800" b="1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コマンダーのウィンドウ</a:t>
            </a:r>
            <a:endParaRPr lang="en-US" altLang="ja-JP" sz="1800" b="1" kern="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800" b="1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が出ればインストール成功！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539553" y="5445224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6948264" y="3198213"/>
            <a:ext cx="57606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タイトル 1"/>
          <p:cNvSpPr txBox="1">
            <a:spLocks/>
          </p:cNvSpPr>
          <p:nvPr/>
        </p:nvSpPr>
        <p:spPr bwMode="auto">
          <a:xfrm>
            <a:off x="395535" y="4012377"/>
            <a:ext cx="2880319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l"/>
            <a:r>
              <a:rPr lang="ja-JP" altLang="en-US" sz="14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無いパッケージをインストールする</a:t>
            </a:r>
          </a:p>
        </p:txBody>
      </p:sp>
      <p:sp>
        <p:nvSpPr>
          <p:cNvPr id="27" name="タイトル 1"/>
          <p:cNvSpPr txBox="1">
            <a:spLocks/>
          </p:cNvSpPr>
          <p:nvPr/>
        </p:nvSpPr>
        <p:spPr bwMode="auto">
          <a:xfrm>
            <a:off x="383788" y="5753581"/>
            <a:ext cx="2664296" cy="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15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注：パッケージとは関数やデータなど</a:t>
            </a:r>
            <a:r>
              <a:rPr lang="en-US" altLang="ja-JP" sz="15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150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の機能を拡張するもの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340"/>
          <a:stretch/>
        </p:blipFill>
        <p:spPr>
          <a:xfrm>
            <a:off x="3271085" y="4400947"/>
            <a:ext cx="1348536" cy="2456086"/>
          </a:xfrm>
          <a:prstGeom prst="rect">
            <a:avLst/>
          </a:prstGeom>
        </p:spPr>
      </p:pic>
      <p:sp>
        <p:nvSpPr>
          <p:cNvPr id="19" name="タイトル 1"/>
          <p:cNvSpPr txBox="1">
            <a:spLocks/>
          </p:cNvSpPr>
          <p:nvPr/>
        </p:nvSpPr>
        <p:spPr bwMode="auto">
          <a:xfrm>
            <a:off x="4729365" y="6321468"/>
            <a:ext cx="2693795" cy="467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l"/>
            <a:r>
              <a:rPr lang="ja-JP" altLang="en-US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←裏に隠れている</a:t>
            </a:r>
            <a:r>
              <a:rPr lang="en-US" altLang="ja-JP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 Console</a:t>
            </a:r>
            <a:r>
              <a:rPr lang="ja-JP" altLang="en-US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上で、</a:t>
            </a:r>
            <a:r>
              <a:rPr lang="en-US" altLang="ja-JP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y/n:</a:t>
            </a:r>
            <a:r>
              <a:rPr lang="ja-JP" altLang="en-US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の右に</a:t>
            </a:r>
            <a:r>
              <a:rPr lang="en-US" altLang="ja-JP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</a:t>
            </a:r>
            <a:r>
              <a:rPr lang="ja-JP" altLang="en-US" sz="1400" kern="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と入力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DC5BE8-427C-4C01-833C-27C4E32E08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37"/>
          <a:stretch/>
        </p:blipFill>
        <p:spPr>
          <a:xfrm>
            <a:off x="405755" y="2643087"/>
            <a:ext cx="4039753" cy="7835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B375849-911B-4A8B-BF61-81CCDF55B6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1" b="39359"/>
          <a:stretch/>
        </p:blipFill>
        <p:spPr>
          <a:xfrm>
            <a:off x="399033" y="3422621"/>
            <a:ext cx="4039753" cy="245771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412649" y="3429083"/>
            <a:ext cx="1152128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2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0696" cy="1143000"/>
          </a:xfrm>
        </p:spPr>
        <p:txBody>
          <a:bodyPr/>
          <a:lstStyle/>
          <a:p>
            <a:r>
              <a:rPr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コマンダーがインストールできない場合</a:t>
            </a:r>
            <a:endParaRPr kumimoji="1" lang="ja-JP" altLang="en-US" sz="35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7882" y="1988840"/>
            <a:ext cx="8260581" cy="4114800"/>
          </a:xfrm>
        </p:spPr>
        <p:txBody>
          <a:bodyPr/>
          <a:lstStyle/>
          <a:p>
            <a:r>
              <a:rPr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Windows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コマンダーが上手くインストールできないときは，</a:t>
            </a:r>
            <a:r>
              <a:rPr lang="en-US" altLang="ja-JP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Microsoft</a:t>
            </a:r>
            <a:r>
              <a:rPr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Open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という，</a:t>
            </a:r>
            <a:r>
              <a:rPr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Windows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専用の</a:t>
            </a:r>
            <a:r>
              <a:rPr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をインストール　（</a:t>
            </a:r>
            <a:r>
              <a:rPr lang="en-US" altLang="ja-JP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https://mran.microsoft.com/download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1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</a:t>
            </a:r>
            <a:r>
              <a:rPr lang="en-US" altLang="ja-JP" sz="2500" dirty="0"/>
              <a:t>Microsoft</a:t>
            </a:r>
            <a:r>
              <a:rPr lang="ja-JP" altLang="en-US" sz="2500" dirty="0"/>
              <a:t>　</a:t>
            </a:r>
            <a:r>
              <a:rPr lang="en-US" altLang="ja-JP" sz="2500" dirty="0"/>
              <a:t>R</a:t>
            </a:r>
            <a:r>
              <a:rPr lang="ja-JP" altLang="en-US" sz="2500" dirty="0"/>
              <a:t>　</a:t>
            </a:r>
            <a:r>
              <a:rPr lang="en-US" altLang="ja-JP" sz="2500" dirty="0"/>
              <a:t>Open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管理者として実行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して起動し、</a:t>
            </a:r>
            <a:r>
              <a:rPr lang="en-US" altLang="ja-JP" sz="25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rcmdr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をインストール</a:t>
            </a:r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29B6F7-A846-4906-B733-62EEF682F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284984"/>
            <a:ext cx="3804289" cy="19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8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604307"/>
            <a:ext cx="8352928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コマンダーの終了の方法</a:t>
            </a:r>
          </a:p>
        </p:txBody>
      </p:sp>
      <p:sp>
        <p:nvSpPr>
          <p:cNvPr id="17" name="右矢印 16"/>
          <p:cNvSpPr/>
          <p:nvPr/>
        </p:nvSpPr>
        <p:spPr>
          <a:xfrm>
            <a:off x="2611234" y="2339926"/>
            <a:ext cx="592614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4064" y="3115422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右上の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をクリック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6"/>
          <a:stretch/>
        </p:blipFill>
        <p:spPr>
          <a:xfrm>
            <a:off x="475123" y="2023052"/>
            <a:ext cx="2040540" cy="1108613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088685" y="1907453"/>
            <a:ext cx="426978" cy="38727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419" y="2023052"/>
            <a:ext cx="2114545" cy="10252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059" y="2021237"/>
            <a:ext cx="2259508" cy="102704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783" y="4349089"/>
            <a:ext cx="2381592" cy="107514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53" y="4080642"/>
            <a:ext cx="2408057" cy="117413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590295" y="3086808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をクリック</a:t>
            </a:r>
          </a:p>
        </p:txBody>
      </p:sp>
      <p:sp>
        <p:nvSpPr>
          <p:cNvPr id="20" name="右矢印 19"/>
          <p:cNvSpPr/>
          <p:nvPr/>
        </p:nvSpPr>
        <p:spPr>
          <a:xfrm>
            <a:off x="5647204" y="2339926"/>
            <a:ext cx="592614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74047" y="3036118"/>
            <a:ext cx="2090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次回も同じ作業を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するなら「はい」</a:t>
            </a:r>
          </a:p>
        </p:txBody>
      </p:sp>
      <p:sp>
        <p:nvSpPr>
          <p:cNvPr id="23" name="右矢印 22"/>
          <p:cNvSpPr/>
          <p:nvPr/>
        </p:nvSpPr>
        <p:spPr>
          <a:xfrm rot="5400000">
            <a:off x="7350682" y="3781010"/>
            <a:ext cx="592614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73059" y="5437806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レポートを保存する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ならば「はい」</a:t>
            </a:r>
          </a:p>
        </p:txBody>
      </p:sp>
      <p:sp>
        <p:nvSpPr>
          <p:cNvPr id="25" name="右矢印 24"/>
          <p:cNvSpPr/>
          <p:nvPr/>
        </p:nvSpPr>
        <p:spPr>
          <a:xfrm rot="10800000">
            <a:off x="5647204" y="4628462"/>
            <a:ext cx="592614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299419" y="5458482"/>
            <a:ext cx="2411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計算結果を保存する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ならば「はい」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913" y="4335516"/>
            <a:ext cx="2376264" cy="1080120"/>
          </a:xfrm>
          <a:prstGeom prst="rect">
            <a:avLst/>
          </a:prstGeom>
        </p:spPr>
      </p:pic>
      <p:sp>
        <p:nvSpPr>
          <p:cNvPr id="27" name="右矢印 26"/>
          <p:cNvSpPr/>
          <p:nvPr/>
        </p:nvSpPr>
        <p:spPr>
          <a:xfrm rot="10800000">
            <a:off x="2628300" y="4647489"/>
            <a:ext cx="592614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452" y="5254774"/>
            <a:ext cx="282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「いいえ」で終了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再起動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する場合には</a:t>
            </a:r>
            <a:r>
              <a:rPr kumimoji="1" lang="en-US" altLang="ja-JP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もう一度</a:t>
            </a:r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起動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する）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0430" y="3680532"/>
            <a:ext cx="646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注：ツール→オプションで簡略化の設定可能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次で説明）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44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コマンダーの設定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（しなくてもよい）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534" y="1985764"/>
            <a:ext cx="3600400" cy="109424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04" y="1985764"/>
            <a:ext cx="3816424" cy="10253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80" y="3827150"/>
            <a:ext cx="2736305" cy="203149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91979" y="3088318"/>
            <a:ext cx="42484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終了時に出てくる確認が邪魔だったり、後ろで動いている</a:t>
            </a:r>
            <a:r>
              <a:rPr kumimoji="1" lang="en-US" altLang="ja-JP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も一気に終了させたい場合には、チェックを外したり入れたりしておく</a:t>
            </a:r>
            <a:endParaRPr kumimoji="1" lang="en-US" altLang="ja-JP" sz="17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93945" y="2179122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8180167">
            <a:off x="3547641" y="3243655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5262637"/>
            <a:ext cx="42484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7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文字を大きくしたり、フォントを変更したい場合には、調整しておく</a:t>
            </a:r>
          </a:p>
        </p:txBody>
      </p:sp>
    </p:spTree>
    <p:extLst>
      <p:ext uri="{BB962C8B-B14F-4D97-AF65-F5344CB8AC3E}">
        <p14:creationId xmlns:p14="http://schemas.microsoft.com/office/powerpoint/2010/main" val="364135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デスクトップ上の　　のアイコンをダブルクリックすれば</a:t>
            </a:r>
            <a:r>
              <a:rPr lang="en-US" altLang="ja-JP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RGui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 Console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が起動する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Console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の一番下の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＞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（プロンプト）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の右側で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library(</a:t>
            </a:r>
            <a:r>
              <a:rPr lang="en-US" altLang="ja-JP" dirty="0" err="1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Rcmdr</a:t>
            </a:r>
            <a:r>
              <a:rPr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を入力すれば，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コマンダーが起動する</a:t>
            </a:r>
            <a:r>
              <a:rPr lang="ja-JP" altLang="en-US" sz="25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（大文字と小文字は区別）</a:t>
            </a:r>
            <a:endParaRPr lang="en-US" altLang="ja-JP" sz="25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32856"/>
            <a:ext cx="526533" cy="40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07446" y="1916832"/>
            <a:ext cx="8008924" cy="4201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kumimoji="1" lang="en-US" altLang="ja-JP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 </a:t>
            </a:r>
            <a:r>
              <a:rPr kumimoji="1" lang="en-US" altLang="ja-JP" sz="2500" dirty="0" err="1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Gui</a:t>
            </a:r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ウィンドウ→</a:t>
            </a:r>
            <a:endParaRPr kumimoji="1" lang="en-US" altLang="ja-JP" sz="25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1" lang="ja-JP" altLang="en-US" sz="2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（図などが描かれる）</a:t>
            </a:r>
            <a:endParaRPr kumimoji="1" lang="en-US" altLang="ja-JP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en-US" altLang="ja-JP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 Console</a:t>
            </a:r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ウィンドウ→</a:t>
            </a:r>
            <a:endParaRPr kumimoji="1" lang="en-US" altLang="ja-JP" sz="25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＞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（プロンプト）の右側に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コマンド（命令）を入力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Enter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キーを押せば，色々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な計算ができる。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＞</a:t>
            </a:r>
            <a:r>
              <a:rPr kumimoji="1"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kumimoji="1"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＋</a:t>
            </a:r>
            <a:r>
              <a:rPr kumimoji="1" lang="en-US" altLang="ja-JP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と入力してみると，以下のように出力（</a:t>
            </a:r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[1]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は最初の値の意味）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[1]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95" y="2060848"/>
            <a:ext cx="4422375" cy="31683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68952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コマンダーの使い方① 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 Console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ウィンドウ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181014" y="2200153"/>
            <a:ext cx="504056" cy="184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上矢印吹き出し 6"/>
          <p:cNvSpPr/>
          <p:nvPr/>
        </p:nvSpPr>
        <p:spPr>
          <a:xfrm>
            <a:off x="4283968" y="2384210"/>
            <a:ext cx="2358326" cy="1116798"/>
          </a:xfrm>
          <a:prstGeom prst="upArrowCallout">
            <a:avLst>
              <a:gd name="adj1" fmla="val 15903"/>
              <a:gd name="adj2" fmla="val 25000"/>
              <a:gd name="adj3" fmla="val 20451"/>
              <a:gd name="adj4" fmla="val 64977"/>
            </a:avLst>
          </a:prstGeom>
          <a:solidFill>
            <a:schemeClr val="l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500" dirty="0">
                <a:solidFill>
                  <a:srgbClr val="FF0000"/>
                </a:solidFill>
              </a:rPr>
              <a:t>R</a:t>
            </a:r>
            <a:r>
              <a:rPr kumimoji="1" lang="ja-JP" altLang="en-US" sz="1500" dirty="0">
                <a:solidFill>
                  <a:srgbClr val="FF0000"/>
                </a:solidFill>
              </a:rPr>
              <a:t>に搭載されていない色々な計算プログラムをダウンロード，インストールできる</a:t>
            </a:r>
          </a:p>
        </p:txBody>
      </p:sp>
    </p:spTree>
    <p:extLst>
      <p:ext uri="{BB962C8B-B14F-4D97-AF65-F5344CB8AC3E}">
        <p14:creationId xmlns:p14="http://schemas.microsoft.com/office/powerpoint/2010/main" val="1352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4473" y="2256385"/>
            <a:ext cx="4280943" cy="39325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コマンダーの使い方②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35896" y="1813601"/>
            <a:ext cx="35092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25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コマンダーの基本画面</a:t>
            </a:r>
            <a:endParaRPr kumimoji="1" lang="ja-JP" altLang="en-US" sz="25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9300" y="2314623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メニュー　→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43796" y="2576542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アイコン　→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010" y="3088255"/>
            <a:ext cx="2985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スクリプトウィンドウ→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（コマンドが表示）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（自分で入力可能）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989" y="4311847"/>
            <a:ext cx="3152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出力ウィンドウ→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（計算結果が表示）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054" y="5419527"/>
            <a:ext cx="30604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メッセージウィンドウ→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r"/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（警告やエラーが表示）</a:t>
            </a:r>
          </a:p>
        </p:txBody>
      </p:sp>
      <p:sp>
        <p:nvSpPr>
          <p:cNvPr id="14" name="上矢印吹き出し 13"/>
          <p:cNvSpPr/>
          <p:nvPr/>
        </p:nvSpPr>
        <p:spPr>
          <a:xfrm>
            <a:off x="3996465" y="3858998"/>
            <a:ext cx="2052419" cy="1675137"/>
          </a:xfrm>
          <a:prstGeom prst="upArrowCallout">
            <a:avLst>
              <a:gd name="adj1" fmla="val 9922"/>
              <a:gd name="adj2" fmla="val 18927"/>
              <a:gd name="adj3" fmla="val 18927"/>
              <a:gd name="adj4" fmla="val 44155"/>
            </a:avLst>
          </a:prstGeom>
          <a:solidFill>
            <a:schemeClr val="l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</a:rPr>
              <a:t>R</a:t>
            </a:r>
            <a:r>
              <a:rPr kumimoji="1" lang="ja-JP" altLang="en-US" sz="2000" dirty="0">
                <a:solidFill>
                  <a:srgbClr val="FF0000"/>
                </a:solidFill>
              </a:rPr>
              <a:t>コマンダーの分析メニュー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487782" y="2492137"/>
            <a:ext cx="444258" cy="14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2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コマンダーの使い方③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データの読み込み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079" y="3858756"/>
            <a:ext cx="83968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分析用のデータセットを用意する方法は４つ：</a:t>
            </a:r>
            <a:endParaRPr kumimoji="1" lang="en-US" altLang="ja-JP" sz="3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①</a:t>
            </a:r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データエディタ上で「新しいデータセット」を直接入力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②既存のデータセット（*</a:t>
            </a:r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en-US" altLang="ja-JP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rda</a:t>
            </a:r>
            <a:r>
              <a:rPr kumimoji="1" lang="ja-JP" altLang="en-US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</a:t>
            </a:r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en-US" altLang="ja-JP" dirty="0" err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RData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）を読み込む（ロード）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↑オーム社</a:t>
            </a:r>
            <a:r>
              <a:rPr kumimoji="1" lang="en-US" altLang="ja-JP" sz="2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HP</a:t>
            </a:r>
            <a:r>
              <a:rPr kumimoji="1" lang="ja-JP" altLang="en-US" sz="22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に公開しているデータを読み込むときはこの方法</a:t>
            </a:r>
            <a:endParaRPr kumimoji="1" lang="en-US" altLang="ja-JP" sz="22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③ほかのソフト（</a:t>
            </a:r>
            <a:r>
              <a:rPr kumimoji="1"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Excel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など）のデータをインポート</a:t>
            </a:r>
            <a:endParaRPr kumimoji="1"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④パッケージ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（プログラム）</a:t>
            </a:r>
            <a:r>
              <a:rPr kumimoji="1"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に含まれる演習用データを読み込む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360"/>
          <a:stretch/>
        </p:blipFill>
        <p:spPr>
          <a:xfrm>
            <a:off x="827584" y="1963281"/>
            <a:ext cx="7153327" cy="18692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BC468E-ABCC-4D50-BF0A-C8E045CE339B}"/>
              </a:ext>
            </a:extLst>
          </p:cNvPr>
          <p:cNvSpPr/>
          <p:nvPr/>
        </p:nvSpPr>
        <p:spPr>
          <a:xfrm>
            <a:off x="1907704" y="2658078"/>
            <a:ext cx="1080120" cy="194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EA661C-9342-451D-8670-DFD052A90DF3}"/>
              </a:ext>
            </a:extLst>
          </p:cNvPr>
          <p:cNvSpPr txBox="1"/>
          <p:nvPr/>
        </p:nvSpPr>
        <p:spPr>
          <a:xfrm>
            <a:off x="2987824" y="2574732"/>
            <a:ext cx="4806124" cy="32316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←オーム社</a:t>
            </a:r>
            <a:r>
              <a:rPr kumimoji="1" lang="en-US" altLang="ja-JP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HP</a:t>
            </a:r>
            <a:r>
              <a:rPr kumimoji="1" lang="ja-JP" altLang="en-US" sz="15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からダウンロードしたデータを読み込むとき</a:t>
            </a:r>
          </a:p>
        </p:txBody>
      </p:sp>
    </p:spTree>
    <p:extLst>
      <p:ext uri="{BB962C8B-B14F-4D97-AF65-F5344CB8AC3E}">
        <p14:creationId xmlns:p14="http://schemas.microsoft.com/office/powerpoint/2010/main" val="218014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D13DCC-7C87-4595-B3B0-6E35BFBB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使用するソフトウェア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8A23D4-415B-44AF-A097-11D92954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/>
          <a:lstStyle/>
          <a:p>
            <a:pPr algn="just"/>
            <a:r>
              <a:rPr lang="ja-JP" altLang="en-US" sz="3000" dirty="0"/>
              <a:t>本書では，分析ツール</a:t>
            </a:r>
            <a:r>
              <a:rPr lang="ja-JP" altLang="en-US" sz="2500" dirty="0"/>
              <a:t>（前半）</a:t>
            </a:r>
            <a:r>
              <a:rPr lang="ja-JP" altLang="en-US" sz="3000" dirty="0"/>
              <a:t>と</a:t>
            </a:r>
            <a:r>
              <a:rPr lang="en-US" altLang="ja-JP" sz="3000" dirty="0"/>
              <a:t>R</a:t>
            </a:r>
            <a:r>
              <a:rPr lang="ja-JP" altLang="en-US" sz="3000" dirty="0"/>
              <a:t>コマンダー</a:t>
            </a:r>
            <a:r>
              <a:rPr lang="ja-JP" altLang="en-US" sz="2500" dirty="0"/>
              <a:t>（後半）</a:t>
            </a:r>
            <a:r>
              <a:rPr lang="ja-JP" altLang="en-US" sz="3000" dirty="0"/>
              <a:t>，</a:t>
            </a:r>
            <a:r>
              <a:rPr lang="en-US" altLang="ja-JP" sz="3000" dirty="0"/>
              <a:t>G*power</a:t>
            </a:r>
            <a:r>
              <a:rPr lang="ja-JP" altLang="en-US" sz="2500" dirty="0"/>
              <a:t>（中盤）</a:t>
            </a:r>
            <a:r>
              <a:rPr lang="ja-JP" altLang="en-US" sz="3000" dirty="0"/>
              <a:t>の</a:t>
            </a:r>
            <a:r>
              <a:rPr lang="en-US" altLang="ja-JP" sz="3000" dirty="0"/>
              <a:t>3</a:t>
            </a:r>
            <a:r>
              <a:rPr lang="ja-JP" altLang="en-US" sz="3000" dirty="0"/>
              <a:t>種類のソフトを使用</a:t>
            </a:r>
            <a:endParaRPr lang="en-US" altLang="ja-JP" sz="3000" dirty="0"/>
          </a:p>
          <a:p>
            <a:pPr algn="just"/>
            <a:r>
              <a:rPr lang="ja-JP" altLang="en-US" sz="3000" dirty="0">
                <a:solidFill>
                  <a:srgbClr val="FFFF00"/>
                </a:solidFill>
              </a:rPr>
              <a:t>分析ツール</a:t>
            </a:r>
            <a:r>
              <a:rPr lang="ja-JP" altLang="en-US" sz="3000" dirty="0"/>
              <a:t>：</a:t>
            </a:r>
            <a:r>
              <a:rPr lang="en-US" altLang="ja-JP" sz="3000" dirty="0"/>
              <a:t>Excel</a:t>
            </a:r>
            <a:r>
              <a:rPr lang="ja-JP" altLang="en-US" sz="3000" dirty="0"/>
              <a:t>に標準搭載されているので手軽だが機能は限られている</a:t>
            </a:r>
            <a:r>
              <a:rPr lang="ja-JP" altLang="en-US" sz="2500" dirty="0"/>
              <a:t>（検定などに使用）</a:t>
            </a:r>
          </a:p>
          <a:p>
            <a:r>
              <a:rPr kumimoji="1" lang="en-US" altLang="ja-JP" sz="3000" dirty="0">
                <a:solidFill>
                  <a:srgbClr val="FFFF00"/>
                </a:solidFill>
              </a:rPr>
              <a:t>R</a:t>
            </a:r>
            <a:r>
              <a:rPr kumimoji="1" lang="ja-JP" altLang="en-US" sz="3000" dirty="0">
                <a:solidFill>
                  <a:srgbClr val="FFFF00"/>
                </a:solidFill>
              </a:rPr>
              <a:t>コマンダー</a:t>
            </a:r>
            <a:r>
              <a:rPr kumimoji="1" lang="ja-JP" altLang="en-US" sz="3000" dirty="0"/>
              <a:t>：無料ソフトで高機能にもかかわらずマウスで手軽に操作できる</a:t>
            </a:r>
            <a:r>
              <a:rPr kumimoji="1" lang="ja-JP" altLang="en-US" sz="2500" dirty="0"/>
              <a:t>（多変量解析などに使用）</a:t>
            </a:r>
            <a:endParaRPr kumimoji="1" lang="en-US" altLang="ja-JP" sz="2500" dirty="0"/>
          </a:p>
          <a:p>
            <a:r>
              <a:rPr kumimoji="1" lang="en-US" altLang="ja-JP" sz="3000" dirty="0">
                <a:solidFill>
                  <a:srgbClr val="FFFF00"/>
                </a:solidFill>
              </a:rPr>
              <a:t>G</a:t>
            </a:r>
            <a:r>
              <a:rPr kumimoji="1" lang="ja-JP" altLang="en-US" sz="3000" dirty="0">
                <a:solidFill>
                  <a:srgbClr val="FFFF00"/>
                </a:solidFill>
              </a:rPr>
              <a:t>*</a:t>
            </a:r>
            <a:r>
              <a:rPr kumimoji="1" lang="en-US" altLang="ja-JP" sz="3000" dirty="0">
                <a:solidFill>
                  <a:srgbClr val="FFFF00"/>
                </a:solidFill>
              </a:rPr>
              <a:t>power</a:t>
            </a:r>
            <a:r>
              <a:rPr kumimoji="1" lang="ja-JP" altLang="en-US" sz="3000" dirty="0"/>
              <a:t>：無料の検出力分析用ソフト</a:t>
            </a:r>
            <a:r>
              <a:rPr kumimoji="1" lang="ja-JP" altLang="en-US" sz="2500" dirty="0"/>
              <a:t>（必要な標本サイズや検出力の計算に使用）</a:t>
            </a:r>
          </a:p>
        </p:txBody>
      </p:sp>
    </p:spTree>
    <p:extLst>
      <p:ext uri="{BB962C8B-B14F-4D97-AF65-F5344CB8AC3E}">
        <p14:creationId xmlns:p14="http://schemas.microsoft.com/office/powerpoint/2010/main" val="1812975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40812"/>
            <a:ext cx="8352928" cy="9001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コマンダーの使い方④　</a:t>
            </a:r>
            <a:endParaRPr kumimoji="1" lang="ja-JP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1520" y="859676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r>
              <a:rPr lang="ja-JP" altLang="en-US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パッケージに含まれるデータを読み込んでみる</a:t>
            </a:r>
            <a:endParaRPr lang="ja-JP" altLang="en-US" sz="3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573" y="1933741"/>
            <a:ext cx="3744416" cy="2592288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762922" y="4837467"/>
            <a:ext cx="78919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bg1"/>
                </a:solidFill>
                <a:latin typeface="Mead Bold" pitchFamily="2" charset="0"/>
              </a:defRPr>
            </a:lvl9pPr>
          </a:lstStyle>
          <a:p>
            <a:pPr algn="l"/>
            <a:r>
              <a:rPr lang="en-US" altLang="ja-JP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datasets</a:t>
            </a:r>
            <a:r>
              <a:rPr lang="ja-JP" altLang="en-US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という演習用データパッケージが</a:t>
            </a:r>
            <a:r>
              <a:rPr lang="en-US" altLang="ja-JP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lang="ja-JP" altLang="en-US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コマンダーには入っているので</a:t>
            </a:r>
            <a:r>
              <a:rPr lang="ja-JP" altLang="en-US" sz="18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（無い場合には，ツール→パッケージのロード）</a:t>
            </a:r>
            <a:r>
              <a:rPr lang="ja-JP" altLang="en-US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r>
              <a:rPr lang="en-US" altLang="ja-JP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datasets</a:t>
            </a:r>
            <a:r>
              <a:rPr lang="ja-JP" altLang="en-US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の一番下にある</a:t>
            </a:r>
            <a:r>
              <a:rPr lang="en-US" altLang="ja-JP" sz="2500" kern="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women</a:t>
            </a:r>
            <a:r>
              <a:rPr lang="ja-JP" altLang="en-US" sz="18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（アメリカ人女性</a:t>
            </a:r>
            <a:r>
              <a:rPr lang="en-US" altLang="ja-JP" sz="18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18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代</a:t>
            </a:r>
            <a:r>
              <a:rPr lang="en-US" altLang="ja-JP" sz="18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18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人の身長（インチ）と体重（ポンド）のデータ）</a:t>
            </a:r>
            <a:r>
              <a:rPr lang="ja-JP" altLang="en-US" sz="2500" kern="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を読み込んでみる</a:t>
            </a:r>
            <a:endParaRPr lang="ja-JP" altLang="en-US" sz="2500" kern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04048" y="2618389"/>
            <a:ext cx="720080" cy="1329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817781" y="3224526"/>
            <a:ext cx="720080" cy="1329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85" y="1942928"/>
            <a:ext cx="4059643" cy="1702096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>
            <a:off x="4499992" y="2500969"/>
            <a:ext cx="445581" cy="3519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076056" y="3747998"/>
            <a:ext cx="1728192" cy="19576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344" y="3273953"/>
            <a:ext cx="1718501" cy="17060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558" y="3310227"/>
            <a:ext cx="1676980" cy="16486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891397"/>
            <a:ext cx="7771532" cy="1039335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88640" y="618993"/>
            <a:ext cx="8352928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コマンダーの使い方④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データセットの操作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6044" y="4699456"/>
            <a:ext cx="27013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分析対象となった（アク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ティブな）データセットが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表示され，</a:t>
            </a:r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複数ある場</a:t>
            </a:r>
            <a:endParaRPr kumimoji="1" lang="en-US" altLang="ja-JP" sz="2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合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はマウスで選べる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23628" y="4904182"/>
            <a:ext cx="1715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データエディタ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が起動して編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集できる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123729" y="2823653"/>
            <a:ext cx="414915" cy="507651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914862" y="2797468"/>
            <a:ext cx="65450" cy="541266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550984" y="2855217"/>
            <a:ext cx="563584" cy="547058"/>
          </a:xfrm>
          <a:prstGeom prst="straightConnector1">
            <a:avLst/>
          </a:prstGeom>
          <a:ln w="603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5652120" y="4958874"/>
            <a:ext cx="164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データの簡易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表示</a:t>
            </a: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30" y="3331304"/>
            <a:ext cx="194421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4367639"/>
            <a:ext cx="2430235" cy="16760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1353" y="1836581"/>
            <a:ext cx="2664297" cy="273630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008678"/>
            <a:ext cx="3312369" cy="1872209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613332"/>
            <a:ext cx="8352928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コマンダーの使い方⑤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簡単な分析（相関係数→節</a:t>
            </a:r>
            <a: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1.6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で学びます）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940686" y="3333442"/>
            <a:ext cx="820673" cy="19111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4366900" y="3272529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8192" y="2400752"/>
            <a:ext cx="194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身長と体重の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相関係数を計算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113189" y="2180463"/>
            <a:ext cx="1152128" cy="5335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113189" y="2794232"/>
            <a:ext cx="1152128" cy="4187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9422383">
            <a:off x="4151674" y="4158960"/>
            <a:ext cx="122253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331640" y="5445224"/>
            <a:ext cx="2160240" cy="57606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83639" y="5005625"/>
            <a:ext cx="2550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相関係数（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）は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0.995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となり，強い正の</a:t>
            </a:r>
            <a:endParaRPr kumimoji="1" lang="en-US" altLang="ja-JP" sz="20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相関関係がある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611560" y="2464978"/>
            <a:ext cx="504056" cy="15554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39552" y="2209213"/>
            <a:ext cx="504056" cy="21077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1" grpId="0"/>
      <p:bldP spid="26" grpId="0" animBg="1"/>
      <p:bldP spid="29" grpId="0" animBg="1"/>
      <p:bldP spid="30" grpId="0" animBg="1"/>
      <p:bldP spid="32" grpId="0" animBg="1"/>
      <p:bldP spid="36" grpId="0"/>
      <p:bldP spid="37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3000" y="2019778"/>
            <a:ext cx="2799007" cy="21706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"/>
          <a:stretch/>
        </p:blipFill>
        <p:spPr>
          <a:xfrm>
            <a:off x="534377" y="2060848"/>
            <a:ext cx="1368153" cy="3960441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604307"/>
            <a:ext cx="8352928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コマンダーの使い方⑥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簡単な作図（散布図）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534377" y="4006763"/>
            <a:ext cx="820673" cy="191115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1906296" y="3489833"/>
            <a:ext cx="358661" cy="386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5252790" y="3535646"/>
            <a:ext cx="358661" cy="386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482643" y="2654270"/>
            <a:ext cx="2441914" cy="5984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93708" y="2344191"/>
            <a:ext cx="432048" cy="22071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2010512"/>
            <a:ext cx="394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FF00"/>
                </a:solidFill>
                <a:latin typeface="+mj-lt"/>
              </a:rPr>
              <a:t>R </a:t>
            </a:r>
            <a:r>
              <a:rPr kumimoji="1" lang="en-US" altLang="ja-JP" sz="2000" dirty="0" err="1">
                <a:solidFill>
                  <a:srgbClr val="FFFF00"/>
                </a:solidFill>
                <a:latin typeface="+mj-lt"/>
              </a:rPr>
              <a:t>Gui</a:t>
            </a:r>
            <a:r>
              <a:rPr kumimoji="1" lang="ja-JP" altLang="en-US" sz="2000" dirty="0">
                <a:solidFill>
                  <a:srgbClr val="FFFF00"/>
                </a:solidFill>
                <a:latin typeface="+mj-lt"/>
              </a:rPr>
              <a:t>の中の</a:t>
            </a:r>
            <a:r>
              <a:rPr kumimoji="1" lang="en-US" altLang="ja-JP" sz="2000" dirty="0">
                <a:solidFill>
                  <a:srgbClr val="FFFF00"/>
                </a:solidFill>
                <a:latin typeface="+mj-lt"/>
              </a:rPr>
              <a:t>Graphics</a:t>
            </a:r>
            <a:r>
              <a:rPr kumimoji="1" lang="ja-JP" altLang="en-US" sz="2000" dirty="0">
                <a:solidFill>
                  <a:srgbClr val="FFFF00"/>
                </a:solidFill>
                <a:latin typeface="+mj-lt"/>
              </a:rPr>
              <a:t>に作成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</a:rPr>
              <a:t>される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11451" y="5517090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bg1"/>
                </a:solidFill>
                <a:latin typeface="+mj-lt"/>
              </a:rPr>
              <a:t>R</a:t>
            </a:r>
            <a:r>
              <a:rPr kumimoji="1" lang="ja-JP" altLang="en-US" sz="2000" dirty="0">
                <a:solidFill>
                  <a:schemeClr val="bg1"/>
                </a:solidFill>
                <a:latin typeface="+mj-lt"/>
              </a:rPr>
              <a:t>コマンダーの後ろに隠れていたりするので注意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05092" y="6291675"/>
            <a:ext cx="29338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 dirty="0">
                <a:latin typeface="+mj-lt"/>
              </a:rPr>
              <a:t>オプションで平滑線をつけてみる。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6850" y="3908942"/>
            <a:ext cx="1944216" cy="230425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9490" y="2489099"/>
            <a:ext cx="2986372" cy="3035328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563888" y="5740081"/>
            <a:ext cx="586699" cy="26190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12" grpId="0" animBg="1"/>
      <p:bldP spid="9" grpId="0"/>
      <p:bldP spid="13" grpId="0"/>
      <p:bldP spid="14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02"/>
          <a:stretch/>
        </p:blipFill>
        <p:spPr>
          <a:xfrm>
            <a:off x="505520" y="1976372"/>
            <a:ext cx="4145556" cy="258199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395536" y="604307"/>
            <a:ext cx="8352928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コマンダーの使い方⑦</a:t>
            </a:r>
            <a:b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マークダウンを使ったレポートの作成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13330" y="3227901"/>
            <a:ext cx="1326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ブラウザ上に結果が表示</a:t>
            </a:r>
          </a:p>
        </p:txBody>
      </p:sp>
      <p:sp>
        <p:nvSpPr>
          <p:cNvPr id="17" name="右矢印 16"/>
          <p:cNvSpPr/>
          <p:nvPr/>
        </p:nvSpPr>
        <p:spPr>
          <a:xfrm>
            <a:off x="4745868" y="3766201"/>
            <a:ext cx="824716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968466"/>
            <a:ext cx="2775226" cy="4293529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899592" y="2565880"/>
            <a:ext cx="432048" cy="17064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804425" y="3792631"/>
            <a:ext cx="707806" cy="33357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796136" y="2276168"/>
            <a:ext cx="360040" cy="21795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006140" y="2569057"/>
            <a:ext cx="150036" cy="15461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940072" y="4115231"/>
            <a:ext cx="2727029" cy="1631216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「名前をつけて保存」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html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で保存できる。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web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ページ、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html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のみ）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「印刷」で</a:t>
            </a:r>
            <a:r>
              <a:rPr kumimoji="1" lang="en-US" altLang="ja-JP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PDF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を作成し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dirty="0" err="1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ても</a:t>
            </a:r>
            <a:r>
              <a:rPr kumimoji="1" lang="ja-JP" altLang="en-US" sz="20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良い。</a:t>
            </a:r>
            <a:endParaRPr kumimoji="1" lang="en-US" altLang="ja-JP" sz="2000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45643" y="2933937"/>
            <a:ext cx="2310248" cy="1015663"/>
          </a:xfrm>
          <a:prstGeom prst="rect">
            <a:avLst/>
          </a:prstGeom>
          <a:solidFill>
            <a:schemeClr val="tx1">
              <a:alpha val="2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文字化け</a:t>
            </a:r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していたら</a:t>
            </a:r>
            <a:endParaRPr kumimoji="1" lang="en-US" altLang="ja-JP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表示→エンコード→</a:t>
            </a:r>
            <a:endParaRPr kumimoji="1" lang="en-US" altLang="ja-JP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日本語（シフト</a:t>
            </a:r>
            <a:r>
              <a:rPr kumimoji="1"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JIS</a:t>
            </a:r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6525664" y="2494122"/>
            <a:ext cx="180019" cy="3965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6345643" y="2285956"/>
            <a:ext cx="360040" cy="20816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16533" y="2879309"/>
            <a:ext cx="1120483" cy="172558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19499" y="3145855"/>
            <a:ext cx="1120483" cy="172558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70050" y="2715763"/>
            <a:ext cx="263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←</a:t>
            </a:r>
            <a:r>
              <a:rPr kumimoji="1" lang="ja-JP" altLang="en-US" sz="16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タイトルの編集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70050" y="2972179"/>
            <a:ext cx="2633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←</a:t>
            </a:r>
            <a:r>
              <a:rPr kumimoji="1" lang="ja-JP" altLang="en-US" sz="16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名前の編集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735232" y="1818235"/>
            <a:ext cx="3136708" cy="353943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7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右クリックでメニューバーを出す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148D2A-66A1-400D-B714-F75348F105B4}"/>
              </a:ext>
            </a:extLst>
          </p:cNvPr>
          <p:cNvSpPr/>
          <p:nvPr/>
        </p:nvSpPr>
        <p:spPr>
          <a:xfrm>
            <a:off x="407620" y="5075476"/>
            <a:ext cx="47525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※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環境によっては，レポートの生成を押す前に，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R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コマンダーの「ファイル」→「名前を付けて</a:t>
            </a:r>
            <a:r>
              <a:rPr lang="en-US" altLang="ja-JP" sz="1600" dirty="0">
                <a:solidFill>
                  <a:schemeClr val="bg1"/>
                </a:solidFill>
                <a:latin typeface="+mj-ea"/>
                <a:ea typeface="+mj-ea"/>
              </a:rPr>
              <a:t>R</a:t>
            </a:r>
            <a:r>
              <a:rPr lang="ja-JP" altLang="en-US" sz="1600" dirty="0">
                <a:solidFill>
                  <a:schemeClr val="bg1"/>
                </a:solidFill>
                <a:latin typeface="+mj-ea"/>
                <a:ea typeface="+mj-ea"/>
              </a:rPr>
              <a:t>マークダウンファイルを保存」で，デスクトップなどに一旦，保存しなければならないことがある。</a:t>
            </a:r>
          </a:p>
        </p:txBody>
      </p:sp>
    </p:spTree>
    <p:extLst>
      <p:ext uri="{BB962C8B-B14F-4D97-AF65-F5344CB8AC3E}">
        <p14:creationId xmlns:p14="http://schemas.microsoft.com/office/powerpoint/2010/main" val="15428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  <p:bldP spid="13" grpId="0" animBg="1"/>
      <p:bldP spid="15" grpId="0" animBg="1"/>
      <p:bldP spid="18" grpId="0" animBg="1"/>
      <p:bldP spid="14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03E283-F7C7-4326-9AB9-63AC602B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</a:t>
            </a:r>
            <a:r>
              <a:rPr kumimoji="1" lang="ja-JP" altLang="en-US" dirty="0"/>
              <a:t>　</a:t>
            </a:r>
            <a:r>
              <a:rPr kumimoji="1" lang="en-US" altLang="ja-JP" dirty="0"/>
              <a:t>G*power</a:t>
            </a:r>
            <a:r>
              <a:rPr kumimoji="1" lang="ja-JP" altLang="en-US" dirty="0"/>
              <a:t>のインストール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CBE198C-E640-40B0-A84F-8F1DC8031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r="33600" b="34052"/>
          <a:stretch/>
        </p:blipFill>
        <p:spPr>
          <a:xfrm>
            <a:off x="632270" y="2852936"/>
            <a:ext cx="3939730" cy="2710211"/>
          </a:xfr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4687F5-9C29-4089-A31E-AE1DE1D17198}"/>
              </a:ext>
            </a:extLst>
          </p:cNvPr>
          <p:cNvSpPr/>
          <p:nvPr/>
        </p:nvSpPr>
        <p:spPr>
          <a:xfrm>
            <a:off x="467544" y="2060848"/>
            <a:ext cx="4392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</a:rPr>
              <a:t>ドイツの</a:t>
            </a:r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  <a:hlinkClick r:id="rId3"/>
              </a:rPr>
              <a:t>ハインリッヒ・ハイネ大学（デュッセルドルフ校）の</a:t>
            </a:r>
            <a:r>
              <a:rPr lang="en-US" altLang="ja-JP" sz="1700" dirty="0">
                <a:solidFill>
                  <a:schemeClr val="bg1"/>
                </a:solidFill>
                <a:latin typeface="+mj-ea"/>
                <a:ea typeface="+mj-ea"/>
                <a:hlinkClick r:id="rId3"/>
              </a:rPr>
              <a:t>HP</a:t>
            </a:r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</a:rPr>
              <a:t>からダウンロード（</a:t>
            </a:r>
            <a:r>
              <a:rPr lang="en-US" altLang="ja-JP" sz="1700" dirty="0">
                <a:solidFill>
                  <a:schemeClr val="bg1"/>
                </a:solidFill>
                <a:latin typeface="+mj-ea"/>
                <a:ea typeface="+mj-ea"/>
              </a:rPr>
              <a:t>Mac</a:t>
            </a:r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</a:rPr>
              <a:t>版もある）</a:t>
            </a:r>
            <a:endParaRPr lang="en-US" altLang="ja-JP" sz="1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84F0788-5FC3-421B-8A35-161A5FD6ACD2}"/>
              </a:ext>
            </a:extLst>
          </p:cNvPr>
          <p:cNvSpPr/>
          <p:nvPr/>
        </p:nvSpPr>
        <p:spPr>
          <a:xfrm>
            <a:off x="998781" y="5051833"/>
            <a:ext cx="3437384" cy="43204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4E6DC2-3562-4B81-AA50-025996901502}"/>
              </a:ext>
            </a:extLst>
          </p:cNvPr>
          <p:cNvSpPr/>
          <p:nvPr/>
        </p:nvSpPr>
        <p:spPr>
          <a:xfrm>
            <a:off x="5364088" y="1916832"/>
            <a:ext cx="30243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</a:rPr>
              <a:t>ダウンロードした</a:t>
            </a:r>
            <a:r>
              <a:rPr lang="en-US" altLang="ja-JP" sz="1700" dirty="0">
                <a:solidFill>
                  <a:schemeClr val="bg1"/>
                </a:solidFill>
                <a:latin typeface="+mj-ea"/>
                <a:ea typeface="+mj-ea"/>
              </a:rPr>
              <a:t>zip</a:t>
            </a:r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</a:rPr>
              <a:t>ファイル内にある</a:t>
            </a:r>
            <a:r>
              <a:rPr lang="en-US" altLang="ja-JP" sz="1700" dirty="0">
                <a:solidFill>
                  <a:schemeClr val="bg1"/>
                </a:solidFill>
                <a:latin typeface="+mj-ea"/>
                <a:ea typeface="+mj-ea"/>
              </a:rPr>
              <a:t>setup</a:t>
            </a:r>
            <a:r>
              <a:rPr lang="ja-JP" altLang="en-US" sz="1700" dirty="0">
                <a:solidFill>
                  <a:schemeClr val="bg1"/>
                </a:solidFill>
                <a:latin typeface="+mj-ea"/>
                <a:ea typeface="+mj-ea"/>
              </a:rPr>
              <a:t>ファイルをダブルクリックすればインストール完了</a:t>
            </a:r>
            <a:endParaRPr lang="en-US" altLang="ja-JP" sz="1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A718E18-D791-49AD-AD19-356AD123A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80" y="2790983"/>
            <a:ext cx="2683690" cy="3182201"/>
          </a:xfrm>
          <a:prstGeom prst="rect">
            <a:avLst/>
          </a:prstGeom>
        </p:spPr>
      </p:pic>
      <p:sp>
        <p:nvSpPr>
          <p:cNvPr id="12" name="右矢印 16">
            <a:extLst>
              <a:ext uri="{FF2B5EF4-FFF2-40B4-BE49-F238E27FC236}">
                <a16:creationId xmlns:a16="http://schemas.microsoft.com/office/drawing/2014/main" id="{8266BB14-6170-4347-B64C-88301AC61DB3}"/>
              </a:ext>
            </a:extLst>
          </p:cNvPr>
          <p:cNvSpPr/>
          <p:nvPr/>
        </p:nvSpPr>
        <p:spPr>
          <a:xfrm>
            <a:off x="4683388" y="3805807"/>
            <a:ext cx="824716" cy="516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8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949940"/>
            <a:ext cx="3828437" cy="433673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868" y="695256"/>
            <a:ext cx="8138595" cy="964619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G*power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のメニュー解説</a:t>
            </a:r>
            <a:endParaRPr kumimoji="1" lang="ja-JP" alt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矢印コネクタ 4"/>
          <p:cNvCxnSpPr>
            <a:stCxn id="6" idx="3"/>
          </p:cNvCxnSpPr>
          <p:nvPr/>
        </p:nvCxnSpPr>
        <p:spPr>
          <a:xfrm>
            <a:off x="2978040" y="2101498"/>
            <a:ext cx="3538176" cy="286583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39552" y="1916832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入力と出力の数値一覧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572000" y="2868905"/>
            <a:ext cx="892734" cy="0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39552" y="2468795"/>
            <a:ext cx="402546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検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定後の帰無仮説と対立仮説の分布と</a:t>
            </a:r>
            <a:endParaRPr kumimoji="1" lang="en-US" altLang="ja-JP" sz="1800" dirty="0">
              <a:solidFill>
                <a:schemeClr val="bg1"/>
              </a:solidFill>
              <a:latin typeface="+mn-ea"/>
              <a:cs typeface="Meiryo UI" pitchFamily="50" charset="-128"/>
            </a:endParaRPr>
          </a:p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第</a:t>
            </a:r>
            <a:r>
              <a:rPr kumimoji="1" lang="en-US" altLang="ja-JP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1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・</a:t>
            </a:r>
            <a:r>
              <a:rPr kumimoji="1" lang="en-US" altLang="ja-JP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2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種の過誤の確率を図示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479035" y="3645024"/>
            <a:ext cx="526310" cy="262857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4852" y="3365697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検定に使う統計量の種類（</a:t>
            </a:r>
            <a:r>
              <a:rPr kumimoji="1" lang="en-US" altLang="ja-JP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F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とか</a:t>
            </a:r>
            <a:r>
              <a:rPr kumimoji="1" lang="en-US" altLang="ja-JP" sz="1800" i="1" dirty="0">
                <a:solidFill>
                  <a:schemeClr val="bg1"/>
                </a:solidFill>
                <a:latin typeface="+mn-ea"/>
                <a:cs typeface="Times New Roman" pitchFamily="18" charset="0"/>
              </a:rPr>
              <a:t>t</a:t>
            </a:r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とか）</a:t>
            </a:r>
          </a:p>
        </p:txBody>
      </p:sp>
      <p:cxnSp>
        <p:nvCxnSpPr>
          <p:cNvPr id="16" name="直線矢印コネクタ 15"/>
          <p:cNvCxnSpPr>
            <a:stCxn id="18" idx="3"/>
          </p:cNvCxnSpPr>
          <p:nvPr/>
        </p:nvCxnSpPr>
        <p:spPr>
          <a:xfrm flipV="1">
            <a:off x="3027841" y="3954823"/>
            <a:ext cx="2696287" cy="51255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34851" y="382141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統計量別の検定の種類</a:t>
            </a:r>
          </a:p>
        </p:txBody>
      </p:sp>
      <p:cxnSp>
        <p:nvCxnSpPr>
          <p:cNvPr id="21" name="直線矢印コネクタ 20"/>
          <p:cNvCxnSpPr>
            <a:stCxn id="23" idx="3"/>
          </p:cNvCxnSpPr>
          <p:nvPr/>
        </p:nvCxnSpPr>
        <p:spPr>
          <a:xfrm flipV="1">
            <a:off x="3266125" y="4262064"/>
            <a:ext cx="1739220" cy="159660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42302" y="42370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検出力分析の内容（次掲）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4343616" y="4794484"/>
            <a:ext cx="1740552" cy="494893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34851" y="5058396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検出力分析に必要なパラメータの入力</a:t>
            </a:r>
          </a:p>
        </p:txBody>
      </p:sp>
      <p:cxnSp>
        <p:nvCxnSpPr>
          <p:cNvPr id="28" name="直線矢印コネクタ 27"/>
          <p:cNvCxnSpPr>
            <a:stCxn id="31" idx="3"/>
          </p:cNvCxnSpPr>
          <p:nvPr/>
        </p:nvCxnSpPr>
        <p:spPr>
          <a:xfrm flipV="1">
            <a:off x="3480927" y="4551927"/>
            <a:ext cx="1524418" cy="275489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42302" y="4642750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効果量の計算パネルの表示</a:t>
            </a:r>
          </a:p>
        </p:txBody>
      </p:sp>
      <p:cxnSp>
        <p:nvCxnSpPr>
          <p:cNvPr id="33" name="直線矢印コネクタ 32"/>
          <p:cNvCxnSpPr>
            <a:cxnSpLocks/>
            <a:stCxn id="36" idx="3"/>
          </p:cNvCxnSpPr>
          <p:nvPr/>
        </p:nvCxnSpPr>
        <p:spPr>
          <a:xfrm flipV="1">
            <a:off x="2600740" y="5157192"/>
            <a:ext cx="4491540" cy="599841"/>
          </a:xfrm>
          <a:prstGeom prst="straightConnector1">
            <a:avLst/>
          </a:prstGeom>
          <a:ln w="31750">
            <a:solidFill>
              <a:srgbClr val="FF0000">
                <a:alpha val="46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69415" y="557236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latin typeface="+mn-ea"/>
                <a:cs typeface="Meiryo UI" pitchFamily="50" charset="-128"/>
              </a:rPr>
              <a:t>検出力分析の結果</a:t>
            </a:r>
          </a:p>
        </p:txBody>
      </p:sp>
    </p:spTree>
    <p:extLst>
      <p:ext uri="{BB962C8B-B14F-4D97-AF65-F5344CB8AC3E}">
        <p14:creationId xmlns:p14="http://schemas.microsoft.com/office/powerpoint/2010/main" val="34350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8" grpId="0"/>
      <p:bldP spid="23" grpId="0"/>
      <p:bldP spid="26" grpId="0"/>
      <p:bldP spid="31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62800" cy="1143000"/>
          </a:xfrm>
        </p:spPr>
        <p:txBody>
          <a:bodyPr/>
          <a:lstStyle/>
          <a:p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Type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of power analysis</a:t>
            </a:r>
            <a:r>
              <a:rPr lang="ja-JP" altLang="en-US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</a:br>
            <a:r>
              <a:rPr lang="ja-JP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（検定力分析の種類）</a:t>
            </a:r>
            <a:endParaRPr kumimoji="1" lang="ja-JP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057400"/>
            <a:ext cx="7848872" cy="4114800"/>
          </a:xfrm>
        </p:spPr>
        <p:txBody>
          <a:bodyPr/>
          <a:lstStyle/>
          <a:p>
            <a:r>
              <a:rPr kumimoji="1" lang="en-US" altLang="ja-JP" dirty="0">
                <a:latin typeface="+mn-ea"/>
              </a:rPr>
              <a:t>A priori</a:t>
            </a:r>
            <a:r>
              <a:rPr kumimoji="1" lang="ja-JP" altLang="en-US" dirty="0">
                <a:latin typeface="+mn-ea"/>
              </a:rPr>
              <a:t>（事前分析）：</a:t>
            </a:r>
            <a:r>
              <a:rPr kumimoji="1" lang="ja-JP" altLang="en-US" dirty="0">
                <a:solidFill>
                  <a:srgbClr val="FFFF00"/>
                </a:solidFill>
                <a:latin typeface="+mn-ea"/>
              </a:rPr>
              <a:t>標本サイズの計算</a:t>
            </a:r>
            <a:endParaRPr kumimoji="1"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Compromise</a:t>
            </a:r>
            <a:r>
              <a:rPr lang="ja-JP" altLang="en-US" dirty="0">
                <a:latin typeface="+mn-ea"/>
              </a:rPr>
              <a:t>（折衷分析）：</a:t>
            </a:r>
            <a:r>
              <a:rPr lang="en-US" altLang="ja-JP" dirty="0">
                <a:latin typeface="+mn-ea"/>
              </a:rPr>
              <a:t>α</a:t>
            </a:r>
            <a:r>
              <a:rPr lang="ja-JP" altLang="en-US" dirty="0">
                <a:latin typeface="+mn-ea"/>
              </a:rPr>
              <a:t>と</a:t>
            </a:r>
            <a:r>
              <a:rPr lang="en-US" altLang="ja-JP" dirty="0">
                <a:latin typeface="+mn-ea"/>
              </a:rPr>
              <a:t>β</a:t>
            </a:r>
            <a:r>
              <a:rPr lang="ja-JP" altLang="en-US" dirty="0">
                <a:latin typeface="+mn-ea"/>
              </a:rPr>
              <a:t>の比率を指定して，</a:t>
            </a:r>
            <a:r>
              <a:rPr lang="en-US" altLang="ja-JP" dirty="0">
                <a:latin typeface="+mn-ea"/>
              </a:rPr>
              <a:t>α</a:t>
            </a:r>
            <a:r>
              <a:rPr lang="ja-JP" altLang="en-US" dirty="0" err="1">
                <a:latin typeface="+mn-ea"/>
              </a:rPr>
              <a:t>と検</a:t>
            </a:r>
            <a:r>
              <a:rPr lang="ja-JP" altLang="en-US" dirty="0">
                <a:latin typeface="+mn-ea"/>
              </a:rPr>
              <a:t>出力を計算→使わない</a:t>
            </a:r>
            <a:endParaRPr lang="en-US" altLang="ja-JP" dirty="0">
              <a:latin typeface="+mn-ea"/>
            </a:endParaRPr>
          </a:p>
          <a:p>
            <a:r>
              <a:rPr kumimoji="1" lang="en-US" altLang="ja-JP" dirty="0">
                <a:latin typeface="+mn-ea"/>
              </a:rPr>
              <a:t>Criterion</a:t>
            </a:r>
            <a:r>
              <a:rPr kumimoji="1" lang="ja-JP" altLang="en-US" dirty="0">
                <a:latin typeface="+mn-ea"/>
              </a:rPr>
              <a:t>：必要とする</a:t>
            </a:r>
            <a:r>
              <a:rPr kumimoji="1" lang="en-US" altLang="ja-JP" dirty="0">
                <a:latin typeface="+mn-ea"/>
              </a:rPr>
              <a:t>α</a:t>
            </a:r>
            <a:r>
              <a:rPr kumimoji="1" lang="ja-JP" altLang="en-US" dirty="0">
                <a:latin typeface="+mn-ea"/>
              </a:rPr>
              <a:t>の計算→使わない</a:t>
            </a:r>
            <a:endParaRPr kumimoji="1"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Post hoc</a:t>
            </a:r>
            <a:r>
              <a:rPr lang="ja-JP" altLang="en-US" dirty="0">
                <a:latin typeface="+mn-ea"/>
              </a:rPr>
              <a:t>（事後分析）：</a:t>
            </a:r>
            <a:r>
              <a:rPr lang="ja-JP" altLang="en-US" dirty="0">
                <a:solidFill>
                  <a:srgbClr val="FFFF00"/>
                </a:solidFill>
                <a:latin typeface="+mn-ea"/>
              </a:rPr>
              <a:t>検出力の計算</a:t>
            </a:r>
            <a:endParaRPr lang="en-US" altLang="ja-JP" dirty="0">
              <a:solidFill>
                <a:srgbClr val="FFFF00"/>
              </a:solidFill>
              <a:latin typeface="+mn-ea"/>
            </a:endParaRPr>
          </a:p>
          <a:p>
            <a:r>
              <a:rPr kumimoji="1" lang="en-US" altLang="ja-JP" dirty="0">
                <a:latin typeface="+mn-ea"/>
              </a:rPr>
              <a:t>Sensitivity</a:t>
            </a:r>
            <a:r>
              <a:rPr kumimoji="1" lang="ja-JP" altLang="en-US" dirty="0">
                <a:latin typeface="+mn-ea"/>
              </a:rPr>
              <a:t>（感度分析）：</a:t>
            </a:r>
            <a:r>
              <a:rPr kumimoji="1" lang="ja-JP" altLang="en-US" dirty="0">
                <a:solidFill>
                  <a:srgbClr val="FFFF00"/>
                </a:solidFill>
                <a:latin typeface="+mn-ea"/>
              </a:rPr>
              <a:t>効果量の計算</a:t>
            </a:r>
          </a:p>
        </p:txBody>
      </p:sp>
    </p:spTree>
    <p:extLst>
      <p:ext uri="{BB962C8B-B14F-4D97-AF65-F5344CB8AC3E}">
        <p14:creationId xmlns:p14="http://schemas.microsoft.com/office/powerpoint/2010/main" val="6011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760" y="692696"/>
            <a:ext cx="7990656" cy="11430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Test family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と主な検定の種類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3000" dirty="0">
                <a:latin typeface="+mn-ea"/>
              </a:rPr>
              <a:t>Exact</a:t>
            </a:r>
            <a:r>
              <a:rPr kumimoji="1" lang="ja-JP" altLang="en-US" sz="3000" dirty="0">
                <a:latin typeface="+mn-ea"/>
              </a:rPr>
              <a:t>：無相関検定，マクネマー検定，フィッシャーの正確検定など</a:t>
            </a:r>
            <a:endParaRPr kumimoji="1" lang="en-US" altLang="ja-JP" sz="3000" dirty="0">
              <a:latin typeface="+mn-ea"/>
            </a:endParaRPr>
          </a:p>
          <a:p>
            <a:r>
              <a:rPr lang="en-US" altLang="ja-JP" sz="3000" dirty="0">
                <a:latin typeface="+mn-ea"/>
              </a:rPr>
              <a:t>F tests</a:t>
            </a:r>
            <a:r>
              <a:rPr lang="ja-JP" altLang="en-US" sz="3000" dirty="0">
                <a:latin typeface="+mn-ea"/>
              </a:rPr>
              <a:t>：分散分析，等分散性，ｸﾗｽｶﾙ･ｳｫﾘｽ，ﾌﾘｰﾄﾞﾏﾝ，回帰分析の決定係数の検定など</a:t>
            </a:r>
            <a:endParaRPr lang="en-US" altLang="ja-JP" sz="3000" dirty="0">
              <a:latin typeface="+mn-ea"/>
            </a:endParaRPr>
          </a:p>
          <a:p>
            <a:r>
              <a:rPr kumimoji="1" lang="en-US" altLang="ja-JP" sz="3000" dirty="0">
                <a:latin typeface="+mn-ea"/>
              </a:rPr>
              <a:t>t tests</a:t>
            </a:r>
            <a:r>
              <a:rPr kumimoji="1" lang="ja-JP" altLang="en-US" sz="3000" dirty="0">
                <a:latin typeface="+mn-ea"/>
              </a:rPr>
              <a:t>：</a:t>
            </a:r>
            <a:r>
              <a:rPr kumimoji="1" lang="en-US" altLang="ja-JP" sz="3000" dirty="0">
                <a:latin typeface="+mn-ea"/>
              </a:rPr>
              <a:t>2</a:t>
            </a:r>
            <a:r>
              <a:rPr kumimoji="1" lang="ja-JP" altLang="en-US" sz="3000" dirty="0">
                <a:latin typeface="+mn-ea"/>
              </a:rPr>
              <a:t>群差の</a:t>
            </a:r>
            <a:r>
              <a:rPr kumimoji="1" lang="en-US" altLang="ja-JP" sz="3000" dirty="0">
                <a:latin typeface="+mn-ea"/>
              </a:rPr>
              <a:t>t</a:t>
            </a:r>
            <a:r>
              <a:rPr kumimoji="1" lang="ja-JP" altLang="en-US" sz="3000" dirty="0">
                <a:latin typeface="+mn-ea"/>
              </a:rPr>
              <a:t>検定，ﾏﾝ･ﾎｲｯﾄﾆｰの</a:t>
            </a:r>
            <a:r>
              <a:rPr kumimoji="1" lang="en-US" altLang="ja-JP" sz="3000" dirty="0">
                <a:latin typeface="+mn-ea"/>
              </a:rPr>
              <a:t>U</a:t>
            </a:r>
            <a:r>
              <a:rPr kumimoji="1" lang="ja-JP" altLang="en-US" sz="3000" dirty="0" err="1">
                <a:latin typeface="+mn-ea"/>
              </a:rPr>
              <a:t>，</a:t>
            </a:r>
            <a:r>
              <a:rPr kumimoji="1" lang="ja-JP" altLang="en-US" sz="3000" dirty="0">
                <a:latin typeface="+mn-ea"/>
              </a:rPr>
              <a:t>ｳｨﾙｺｸｽﾝの符号順位和，回帰係数の検定など</a:t>
            </a:r>
            <a:endParaRPr kumimoji="1" lang="en-US" altLang="ja-JP" sz="3000" dirty="0">
              <a:latin typeface="+mn-ea"/>
            </a:endParaRPr>
          </a:p>
          <a:p>
            <a:r>
              <a:rPr lang="en-US" altLang="ja-JP" sz="3000" dirty="0">
                <a:latin typeface="+mn-ea"/>
              </a:rPr>
              <a:t>χ</a:t>
            </a:r>
            <a:r>
              <a:rPr lang="en-US" altLang="ja-JP" sz="3000" baseline="30000" dirty="0">
                <a:latin typeface="+mn-ea"/>
              </a:rPr>
              <a:t>2</a:t>
            </a:r>
            <a:r>
              <a:rPr lang="en-US" altLang="ja-JP" sz="3000" dirty="0">
                <a:latin typeface="+mn-ea"/>
              </a:rPr>
              <a:t> tests</a:t>
            </a:r>
            <a:r>
              <a:rPr lang="ja-JP" altLang="en-US" sz="3000" dirty="0">
                <a:latin typeface="+mn-ea"/>
              </a:rPr>
              <a:t>：</a:t>
            </a:r>
            <a:r>
              <a:rPr lang="en-US" altLang="ja-JP" sz="3000" dirty="0">
                <a:latin typeface="+mn-ea"/>
              </a:rPr>
              <a:t>χ</a:t>
            </a:r>
            <a:r>
              <a:rPr lang="en-US" altLang="ja-JP" sz="3000" baseline="30000" dirty="0">
                <a:latin typeface="+mn-ea"/>
              </a:rPr>
              <a:t>2</a:t>
            </a:r>
            <a:r>
              <a:rPr lang="ja-JP" altLang="en-US" sz="3000" dirty="0">
                <a:latin typeface="+mn-ea"/>
              </a:rPr>
              <a:t>乗検定（独立性，適合度）など</a:t>
            </a:r>
            <a:endParaRPr lang="en-US" altLang="ja-JP" sz="3000" dirty="0">
              <a:latin typeface="+mn-ea"/>
            </a:endParaRPr>
          </a:p>
          <a:p>
            <a:r>
              <a:rPr kumimoji="1" lang="en-US" altLang="ja-JP" sz="3000" dirty="0">
                <a:latin typeface="+mn-ea"/>
              </a:rPr>
              <a:t>z tests</a:t>
            </a:r>
            <a:r>
              <a:rPr kumimoji="1" lang="ja-JP" altLang="en-US" sz="3000" dirty="0">
                <a:latin typeface="+mn-ea"/>
              </a:rPr>
              <a:t>：ﾛｼﾞｯﾄ分析，</a:t>
            </a:r>
            <a:r>
              <a:rPr kumimoji="1" lang="en-US" altLang="ja-JP" sz="3000" dirty="0">
                <a:latin typeface="+mn-ea"/>
              </a:rPr>
              <a:t>2</a:t>
            </a:r>
            <a:r>
              <a:rPr kumimoji="1" lang="ja-JP" altLang="en-US" sz="3000" dirty="0">
                <a:latin typeface="+mn-ea"/>
              </a:rPr>
              <a:t>群の比率差の検定など</a:t>
            </a:r>
          </a:p>
        </p:txBody>
      </p:sp>
    </p:spTree>
    <p:extLst>
      <p:ext uri="{BB962C8B-B14F-4D97-AF65-F5344CB8AC3E}">
        <p14:creationId xmlns:p14="http://schemas.microsoft.com/office/powerpoint/2010/main" val="1719132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6A58F1F-0309-48CD-AD65-5749A59C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500" dirty="0">
                <a:latin typeface="+mn-ea"/>
                <a:ea typeface="+mn-ea"/>
              </a:rPr>
              <a:t>以上でソフトの準備は終了です。</a:t>
            </a:r>
          </a:p>
        </p:txBody>
      </p:sp>
    </p:spTree>
    <p:extLst>
      <p:ext uri="{BB962C8B-B14F-4D97-AF65-F5344CB8AC3E}">
        <p14:creationId xmlns:p14="http://schemas.microsoft.com/office/powerpoint/2010/main" val="228097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742071-83C4-4306-8479-4491B098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500" dirty="0"/>
              <a:t>1.</a:t>
            </a:r>
            <a:r>
              <a:rPr kumimoji="1" lang="ja-JP" altLang="en-US" sz="3500" dirty="0"/>
              <a:t>　</a:t>
            </a:r>
            <a:r>
              <a:rPr kumimoji="1" lang="en-US" altLang="ja-JP" sz="3500" dirty="0"/>
              <a:t>Excel</a:t>
            </a:r>
            <a:r>
              <a:rPr kumimoji="1" lang="ja-JP" altLang="en-US" sz="3500" dirty="0"/>
              <a:t>分析ツールのインストール</a:t>
            </a:r>
            <a:br>
              <a:rPr kumimoji="1" lang="en-US" altLang="ja-JP" sz="3500" dirty="0"/>
            </a:br>
            <a:r>
              <a:rPr kumimoji="1" lang="ja-JP" altLang="en-US" sz="3500" dirty="0"/>
              <a:t>（初回のみで</a:t>
            </a:r>
            <a:r>
              <a:rPr kumimoji="1" lang="en-US" altLang="ja-JP" sz="3500" dirty="0"/>
              <a:t>OK</a:t>
            </a:r>
            <a:r>
              <a:rPr kumimoji="1" lang="ja-JP" altLang="en-US" sz="3500" dirty="0"/>
              <a:t>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BD8D448-1E60-4CDC-9875-21CE12D2A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72" y="2708920"/>
            <a:ext cx="2428071" cy="2612821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568AE1-2483-4DDF-86BC-B2A94C109172}"/>
              </a:ext>
            </a:extLst>
          </p:cNvPr>
          <p:cNvSpPr txBox="1"/>
          <p:nvPr/>
        </p:nvSpPr>
        <p:spPr>
          <a:xfrm>
            <a:off x="467544" y="1916199"/>
            <a:ext cx="5112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メニュー［ファイル］→［オプション］→［アドイン］→［（管理：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Excel 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アドイン）設定］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13C63E-75C9-469E-B3D2-92E0C1FF9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9" y="2709717"/>
            <a:ext cx="2432078" cy="196474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DB4682-80A1-41B6-A3E0-B379713BCE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4002" y="2323615"/>
            <a:ext cx="2598426" cy="117739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F4BF0CB-CCFA-4EB9-9876-1B73A2EF0CFE}"/>
              </a:ext>
            </a:extLst>
          </p:cNvPr>
          <p:cNvSpPr/>
          <p:nvPr/>
        </p:nvSpPr>
        <p:spPr>
          <a:xfrm>
            <a:off x="441572" y="5177725"/>
            <a:ext cx="576064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99E9321-F62C-4B86-B755-049D8FAEA1A7}"/>
              </a:ext>
            </a:extLst>
          </p:cNvPr>
          <p:cNvSpPr/>
          <p:nvPr/>
        </p:nvSpPr>
        <p:spPr>
          <a:xfrm>
            <a:off x="4085381" y="4458442"/>
            <a:ext cx="1440159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DB7632D-22E0-42D3-BCBA-303472BBA4B6}"/>
              </a:ext>
            </a:extLst>
          </p:cNvPr>
          <p:cNvSpPr/>
          <p:nvPr/>
        </p:nvSpPr>
        <p:spPr>
          <a:xfrm>
            <a:off x="3243371" y="2900003"/>
            <a:ext cx="576064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AECEA1-1FEA-498A-B122-DD0CDD962F86}"/>
              </a:ext>
            </a:extLst>
          </p:cNvPr>
          <p:cNvSpPr txBox="1"/>
          <p:nvPr/>
        </p:nvSpPr>
        <p:spPr>
          <a:xfrm>
            <a:off x="6327369" y="1929851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［分析ツール］に☑</a:t>
            </a: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A2878270-4A39-44E2-A3C7-E671C7499216}"/>
              </a:ext>
            </a:extLst>
          </p:cNvPr>
          <p:cNvSpPr/>
          <p:nvPr/>
        </p:nvSpPr>
        <p:spPr>
          <a:xfrm>
            <a:off x="2824872" y="3501008"/>
            <a:ext cx="350102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4728AD8-F075-4484-9028-BF580884E40E}"/>
              </a:ext>
            </a:extLst>
          </p:cNvPr>
          <p:cNvSpPr/>
          <p:nvPr/>
        </p:nvSpPr>
        <p:spPr>
          <a:xfrm>
            <a:off x="5695386" y="2924944"/>
            <a:ext cx="350102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6513366E-E976-471D-8681-D4E0F4EFF7A9}"/>
              </a:ext>
            </a:extLst>
          </p:cNvPr>
          <p:cNvSpPr/>
          <p:nvPr/>
        </p:nvSpPr>
        <p:spPr>
          <a:xfrm rot="5400000">
            <a:off x="7169650" y="3552863"/>
            <a:ext cx="350102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8C86091-1CAC-4E9A-B976-A09D654C0C2C}"/>
              </a:ext>
            </a:extLst>
          </p:cNvPr>
          <p:cNvSpPr/>
          <p:nvPr/>
        </p:nvSpPr>
        <p:spPr>
          <a:xfrm>
            <a:off x="6127796" y="2992344"/>
            <a:ext cx="892475" cy="14862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ED1CC0-BA9A-43D6-8CE1-C250BA98FAE7}"/>
              </a:ext>
            </a:extLst>
          </p:cNvPr>
          <p:cNvSpPr txBox="1"/>
          <p:nvPr/>
        </p:nvSpPr>
        <p:spPr>
          <a:xfrm>
            <a:off x="6092878" y="3984293"/>
            <a:ext cx="259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メニュー［データ］に</a:t>
            </a:r>
            <a:endParaRPr kumimoji="1" lang="en-US" altLang="ja-JP" sz="18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itchFamily="50" charset="-128"/>
            </a:endParaRPr>
          </a:p>
          <a:p>
            <a:pPr algn="l"/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［分析ツール］が現れる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130190-5F52-4693-AB99-C9E321B133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079" y="4737008"/>
            <a:ext cx="3616092" cy="917807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B817E1C-E36D-47F6-BAFB-87D4D0FF49F2}"/>
              </a:ext>
            </a:extLst>
          </p:cNvPr>
          <p:cNvSpPr/>
          <p:nvPr/>
        </p:nvSpPr>
        <p:spPr>
          <a:xfrm>
            <a:off x="5439170" y="4934486"/>
            <a:ext cx="281881" cy="1712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EC68849-EC2A-47F0-99B5-82087BA7FF0D}"/>
              </a:ext>
            </a:extLst>
          </p:cNvPr>
          <p:cNvSpPr/>
          <p:nvPr/>
        </p:nvSpPr>
        <p:spPr>
          <a:xfrm>
            <a:off x="8244408" y="5092109"/>
            <a:ext cx="461338" cy="1803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06A6B46-D61F-4E1D-8404-06DD67F31FEC}"/>
              </a:ext>
            </a:extLst>
          </p:cNvPr>
          <p:cNvSpPr/>
          <p:nvPr/>
        </p:nvSpPr>
        <p:spPr>
          <a:xfrm rot="9059095">
            <a:off x="4798827" y="5420624"/>
            <a:ext cx="350102" cy="432048"/>
          </a:xfrm>
          <a:prstGeom prst="rightArrow">
            <a:avLst/>
          </a:prstGeom>
          <a:solidFill>
            <a:srgbClr val="92D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18FCE2-575C-4EEE-8310-F038C0EAE1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67"/>
          <a:stretch/>
        </p:blipFill>
        <p:spPr>
          <a:xfrm>
            <a:off x="3093779" y="5016737"/>
            <a:ext cx="1711681" cy="17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06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152128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664" y="2060848"/>
            <a:ext cx="4873647" cy="3898776"/>
          </a:xfrm>
        </p:spPr>
        <p:txBody>
          <a:bodyPr/>
          <a:lstStyle/>
          <a:p>
            <a:pPr algn="just"/>
            <a:r>
              <a:rPr kumimoji="1"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コマンダーとは，</a:t>
            </a:r>
            <a:r>
              <a:rPr kumimoji="1" lang="en-US" altLang="ja-JP" sz="30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（アール）というコマンド式の無料ソフトソフトを，マウスで簡単に使えるようにしたもの</a:t>
            </a:r>
            <a:endParaRPr kumimoji="1" lang="en-US" altLang="ja-JP" sz="3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コマンダーは</a:t>
            </a:r>
            <a:r>
              <a:rPr kumimoji="1"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の上で動く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743638" y="4797153"/>
            <a:ext cx="2952328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OS</a:t>
            </a:r>
            <a:r>
              <a:rPr kumimoji="1" lang="ja-JP" altLang="en-US" dirty="0"/>
              <a:t>（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など）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220451" y="4221088"/>
            <a:ext cx="2031690" cy="57606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516216" y="3645024"/>
            <a:ext cx="1440160" cy="576064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</a:t>
            </a:r>
            <a:r>
              <a:rPr kumimoji="1" lang="ja-JP" altLang="en-US" dirty="0">
                <a:solidFill>
                  <a:schemeClr val="tx1"/>
                </a:solidFill>
              </a:rPr>
              <a:t>ｺﾏﾝﾀﾞｰ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2606769"/>
            <a:ext cx="2692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1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kumimoji="1" lang="en-US" altLang="ja-JP" sz="1800" dirty="0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の上で動くので、まずは</a:t>
            </a:r>
            <a:r>
              <a:rPr kumimoji="1" lang="en-US" altLang="ja-JP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のインストールが必要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181846" y="3511303"/>
            <a:ext cx="144017" cy="70455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31" y="4289184"/>
            <a:ext cx="558543" cy="4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1152128"/>
          </a:xfrm>
        </p:spPr>
        <p:txBody>
          <a:bodyPr/>
          <a:lstStyle/>
          <a:p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の歴史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オークランド大学の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Ross </a:t>
            </a:r>
            <a:r>
              <a:rPr lang="en-US" altLang="ja-JP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Ihaka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ｲﾊｶ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Robert Clifford Gentleman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が開発した「統計解析向けプログラミング言語」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オープンソース（誰でも</a:t>
            </a:r>
            <a:r>
              <a:rPr lang="ja-JP" altLang="en-US" sz="2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無料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でダウンロードできて，開発や改良に加わることができる）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計算が速くてグラフィックに強い</a:t>
            </a:r>
            <a:endParaRPr kumimoji="1"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ただし，計算させるためには</a:t>
            </a:r>
            <a:r>
              <a:rPr kumimoji="1" lang="ja-JP" altLang="en-US" sz="2800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コマンド（関数）を入力しなければならないのが面倒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24693"/>
            <a:ext cx="960152" cy="7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3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コマンダーの登場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2057400"/>
            <a:ext cx="7918648" cy="4114800"/>
          </a:xfrm>
        </p:spPr>
        <p:txBody>
          <a:bodyPr/>
          <a:lstStyle/>
          <a:p>
            <a:r>
              <a:rPr kumimoji="1" lang="en-US" altLang="ja-JP" dirty="0"/>
              <a:t>R</a:t>
            </a:r>
            <a:r>
              <a:rPr kumimoji="1" lang="ja-JP" altLang="en-US" dirty="0"/>
              <a:t>をベースに，マックマスター大学</a:t>
            </a:r>
            <a:r>
              <a:rPr kumimoji="1" lang="ja-JP" altLang="en-US" sz="2500" dirty="0"/>
              <a:t>（カナダ）</a:t>
            </a:r>
            <a:r>
              <a:rPr kumimoji="1" lang="ja-JP" altLang="en-US" dirty="0"/>
              <a:t>の</a:t>
            </a:r>
            <a:r>
              <a:rPr kumimoji="1" lang="en-US" altLang="ja-JP" dirty="0"/>
              <a:t>John Fox</a:t>
            </a:r>
            <a:r>
              <a:rPr kumimoji="1" lang="ja-JP" altLang="en-US" dirty="0"/>
              <a:t>が開発</a:t>
            </a:r>
            <a:endParaRPr kumimoji="1" lang="en-US" altLang="ja-JP" dirty="0"/>
          </a:p>
          <a:p>
            <a:r>
              <a:rPr kumimoji="1" lang="ja-JP" altLang="en-US" dirty="0"/>
              <a:t>マウスを使ってメニューを選択すれば目的の分析が簡単にできる</a:t>
            </a:r>
            <a:endParaRPr kumimoji="1" lang="en-US" altLang="ja-JP" dirty="0"/>
          </a:p>
          <a:p>
            <a:r>
              <a:rPr kumimoji="1" lang="ja-JP" altLang="en-US" dirty="0"/>
              <a:t>簡単に分析できる反面，</a:t>
            </a:r>
            <a:r>
              <a:rPr kumimoji="1" lang="ja-JP" altLang="en-US" dirty="0">
                <a:solidFill>
                  <a:srgbClr val="FFFF00"/>
                </a:solidFill>
              </a:rPr>
              <a:t>分析手法は限られている</a:t>
            </a:r>
            <a:r>
              <a:rPr kumimoji="1" lang="ja-JP" altLang="en-US" sz="2500" dirty="0"/>
              <a:t>（基本的な分析手法は網羅されている）</a:t>
            </a:r>
            <a:endParaRPr kumimoji="1" lang="en-US" altLang="ja-JP" sz="2500" dirty="0"/>
          </a:p>
          <a:p>
            <a:r>
              <a:rPr kumimoji="1" lang="ja-JP" altLang="en-US" dirty="0"/>
              <a:t>まずは</a:t>
            </a:r>
            <a:r>
              <a:rPr kumimoji="1" lang="en-US" altLang="ja-JP" dirty="0"/>
              <a:t>R</a:t>
            </a:r>
            <a:r>
              <a:rPr kumimoji="1" lang="ja-JP" altLang="en-US" dirty="0"/>
              <a:t>からインストールしてみよう！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5086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のインストール①</a:t>
            </a:r>
            <a:b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ダウンロード（</a:t>
            </a:r>
            <a:r>
              <a:rPr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http://cran.ism.ac.jp/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kumimoji="1"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 rot="2750234">
            <a:off x="3603512" y="3951191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495919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まずは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base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プログラムをダウンロードする。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C040F7B-F0B7-42D5-9FB9-B7E7D4C976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2" r="3926"/>
          <a:stretch/>
        </p:blipFill>
        <p:spPr>
          <a:xfrm>
            <a:off x="467543" y="1983365"/>
            <a:ext cx="4466749" cy="186657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674960A-AC61-4469-8BC8-81F8BB6FE3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/>
          <a:stretch/>
        </p:blipFill>
        <p:spPr>
          <a:xfrm>
            <a:off x="4195540" y="4405585"/>
            <a:ext cx="4466749" cy="181509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755576" y="3212976"/>
            <a:ext cx="1368152" cy="209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30D07C1-1E2D-4EEF-8DB5-F21B413D926F}"/>
              </a:ext>
            </a:extLst>
          </p:cNvPr>
          <p:cNvSpPr/>
          <p:nvPr/>
        </p:nvSpPr>
        <p:spPr>
          <a:xfrm>
            <a:off x="4250216" y="4943209"/>
            <a:ext cx="393792" cy="213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F69AC8-E2AB-4BE5-948C-4D6873D215D5}"/>
              </a:ext>
            </a:extLst>
          </p:cNvPr>
          <p:cNvSpPr txBox="1"/>
          <p:nvPr/>
        </p:nvSpPr>
        <p:spPr>
          <a:xfrm>
            <a:off x="5076056" y="2498597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自分の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OS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に適した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を選択する（以降は</a:t>
            </a:r>
            <a:r>
              <a:rPr kumimoji="1" lang="en-US" altLang="ja-JP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Windows</a:t>
            </a:r>
            <a:r>
              <a:rPr kumimoji="1" lang="ja-JP" altLang="en-US" sz="20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で説明）。</a:t>
            </a:r>
          </a:p>
        </p:txBody>
      </p:sp>
    </p:spTree>
    <p:extLst>
      <p:ext uri="{BB962C8B-B14F-4D97-AF65-F5344CB8AC3E}">
        <p14:creationId xmlns:p14="http://schemas.microsoft.com/office/powerpoint/2010/main" val="347661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ACC449F-C2E2-4EBF-A123-02105ED74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3" y="1977270"/>
            <a:ext cx="3539023" cy="8371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のインストール②</a:t>
            </a:r>
            <a:endParaRPr kumimoji="1"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1560" y="2302870"/>
            <a:ext cx="1800200" cy="190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16200000">
            <a:off x="3962806" y="2246398"/>
            <a:ext cx="46770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0361" y="2861372"/>
            <a:ext cx="34670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2021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月現在，</a:t>
            </a:r>
            <a:r>
              <a:rPr kumimoji="1" lang="en-US" altLang="ja-JP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4.0.5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が最新バージョン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C9D7FF2-5F71-417A-8527-59DE2DA86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79" y="1977271"/>
            <a:ext cx="2139537" cy="93942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C2AA250-8EAA-4E53-AC30-B92585BCBE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915" y="1977270"/>
            <a:ext cx="1810549" cy="993077"/>
          </a:xfrm>
          <a:prstGeom prst="rect">
            <a:avLst/>
          </a:prstGeom>
        </p:spPr>
      </p:pic>
      <p:sp>
        <p:nvSpPr>
          <p:cNvPr id="13" name="下矢印 12"/>
          <p:cNvSpPr/>
          <p:nvPr/>
        </p:nvSpPr>
        <p:spPr>
          <a:xfrm rot="4523565">
            <a:off x="6388962" y="2764448"/>
            <a:ext cx="332537" cy="704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1">
            <a:extLst>
              <a:ext uri="{FF2B5EF4-FFF2-40B4-BE49-F238E27FC236}">
                <a16:creationId xmlns:a16="http://schemas.microsoft.com/office/drawing/2014/main" id="{67B204AA-60D0-4AD3-9F92-13EF9519288B}"/>
              </a:ext>
            </a:extLst>
          </p:cNvPr>
          <p:cNvSpPr/>
          <p:nvPr/>
        </p:nvSpPr>
        <p:spPr>
          <a:xfrm rot="16200000">
            <a:off x="6524043" y="2246398"/>
            <a:ext cx="467705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14">
            <a:extLst>
              <a:ext uri="{FF2B5EF4-FFF2-40B4-BE49-F238E27FC236}">
                <a16:creationId xmlns:a16="http://schemas.microsoft.com/office/drawing/2014/main" id="{C7B0C10E-8594-4BED-AFCD-7E50ED836BCD}"/>
              </a:ext>
            </a:extLst>
          </p:cNvPr>
          <p:cNvSpPr/>
          <p:nvPr/>
        </p:nvSpPr>
        <p:spPr>
          <a:xfrm>
            <a:off x="2937132" y="4509296"/>
            <a:ext cx="2807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78C4834-2354-41CA-B676-1CB5536C7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6" y="3757955"/>
            <a:ext cx="2472069" cy="186272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5EF96D16-7D9A-435C-8F75-D25097036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07" y="3757955"/>
            <a:ext cx="2472069" cy="1862721"/>
          </a:xfrm>
          <a:prstGeom prst="rect">
            <a:avLst/>
          </a:prstGeom>
        </p:spPr>
      </p:pic>
      <p:sp>
        <p:nvSpPr>
          <p:cNvPr id="24" name="右矢印 15">
            <a:extLst>
              <a:ext uri="{FF2B5EF4-FFF2-40B4-BE49-F238E27FC236}">
                <a16:creationId xmlns:a16="http://schemas.microsoft.com/office/drawing/2014/main" id="{61B3BCE3-C157-4C54-8F01-049293C20BFE}"/>
              </a:ext>
            </a:extLst>
          </p:cNvPr>
          <p:cNvSpPr/>
          <p:nvPr/>
        </p:nvSpPr>
        <p:spPr>
          <a:xfrm>
            <a:off x="5745088" y="4534953"/>
            <a:ext cx="2807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4887B68-5F94-4C8C-A6F8-13035BB1D6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78" y="3726128"/>
            <a:ext cx="2499007" cy="1883019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B53F2D6-607B-4035-B381-FB92AC02C656}"/>
              </a:ext>
            </a:extLst>
          </p:cNvPr>
          <p:cNvSpPr/>
          <p:nvPr/>
        </p:nvSpPr>
        <p:spPr>
          <a:xfrm>
            <a:off x="6212021" y="4732715"/>
            <a:ext cx="648072" cy="115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6A0A53E-A78F-402C-A6A5-C2F3E71A45CE}"/>
              </a:ext>
            </a:extLst>
          </p:cNvPr>
          <p:cNvSpPr txBox="1"/>
          <p:nvPr/>
        </p:nvSpPr>
        <p:spPr>
          <a:xfrm>
            <a:off x="5745088" y="5649566"/>
            <a:ext cx="29258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</a:rPr>
              <a:t>日本語を使用するならば☑を確認</a:t>
            </a:r>
          </a:p>
        </p:txBody>
      </p:sp>
    </p:spTree>
    <p:extLst>
      <p:ext uri="{BB962C8B-B14F-4D97-AF65-F5344CB8AC3E}">
        <p14:creationId xmlns:p14="http://schemas.microsoft.com/office/powerpoint/2010/main" val="28889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24936" cy="1143000"/>
          </a:xfrm>
        </p:spPr>
        <p:txBody>
          <a:bodyPr/>
          <a:lstStyle/>
          <a:p>
            <a:r>
              <a:rPr kumimoji="1" lang="en-US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</a:t>
            </a:r>
            <a:r>
              <a:rPr kumimoji="1"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のインストール③</a:t>
            </a:r>
            <a:endParaRPr kumimoji="1" lang="ja-JP" alt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2913485" y="2911326"/>
            <a:ext cx="2807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5814164" y="2911326"/>
            <a:ext cx="2807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9094458">
            <a:off x="5590020" y="3841212"/>
            <a:ext cx="39017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E15488C-0E9E-4272-80DD-5A82F34A75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5" y="1988840"/>
            <a:ext cx="2448514" cy="18449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CCE1B26C-3EE5-46A0-8CBC-30AA4031D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699" y="1988840"/>
            <a:ext cx="2448513" cy="184497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27E3D38-B5AD-4844-AE6A-83A1451EE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448514" cy="1844972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F95177D-9765-49B0-95DB-4B930860C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05" y="4339165"/>
            <a:ext cx="2428428" cy="1829837"/>
          </a:xfrm>
          <a:prstGeom prst="rect">
            <a:avLst/>
          </a:prstGeom>
        </p:spPr>
      </p:pic>
      <p:sp>
        <p:nvSpPr>
          <p:cNvPr id="37" name="右矢印 16">
            <a:extLst>
              <a:ext uri="{FF2B5EF4-FFF2-40B4-BE49-F238E27FC236}">
                <a16:creationId xmlns:a16="http://schemas.microsoft.com/office/drawing/2014/main" id="{6CD3956C-77B8-46AD-8B5F-D93FD278E8A7}"/>
              </a:ext>
            </a:extLst>
          </p:cNvPr>
          <p:cNvSpPr/>
          <p:nvPr/>
        </p:nvSpPr>
        <p:spPr>
          <a:xfrm>
            <a:off x="2913485" y="5129158"/>
            <a:ext cx="2807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5216994-66A9-4F8E-A5DB-5E5E0D7718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53" y="4339165"/>
            <a:ext cx="2375973" cy="1790312"/>
          </a:xfrm>
          <a:prstGeom prst="rect">
            <a:avLst/>
          </a:prstGeom>
        </p:spPr>
      </p:pic>
      <p:sp>
        <p:nvSpPr>
          <p:cNvPr id="40" name="右矢印 16">
            <a:extLst>
              <a:ext uri="{FF2B5EF4-FFF2-40B4-BE49-F238E27FC236}">
                <a16:creationId xmlns:a16="http://schemas.microsoft.com/office/drawing/2014/main" id="{36716E8A-D93D-4B0A-B4B8-8E802BAE0B9E}"/>
              </a:ext>
            </a:extLst>
          </p:cNvPr>
          <p:cNvSpPr/>
          <p:nvPr/>
        </p:nvSpPr>
        <p:spPr>
          <a:xfrm>
            <a:off x="5784099" y="5013176"/>
            <a:ext cx="28074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1DE805A-027A-407A-96C6-5AEDA7B20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9" y="4274105"/>
            <a:ext cx="1811272" cy="139654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D6696-87BD-47CC-91F8-EA29113E0FB9}"/>
              </a:ext>
            </a:extLst>
          </p:cNvPr>
          <p:cNvSpPr txBox="1"/>
          <p:nvPr/>
        </p:nvSpPr>
        <p:spPr>
          <a:xfrm>
            <a:off x="6255850" y="5733256"/>
            <a:ext cx="2399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デスクトップに</a:t>
            </a:r>
            <a:r>
              <a:rPr kumimoji="1" lang="en-US" altLang="ja-JP" sz="15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R</a:t>
            </a:r>
            <a:r>
              <a:rPr kumimoji="1" lang="ja-JP" altLang="en-US" sz="15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itchFamily="50" charset="-128"/>
              </a:rPr>
              <a:t>のアイコンが出たら終了</a:t>
            </a:r>
          </a:p>
        </p:txBody>
      </p:sp>
    </p:spTree>
    <p:extLst>
      <p:ext uri="{BB962C8B-B14F-4D97-AF65-F5344CB8AC3E}">
        <p14:creationId xmlns:p14="http://schemas.microsoft.com/office/powerpoint/2010/main" val="393648772"/>
      </p:ext>
    </p:extLst>
  </p:cSld>
  <p:clrMapOvr>
    <a:masterClrMapping/>
  </p:clrMapOvr>
</p:sld>
</file>

<file path=ppt/theme/theme1.xml><?xml version="1.0" encoding="utf-8"?>
<a:theme xmlns:a="http://schemas.openxmlformats.org/drawingml/2006/main" name="TS01033681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FF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FFFF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2000" dirty="0" smtClean="0">
            <a:solidFill>
              <a:schemeClr val="bg1"/>
            </a:solidFill>
            <a:latin typeface="ＭＳ Ｐゴシック" panose="020B0600070205080204" pitchFamily="50" charset="-128"/>
            <a:ea typeface="ＭＳ Ｐゴシック" panose="020B0600070205080204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TS010336811</Template>
  <TotalTime>18430</TotalTime>
  <Words>1725</Words>
  <Application>Microsoft Office PowerPoint</Application>
  <PresentationFormat>画面に合わせる (4:3)</PresentationFormat>
  <Paragraphs>182</Paragraphs>
  <Slides>29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5" baseType="lpstr">
      <vt:lpstr>Mead Bold</vt:lpstr>
      <vt:lpstr>Meiryo UI</vt:lpstr>
      <vt:lpstr>ＭＳ Ｐゴシック</vt:lpstr>
      <vt:lpstr>Calibri</vt:lpstr>
      <vt:lpstr>Times New Roman</vt:lpstr>
      <vt:lpstr>TS010336811</vt:lpstr>
      <vt:lpstr>入門 統計学　準備</vt:lpstr>
      <vt:lpstr>使用するソフトウェア</vt:lpstr>
      <vt:lpstr>1.　Excel分析ツールのインストール （初回のみでOK）</vt:lpstr>
      <vt:lpstr>2.　Rコマンダー</vt:lpstr>
      <vt:lpstr>　　の歴史</vt:lpstr>
      <vt:lpstr>Rコマンダーの登場</vt:lpstr>
      <vt:lpstr>Rのインストール① ダウンロード（http://cran.ism.ac.jp/）</vt:lpstr>
      <vt:lpstr>Rのインストール②</vt:lpstr>
      <vt:lpstr>Rのインストール③</vt:lpstr>
      <vt:lpstr>Rコマンダーのインストール①</vt:lpstr>
      <vt:lpstr>Rコマンダーのインストール②</vt:lpstr>
      <vt:lpstr>Rコマンダーのインストール③</vt:lpstr>
      <vt:lpstr>Rコマンダーがインストールできない場合</vt:lpstr>
      <vt:lpstr>Rコマンダーの終了の方法</vt:lpstr>
      <vt:lpstr>Rコマンダーの設定（しなくてもよい）</vt:lpstr>
      <vt:lpstr>Rコマンダーの起動</vt:lpstr>
      <vt:lpstr>Rコマンダーの使い方①  R Consoleウィンドウ</vt:lpstr>
      <vt:lpstr>Rコマンダーの使い方② Rコマンダー</vt:lpstr>
      <vt:lpstr>Rコマンダーの使い方③ データの読み込み</vt:lpstr>
      <vt:lpstr>Rコマンダーの使い方④　</vt:lpstr>
      <vt:lpstr>Rコマンダーの使い方④ データセットの操作</vt:lpstr>
      <vt:lpstr>Rコマンダーの使い方⑤ 簡単な分析（相関係数→節1.6で学びます）</vt:lpstr>
      <vt:lpstr>Rコマンダーの使い方⑥ 簡単な作図（散布図）</vt:lpstr>
      <vt:lpstr>Rコマンダーの使い方⑦ Rマークダウンを使ったレポートの作成</vt:lpstr>
      <vt:lpstr>3.　G*powerのインストール</vt:lpstr>
      <vt:lpstr>G*powerのメニュー解説</vt:lpstr>
      <vt:lpstr>Type of power analysis  （検定力分析の種類）</vt:lpstr>
      <vt:lpstr>Test familyと主な検定の種類</vt:lpstr>
      <vt:lpstr>以上でソフトの準備は終了です。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入門 統計学①</dc:title>
  <dc:creator>Jaco</dc:creator>
  <cp:lastModifiedBy>kuri@faculty.chiba-u.jp</cp:lastModifiedBy>
  <cp:revision>1592</cp:revision>
  <dcterms:created xsi:type="dcterms:W3CDTF">2012-01-27T05:21:34Z</dcterms:created>
  <dcterms:modified xsi:type="dcterms:W3CDTF">2021-06-27T11:30:00Z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2547049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D8.0.3</vt:lpwstr>
  </property>
  <property fmtid="{D5CDD505-2E9C-101B-9397-08002B2CF9AE}" name="_TemplateID" pid="5">
    <vt:lpwstr>TC103368119990</vt:lpwstr>
  </property>
</Properties>
</file>